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0" r:id="rId4"/>
    <p:sldId id="257" r:id="rId5"/>
    <p:sldId id="258" r:id="rId6"/>
    <p:sldId id="262" r:id="rId7"/>
    <p:sldId id="263" r:id="rId8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24"/>
    <p:restoredTop sz="94698"/>
  </p:normalViewPr>
  <p:slideViewPr>
    <p:cSldViewPr>
      <p:cViewPr>
        <p:scale>
          <a:sx n="80" d="100"/>
          <a:sy n="80" d="100"/>
        </p:scale>
        <p:origin x="-3186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46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7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7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5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44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63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79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6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4F26E-2B9B-4FE8-BE6D-790EFE6EBFB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0AC26-4EB0-479D-B735-70446EB14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936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tsang@ohri.c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image" Target="../media/image19.emf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12" Type="http://schemas.openxmlformats.org/officeDocument/2006/relationships/image" Target="../media/image18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11" Type="http://schemas.openxmlformats.org/officeDocument/2006/relationships/image" Target="../media/image17.emf"/><Relationship Id="rId5" Type="http://schemas.openxmlformats.org/officeDocument/2006/relationships/image" Target="../media/image11.emf"/><Relationship Id="rId15" Type="http://schemas.openxmlformats.org/officeDocument/2006/relationships/image" Target="../media/image21.emf"/><Relationship Id="rId10" Type="http://schemas.openxmlformats.org/officeDocument/2006/relationships/image" Target="../media/image16.emf"/><Relationship Id="rId4" Type="http://schemas.openxmlformats.org/officeDocument/2006/relationships/image" Target="../media/image10.emf"/><Relationship Id="rId9" Type="http://schemas.openxmlformats.org/officeDocument/2006/relationships/image" Target="../media/image15.emf"/><Relationship Id="rId14" Type="http://schemas.openxmlformats.org/officeDocument/2006/relationships/image" Target="../media/image20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10" Type="http://schemas.openxmlformats.org/officeDocument/2006/relationships/image" Target="../media/image30.emf"/><Relationship Id="rId4" Type="http://schemas.openxmlformats.org/officeDocument/2006/relationships/image" Target="../media/image24.emf"/><Relationship Id="rId9" Type="http://schemas.openxmlformats.org/officeDocument/2006/relationships/image" Target="../media/image2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18" Type="http://schemas.openxmlformats.org/officeDocument/2006/relationships/image" Target="../media/image61.png"/><Relationship Id="rId3" Type="http://schemas.openxmlformats.org/officeDocument/2006/relationships/image" Target="../media/image46.png"/><Relationship Id="rId21" Type="http://schemas.openxmlformats.org/officeDocument/2006/relationships/image" Target="../media/image64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17" Type="http://schemas.openxmlformats.org/officeDocument/2006/relationships/image" Target="../media/image60.png"/><Relationship Id="rId2" Type="http://schemas.openxmlformats.org/officeDocument/2006/relationships/image" Target="../media/image45.png"/><Relationship Id="rId16" Type="http://schemas.openxmlformats.org/officeDocument/2006/relationships/image" Target="../media/image59.png"/><Relationship Id="rId20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5" Type="http://schemas.openxmlformats.org/officeDocument/2006/relationships/image" Target="../media/image58.png"/><Relationship Id="rId10" Type="http://schemas.openxmlformats.org/officeDocument/2006/relationships/image" Target="../media/image53.png"/><Relationship Id="rId19" Type="http://schemas.openxmlformats.org/officeDocument/2006/relationships/image" Target="../media/image62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Relationship Id="rId14" Type="http://schemas.openxmlformats.org/officeDocument/2006/relationships/image" Target="../media/image57.png"/><Relationship Id="rId22" Type="http://schemas.openxmlformats.org/officeDocument/2006/relationships/image" Target="../media/image6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905000"/>
            <a:ext cx="6629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1"/>
            <a:r>
              <a:rPr lang="en-US" b="1" dirty="0"/>
              <a:t>Longitudinal profiles of plasma gelsolin, cytokines and antibody </a:t>
            </a:r>
            <a:endParaRPr lang="en-US" b="1" dirty="0" smtClean="0"/>
          </a:p>
          <a:p>
            <a:pPr algn="ctr" latinLnBrk="1"/>
            <a:r>
              <a:rPr lang="en-US" b="1" dirty="0" smtClean="0"/>
              <a:t>expression </a:t>
            </a:r>
            <a:r>
              <a:rPr lang="en-US" b="1" dirty="0"/>
              <a:t>predict COVID-19 severity and hospitalization outcomes</a:t>
            </a:r>
            <a:endParaRPr lang="en-US" dirty="0"/>
          </a:p>
          <a:p>
            <a:pPr algn="ctr" latinLnBrk="1"/>
            <a:r>
              <a:rPr lang="en-US" dirty="0"/>
              <a:t> </a:t>
            </a:r>
            <a:endParaRPr lang="en-US" dirty="0" smtClean="0"/>
          </a:p>
          <a:p>
            <a:pPr algn="ctr" latinLnBrk="1"/>
            <a:endParaRPr lang="en-US" dirty="0"/>
          </a:p>
          <a:p>
            <a:pPr algn="ctr" latinLnBrk="1"/>
            <a:endParaRPr lang="en-US" dirty="0"/>
          </a:p>
          <a:p>
            <a:pPr algn="ctr" latinLnBrk="1"/>
            <a:r>
              <a:rPr lang="en-US" sz="1200" dirty="0"/>
              <a:t>Meshach Asare-Werehene</a:t>
            </a:r>
            <a:r>
              <a:rPr lang="en-US" sz="1200" baseline="30000" dirty="0"/>
              <a:t>1,2,4,5</a:t>
            </a:r>
            <a:r>
              <a:rPr lang="en-US" sz="1200" dirty="0"/>
              <a:t>, </a:t>
            </a:r>
            <a:r>
              <a:rPr lang="en-US" sz="1200" dirty="0" err="1"/>
              <a:t>Michaeline</a:t>
            </a:r>
            <a:r>
              <a:rPr lang="en-US" sz="1200" dirty="0"/>
              <a:t> McGuinty</a:t>
            </a:r>
            <a:r>
              <a:rPr lang="en-US" sz="1200" baseline="30000" dirty="0"/>
              <a:t>3,4,7</a:t>
            </a:r>
            <a:r>
              <a:rPr lang="en-US" sz="1200" dirty="0"/>
              <a:t>, Agatha Vranjkovic</a:t>
            </a:r>
            <a:r>
              <a:rPr lang="en-US" sz="1200" baseline="30000" dirty="0"/>
              <a:t>3,4,7</a:t>
            </a:r>
            <a:r>
              <a:rPr lang="en-US" sz="1200" dirty="0"/>
              <a:t>, </a:t>
            </a:r>
            <a:r>
              <a:rPr lang="en-US" sz="1200" dirty="0" err="1"/>
              <a:t>Yannick</a:t>
            </a:r>
            <a:r>
              <a:rPr lang="en-US" sz="1200" dirty="0"/>
              <a:t> Galipeau</a:t>
            </a:r>
            <a:r>
              <a:rPr lang="en-US" sz="1200" baseline="30000" dirty="0"/>
              <a:t>3</a:t>
            </a:r>
            <a:r>
              <a:rPr lang="en-US" sz="1200" dirty="0"/>
              <a:t>, </a:t>
            </a:r>
            <a:r>
              <a:rPr lang="en-US" sz="1200" dirty="0" err="1"/>
              <a:t>Juthaporn</a:t>
            </a:r>
            <a:r>
              <a:rPr lang="en-US" sz="1200" dirty="0"/>
              <a:t> Cowan</a:t>
            </a:r>
            <a:r>
              <a:rPr lang="en-US" sz="1200" baseline="30000" dirty="0"/>
              <a:t>3,4,5,7</a:t>
            </a:r>
            <a:r>
              <a:rPr lang="en-US" sz="1200" dirty="0"/>
              <a:t>, Bill Cameron</a:t>
            </a:r>
            <a:r>
              <a:rPr lang="en-US" sz="1200" baseline="30000" dirty="0"/>
              <a:t>3,4,5,7</a:t>
            </a:r>
            <a:r>
              <a:rPr lang="en-US" sz="1200" dirty="0"/>
              <a:t>, Curtis L. Cooper</a:t>
            </a:r>
            <a:r>
              <a:rPr lang="en-US" sz="1200" baseline="30000" dirty="0"/>
              <a:t>3,4,7</a:t>
            </a:r>
            <a:r>
              <a:rPr lang="en-US" sz="1200" dirty="0"/>
              <a:t>, Marc-André Langlois</a:t>
            </a:r>
            <a:r>
              <a:rPr lang="en-US" sz="1200" baseline="30000" dirty="0"/>
              <a:t>3,5</a:t>
            </a:r>
            <a:r>
              <a:rPr lang="en-US" sz="1200" dirty="0"/>
              <a:t>, Angela M. Crawley</a:t>
            </a:r>
            <a:r>
              <a:rPr lang="en-US" sz="1200" baseline="30000" dirty="0"/>
              <a:t>3,4,5,6,8,9</a:t>
            </a:r>
            <a:r>
              <a:rPr lang="en-US" sz="1200" dirty="0"/>
              <a:t>, Benjamin K. Tsang</a:t>
            </a:r>
            <a:r>
              <a:rPr lang="en-US" sz="1200" baseline="30000" dirty="0"/>
              <a:t>1,2,5,6</a:t>
            </a:r>
            <a:endParaRPr lang="en-US" sz="1200" dirty="0"/>
          </a:p>
          <a:p>
            <a:pPr algn="ctr" latinLnBrk="1"/>
            <a:r>
              <a:rPr lang="en-US" sz="1200" dirty="0"/>
              <a:t> </a:t>
            </a:r>
          </a:p>
          <a:p>
            <a:pPr algn="ctr" latinLnBrk="1"/>
            <a:r>
              <a:rPr lang="en-US" sz="1200" dirty="0"/>
              <a:t> </a:t>
            </a:r>
          </a:p>
          <a:p>
            <a:pPr algn="ctr" latinLnBrk="1"/>
            <a:r>
              <a:rPr lang="en-US" sz="1200" dirty="0"/>
              <a:t>Departments of </a:t>
            </a:r>
            <a:r>
              <a:rPr lang="en-US" sz="1200" baseline="30000" dirty="0"/>
              <a:t>1</a:t>
            </a:r>
            <a:r>
              <a:rPr lang="en-US" sz="1200" dirty="0"/>
              <a:t>Obstetrics &amp; Gynecology, </a:t>
            </a:r>
            <a:r>
              <a:rPr lang="en-US" sz="1200" baseline="30000" dirty="0"/>
              <a:t>2</a:t>
            </a:r>
            <a:r>
              <a:rPr lang="en-US" sz="1200" dirty="0"/>
              <a:t>Cellular &amp; Molecular Medicine, </a:t>
            </a:r>
            <a:r>
              <a:rPr lang="en-US" sz="1200" baseline="30000" dirty="0"/>
              <a:t>3</a:t>
            </a:r>
            <a:r>
              <a:rPr lang="en-US" sz="1200" dirty="0"/>
              <a:t>Biochemistry, Microbiology &amp; Immunology, </a:t>
            </a:r>
            <a:r>
              <a:rPr lang="en-US" sz="1200" baseline="30000" dirty="0"/>
              <a:t>4</a:t>
            </a:r>
            <a:r>
              <a:rPr lang="en-US" sz="1200" dirty="0"/>
              <a:t>Medicine and </a:t>
            </a:r>
            <a:r>
              <a:rPr lang="en-US" sz="1200" baseline="30000" dirty="0"/>
              <a:t>5</a:t>
            </a:r>
            <a:r>
              <a:rPr lang="en-US" sz="1200" dirty="0"/>
              <a:t>Centre for Infection, Immunity &amp; Inflammation, University of Ottawa, Ottawa, Ontario, Canada, K1H 8L1</a:t>
            </a:r>
          </a:p>
          <a:p>
            <a:pPr algn="ctr" latinLnBrk="1"/>
            <a:r>
              <a:rPr lang="en-US" sz="1200" baseline="30000" dirty="0"/>
              <a:t>6</a:t>
            </a:r>
            <a:r>
              <a:rPr lang="en-US" sz="1200" dirty="0"/>
              <a:t>Chronic Disease Program and </a:t>
            </a:r>
            <a:r>
              <a:rPr lang="en-US" sz="1200" baseline="30000" dirty="0"/>
              <a:t>7</a:t>
            </a:r>
            <a:r>
              <a:rPr lang="en-US" sz="1200" dirty="0"/>
              <a:t>Clinical Epidemiology Program, Ottawa Hospital Research Institute, Ottawa, Canada, Ottawa, Ontario, Canada K1H 8L6</a:t>
            </a:r>
          </a:p>
          <a:p>
            <a:pPr algn="ctr" latinLnBrk="1"/>
            <a:r>
              <a:rPr lang="en-US" sz="1200" baseline="30000" dirty="0"/>
              <a:t>8</a:t>
            </a:r>
            <a:r>
              <a:rPr lang="en-US" sz="1200" dirty="0"/>
              <a:t>Department of Biology, Carleton University, Ottawa, Ontario, Canada.</a:t>
            </a:r>
          </a:p>
          <a:p>
            <a:pPr algn="ctr" latinLnBrk="1"/>
            <a:r>
              <a:rPr lang="en-US" sz="1200" baseline="30000" dirty="0"/>
              <a:t>9</a:t>
            </a:r>
            <a:r>
              <a:rPr lang="en-US" sz="1200" dirty="0"/>
              <a:t>Coronavirus Variants Rapid Response Network–</a:t>
            </a:r>
            <a:r>
              <a:rPr lang="en-US" sz="1200" dirty="0" err="1"/>
              <a:t>Biobank</a:t>
            </a:r>
            <a:r>
              <a:rPr lang="en-US" sz="1200" dirty="0"/>
              <a:t>, Canada.</a:t>
            </a:r>
          </a:p>
          <a:p>
            <a:pPr algn="ctr" latinLnBrk="1"/>
            <a:r>
              <a:rPr lang="en-US" sz="1200" dirty="0"/>
              <a:t> </a:t>
            </a:r>
          </a:p>
          <a:p>
            <a:pPr algn="ctr" latinLnBrk="1"/>
            <a:r>
              <a:rPr lang="en-US" sz="1200" dirty="0"/>
              <a:t> </a:t>
            </a:r>
            <a:endParaRPr lang="en-US" sz="1200" dirty="0" smtClean="0"/>
          </a:p>
          <a:p>
            <a:pPr algn="ctr" latinLnBrk="1"/>
            <a:endParaRPr lang="en-US" sz="1200" dirty="0"/>
          </a:p>
          <a:p>
            <a:pPr algn="ctr"/>
            <a:r>
              <a:rPr lang="en-CA" sz="1200" dirty="0"/>
              <a:t>Correspondence: Dr. Benjamin K Tsang, Chronic Disease Program, Ottawa Hospital Research Institute, The Ottawa Hospital (General Campus), 501 Smyth Road, Ottawa, Canada K1H 8L6;     Tel: 1-613-798-5555 </a:t>
            </a:r>
            <a:r>
              <a:rPr lang="en-CA" sz="1200" dirty="0" err="1"/>
              <a:t>ext</a:t>
            </a:r>
            <a:r>
              <a:rPr lang="en-CA" sz="1200" dirty="0"/>
              <a:t> 72926;           Email: </a:t>
            </a:r>
            <a:r>
              <a:rPr lang="en-CA" sz="1200" u="sng" dirty="0">
                <a:hlinkClick r:id="rId2"/>
              </a:rPr>
              <a:t>btsang@ohri.ca</a:t>
            </a:r>
            <a:endParaRPr lang="en-US" sz="1200" dirty="0"/>
          </a:p>
        </p:txBody>
      </p:sp>
      <p:sp>
        <p:nvSpPr>
          <p:cNvPr id="5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 txBox="1">
            <a:spLocks/>
          </p:cNvSpPr>
          <p:nvPr/>
        </p:nvSpPr>
        <p:spPr>
          <a:xfrm>
            <a:off x="435429" y="457200"/>
            <a:ext cx="6172200" cy="31961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latin typeface="+mn-lt"/>
              </a:rPr>
              <a:t>Supplemen</a:t>
            </a:r>
            <a:r>
              <a:rPr lang="en-US" sz="2000" b="1" dirty="0" smtClean="0">
                <a:latin typeface="+mn-lt"/>
              </a:rPr>
              <a:t>tary Figures and Table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0285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637406" y="914400"/>
            <a:ext cx="1346813" cy="1083060"/>
            <a:chOff x="2565827" y="1470476"/>
            <a:chExt cx="1346813" cy="1083060"/>
          </a:xfrm>
        </p:grpSpPr>
        <p:pic>
          <p:nvPicPr>
            <p:cNvPr id="16" name="Picture 4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489" t="16578" r="21061" b="14471"/>
            <a:stretch/>
          </p:blipFill>
          <p:spPr bwMode="auto">
            <a:xfrm>
              <a:off x="2714610" y="1470476"/>
              <a:ext cx="1198030" cy="877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" name="TextBox 16"/>
            <p:cNvSpPr txBox="1"/>
            <p:nvPr/>
          </p:nvSpPr>
          <p:spPr>
            <a:xfrm>
              <a:off x="3097257" y="2338092"/>
              <a:ext cx="77539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Days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80956" y="2262381"/>
              <a:ext cx="29518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77467" y="2275048"/>
              <a:ext cx="29518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 rot="16200000">
              <a:off x="2228594" y="1807709"/>
              <a:ext cx="889909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pGSN (</a:t>
              </a:r>
              <a:r>
                <a:rPr kumimoji="0" lang="el-GR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μ</a:t>
              </a: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g/ml)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4112623" y="908155"/>
            <a:ext cx="7064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0.22</a:t>
            </a:r>
          </a:p>
        </p:txBody>
      </p:sp>
      <p:grpSp>
        <p:nvGrpSpPr>
          <p:cNvPr id="29" name="Group 28"/>
          <p:cNvGrpSpPr/>
          <p:nvPr/>
        </p:nvGrpSpPr>
        <p:grpSpPr>
          <a:xfrm>
            <a:off x="5310189" y="865004"/>
            <a:ext cx="1365530" cy="1143000"/>
            <a:chOff x="3962219" y="2743200"/>
            <a:chExt cx="1365530" cy="1143000"/>
          </a:xfrm>
        </p:grpSpPr>
        <p:grpSp>
          <p:nvGrpSpPr>
            <p:cNvPr id="22" name="Group 21"/>
            <p:cNvGrpSpPr/>
            <p:nvPr/>
          </p:nvGrpSpPr>
          <p:grpSpPr>
            <a:xfrm>
              <a:off x="3962219" y="2743200"/>
              <a:ext cx="1365530" cy="1143000"/>
              <a:chOff x="4718447" y="1455111"/>
              <a:chExt cx="1365530" cy="1143000"/>
            </a:xfrm>
          </p:grpSpPr>
          <p:pic>
            <p:nvPicPr>
              <p:cNvPr id="23" name="Picture 5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627" t="16433" r="21751" b="14255"/>
              <a:stretch/>
            </p:blipFill>
            <p:spPr bwMode="auto">
              <a:xfrm>
                <a:off x="4893242" y="1503449"/>
                <a:ext cx="1190735" cy="887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5238401" y="2382667"/>
                <a:ext cx="77539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Days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235207" y="2316877"/>
                <a:ext cx="29518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0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743688" y="2321180"/>
                <a:ext cx="29518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8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6200000">
                <a:off x="4381214" y="1792344"/>
                <a:ext cx="88990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pGSN (</a:t>
                </a:r>
                <a:r>
                  <a:rPr kumimoji="0" lang="el-GR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μ</a:t>
                </a: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g/ml)</a:t>
                </a: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4428608" y="2782899"/>
              <a:ext cx="7064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0.66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32241" y="2376149"/>
            <a:ext cx="1327731" cy="1127321"/>
            <a:chOff x="6768752" y="1486106"/>
            <a:chExt cx="1327731" cy="1127321"/>
          </a:xfrm>
        </p:grpSpPr>
        <p:grpSp>
          <p:nvGrpSpPr>
            <p:cNvPr id="31" name="Group 30"/>
            <p:cNvGrpSpPr/>
            <p:nvPr/>
          </p:nvGrpSpPr>
          <p:grpSpPr>
            <a:xfrm>
              <a:off x="6768752" y="1486106"/>
              <a:ext cx="1327731" cy="1127321"/>
              <a:chOff x="6768752" y="1486106"/>
              <a:chExt cx="1327731" cy="1127321"/>
            </a:xfrm>
          </p:grpSpPr>
          <p:pic>
            <p:nvPicPr>
              <p:cNvPr id="33" name="Picture 6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320" t="16871" r="19988" b="14178"/>
              <a:stretch/>
            </p:blipFill>
            <p:spPr bwMode="auto">
              <a:xfrm>
                <a:off x="6971058" y="1599387"/>
                <a:ext cx="1125425" cy="81175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34" name="TextBox 33"/>
              <p:cNvSpPr txBox="1"/>
              <p:nvPr/>
            </p:nvSpPr>
            <p:spPr>
              <a:xfrm>
                <a:off x="7274777" y="2397983"/>
                <a:ext cx="77539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Days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7288168" y="2330636"/>
                <a:ext cx="29518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0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7685712" y="2334939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12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 rot="16200000">
                <a:off x="6431519" y="1823339"/>
                <a:ext cx="88990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pGSN (</a:t>
                </a:r>
                <a:r>
                  <a:rPr kumimoji="0" lang="el-GR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μ</a:t>
                </a: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g/ml)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7343726" y="1496739"/>
              <a:ext cx="7064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0.99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933483" y="2421557"/>
            <a:ext cx="1419317" cy="1081913"/>
            <a:chOff x="4871809" y="3551182"/>
            <a:chExt cx="1419317" cy="1081913"/>
          </a:xfrm>
        </p:grpSpPr>
        <p:grpSp>
          <p:nvGrpSpPr>
            <p:cNvPr id="54" name="Group 53"/>
            <p:cNvGrpSpPr/>
            <p:nvPr/>
          </p:nvGrpSpPr>
          <p:grpSpPr>
            <a:xfrm>
              <a:off x="4871809" y="3551182"/>
              <a:ext cx="1419317" cy="1081913"/>
              <a:chOff x="4871809" y="3551182"/>
              <a:chExt cx="1419317" cy="1081913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362708" y="4417651"/>
                <a:ext cx="77539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Days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293530" y="4333370"/>
                <a:ext cx="29518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0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5587276" y="4327436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4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rot="16200000">
                <a:off x="4534576" y="3888415"/>
                <a:ext cx="889909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pGSN (</a:t>
                </a:r>
                <a:r>
                  <a:rPr kumimoji="0" lang="el-GR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μ</a:t>
                </a: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g/ml)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926670" y="4336152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8</a:t>
                </a: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>
              <a:off x="5267575" y="3559750"/>
              <a:ext cx="7064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0.95</a:t>
              </a:r>
            </a:p>
          </p:txBody>
        </p:sp>
        <p:pic>
          <p:nvPicPr>
            <p:cNvPr id="56" name="Picture 4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127" t="14107" r="8597" b="29025"/>
            <a:stretch/>
          </p:blipFill>
          <p:spPr bwMode="auto">
            <a:xfrm>
              <a:off x="5066931" y="3605107"/>
              <a:ext cx="1177867" cy="8125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71" name="Group 70"/>
          <p:cNvGrpSpPr/>
          <p:nvPr/>
        </p:nvGrpSpPr>
        <p:grpSpPr>
          <a:xfrm>
            <a:off x="3650407" y="2456706"/>
            <a:ext cx="1378793" cy="1012646"/>
            <a:chOff x="4961605" y="4119938"/>
            <a:chExt cx="1378793" cy="1012646"/>
          </a:xfrm>
        </p:grpSpPr>
        <p:grpSp>
          <p:nvGrpSpPr>
            <p:cNvPr id="62" name="Group 61"/>
            <p:cNvGrpSpPr/>
            <p:nvPr/>
          </p:nvGrpSpPr>
          <p:grpSpPr>
            <a:xfrm>
              <a:off x="4961605" y="4145741"/>
              <a:ext cx="1378793" cy="986843"/>
              <a:chOff x="6806370" y="3636690"/>
              <a:chExt cx="1378793" cy="986843"/>
            </a:xfrm>
          </p:grpSpPr>
          <p:sp>
            <p:nvSpPr>
              <p:cNvPr id="63" name="TextBox 62"/>
              <p:cNvSpPr txBox="1"/>
              <p:nvPr/>
            </p:nvSpPr>
            <p:spPr>
              <a:xfrm rot="16200000">
                <a:off x="6534413" y="3908647"/>
                <a:ext cx="759357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pGSN (</a:t>
                </a:r>
                <a:r>
                  <a:rPr kumimoji="0" lang="el-GR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μ</a:t>
                </a: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g/ml)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7154478" y="4331160"/>
                <a:ext cx="29518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0</a:t>
                </a: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7343241" y="4340179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4</a:t>
                </a: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7581343" y="4330931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8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7820707" y="4322490"/>
                <a:ext cx="364456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12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7281616" y="4408089"/>
                <a:ext cx="775391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Days</a:t>
                </a: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5385090" y="4119938"/>
              <a:ext cx="70644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0.84</a:t>
              </a:r>
            </a:p>
          </p:txBody>
        </p:sp>
        <p:pic>
          <p:nvPicPr>
            <p:cNvPr id="70" name="Picture 5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16" t="14039" r="7728" b="30793"/>
            <a:stretch/>
          </p:blipFill>
          <p:spPr bwMode="auto">
            <a:xfrm>
              <a:off x="5148481" y="4151526"/>
              <a:ext cx="1134803" cy="7660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44740043-1A76-2D47-9D4B-05B9F5BEA1D7}"/>
              </a:ext>
            </a:extLst>
          </p:cNvPr>
          <p:cNvSpPr txBox="1"/>
          <p:nvPr/>
        </p:nvSpPr>
        <p:spPr>
          <a:xfrm rot="16200000">
            <a:off x="-240376" y="1283624"/>
            <a:ext cx="8749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(µg/ml)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59606" y="908155"/>
            <a:ext cx="7297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0.372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97021" y="1712316"/>
            <a:ext cx="6044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Female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937208" y="1712316"/>
            <a:ext cx="6044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Male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2395082" y="1822140"/>
            <a:ext cx="6292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ysClr val="windowText" lastClr="000000"/>
                </a:solidFill>
              </a:rPr>
              <a:t>Years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197324" y="1703203"/>
            <a:ext cx="3834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&lt;53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2448065" y="1703203"/>
            <a:ext cx="5303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53-74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759169" y="1712316"/>
            <a:ext cx="5303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&gt;75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44740043-1A76-2D47-9D4B-05B9F5BEA1D7}"/>
              </a:ext>
            </a:extLst>
          </p:cNvPr>
          <p:cNvSpPr txBox="1"/>
          <p:nvPr/>
        </p:nvSpPr>
        <p:spPr>
          <a:xfrm rot="16200000">
            <a:off x="1558748" y="1280402"/>
            <a:ext cx="7950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(µg/ml)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401116" y="864731"/>
            <a:ext cx="7297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0.691</a:t>
            </a:r>
          </a:p>
        </p:txBody>
      </p:sp>
      <p:cxnSp>
        <p:nvCxnSpPr>
          <p:cNvPr id="120" name="Straight Connector 119"/>
          <p:cNvCxnSpPr/>
          <p:nvPr/>
        </p:nvCxnSpPr>
        <p:spPr>
          <a:xfrm>
            <a:off x="2285702" y="1143000"/>
            <a:ext cx="440681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155743" y="990600"/>
            <a:ext cx="7297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0.07</a:t>
            </a:r>
          </a:p>
        </p:txBody>
      </p:sp>
      <p:cxnSp>
        <p:nvCxnSpPr>
          <p:cNvPr id="122" name="Straight Connector 121"/>
          <p:cNvCxnSpPr/>
          <p:nvPr/>
        </p:nvCxnSpPr>
        <p:spPr>
          <a:xfrm>
            <a:off x="2323371" y="1044107"/>
            <a:ext cx="841485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2626566" y="908155"/>
            <a:ext cx="48931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2506042" y="722398"/>
            <a:ext cx="72975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0.24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850" y="63742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</a:t>
            </a:r>
            <a:endParaRPr lang="en-US" sz="1100" b="1" dirty="0"/>
          </a:p>
        </p:txBody>
      </p:sp>
      <p:sp>
        <p:nvSpPr>
          <p:cNvPr id="73" name="TextBox 72"/>
          <p:cNvSpPr txBox="1"/>
          <p:nvPr/>
        </p:nvSpPr>
        <p:spPr>
          <a:xfrm>
            <a:off x="1704416" y="69931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</a:t>
            </a:r>
            <a:endParaRPr lang="en-US" sz="11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3543767" y="728694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</a:t>
            </a:r>
            <a:endParaRPr lang="en-US" sz="11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5175488" y="777350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D</a:t>
            </a:r>
            <a:endParaRPr lang="en-US" sz="1100" b="1" dirty="0"/>
          </a:p>
        </p:txBody>
      </p:sp>
      <p:sp>
        <p:nvSpPr>
          <p:cNvPr id="76" name="TextBox 75"/>
          <p:cNvSpPr txBox="1"/>
          <p:nvPr/>
        </p:nvSpPr>
        <p:spPr>
          <a:xfrm>
            <a:off x="43933" y="221387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</a:t>
            </a:r>
            <a:endParaRPr lang="en-US" sz="11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1695912" y="2233479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F</a:t>
            </a:r>
            <a:endParaRPr lang="en-US" sz="11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3557589" y="2276237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G</a:t>
            </a:r>
            <a:endParaRPr lang="en-US" sz="1100" b="1" dirty="0"/>
          </a:p>
        </p:txBody>
      </p:sp>
      <p:sp>
        <p:nvSpPr>
          <p:cNvPr id="79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 txBox="1">
            <a:spLocks/>
          </p:cNvSpPr>
          <p:nvPr/>
        </p:nvSpPr>
        <p:spPr>
          <a:xfrm>
            <a:off x="342900" y="304800"/>
            <a:ext cx="6172200" cy="31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Supp. Fig. S1</a:t>
            </a:r>
            <a:endParaRPr lang="en-US" sz="1400" b="1" dirty="0">
              <a:latin typeface="+mn-lt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8233" y="3602251"/>
            <a:ext cx="628165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Supp. Fig. S1. pGSN levels are not affected by gender and age.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mean±SEM levels of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pGSN were compared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between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(A)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male and female COVID-19 patients as well as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age ranges.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(C-G)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The mean±SEM levels of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pGSN were also compared between days of sample collection. </a:t>
            </a:r>
            <a:r>
              <a:rPr lang="en-US" sz="7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-values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were calculated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using one-way ANOVA and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independent sample </a:t>
            </a:r>
            <a:r>
              <a:rPr lang="en-US" sz="7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-test.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2" t="16038" r="15728" b="18638"/>
          <a:stretch/>
        </p:blipFill>
        <p:spPr bwMode="auto">
          <a:xfrm>
            <a:off x="272414" y="990304"/>
            <a:ext cx="1141243" cy="8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26" t="16069" r="13390" b="19397"/>
          <a:stretch/>
        </p:blipFill>
        <p:spPr bwMode="auto">
          <a:xfrm>
            <a:off x="2027191" y="991946"/>
            <a:ext cx="1172582" cy="790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547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04800"/>
            <a:ext cx="6172200" cy="31961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+mn-lt"/>
              </a:rPr>
              <a:t>Supp. Fig. S2</a:t>
            </a:r>
            <a:endParaRPr lang="en-US" sz="1400" b="1" dirty="0">
              <a:latin typeface="+mn-lt"/>
            </a:endParaRPr>
          </a:p>
        </p:txBody>
      </p:sp>
      <p:pic>
        <p:nvPicPr>
          <p:cNvPr id="28" name="Picture 2">
            <a:extLst>
              <a:ext uri="{FF2B5EF4-FFF2-40B4-BE49-F238E27FC236}">
                <a16:creationId xmlns="" xmlns:a16="http://schemas.microsoft.com/office/drawing/2014/main" id="{95CB4C72-4D22-5C45-ABF6-89AA528D0C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36" t="13548" r="22278" b="14108"/>
          <a:stretch/>
        </p:blipFill>
        <p:spPr bwMode="auto">
          <a:xfrm>
            <a:off x="140798" y="1201003"/>
            <a:ext cx="937268" cy="716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" name="Picture 4">
            <a:extLst>
              <a:ext uri="{FF2B5EF4-FFF2-40B4-BE49-F238E27FC236}">
                <a16:creationId xmlns="" xmlns:a16="http://schemas.microsoft.com/office/drawing/2014/main" id="{87C8A414-53B8-FC4C-861F-AD89F0261F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48" r="23475" b="966"/>
          <a:stretch/>
        </p:blipFill>
        <p:spPr bwMode="auto">
          <a:xfrm>
            <a:off x="990600" y="1917637"/>
            <a:ext cx="1066800" cy="846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5">
            <a:extLst>
              <a:ext uri="{FF2B5EF4-FFF2-40B4-BE49-F238E27FC236}">
                <a16:creationId xmlns="" xmlns:a16="http://schemas.microsoft.com/office/drawing/2014/main" id="{6FB14DF8-5F96-9D4B-84D8-24F4506291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00" r="24739" b="1714"/>
          <a:stretch/>
        </p:blipFill>
        <p:spPr bwMode="auto">
          <a:xfrm>
            <a:off x="11266" y="1917638"/>
            <a:ext cx="1066799" cy="846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Picture 6">
            <a:extLst>
              <a:ext uri="{FF2B5EF4-FFF2-40B4-BE49-F238E27FC236}">
                <a16:creationId xmlns="" xmlns:a16="http://schemas.microsoft.com/office/drawing/2014/main" id="{187AC935-7CAD-CC48-B0F8-E0FB387182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97" r="25893" b="14214"/>
          <a:stretch/>
        </p:blipFill>
        <p:spPr bwMode="auto">
          <a:xfrm>
            <a:off x="1041524" y="1184797"/>
            <a:ext cx="1015876" cy="71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7">
            <a:extLst>
              <a:ext uri="{FF2B5EF4-FFF2-40B4-BE49-F238E27FC236}">
                <a16:creationId xmlns="" xmlns:a16="http://schemas.microsoft.com/office/drawing/2014/main" id="{2143CAD9-EEB9-454F-8F88-D004255A53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582" t="19599" r="5399" b="54269"/>
          <a:stretch/>
        </p:blipFill>
        <p:spPr bwMode="auto">
          <a:xfrm>
            <a:off x="1828800" y="1215267"/>
            <a:ext cx="381000" cy="381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8">
            <a:extLst>
              <a:ext uri="{FF2B5EF4-FFF2-40B4-BE49-F238E27FC236}">
                <a16:creationId xmlns="" xmlns:a16="http://schemas.microsoft.com/office/drawing/2014/main" id="{596DDB7B-C2E6-9F44-9B26-0016A8F659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31" t="14985" r="22199" b="15157"/>
          <a:stretch/>
        </p:blipFill>
        <p:spPr bwMode="auto">
          <a:xfrm>
            <a:off x="3200877" y="1186039"/>
            <a:ext cx="1013164" cy="692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12">
            <a:extLst>
              <a:ext uri="{FF2B5EF4-FFF2-40B4-BE49-F238E27FC236}">
                <a16:creationId xmlns="" xmlns:a16="http://schemas.microsoft.com/office/drawing/2014/main" id="{DF782E68-A93A-6840-A021-2F9CA9928E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5" r="27768" b="-3148"/>
          <a:stretch/>
        </p:blipFill>
        <p:spPr bwMode="auto">
          <a:xfrm>
            <a:off x="4133425" y="1891135"/>
            <a:ext cx="1066800" cy="873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13">
            <a:extLst>
              <a:ext uri="{FF2B5EF4-FFF2-40B4-BE49-F238E27FC236}">
                <a16:creationId xmlns="" xmlns:a16="http://schemas.microsoft.com/office/drawing/2014/main" id="{9BEE0320-8A2A-A843-A9AD-3F41FDB67D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85" r="27832" b="-2958"/>
          <a:stretch/>
        </p:blipFill>
        <p:spPr bwMode="auto">
          <a:xfrm>
            <a:off x="3093739" y="1893013"/>
            <a:ext cx="1066800" cy="871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9">
            <a:extLst>
              <a:ext uri="{FF2B5EF4-FFF2-40B4-BE49-F238E27FC236}">
                <a16:creationId xmlns="" xmlns:a16="http://schemas.microsoft.com/office/drawing/2014/main" id="{57CC127A-380B-7346-89A1-9CADC3AF08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74" r="27224" b="-3895"/>
          <a:stretch/>
        </p:blipFill>
        <p:spPr bwMode="auto">
          <a:xfrm>
            <a:off x="5105400" y="1887293"/>
            <a:ext cx="1078858" cy="877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11">
            <a:extLst>
              <a:ext uri="{FF2B5EF4-FFF2-40B4-BE49-F238E27FC236}">
                <a16:creationId xmlns="" xmlns:a16="http://schemas.microsoft.com/office/drawing/2014/main" id="{F1E2A47A-706B-8943-9C8E-002119D0EC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" t="15938" r="26895" b="13297"/>
          <a:stretch/>
        </p:blipFill>
        <p:spPr bwMode="auto">
          <a:xfrm>
            <a:off x="4133425" y="1197109"/>
            <a:ext cx="1060928" cy="692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11">
            <a:extLst>
              <a:ext uri="{FF2B5EF4-FFF2-40B4-BE49-F238E27FC236}">
                <a16:creationId xmlns="" xmlns:a16="http://schemas.microsoft.com/office/drawing/2014/main" id="{D17EA988-77D9-064A-B4C9-E7929D3F3C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29" t="18238" r="1141" b="63371"/>
          <a:stretch/>
        </p:blipFill>
        <p:spPr bwMode="auto">
          <a:xfrm>
            <a:off x="5200225" y="1215267"/>
            <a:ext cx="559096" cy="269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15">
            <a:extLst>
              <a:ext uri="{FF2B5EF4-FFF2-40B4-BE49-F238E27FC236}">
                <a16:creationId xmlns="" xmlns:a16="http://schemas.microsoft.com/office/drawing/2014/main" id="{B3A8D4BB-F13B-0F42-81B0-CFD12E0B32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65" t="15778" r="22745" b="11813"/>
          <a:stretch/>
        </p:blipFill>
        <p:spPr bwMode="auto">
          <a:xfrm>
            <a:off x="286845" y="3324396"/>
            <a:ext cx="866383" cy="66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18">
            <a:extLst>
              <a:ext uri="{FF2B5EF4-FFF2-40B4-BE49-F238E27FC236}">
                <a16:creationId xmlns="" xmlns:a16="http://schemas.microsoft.com/office/drawing/2014/main" id="{9E29E926-B7F8-644D-AAAC-8D44C20AEB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8" r="23338"/>
          <a:stretch/>
        </p:blipFill>
        <p:spPr bwMode="auto">
          <a:xfrm>
            <a:off x="1144971" y="4038600"/>
            <a:ext cx="1064829" cy="777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6" name="Picture 19">
            <a:extLst>
              <a:ext uri="{FF2B5EF4-FFF2-40B4-BE49-F238E27FC236}">
                <a16:creationId xmlns="" xmlns:a16="http://schemas.microsoft.com/office/drawing/2014/main" id="{FBCB769E-0753-D048-B165-6E337844BE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78" r="24476"/>
          <a:stretch/>
        </p:blipFill>
        <p:spPr bwMode="auto">
          <a:xfrm>
            <a:off x="140798" y="4038600"/>
            <a:ext cx="1021628" cy="777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Picture 16">
            <a:extLst>
              <a:ext uri="{FF2B5EF4-FFF2-40B4-BE49-F238E27FC236}">
                <a16:creationId xmlns="" xmlns:a16="http://schemas.microsoft.com/office/drawing/2014/main" id="{93D94001-9B7A-4342-B57C-881A5E0D5C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61" t="21364" r="415" b="64426"/>
          <a:stretch/>
        </p:blipFill>
        <p:spPr bwMode="auto">
          <a:xfrm>
            <a:off x="1682638" y="3301165"/>
            <a:ext cx="533400" cy="23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" name="Picture 16">
            <a:extLst>
              <a:ext uri="{FF2B5EF4-FFF2-40B4-BE49-F238E27FC236}">
                <a16:creationId xmlns="" xmlns:a16="http://schemas.microsoft.com/office/drawing/2014/main" id="{97287912-925F-3D43-BD79-115D150C50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0" t="16486" r="22125" b="14673"/>
          <a:stretch/>
        </p:blipFill>
        <p:spPr bwMode="auto">
          <a:xfrm>
            <a:off x="1222057" y="3301165"/>
            <a:ext cx="993981" cy="69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9">
            <a:extLst>
              <a:ext uri="{FF2B5EF4-FFF2-40B4-BE49-F238E27FC236}">
                <a16:creationId xmlns="" xmlns:a16="http://schemas.microsoft.com/office/drawing/2014/main" id="{FCEC879F-7752-B541-A857-D4BC79D515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" t="18000" r="90842" b="26962"/>
          <a:stretch/>
        </p:blipFill>
        <p:spPr bwMode="auto">
          <a:xfrm>
            <a:off x="1144971" y="3428674"/>
            <a:ext cx="101476" cy="419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" name="TextBox 50"/>
          <p:cNvSpPr txBox="1"/>
          <p:nvPr/>
        </p:nvSpPr>
        <p:spPr>
          <a:xfrm rot="16200000">
            <a:off x="-245977" y="1446980"/>
            <a:ext cx="6920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 (</a:t>
            </a:r>
            <a:r>
              <a:rPr kumimoji="0" lang="el-GR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μ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g/ml)</a:t>
            </a:r>
          </a:p>
        </p:txBody>
      </p:sp>
      <p:sp>
        <p:nvSpPr>
          <p:cNvPr id="52" name="TextBox 51"/>
          <p:cNvSpPr txBox="1"/>
          <p:nvPr/>
        </p:nvSpPr>
        <p:spPr>
          <a:xfrm rot="16200000">
            <a:off x="2814103" y="1432017"/>
            <a:ext cx="6920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 (</a:t>
            </a:r>
            <a:r>
              <a:rPr kumimoji="0" lang="el-GR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μ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g/ml)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-133932" y="3547143"/>
            <a:ext cx="69201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 (</a:t>
            </a:r>
            <a:r>
              <a:rPr kumimoji="0" lang="el-GR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μ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g/ml)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850" y="89903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</a:t>
            </a:r>
            <a:endParaRPr lang="en-US" sz="11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31508" y="89903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</a:t>
            </a:r>
            <a:endParaRPr lang="en-US" sz="11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1266" y="303955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</a:t>
            </a:r>
            <a:endParaRPr lang="en-US" sz="11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0028" y="5105400"/>
            <a:ext cx="668316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Supp. Fig. S2. pGSN multi-</a:t>
            </a:r>
            <a:r>
              <a:rPr lang="en-US" sz="700" b="1" dirty="0" err="1" smtClean="0">
                <a:latin typeface="Times New Roman" pitchFamily="18" charset="0"/>
                <a:cs typeface="Times New Roman" pitchFamily="18" charset="0"/>
              </a:rPr>
              <a:t>analyte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 panels 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for monitoring disease severity and outcomes days from symptoms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onset.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pGSN, pGSN/HGF, pGSN/IP-10, pGSN/</a:t>
            </a:r>
            <a:r>
              <a:rPr lang="en-US" sz="7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and pGSN/</a:t>
            </a:r>
            <a:r>
              <a:rPr lang="en-US" sz="7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were utilized to monitor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(A)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disease severity,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discharge and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ICU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admittance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following day 1 from symptoms onset. </a:t>
            </a:r>
            <a:r>
              <a:rPr lang="en-US" sz="7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-values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were calculated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by one-way ANOVA and independent 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sample </a:t>
            </a:r>
            <a:r>
              <a:rPr lang="en-US" sz="7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-test.</a:t>
            </a:r>
          </a:p>
        </p:txBody>
      </p:sp>
    </p:spTree>
    <p:extLst>
      <p:ext uri="{BB962C8B-B14F-4D97-AF65-F5344CB8AC3E}">
        <p14:creationId xmlns:p14="http://schemas.microsoft.com/office/powerpoint/2010/main" val="501874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9906" y="1267403"/>
            <a:ext cx="1463663" cy="1222904"/>
            <a:chOff x="224533" y="4648200"/>
            <a:chExt cx="1463663" cy="1222904"/>
          </a:xfrm>
        </p:grpSpPr>
        <p:pic>
          <p:nvPicPr>
            <p:cNvPr id="83" name="Picture 4">
              <a:extLst>
                <a:ext uri="{FF2B5EF4-FFF2-40B4-BE49-F238E27FC236}">
                  <a16:creationId xmlns="" xmlns:a16="http://schemas.microsoft.com/office/drawing/2014/main" id="{0FDADF41-BD76-3241-B17E-E45642C0FFB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265" b="12820"/>
            <a:stretch/>
          </p:blipFill>
          <p:spPr bwMode="auto">
            <a:xfrm>
              <a:off x="224533" y="4648200"/>
              <a:ext cx="1463663" cy="110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5" name="TextBox 94"/>
            <p:cNvSpPr txBox="1"/>
            <p:nvPr/>
          </p:nvSpPr>
          <p:spPr>
            <a:xfrm>
              <a:off x="743755" y="464820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0.7113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797555" y="565566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IgG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751016" y="1267403"/>
            <a:ext cx="1526028" cy="1104701"/>
            <a:chOff x="1785643" y="4648200"/>
            <a:chExt cx="1526028" cy="1104701"/>
          </a:xfrm>
        </p:grpSpPr>
        <p:pic>
          <p:nvPicPr>
            <p:cNvPr id="84" name="Picture 5">
              <a:extLst>
                <a:ext uri="{FF2B5EF4-FFF2-40B4-BE49-F238E27FC236}">
                  <a16:creationId xmlns="" xmlns:a16="http://schemas.microsoft.com/office/drawing/2014/main" id="{69DD8243-BB21-F047-A814-62E0C5063C0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785" r="8941" b="13948"/>
            <a:stretch/>
          </p:blipFill>
          <p:spPr bwMode="auto">
            <a:xfrm>
              <a:off x="1785643" y="4648200"/>
              <a:ext cx="1526028" cy="952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6" name="TextBox 95"/>
            <p:cNvSpPr txBox="1"/>
            <p:nvPr/>
          </p:nvSpPr>
          <p:spPr>
            <a:xfrm>
              <a:off x="2213437" y="464820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0.1715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368992" y="5537457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IgG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518810" y="1267403"/>
            <a:ext cx="1480085" cy="1099080"/>
            <a:chOff x="3553437" y="4648200"/>
            <a:chExt cx="1480085" cy="1099080"/>
          </a:xfrm>
        </p:grpSpPr>
        <p:pic>
          <p:nvPicPr>
            <p:cNvPr id="86" name="Picture 8">
              <a:extLst>
                <a:ext uri="{FF2B5EF4-FFF2-40B4-BE49-F238E27FC236}">
                  <a16:creationId xmlns="" xmlns:a16="http://schemas.microsoft.com/office/drawing/2014/main" id="{C5508A60-8D5E-6D41-BF5E-AA883359BF9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1" t="12874" r="7188" b="10563"/>
            <a:stretch/>
          </p:blipFill>
          <p:spPr bwMode="auto">
            <a:xfrm>
              <a:off x="3553437" y="4648200"/>
              <a:ext cx="1480085" cy="9906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8" name="TextBox 97"/>
            <p:cNvSpPr txBox="1"/>
            <p:nvPr/>
          </p:nvSpPr>
          <p:spPr>
            <a:xfrm>
              <a:off x="3926355" y="464820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0.37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4058910" y="553183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IgG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48301" y="2546122"/>
            <a:ext cx="1636024" cy="1215675"/>
            <a:chOff x="282928" y="6127522"/>
            <a:chExt cx="1636024" cy="1215675"/>
          </a:xfrm>
        </p:grpSpPr>
        <p:pic>
          <p:nvPicPr>
            <p:cNvPr id="87" name="Picture 9">
              <a:extLst>
                <a:ext uri="{FF2B5EF4-FFF2-40B4-BE49-F238E27FC236}">
                  <a16:creationId xmlns="" xmlns:a16="http://schemas.microsoft.com/office/drawing/2014/main" id="{7C8F0D8C-DDB7-2044-81E0-A3C47507ECE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725" r="7106" b="12889"/>
            <a:stretch/>
          </p:blipFill>
          <p:spPr bwMode="auto">
            <a:xfrm>
              <a:off x="282928" y="6127522"/>
              <a:ext cx="1636024" cy="10448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3" name="TextBox 102"/>
            <p:cNvSpPr txBox="1"/>
            <p:nvPr/>
          </p:nvSpPr>
          <p:spPr>
            <a:xfrm>
              <a:off x="862550" y="6127522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0.9129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820926" y="7127753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IgA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904186" y="2546122"/>
            <a:ext cx="1594668" cy="1221296"/>
            <a:chOff x="1938813" y="6127522"/>
            <a:chExt cx="1594668" cy="1221296"/>
          </a:xfrm>
        </p:grpSpPr>
        <p:pic>
          <p:nvPicPr>
            <p:cNvPr id="88" name="Picture 10">
              <a:extLst>
                <a:ext uri="{FF2B5EF4-FFF2-40B4-BE49-F238E27FC236}">
                  <a16:creationId xmlns="" xmlns:a16="http://schemas.microsoft.com/office/drawing/2014/main" id="{702B02E3-AAEE-EA47-BC46-4EFAB91409F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63" t="12890" r="6554" b="12282"/>
            <a:stretch/>
          </p:blipFill>
          <p:spPr bwMode="auto">
            <a:xfrm>
              <a:off x="1938813" y="6127522"/>
              <a:ext cx="1594668" cy="10448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4" name="TextBox 103"/>
            <p:cNvSpPr txBox="1"/>
            <p:nvPr/>
          </p:nvSpPr>
          <p:spPr>
            <a:xfrm>
              <a:off x="2415182" y="617220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0.3723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352497" y="7133374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IgA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470573" y="2514600"/>
            <a:ext cx="1458244" cy="1247197"/>
            <a:chOff x="3505200" y="6096000"/>
            <a:chExt cx="1458244" cy="1247197"/>
          </a:xfrm>
        </p:grpSpPr>
        <p:pic>
          <p:nvPicPr>
            <p:cNvPr id="90" name="Picture 12">
              <a:extLst>
                <a:ext uri="{FF2B5EF4-FFF2-40B4-BE49-F238E27FC236}">
                  <a16:creationId xmlns="" xmlns:a16="http://schemas.microsoft.com/office/drawing/2014/main" id="{606374C1-A21D-AF4E-BCD7-11C113A3536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393" b="10787"/>
            <a:stretch/>
          </p:blipFill>
          <p:spPr bwMode="auto">
            <a:xfrm>
              <a:off x="3505200" y="6127522"/>
              <a:ext cx="1458244" cy="11400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6" name="TextBox 105"/>
            <p:cNvSpPr txBox="1"/>
            <p:nvPr/>
          </p:nvSpPr>
          <p:spPr>
            <a:xfrm>
              <a:off x="4204512" y="6096000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0.2054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4042415" y="7127753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IgA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86035" y="3886200"/>
            <a:ext cx="1624226" cy="1266142"/>
            <a:chOff x="320662" y="7740878"/>
            <a:chExt cx="1624226" cy="1266142"/>
          </a:xfrm>
        </p:grpSpPr>
        <p:pic>
          <p:nvPicPr>
            <p:cNvPr id="91" name="Picture 13">
              <a:extLst>
                <a:ext uri="{FF2B5EF4-FFF2-40B4-BE49-F238E27FC236}">
                  <a16:creationId xmlns="" xmlns:a16="http://schemas.microsoft.com/office/drawing/2014/main" id="{46DAB38A-3DF2-BD40-92F7-AD6A49CE7C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805" r="9188" b="12945"/>
            <a:stretch/>
          </p:blipFill>
          <p:spPr bwMode="auto">
            <a:xfrm>
              <a:off x="320662" y="7740878"/>
              <a:ext cx="1624226" cy="10506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9" name="TextBox 98"/>
            <p:cNvSpPr txBox="1"/>
            <p:nvPr/>
          </p:nvSpPr>
          <p:spPr>
            <a:xfrm>
              <a:off x="862550" y="778555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0.2004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48870" y="879157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IgM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1904186" y="3886200"/>
            <a:ext cx="1530798" cy="1320344"/>
            <a:chOff x="1938813" y="7740878"/>
            <a:chExt cx="1530798" cy="1320344"/>
          </a:xfrm>
        </p:grpSpPr>
        <p:pic>
          <p:nvPicPr>
            <p:cNvPr id="92" name="Picture 14">
              <a:extLst>
                <a:ext uri="{FF2B5EF4-FFF2-40B4-BE49-F238E27FC236}">
                  <a16:creationId xmlns="" xmlns:a16="http://schemas.microsoft.com/office/drawing/2014/main" id="{1815F1A8-9B9F-8541-AF20-FE9DF637BA5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002" b="13113"/>
            <a:stretch/>
          </p:blipFill>
          <p:spPr bwMode="auto">
            <a:xfrm>
              <a:off x="1938813" y="7740878"/>
              <a:ext cx="1530798" cy="12126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0" name="TextBox 99"/>
            <p:cNvSpPr txBox="1"/>
            <p:nvPr/>
          </p:nvSpPr>
          <p:spPr>
            <a:xfrm>
              <a:off x="2415182" y="778555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0.4825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2544598" y="8845778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IgM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547240" y="3930878"/>
            <a:ext cx="1464690" cy="1278614"/>
            <a:chOff x="3581867" y="7785556"/>
            <a:chExt cx="1464690" cy="1278614"/>
          </a:xfrm>
        </p:grpSpPr>
        <p:pic>
          <p:nvPicPr>
            <p:cNvPr id="94" name="Picture 16">
              <a:extLst>
                <a:ext uri="{FF2B5EF4-FFF2-40B4-BE49-F238E27FC236}">
                  <a16:creationId xmlns="" xmlns:a16="http://schemas.microsoft.com/office/drawing/2014/main" id="{5788E1D7-A269-6A4C-A602-B857A7AA65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1256" b="12356"/>
            <a:stretch/>
          </p:blipFill>
          <p:spPr bwMode="auto">
            <a:xfrm>
              <a:off x="3581867" y="7785556"/>
              <a:ext cx="1464690" cy="116794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2" name="TextBox 101"/>
            <p:cNvSpPr txBox="1"/>
            <p:nvPr/>
          </p:nvSpPr>
          <p:spPr>
            <a:xfrm>
              <a:off x="4204512" y="778555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 = </a:t>
              </a:r>
              <a:r>
                <a:rPr kumimoji="0" lang="en-US" sz="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0.1255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204512" y="8848726"/>
              <a:ext cx="67044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IgM</a:t>
              </a:r>
              <a:endPara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19" name="TextBox 118"/>
          <p:cNvSpPr txBox="1"/>
          <p:nvPr/>
        </p:nvSpPr>
        <p:spPr>
          <a:xfrm>
            <a:off x="707379" y="962603"/>
            <a:ext cx="5819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Day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0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2247882" y="958972"/>
            <a:ext cx="5819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Day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4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3924168" y="962603"/>
            <a:ext cx="5819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Day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12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2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304800"/>
            <a:ext cx="6172200" cy="31961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+mn-lt"/>
              </a:rPr>
              <a:t>Supp. Fig. S3</a:t>
            </a:r>
            <a:endParaRPr lang="en-US" sz="1400" b="1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1842" y="5339060"/>
            <a:ext cx="48478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Supp. Fig. S3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Correlation between pGSN and SARS-COV-2 antibodies.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 pGSN and SARS-COV-2 antibodies (</a:t>
            </a:r>
            <a:r>
              <a:rPr lang="en-US" sz="7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and IgA) were assessed on day 0, 4 and 12 and correlated using Pearson’s test. </a:t>
            </a:r>
            <a:endParaRPr lang="en-US" sz="7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39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61" t="6140" r="19266" b="10541"/>
          <a:stretch/>
        </p:blipFill>
        <p:spPr bwMode="auto">
          <a:xfrm>
            <a:off x="287827" y="1014500"/>
            <a:ext cx="1000579" cy="928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2097" y="1034626"/>
            <a:ext cx="56905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pGSN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7799" y="1547899"/>
            <a:ext cx="6961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AUC=0.733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P=0.194</a:t>
            </a:r>
          </a:p>
        </p:txBody>
      </p:sp>
      <p:sp>
        <p:nvSpPr>
          <p:cNvPr id="7" name="TextBox 6"/>
          <p:cNvSpPr txBox="1"/>
          <p:nvPr/>
        </p:nvSpPr>
        <p:spPr>
          <a:xfrm rot="16200000">
            <a:off x="-208084" y="1340228"/>
            <a:ext cx="631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Sensitivity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1964589"/>
            <a:ext cx="735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1-Specificity</a:t>
            </a:r>
          </a:p>
        </p:txBody>
      </p:sp>
      <p:pic>
        <p:nvPicPr>
          <p:cNvPr id="22" name="Picture 7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24" t="6605" r="20119" b="11549"/>
          <a:stretch/>
        </p:blipFill>
        <p:spPr bwMode="auto">
          <a:xfrm>
            <a:off x="1295400" y="1010692"/>
            <a:ext cx="932050" cy="918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1752600" y="1010692"/>
            <a:ext cx="5122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371600" y="1562124"/>
            <a:ext cx="7617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AUC=0.772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P=0.138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348" y="691816"/>
            <a:ext cx="1262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Severe COVID-19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227433" y="1952594"/>
            <a:ext cx="2195662" cy="107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15444" y="946753"/>
            <a:ext cx="0" cy="100584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83" t="6337" r="20482" b="10870"/>
          <a:stretch/>
        </p:blipFill>
        <p:spPr bwMode="auto">
          <a:xfrm>
            <a:off x="3767917" y="975620"/>
            <a:ext cx="946129" cy="96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" name="TextBox 121"/>
          <p:cNvSpPr txBox="1"/>
          <p:nvPr/>
        </p:nvSpPr>
        <p:spPr>
          <a:xfrm>
            <a:off x="4222188" y="963461"/>
            <a:ext cx="4901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pGSN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4055708" y="1528383"/>
            <a:ext cx="823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AUC=0.548</a:t>
            </a:r>
          </a:p>
          <a:p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P=0.741</a:t>
            </a:r>
          </a:p>
        </p:txBody>
      </p:sp>
      <p:pic>
        <p:nvPicPr>
          <p:cNvPr id="124" name="Picture 11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74" t="6537" r="20120" b="10928"/>
          <a:stretch/>
        </p:blipFill>
        <p:spPr bwMode="auto">
          <a:xfrm>
            <a:off x="4800600" y="975620"/>
            <a:ext cx="879593" cy="96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5" name="TextBox 124"/>
          <p:cNvSpPr txBox="1"/>
          <p:nvPr/>
        </p:nvSpPr>
        <p:spPr>
          <a:xfrm>
            <a:off x="5163134" y="966677"/>
            <a:ext cx="52054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CRP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901425" y="1532072"/>
            <a:ext cx="7584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AUC=0.365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P=0.368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4355147" y="685800"/>
            <a:ext cx="9458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kern="0" dirty="0">
                <a:solidFill>
                  <a:sysClr val="windowText" lastClr="000000"/>
                </a:solidFill>
              </a:rPr>
              <a:t>Deceased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7" name="TextBox 136"/>
          <p:cNvSpPr txBox="1"/>
          <p:nvPr/>
        </p:nvSpPr>
        <p:spPr>
          <a:xfrm rot="16200000">
            <a:off x="3272007" y="1340885"/>
            <a:ext cx="631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Sensitivity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4495800" y="1955405"/>
            <a:ext cx="735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1-Specificity</a:t>
            </a:r>
          </a:p>
        </p:txBody>
      </p:sp>
      <p:cxnSp>
        <p:nvCxnSpPr>
          <p:cNvPr id="139" name="Straight Arrow Connector 138"/>
          <p:cNvCxnSpPr/>
          <p:nvPr/>
        </p:nvCxnSpPr>
        <p:spPr>
          <a:xfrm>
            <a:off x="3707524" y="1953251"/>
            <a:ext cx="2177828" cy="4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3695535" y="947410"/>
            <a:ext cx="0" cy="100584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77" t="6372" r="20358" b="18764"/>
          <a:stretch/>
        </p:blipFill>
        <p:spPr bwMode="auto">
          <a:xfrm>
            <a:off x="4445325" y="2971800"/>
            <a:ext cx="1117918" cy="951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" name="TextBox 45"/>
          <p:cNvSpPr txBox="1"/>
          <p:nvPr/>
        </p:nvSpPr>
        <p:spPr>
          <a:xfrm>
            <a:off x="4590673" y="2999861"/>
            <a:ext cx="6435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Platelets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600198" y="3512868"/>
            <a:ext cx="6538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AUC=0.654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P=0.236</a:t>
            </a:r>
          </a:p>
        </p:txBody>
      </p:sp>
      <p:pic>
        <p:nvPicPr>
          <p:cNvPr id="48" name="Picture 8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79" t="6347" r="20438" b="13311"/>
          <a:stretch/>
        </p:blipFill>
        <p:spPr bwMode="auto">
          <a:xfrm>
            <a:off x="4429899" y="4037179"/>
            <a:ext cx="1133344" cy="93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" name="TextBox 48"/>
          <p:cNvSpPr txBox="1"/>
          <p:nvPr/>
        </p:nvSpPr>
        <p:spPr>
          <a:xfrm>
            <a:off x="4728296" y="4009385"/>
            <a:ext cx="3781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CRP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88360" y="4526295"/>
            <a:ext cx="705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AUC=0.365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P=0.368</a:t>
            </a:r>
          </a:p>
        </p:txBody>
      </p:sp>
      <p:pic>
        <p:nvPicPr>
          <p:cNvPr id="51" name="Picture 4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48" t="6537" r="20199" b="18478"/>
          <a:stretch/>
        </p:blipFill>
        <p:spPr bwMode="auto">
          <a:xfrm>
            <a:off x="5590002" y="2927358"/>
            <a:ext cx="1039398" cy="99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" name="TextBox 51"/>
          <p:cNvSpPr txBox="1"/>
          <p:nvPr/>
        </p:nvSpPr>
        <p:spPr>
          <a:xfrm>
            <a:off x="5748207" y="3493721"/>
            <a:ext cx="728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AUC=0.492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P=0.961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538808" y="3001380"/>
            <a:ext cx="6057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D-dimer</a:t>
            </a:r>
          </a:p>
        </p:txBody>
      </p:sp>
      <p:pic>
        <p:nvPicPr>
          <p:cNvPr id="54" name="Picture 10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38" t="6583" r="19989" b="8633"/>
          <a:stretch/>
        </p:blipFill>
        <p:spPr bwMode="auto">
          <a:xfrm>
            <a:off x="5593841" y="4011144"/>
            <a:ext cx="1035559" cy="1018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5" name="TextBox 54"/>
          <p:cNvSpPr txBox="1"/>
          <p:nvPr/>
        </p:nvSpPr>
        <p:spPr>
          <a:xfrm>
            <a:off x="5709800" y="4015701"/>
            <a:ext cx="524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Ferritin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56960" y="4560849"/>
            <a:ext cx="6714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AUC=0.750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P=0.099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907577" y="2713792"/>
            <a:ext cx="1262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kern="0" dirty="0" smtClean="0">
                <a:solidFill>
                  <a:sysClr val="windowText" lastClr="000000"/>
                </a:solidFill>
              </a:rPr>
              <a:t>Discharged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8" name="TextBox 57"/>
          <p:cNvSpPr txBox="1"/>
          <p:nvPr/>
        </p:nvSpPr>
        <p:spPr>
          <a:xfrm rot="16200000">
            <a:off x="3884077" y="3847804"/>
            <a:ext cx="631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Sensitivity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21000" y="5042356"/>
            <a:ext cx="735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1-Specificity</a:t>
            </a: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4333360" y="5032278"/>
            <a:ext cx="23722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V="1">
            <a:off x="4333360" y="2868211"/>
            <a:ext cx="0" cy="2164067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45" t="5978" r="20272" b="17426"/>
          <a:stretch/>
        </p:blipFill>
        <p:spPr bwMode="auto">
          <a:xfrm>
            <a:off x="268956" y="3048000"/>
            <a:ext cx="946128" cy="838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662811" y="3547647"/>
            <a:ext cx="7087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/>
              <a:t>AUC=0.347</a:t>
            </a:r>
          </a:p>
          <a:p>
            <a:r>
              <a:rPr lang="en-US" sz="800" b="1" dirty="0"/>
              <a:t>P=0.315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81467" y="3051904"/>
            <a:ext cx="48351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/>
              <a:t>pGSN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250421" y="3973428"/>
            <a:ext cx="983947" cy="947306"/>
            <a:chOff x="2666160" y="2887132"/>
            <a:chExt cx="983947" cy="947306"/>
          </a:xfrm>
        </p:grpSpPr>
        <p:pic>
          <p:nvPicPr>
            <p:cNvPr id="66" name="Picture 6"/>
            <p:cNvPicPr>
              <a:picLocks noChangeAspect="1" noChangeArrowheads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951" t="6419" r="20439" b="8538"/>
            <a:stretch/>
          </p:blipFill>
          <p:spPr bwMode="auto">
            <a:xfrm>
              <a:off x="2666160" y="2924604"/>
              <a:ext cx="983947" cy="9098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7" name="TextBox 66"/>
            <p:cNvSpPr txBox="1"/>
            <p:nvPr/>
          </p:nvSpPr>
          <p:spPr>
            <a:xfrm>
              <a:off x="2848716" y="2887132"/>
              <a:ext cx="48763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CRP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696316" y="3427358"/>
              <a:ext cx="70842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AUC=0.235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P=0.078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 rot="16200000">
            <a:off x="-300511" y="3660728"/>
            <a:ext cx="631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Sensitivity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352042" y="4973075"/>
            <a:ext cx="735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1-Specificity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135006" y="4970921"/>
            <a:ext cx="1388994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V="1">
            <a:off x="123017" y="2882089"/>
            <a:ext cx="22872" cy="208883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9177" y="2643963"/>
            <a:ext cx="12624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Mild COVID-19</a:t>
            </a:r>
          </a:p>
        </p:txBody>
      </p:sp>
      <p:pic>
        <p:nvPicPr>
          <p:cNvPr id="74" name="Picture 5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793" t="6348" r="20515" b="17302"/>
          <a:stretch/>
        </p:blipFill>
        <p:spPr bwMode="auto">
          <a:xfrm>
            <a:off x="2909796" y="3080509"/>
            <a:ext cx="869880" cy="857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TextBox 74"/>
          <p:cNvSpPr txBox="1"/>
          <p:nvPr/>
        </p:nvSpPr>
        <p:spPr>
          <a:xfrm>
            <a:off x="3014057" y="3120703"/>
            <a:ext cx="6590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Platelets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3097957" y="3623846"/>
            <a:ext cx="821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 = 0.371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0.380</a:t>
            </a:r>
          </a:p>
        </p:txBody>
      </p:sp>
      <p:pic>
        <p:nvPicPr>
          <p:cNvPr id="77" name="Picture 6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352" t="6537" r="20358" b="9880"/>
          <a:stretch/>
        </p:blipFill>
        <p:spPr bwMode="auto">
          <a:xfrm>
            <a:off x="1905000" y="4086730"/>
            <a:ext cx="958926" cy="897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2034818" y="4577899"/>
            <a:ext cx="76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 = 0.508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0.961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2077778" y="4102132"/>
            <a:ext cx="6364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D-dimer</a:t>
            </a:r>
          </a:p>
        </p:txBody>
      </p:sp>
      <p:pic>
        <p:nvPicPr>
          <p:cNvPr id="80" name="Picture 12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56" t="6537" r="19989" b="10720"/>
          <a:stretch/>
        </p:blipFill>
        <p:spPr bwMode="auto">
          <a:xfrm>
            <a:off x="2909796" y="4102132"/>
            <a:ext cx="837987" cy="882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" name="TextBox 80"/>
          <p:cNvSpPr txBox="1"/>
          <p:nvPr/>
        </p:nvSpPr>
        <p:spPr>
          <a:xfrm>
            <a:off x="2844979" y="4103533"/>
            <a:ext cx="6328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Ferritin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07393" y="4598350"/>
            <a:ext cx="7378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AUC = 0.650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 = 0.322</a:t>
            </a:r>
          </a:p>
        </p:txBody>
      </p:sp>
      <p:pic>
        <p:nvPicPr>
          <p:cNvPr id="83" name="Picture 7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56" t="6158" r="20696" b="17870"/>
          <a:stretch/>
        </p:blipFill>
        <p:spPr bwMode="auto">
          <a:xfrm>
            <a:off x="1921734" y="3101426"/>
            <a:ext cx="939789" cy="836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4" name="TextBox 83"/>
          <p:cNvSpPr txBox="1"/>
          <p:nvPr/>
        </p:nvSpPr>
        <p:spPr>
          <a:xfrm>
            <a:off x="2062503" y="3113104"/>
            <a:ext cx="46754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 smtClean="0">
                <a:solidFill>
                  <a:schemeClr val="tx2">
                    <a:lumMod val="50000"/>
                  </a:schemeClr>
                </a:solidFill>
              </a:rPr>
              <a:t>pGSN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2198568" y="3614093"/>
            <a:ext cx="6629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1" dirty="0" smtClean="0"/>
              <a:t>AUC=0.6</a:t>
            </a:r>
          </a:p>
          <a:p>
            <a:r>
              <a:rPr lang="en-US" sz="800" b="1" dirty="0" smtClean="0"/>
              <a:t>P=0.513</a:t>
            </a:r>
            <a:endParaRPr lang="en-US" sz="8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2460374" y="2700165"/>
            <a:ext cx="8351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No-ICU</a:t>
            </a:r>
            <a:endParaRPr kumimoji="0" lang="en-US" sz="11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7" name="TextBox 86"/>
          <p:cNvSpPr txBox="1"/>
          <p:nvPr/>
        </p:nvSpPr>
        <p:spPr>
          <a:xfrm rot="16200000">
            <a:off x="1392116" y="3709547"/>
            <a:ext cx="6316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Sensitivity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2514600" y="4993702"/>
            <a:ext cx="735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1-Specificity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1827633" y="5019740"/>
            <a:ext cx="2091979" cy="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flipV="1">
            <a:off x="1815644" y="2930908"/>
            <a:ext cx="22872" cy="2088833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4850" y="63742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</a:t>
            </a:r>
            <a:endParaRPr lang="en-US" sz="11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321762" y="685143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</a:t>
            </a:r>
            <a:endParaRPr lang="en-US" sz="1100" b="1" dirty="0"/>
          </a:p>
        </p:txBody>
      </p:sp>
      <p:sp>
        <p:nvSpPr>
          <p:cNvPr id="93" name="TextBox 92"/>
          <p:cNvSpPr txBox="1"/>
          <p:nvPr/>
        </p:nvSpPr>
        <p:spPr>
          <a:xfrm>
            <a:off x="-13156" y="243855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</a:t>
            </a:r>
            <a:endParaRPr lang="en-US" sz="11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1665996" y="243855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D</a:t>
            </a:r>
            <a:endParaRPr lang="en-US" sz="11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4076553" y="243855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E</a:t>
            </a:r>
            <a:endParaRPr lang="en-US" sz="1100" b="1" dirty="0"/>
          </a:p>
        </p:txBody>
      </p:sp>
      <p:sp>
        <p:nvSpPr>
          <p:cNvPr id="96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962" y="152400"/>
            <a:ext cx="6172200" cy="31961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+mn-lt"/>
              </a:rPr>
              <a:t>Supp. Fig. S4</a:t>
            </a:r>
            <a:endParaRPr lang="en-US" sz="1400" b="1" dirty="0">
              <a:latin typeface="+mn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6004" y="5562600"/>
            <a:ext cx="66395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Supp. Fig. S4. pGSN multi-</a:t>
            </a:r>
            <a:r>
              <a:rPr lang="en-US" sz="700" b="1" dirty="0" err="1" smtClean="0">
                <a:latin typeface="Times New Roman" pitchFamily="18" charset="0"/>
                <a:cs typeface="Times New Roman" pitchFamily="18" charset="0"/>
              </a:rPr>
              <a:t>analyte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 panels as predictors 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COVID-19 outcomes.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ROC curves were used to assess the test performances of pGSN, CRP, platelets, D-dimer and Ferritin in predicting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(A)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severe COVID-19,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deceased patients,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(C)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mild COVID-19 cases,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(D)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ICU admissions and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(E)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patients that are discharged. </a:t>
            </a:r>
          </a:p>
        </p:txBody>
      </p:sp>
    </p:spTree>
    <p:extLst>
      <p:ext uri="{BB962C8B-B14F-4D97-AF65-F5344CB8AC3E}">
        <p14:creationId xmlns:p14="http://schemas.microsoft.com/office/powerpoint/2010/main" val="551719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5">
            <a:extLst>
              <a:ext uri="{FF2B5EF4-FFF2-40B4-BE49-F238E27FC236}">
                <a16:creationId xmlns="" xmlns:a16="http://schemas.microsoft.com/office/drawing/2014/main" id="{70192C37-AA48-F046-8B5C-2B33D90175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8" t="6123" r="6968" b="36600"/>
          <a:stretch/>
        </p:blipFill>
        <p:spPr bwMode="auto">
          <a:xfrm>
            <a:off x="213319" y="3476702"/>
            <a:ext cx="1639954" cy="85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3DDF6A2E-B75F-9441-B2ED-F19A67401622}"/>
              </a:ext>
            </a:extLst>
          </p:cNvPr>
          <p:cNvSpPr txBox="1"/>
          <p:nvPr/>
        </p:nvSpPr>
        <p:spPr>
          <a:xfrm rot="16200000">
            <a:off x="-83035" y="4036524"/>
            <a:ext cx="4919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96D2916D-D5DE-D141-9921-828C137A621E}"/>
              </a:ext>
            </a:extLst>
          </p:cNvPr>
          <p:cNvSpPr txBox="1"/>
          <p:nvPr/>
        </p:nvSpPr>
        <p:spPr>
          <a:xfrm rot="16200000">
            <a:off x="-190380" y="3598622"/>
            <a:ext cx="706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pic>
        <p:nvPicPr>
          <p:cNvPr id="28" name="Picture 6">
            <a:extLst>
              <a:ext uri="{FF2B5EF4-FFF2-40B4-BE49-F238E27FC236}">
                <a16:creationId xmlns="" xmlns:a16="http://schemas.microsoft.com/office/drawing/2014/main" id="{03A14D99-1DD1-D247-A6C2-136F353A77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3" t="6169" r="8103" b="36663"/>
          <a:stretch/>
        </p:blipFill>
        <p:spPr bwMode="auto">
          <a:xfrm>
            <a:off x="256672" y="1713211"/>
            <a:ext cx="1629169" cy="85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4B910F4B-E8EE-C845-B507-CE5D8F9AA49E}"/>
              </a:ext>
            </a:extLst>
          </p:cNvPr>
          <p:cNvSpPr txBox="1"/>
          <p:nvPr/>
        </p:nvSpPr>
        <p:spPr>
          <a:xfrm rot="16200000">
            <a:off x="-32664" y="2283557"/>
            <a:ext cx="4919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E26BA506-0E01-404B-B83C-07D38FE2AFBF}"/>
              </a:ext>
            </a:extLst>
          </p:cNvPr>
          <p:cNvSpPr txBox="1"/>
          <p:nvPr/>
        </p:nvSpPr>
        <p:spPr>
          <a:xfrm rot="16200000">
            <a:off x="-140009" y="1845655"/>
            <a:ext cx="706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pic>
        <p:nvPicPr>
          <p:cNvPr id="34" name="Picture 7">
            <a:extLst>
              <a:ext uri="{FF2B5EF4-FFF2-40B4-BE49-F238E27FC236}">
                <a16:creationId xmlns="" xmlns:a16="http://schemas.microsoft.com/office/drawing/2014/main" id="{3B69B225-60CE-6B46-B99A-F3A11F2F4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8" t="6123" r="5703" b="35771"/>
          <a:stretch/>
        </p:blipFill>
        <p:spPr bwMode="auto">
          <a:xfrm>
            <a:off x="238373" y="2606975"/>
            <a:ext cx="1647468" cy="851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="" xmlns:a16="http://schemas.microsoft.com/office/drawing/2014/main" id="{55500254-B64F-4345-930A-E742D87E9D51}"/>
              </a:ext>
            </a:extLst>
          </p:cNvPr>
          <p:cNvSpPr txBox="1"/>
          <p:nvPr/>
        </p:nvSpPr>
        <p:spPr>
          <a:xfrm rot="16200000">
            <a:off x="-38078" y="3162213"/>
            <a:ext cx="4919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="" xmlns:a16="http://schemas.microsoft.com/office/drawing/2014/main" id="{BB12FDE0-93EC-EB4D-A164-1681136C5D1F}"/>
              </a:ext>
            </a:extLst>
          </p:cNvPr>
          <p:cNvSpPr txBox="1"/>
          <p:nvPr/>
        </p:nvSpPr>
        <p:spPr>
          <a:xfrm rot="16200000">
            <a:off x="-145423" y="2724311"/>
            <a:ext cx="706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pic>
        <p:nvPicPr>
          <p:cNvPr id="40" name="Picture 8">
            <a:extLst>
              <a:ext uri="{FF2B5EF4-FFF2-40B4-BE49-F238E27FC236}">
                <a16:creationId xmlns="" xmlns:a16="http://schemas.microsoft.com/office/drawing/2014/main" id="{6D4C8D85-3DDA-BF4C-885D-F178F58CE3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67" t="6122" r="6265" b="36139"/>
          <a:stretch/>
        </p:blipFill>
        <p:spPr bwMode="auto">
          <a:xfrm>
            <a:off x="213319" y="4373925"/>
            <a:ext cx="1639954" cy="878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F3709C24-5533-5442-B938-E43A59460CDD}"/>
              </a:ext>
            </a:extLst>
          </p:cNvPr>
          <p:cNvSpPr txBox="1"/>
          <p:nvPr/>
        </p:nvSpPr>
        <p:spPr>
          <a:xfrm>
            <a:off x="245283" y="5207640"/>
            <a:ext cx="4220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Mild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="" xmlns:a16="http://schemas.microsoft.com/office/drawing/2014/main" id="{97DD01DE-2A7D-AB49-9794-D7200671A3ED}"/>
              </a:ext>
            </a:extLst>
          </p:cNvPr>
          <p:cNvSpPr txBox="1"/>
          <p:nvPr/>
        </p:nvSpPr>
        <p:spPr>
          <a:xfrm>
            <a:off x="655264" y="5203839"/>
            <a:ext cx="4220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Mod.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3F0A2B7F-3304-A44C-B65B-3B73426C8DF3}"/>
              </a:ext>
            </a:extLst>
          </p:cNvPr>
          <p:cNvSpPr txBox="1"/>
          <p:nvPr/>
        </p:nvSpPr>
        <p:spPr>
          <a:xfrm>
            <a:off x="994920" y="5206873"/>
            <a:ext cx="6155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Severe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="" xmlns:a16="http://schemas.microsoft.com/office/drawing/2014/main" id="{93F264AD-A438-0042-A046-613CDB15AB31}"/>
              </a:ext>
            </a:extLst>
          </p:cNvPr>
          <p:cNvSpPr txBox="1"/>
          <p:nvPr/>
        </p:nvSpPr>
        <p:spPr>
          <a:xfrm rot="16200000">
            <a:off x="-48174" y="4925902"/>
            <a:ext cx="439602" cy="222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="" xmlns:a16="http://schemas.microsoft.com/office/drawing/2014/main" id="{2C47C133-FF0D-D741-82AA-093BE722DB78}"/>
              </a:ext>
            </a:extLst>
          </p:cNvPr>
          <p:cNvSpPr txBox="1"/>
          <p:nvPr/>
        </p:nvSpPr>
        <p:spPr>
          <a:xfrm rot="16200000">
            <a:off x="-144088" y="4476569"/>
            <a:ext cx="631428" cy="2223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pic>
        <p:nvPicPr>
          <p:cNvPr id="62" name="Picture 4">
            <a:extLst>
              <a:ext uri="{FF2B5EF4-FFF2-40B4-BE49-F238E27FC236}">
                <a16:creationId xmlns="" xmlns:a16="http://schemas.microsoft.com/office/drawing/2014/main" id="{E10EFD00-3223-0747-AB15-CFC400B1EA8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8" t="6438" r="22573" b="19228"/>
          <a:stretch/>
        </p:blipFill>
        <p:spPr bwMode="auto">
          <a:xfrm>
            <a:off x="2542051" y="792310"/>
            <a:ext cx="1077760" cy="82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5" name="TextBox 64">
            <a:extLst>
              <a:ext uri="{FF2B5EF4-FFF2-40B4-BE49-F238E27FC236}">
                <a16:creationId xmlns="" xmlns:a16="http://schemas.microsoft.com/office/drawing/2014/main" id="{9991FCF6-2C56-554A-A007-EBD9F91073AE}"/>
              </a:ext>
            </a:extLst>
          </p:cNvPr>
          <p:cNvSpPr txBox="1"/>
          <p:nvPr/>
        </p:nvSpPr>
        <p:spPr>
          <a:xfrm rot="16200000">
            <a:off x="2306104" y="1271927"/>
            <a:ext cx="3532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="" xmlns:a16="http://schemas.microsoft.com/office/drawing/2014/main" id="{C2C74EBC-F6F4-3143-89D4-5F86AF954D02}"/>
              </a:ext>
            </a:extLst>
          </p:cNvPr>
          <p:cNvSpPr txBox="1"/>
          <p:nvPr/>
        </p:nvSpPr>
        <p:spPr>
          <a:xfrm rot="16200000">
            <a:off x="2281096" y="899953"/>
            <a:ext cx="39580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="" xmlns:a16="http://schemas.microsoft.com/office/drawing/2014/main" id="{D2A443D5-E449-D549-AA65-6A01EFA21815}"/>
              </a:ext>
            </a:extLst>
          </p:cNvPr>
          <p:cNvSpPr txBox="1"/>
          <p:nvPr/>
        </p:nvSpPr>
        <p:spPr>
          <a:xfrm rot="16200000">
            <a:off x="2187389" y="1065533"/>
            <a:ext cx="3497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70" name="Picture 4">
            <a:extLst>
              <a:ext uri="{FF2B5EF4-FFF2-40B4-BE49-F238E27FC236}">
                <a16:creationId xmlns="" xmlns:a16="http://schemas.microsoft.com/office/drawing/2014/main" id="{DC5502CE-6642-9642-B7E7-28D3E2CA95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255" t="6438" r="3366" b="45899"/>
          <a:stretch/>
        </p:blipFill>
        <p:spPr bwMode="auto">
          <a:xfrm>
            <a:off x="3591741" y="755442"/>
            <a:ext cx="505913" cy="85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" name="Picture 5">
            <a:extLst>
              <a:ext uri="{FF2B5EF4-FFF2-40B4-BE49-F238E27FC236}">
                <a16:creationId xmlns="" xmlns:a16="http://schemas.microsoft.com/office/drawing/2014/main" id="{57D984FD-B5EB-6045-9274-673E4C41A8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64" t="5810" r="21424" b="19386"/>
          <a:stretch/>
        </p:blipFill>
        <p:spPr bwMode="auto">
          <a:xfrm>
            <a:off x="2524942" y="3449105"/>
            <a:ext cx="1094870" cy="838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5" name="TextBox 74">
            <a:extLst>
              <a:ext uri="{FF2B5EF4-FFF2-40B4-BE49-F238E27FC236}">
                <a16:creationId xmlns="" xmlns:a16="http://schemas.microsoft.com/office/drawing/2014/main" id="{011E454F-D67E-AA4B-B692-1A2CB8FE7C2D}"/>
              </a:ext>
            </a:extLst>
          </p:cNvPr>
          <p:cNvSpPr txBox="1"/>
          <p:nvPr/>
        </p:nvSpPr>
        <p:spPr>
          <a:xfrm rot="16200000">
            <a:off x="2303719" y="4062104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="" xmlns:a16="http://schemas.microsoft.com/office/drawing/2014/main" id="{371F7824-F89D-3D49-BB15-2404899F0DA9}"/>
              </a:ext>
            </a:extLst>
          </p:cNvPr>
          <p:cNvSpPr txBox="1"/>
          <p:nvPr/>
        </p:nvSpPr>
        <p:spPr>
          <a:xfrm rot="16200000">
            <a:off x="2256554" y="3555600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="" xmlns:a16="http://schemas.microsoft.com/office/drawing/2014/main" id="{9B0AFE6E-A53D-4343-B91F-0699A6054050}"/>
              </a:ext>
            </a:extLst>
          </p:cNvPr>
          <p:cNvSpPr txBox="1"/>
          <p:nvPr/>
        </p:nvSpPr>
        <p:spPr>
          <a:xfrm rot="16200000">
            <a:off x="2172303" y="3806735"/>
            <a:ext cx="4635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79" name="Picture 6">
            <a:extLst>
              <a:ext uri="{FF2B5EF4-FFF2-40B4-BE49-F238E27FC236}">
                <a16:creationId xmlns="" xmlns:a16="http://schemas.microsoft.com/office/drawing/2014/main" id="{36564021-F13C-EC45-B542-FA12C656B3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22" t="5966" r="22656" b="19386"/>
          <a:stretch/>
        </p:blipFill>
        <p:spPr bwMode="auto">
          <a:xfrm>
            <a:off x="2528068" y="1653215"/>
            <a:ext cx="1073585" cy="836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73184451-23C5-664A-8464-831EC0A77FDA}"/>
              </a:ext>
            </a:extLst>
          </p:cNvPr>
          <p:cNvSpPr txBox="1"/>
          <p:nvPr/>
        </p:nvSpPr>
        <p:spPr>
          <a:xfrm rot="16200000">
            <a:off x="2277098" y="2219667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5EDA1F64-3CBA-7645-8FDD-535A8901C14F}"/>
              </a:ext>
            </a:extLst>
          </p:cNvPr>
          <p:cNvSpPr txBox="1"/>
          <p:nvPr/>
        </p:nvSpPr>
        <p:spPr>
          <a:xfrm rot="16200000">
            <a:off x="2229933" y="1713163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="" xmlns:a16="http://schemas.microsoft.com/office/drawing/2014/main" id="{4976C3E6-8515-5746-B6EF-0299E84AB30E}"/>
              </a:ext>
            </a:extLst>
          </p:cNvPr>
          <p:cNvSpPr txBox="1"/>
          <p:nvPr/>
        </p:nvSpPr>
        <p:spPr>
          <a:xfrm rot="16200000">
            <a:off x="2125308" y="1948248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86" name="Picture 7">
            <a:extLst>
              <a:ext uri="{FF2B5EF4-FFF2-40B4-BE49-F238E27FC236}">
                <a16:creationId xmlns="" xmlns:a16="http://schemas.microsoft.com/office/drawing/2014/main" id="{447B0B7C-B16D-E645-8892-DC0D8BD3D3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54" t="6123" r="22293" b="19385"/>
          <a:stretch/>
        </p:blipFill>
        <p:spPr bwMode="auto">
          <a:xfrm>
            <a:off x="2565468" y="4332865"/>
            <a:ext cx="1036185" cy="878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" name="TextBox 88">
            <a:extLst>
              <a:ext uri="{FF2B5EF4-FFF2-40B4-BE49-F238E27FC236}">
                <a16:creationId xmlns="" xmlns:a16="http://schemas.microsoft.com/office/drawing/2014/main" id="{A0A47449-5026-B24F-A8CF-2BE20A17977D}"/>
              </a:ext>
            </a:extLst>
          </p:cNvPr>
          <p:cNvSpPr txBox="1"/>
          <p:nvPr/>
        </p:nvSpPr>
        <p:spPr>
          <a:xfrm rot="16200000">
            <a:off x="2308066" y="4908752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="" xmlns:a16="http://schemas.microsoft.com/office/drawing/2014/main" id="{C16B9E19-D3B0-FC4E-A383-C6C41A47124D}"/>
              </a:ext>
            </a:extLst>
          </p:cNvPr>
          <p:cNvSpPr txBox="1"/>
          <p:nvPr/>
        </p:nvSpPr>
        <p:spPr>
          <a:xfrm rot="16200000">
            <a:off x="2260901" y="4402248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="" xmlns:a16="http://schemas.microsoft.com/office/drawing/2014/main" id="{A1EBD4F4-E974-6F40-B5C7-B296941E5EF4}"/>
              </a:ext>
            </a:extLst>
          </p:cNvPr>
          <p:cNvSpPr txBox="1"/>
          <p:nvPr/>
        </p:nvSpPr>
        <p:spPr>
          <a:xfrm rot="16200000">
            <a:off x="2201508" y="4637333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92" name="Picture 5">
            <a:extLst>
              <a:ext uri="{FF2B5EF4-FFF2-40B4-BE49-F238E27FC236}">
                <a16:creationId xmlns="" xmlns:a16="http://schemas.microsoft.com/office/drawing/2014/main" id="{C20FB405-15F1-CA40-83E1-41B1211DE1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77" t="5810" r="7884" b="51300"/>
          <a:stretch/>
        </p:blipFill>
        <p:spPr bwMode="auto">
          <a:xfrm>
            <a:off x="3642279" y="3381697"/>
            <a:ext cx="371482" cy="939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3" name="Picture 6">
            <a:extLst>
              <a:ext uri="{FF2B5EF4-FFF2-40B4-BE49-F238E27FC236}">
                <a16:creationId xmlns="" xmlns:a16="http://schemas.microsoft.com/office/drawing/2014/main" id="{E6785ABC-C8D6-394D-871B-0278B58E03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44" t="5966" r="7409" b="34277"/>
          <a:stretch/>
        </p:blipFill>
        <p:spPr bwMode="auto">
          <a:xfrm>
            <a:off x="3642280" y="1613785"/>
            <a:ext cx="277596" cy="893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4" name="Picture 7">
            <a:extLst>
              <a:ext uri="{FF2B5EF4-FFF2-40B4-BE49-F238E27FC236}">
                <a16:creationId xmlns="" xmlns:a16="http://schemas.microsoft.com/office/drawing/2014/main" id="{C26187AC-67B4-5645-8504-22E57EBA24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19" t="6123" r="5561" b="46260"/>
          <a:stretch/>
        </p:blipFill>
        <p:spPr bwMode="auto">
          <a:xfrm>
            <a:off x="3626213" y="4291909"/>
            <a:ext cx="372433" cy="919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6" name="Picture 8">
            <a:extLst>
              <a:ext uri="{FF2B5EF4-FFF2-40B4-BE49-F238E27FC236}">
                <a16:creationId xmlns="" xmlns:a16="http://schemas.microsoft.com/office/drawing/2014/main" id="{7F7D2587-D060-034C-9204-692E481551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171" t="6280" r="5315" b="44466"/>
          <a:stretch/>
        </p:blipFill>
        <p:spPr bwMode="auto">
          <a:xfrm>
            <a:off x="3611572" y="2536139"/>
            <a:ext cx="402189" cy="901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9" name="TextBox 98">
            <a:extLst>
              <a:ext uri="{FF2B5EF4-FFF2-40B4-BE49-F238E27FC236}">
                <a16:creationId xmlns="" xmlns:a16="http://schemas.microsoft.com/office/drawing/2014/main" id="{6ED4D6B8-C36D-EE4E-9A89-9979071B408B}"/>
              </a:ext>
            </a:extLst>
          </p:cNvPr>
          <p:cNvSpPr txBox="1"/>
          <p:nvPr/>
        </p:nvSpPr>
        <p:spPr>
          <a:xfrm rot="16200000">
            <a:off x="2293800" y="3136027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="" xmlns:a16="http://schemas.microsoft.com/office/drawing/2014/main" id="{01F7DC78-3B39-234A-95DD-E96108B87B65}"/>
              </a:ext>
            </a:extLst>
          </p:cNvPr>
          <p:cNvSpPr txBox="1"/>
          <p:nvPr/>
        </p:nvSpPr>
        <p:spPr>
          <a:xfrm rot="16200000">
            <a:off x="2246635" y="2629523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="" xmlns:a16="http://schemas.microsoft.com/office/drawing/2014/main" id="{4637C6A5-29BC-2243-BE11-C3C3746FCBCD}"/>
              </a:ext>
            </a:extLst>
          </p:cNvPr>
          <p:cNvSpPr txBox="1"/>
          <p:nvPr/>
        </p:nvSpPr>
        <p:spPr>
          <a:xfrm rot="16200000">
            <a:off x="2116024" y="2864608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102" name="Picture 8">
            <a:extLst>
              <a:ext uri="{FF2B5EF4-FFF2-40B4-BE49-F238E27FC236}">
                <a16:creationId xmlns="" xmlns:a16="http://schemas.microsoft.com/office/drawing/2014/main" id="{7E9DB84D-2579-914A-A292-EC38E8463E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9" t="6280" r="21450" b="19229"/>
          <a:stretch/>
        </p:blipFill>
        <p:spPr bwMode="auto">
          <a:xfrm>
            <a:off x="2524941" y="2535403"/>
            <a:ext cx="1076712" cy="864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5" name="Picture 4"/>
          <p:cNvPicPr>
            <a:picLocks noChangeAspect="1" noChangeArrowheads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6279" r="6802" b="36444"/>
          <a:stretch/>
        </p:blipFill>
        <p:spPr bwMode="auto">
          <a:xfrm>
            <a:off x="4726385" y="792310"/>
            <a:ext cx="1764335" cy="860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7" name="Picture 5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5" t="6279" r="6584" b="36287"/>
          <a:stretch/>
        </p:blipFill>
        <p:spPr bwMode="auto">
          <a:xfrm>
            <a:off x="4726385" y="5243599"/>
            <a:ext cx="1895211" cy="898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" name="Picture 7"/>
          <p:cNvPicPr>
            <a:picLocks noChangeAspect="1" noChangeArrowheads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92" t="5809" r="6749" b="36444"/>
          <a:stretch/>
        </p:blipFill>
        <p:spPr bwMode="auto">
          <a:xfrm>
            <a:off x="4722073" y="3451073"/>
            <a:ext cx="1731341" cy="85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8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0" t="5810" r="7545" b="36139"/>
          <a:stretch/>
        </p:blipFill>
        <p:spPr bwMode="auto">
          <a:xfrm>
            <a:off x="4726385" y="1684368"/>
            <a:ext cx="1720757" cy="833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9"/>
          <p:cNvPicPr>
            <a:picLocks noChangeAspect="1" noChangeArrowheads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0" t="6279" r="6145" b="36314"/>
          <a:stretch/>
        </p:blipFill>
        <p:spPr bwMode="auto">
          <a:xfrm>
            <a:off x="4726385" y="2581347"/>
            <a:ext cx="1677190" cy="8071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6" name="Picture 10"/>
          <p:cNvPicPr>
            <a:picLocks noChangeAspect="1" noChangeArrowheads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66" t="5966" r="5783" b="36475"/>
          <a:stretch/>
        </p:blipFill>
        <p:spPr bwMode="auto">
          <a:xfrm>
            <a:off x="4726385" y="4364616"/>
            <a:ext cx="1727030" cy="82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3" name="TextBox 112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90815" y="1289827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43650" y="1009725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17884" y="1160037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96710" y="2220745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49545" y="1940643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23779" y="2090955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96711" y="3061780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49546" y="2781678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23780" y="2931990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90815" y="3963117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43650" y="3683015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17884" y="3833327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84011" y="4822005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36846" y="4541903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11080" y="4692215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84010" y="5769513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36845" y="5489411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11079" y="5639723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="" xmlns:a16="http://schemas.microsoft.com/office/drawing/2014/main" id="{F3709C24-5533-5442-B938-E43A59460CDD}"/>
              </a:ext>
            </a:extLst>
          </p:cNvPr>
          <p:cNvSpPr txBox="1"/>
          <p:nvPr/>
        </p:nvSpPr>
        <p:spPr>
          <a:xfrm>
            <a:off x="4795642" y="7014201"/>
            <a:ext cx="4220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Mild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="" xmlns:a16="http://schemas.microsoft.com/office/drawing/2014/main" id="{97DD01DE-2A7D-AB49-9794-D7200671A3ED}"/>
              </a:ext>
            </a:extLst>
          </p:cNvPr>
          <p:cNvSpPr txBox="1"/>
          <p:nvPr/>
        </p:nvSpPr>
        <p:spPr>
          <a:xfrm>
            <a:off x="5237070" y="7010400"/>
            <a:ext cx="4220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Mod.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="" xmlns:a16="http://schemas.microsoft.com/office/drawing/2014/main" id="{3F0A2B7F-3304-A44C-B65B-3B73426C8DF3}"/>
              </a:ext>
            </a:extLst>
          </p:cNvPr>
          <p:cNvSpPr txBox="1"/>
          <p:nvPr/>
        </p:nvSpPr>
        <p:spPr>
          <a:xfrm>
            <a:off x="5633842" y="7013434"/>
            <a:ext cx="6155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Severe</a:t>
            </a:r>
          </a:p>
        </p:txBody>
      </p:sp>
      <p:pic>
        <p:nvPicPr>
          <p:cNvPr id="134" name="Picture 3">
            <a:extLst>
              <a:ext uri="{FF2B5EF4-FFF2-40B4-BE49-F238E27FC236}">
                <a16:creationId xmlns="" xmlns:a16="http://schemas.microsoft.com/office/drawing/2014/main" id="{D0D28E2A-84FE-E549-85A2-0CE6A59BD8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73" t="5893" r="6577" b="36115"/>
          <a:stretch/>
        </p:blipFill>
        <p:spPr bwMode="auto">
          <a:xfrm>
            <a:off x="261292" y="838414"/>
            <a:ext cx="1641609" cy="858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5" name="TextBox 134">
            <a:extLst>
              <a:ext uri="{FF2B5EF4-FFF2-40B4-BE49-F238E27FC236}">
                <a16:creationId xmlns="" xmlns:a16="http://schemas.microsoft.com/office/drawing/2014/main" id="{4B910F4B-E8EE-C845-B507-CE5D8F9AA49E}"/>
              </a:ext>
            </a:extLst>
          </p:cNvPr>
          <p:cNvSpPr txBox="1"/>
          <p:nvPr/>
        </p:nvSpPr>
        <p:spPr>
          <a:xfrm rot="16200000">
            <a:off x="-32678" y="1448529"/>
            <a:ext cx="4919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E26BA506-0E01-404B-B83C-07D38FE2AFBF}"/>
              </a:ext>
            </a:extLst>
          </p:cNvPr>
          <p:cNvSpPr txBox="1"/>
          <p:nvPr/>
        </p:nvSpPr>
        <p:spPr>
          <a:xfrm rot="16200000">
            <a:off x="-140023" y="1010627"/>
            <a:ext cx="706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="" xmlns:a16="http://schemas.microsoft.com/office/drawing/2014/main" id="{CB2A9772-55B4-1249-A255-EDEC002008E2}"/>
              </a:ext>
            </a:extLst>
          </p:cNvPr>
          <p:cNvSpPr txBox="1"/>
          <p:nvPr/>
        </p:nvSpPr>
        <p:spPr>
          <a:xfrm rot="16200000">
            <a:off x="2292417" y="5736975"/>
            <a:ext cx="36821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="" xmlns:a16="http://schemas.microsoft.com/office/drawing/2014/main" id="{4A98AB36-BD5B-B641-B306-4A58C540D93A}"/>
              </a:ext>
            </a:extLst>
          </p:cNvPr>
          <p:cNvSpPr txBox="1"/>
          <p:nvPr/>
        </p:nvSpPr>
        <p:spPr>
          <a:xfrm rot="16200000">
            <a:off x="2278621" y="5342288"/>
            <a:ext cx="3958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671751AA-E4C2-1D47-A0F4-FA46D93CE955}"/>
              </a:ext>
            </a:extLst>
          </p:cNvPr>
          <p:cNvSpPr txBox="1"/>
          <p:nvPr/>
        </p:nvSpPr>
        <p:spPr>
          <a:xfrm rot="16200000">
            <a:off x="2194435" y="5497615"/>
            <a:ext cx="34873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pic>
        <p:nvPicPr>
          <p:cNvPr id="88" name="Picture 7"/>
          <p:cNvPicPr>
            <a:picLocks noChangeAspect="1" noChangeArrowheads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1" t="6460" r="6720" b="18998"/>
          <a:stretch/>
        </p:blipFill>
        <p:spPr bwMode="auto">
          <a:xfrm>
            <a:off x="2560266" y="5281168"/>
            <a:ext cx="1342167" cy="84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8" name="TextBox 97">
            <a:extLst>
              <a:ext uri="{FF2B5EF4-FFF2-40B4-BE49-F238E27FC236}">
                <a16:creationId xmlns="" xmlns:a16="http://schemas.microsoft.com/office/drawing/2014/main" id="{D60EE1CB-A10D-104F-AE41-DC2FA96E1273}"/>
              </a:ext>
            </a:extLst>
          </p:cNvPr>
          <p:cNvSpPr txBox="1"/>
          <p:nvPr/>
        </p:nvSpPr>
        <p:spPr>
          <a:xfrm>
            <a:off x="2591875" y="6094785"/>
            <a:ext cx="5330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Death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="" xmlns:a16="http://schemas.microsoft.com/office/drawing/2014/main" id="{41C990F2-B4F5-C645-B209-2A61CA1E32D5}"/>
              </a:ext>
            </a:extLst>
          </p:cNvPr>
          <p:cNvSpPr txBox="1"/>
          <p:nvPr/>
        </p:nvSpPr>
        <p:spPr>
          <a:xfrm>
            <a:off x="3059348" y="6094787"/>
            <a:ext cx="6155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Discharge</a:t>
            </a:r>
          </a:p>
        </p:txBody>
      </p:sp>
      <p:pic>
        <p:nvPicPr>
          <p:cNvPr id="108" name="Picture 6"/>
          <p:cNvPicPr>
            <a:picLocks noChangeAspect="1" noChangeArrowheads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36" t="6523" r="6314" b="35381"/>
          <a:stretch/>
        </p:blipFill>
        <p:spPr bwMode="auto">
          <a:xfrm>
            <a:off x="4722073" y="6202508"/>
            <a:ext cx="1818649" cy="884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9" name="TextBox 108">
            <a:extLst>
              <a:ext uri="{FF2B5EF4-FFF2-40B4-BE49-F238E27FC236}">
                <a16:creationId xmlns="" xmlns:a16="http://schemas.microsoft.com/office/drawing/2014/main" id="{9FCA1BA5-6BD3-6D4E-9C72-4855FD8FD18E}"/>
              </a:ext>
            </a:extLst>
          </p:cNvPr>
          <p:cNvSpPr txBox="1"/>
          <p:nvPr/>
        </p:nvSpPr>
        <p:spPr>
          <a:xfrm rot="16200000">
            <a:off x="4484543" y="6623188"/>
            <a:ext cx="369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NO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="" xmlns:a16="http://schemas.microsoft.com/office/drawing/2014/main" id="{182BFD0F-4621-A845-AD6A-6005A2CB45FB}"/>
              </a:ext>
            </a:extLst>
          </p:cNvPr>
          <p:cNvSpPr txBox="1"/>
          <p:nvPr/>
        </p:nvSpPr>
        <p:spPr>
          <a:xfrm rot="16200000">
            <a:off x="4437378" y="6343086"/>
            <a:ext cx="4635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Yes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="" xmlns:a16="http://schemas.microsoft.com/office/drawing/2014/main" id="{82145D4F-FFF8-6D4E-A17F-81D1B17A6A27}"/>
              </a:ext>
            </a:extLst>
          </p:cNvPr>
          <p:cNvSpPr txBox="1"/>
          <p:nvPr/>
        </p:nvSpPr>
        <p:spPr>
          <a:xfrm rot="16200000">
            <a:off x="4311612" y="6493398"/>
            <a:ext cx="4314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ICU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4850" y="637422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A</a:t>
            </a:r>
            <a:endParaRPr lang="en-US" sz="1100" b="1" dirty="0"/>
          </a:p>
        </p:txBody>
      </p:sp>
      <p:sp>
        <p:nvSpPr>
          <p:cNvPr id="137" name="TextBox 136"/>
          <p:cNvSpPr txBox="1"/>
          <p:nvPr/>
        </p:nvSpPr>
        <p:spPr>
          <a:xfrm>
            <a:off x="2156338" y="66150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</a:t>
            </a:r>
            <a:endParaRPr lang="en-US" sz="11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4343400" y="661505"/>
            <a:ext cx="228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C</a:t>
            </a:r>
            <a:endParaRPr lang="en-US" sz="1100" b="1" dirty="0"/>
          </a:p>
        </p:txBody>
      </p:sp>
      <p:sp>
        <p:nvSpPr>
          <p:cNvPr id="139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640" y="76200"/>
            <a:ext cx="6172200" cy="31961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+mn-lt"/>
              </a:rPr>
              <a:t>Supp. Fig. 5</a:t>
            </a:r>
            <a:endParaRPr lang="en-US" sz="1400" b="1" dirty="0">
              <a:latin typeface="+mn-lt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24112" y="7467600"/>
            <a:ext cx="665768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Supp. Fig. S4. 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Multi-</a:t>
            </a:r>
            <a:r>
              <a:rPr lang="en-US" sz="700" b="1" dirty="0" err="1">
                <a:latin typeface="Times New Roman" pitchFamily="18" charset="0"/>
                <a:cs typeface="Times New Roman" pitchFamily="18" charset="0"/>
              </a:rPr>
              <a:t>analyte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panels predict </a:t>
            </a:r>
            <a:r>
              <a:rPr lang="en-US" sz="700" b="1" dirty="0">
                <a:latin typeface="Times New Roman" pitchFamily="18" charset="0"/>
                <a:cs typeface="Times New Roman" pitchFamily="18" charset="0"/>
              </a:rPr>
              <a:t>more than one clinical outcomes of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COVID-19.</a:t>
            </a:r>
            <a:r>
              <a:rPr lang="en-US" sz="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pGSN/IP-10, pGSN/HGF, pGSN/M-CSF, CRP, platelets, Ferritin and pGSN/</a:t>
            </a:r>
            <a:r>
              <a:rPr lang="en-US" sz="7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were used in a heat map analyses to predict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(A)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disease severity and hospitalization outcomes,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(B)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ICU admissions and hospitalization outcomes and </a:t>
            </a:r>
            <a:r>
              <a:rPr lang="en-US" sz="700" b="1" dirty="0" smtClean="0">
                <a:latin typeface="Times New Roman" pitchFamily="18" charset="0"/>
                <a:cs typeface="Times New Roman" pitchFamily="18" charset="0"/>
              </a:rPr>
              <a:t>(C)</a:t>
            </a:r>
            <a:r>
              <a:rPr lang="en-US" sz="700" dirty="0" smtClean="0">
                <a:latin typeface="Times New Roman" pitchFamily="18" charset="0"/>
                <a:cs typeface="Times New Roman" pitchFamily="18" charset="0"/>
              </a:rPr>
              <a:t> disease severity and ICU admissions. </a:t>
            </a:r>
            <a:endParaRPr lang="en-US" sz="7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77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017866"/>
              </p:ext>
            </p:extLst>
          </p:nvPr>
        </p:nvGraphicFramePr>
        <p:xfrm>
          <a:off x="457200" y="609600"/>
          <a:ext cx="5867401" cy="7467581"/>
        </p:xfrm>
        <a:graphic>
          <a:graphicData uri="http://schemas.openxmlformats.org/drawingml/2006/table">
            <a:tbl>
              <a:tblPr/>
              <a:tblGrid>
                <a:gridCol w="1925011"/>
                <a:gridCol w="849930"/>
                <a:gridCol w="699187"/>
                <a:gridCol w="797331"/>
                <a:gridCol w="797971"/>
                <a:gridCol w="797971"/>
              </a:tblGrid>
              <a:tr h="147734">
                <a:tc rowSpan="2"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dirty="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COVID-19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Non-COVID-19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7734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Count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Mean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Count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Mean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5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Hospitalization outcomes at the end of follow-up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Deceased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Discharged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5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BMI (Kg/m2)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30.51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.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5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ICU Admittance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No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Yes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50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Age (yrs)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63.93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41.67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44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Gender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Female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6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Male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887"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COVID Disease Severity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 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No infection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Mild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Moderate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18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Severe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450">
                <a:tc rowSpan="1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Days from first positive COVID-19 Test 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6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8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9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44">
                <a:tc rowSpan="1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Days from symptom onset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6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7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8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9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4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15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16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3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7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b="1" dirty="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22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1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0</a:t>
                      </a:r>
                      <a:endParaRPr lang="en-US" sz="80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700" dirty="0">
                          <a:effectLst/>
                          <a:latin typeface="Times New Roman"/>
                          <a:ea typeface="Calibri"/>
                          <a:cs typeface="Cordia New"/>
                        </a:rPr>
                        <a:t> 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Cordia New"/>
                      </a:endParaRPr>
                    </a:p>
                  </a:txBody>
                  <a:tcPr marL="51202" marR="5120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="" xmlns:a16="http://schemas.microsoft.com/office/drawing/2014/main" id="{22DE763B-1925-F14E-8CAD-F7613321D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30" y="152400"/>
            <a:ext cx="6679870" cy="319616"/>
          </a:xfrm>
        </p:spPr>
        <p:txBody>
          <a:bodyPr>
            <a:normAutofit fontScale="90000"/>
          </a:bodyPr>
          <a:lstStyle/>
          <a:p>
            <a:r>
              <a:rPr lang="en-US" sz="1400" b="1" dirty="0" smtClean="0">
                <a:latin typeface="+mn-lt"/>
              </a:rPr>
              <a:t>Supplementary Table </a:t>
            </a:r>
            <a:r>
              <a:rPr lang="en-US" sz="1400" b="1" dirty="0">
                <a:latin typeface="+mn-lt"/>
              </a:rPr>
              <a:t>1: Demographics and Baseline Characteristics of COVID-19 Patients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8119415"/>
            <a:ext cx="6629400" cy="1016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900" dirty="0">
                <a:latin typeface="Times New Roman"/>
                <a:ea typeface="Calibri"/>
                <a:cs typeface="Cordia New"/>
              </a:rPr>
              <a:t>Disease severity was defined as follows:</a:t>
            </a:r>
            <a:endParaRPr lang="en-US" sz="900" dirty="0">
              <a:ea typeface="Calibri"/>
              <a:cs typeface="Cordia New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dirty="0">
                <a:latin typeface="Times New Roman"/>
                <a:ea typeface="Calibri"/>
                <a:cs typeface="Cordia New"/>
              </a:rPr>
              <a:t>Mild (no oxygen/room air received) </a:t>
            </a:r>
            <a:endParaRPr lang="en-US" sz="900" dirty="0">
              <a:ea typeface="Calibri"/>
              <a:cs typeface="Cordia New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900" dirty="0">
                <a:latin typeface="Times New Roman"/>
                <a:ea typeface="Calibri"/>
                <a:cs typeface="Cordia New"/>
              </a:rPr>
              <a:t>Moderate [supplemental oxygen, not high flow or no flow listed, no intubation/mechanical ventilation – ex. No Bi-level Positive Airway Pressure (</a:t>
            </a:r>
            <a:r>
              <a:rPr lang="en-US" sz="900" dirty="0" err="1">
                <a:latin typeface="Times New Roman"/>
                <a:ea typeface="Calibri"/>
                <a:cs typeface="Cordia New"/>
              </a:rPr>
              <a:t>BiPap</a:t>
            </a:r>
            <a:r>
              <a:rPr lang="en-US" sz="900" dirty="0">
                <a:latin typeface="Times New Roman"/>
                <a:ea typeface="Calibri"/>
                <a:cs typeface="Cordia New"/>
              </a:rPr>
              <a:t>) /intubation)]. </a:t>
            </a:r>
            <a:endParaRPr lang="en-US" sz="900" dirty="0">
              <a:ea typeface="Calibri"/>
              <a:cs typeface="Cordia New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900" dirty="0">
                <a:latin typeface="Times New Roman"/>
                <a:ea typeface="Calibri"/>
                <a:cs typeface="Cordia New"/>
              </a:rPr>
              <a:t>Severe (high flow oxygen and non-invasive or invasive mechanical ventilation – ex. Yes </a:t>
            </a:r>
            <a:r>
              <a:rPr lang="en-US" sz="900" dirty="0" err="1">
                <a:latin typeface="Times New Roman"/>
                <a:ea typeface="Calibri"/>
                <a:cs typeface="Cordia New"/>
              </a:rPr>
              <a:t>BiPap</a:t>
            </a:r>
            <a:r>
              <a:rPr lang="en-US" sz="900" dirty="0">
                <a:latin typeface="Times New Roman"/>
                <a:ea typeface="Calibri"/>
                <a:cs typeface="Cordia New"/>
              </a:rPr>
              <a:t>/intubation)</a:t>
            </a:r>
            <a:endParaRPr lang="en-US" sz="900" dirty="0">
              <a:ea typeface="Calibri"/>
              <a:cs typeface="Cordia New"/>
            </a:endParaRPr>
          </a:p>
        </p:txBody>
      </p:sp>
    </p:spTree>
    <p:extLst>
      <p:ext uri="{BB962C8B-B14F-4D97-AF65-F5344CB8AC3E}">
        <p14:creationId xmlns:p14="http://schemas.microsoft.com/office/powerpoint/2010/main" val="737563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7410</TotalTime>
  <Words>875</Words>
  <Application>Microsoft Office PowerPoint</Application>
  <PresentationFormat>On-screen Show (4:3)</PresentationFormat>
  <Paragraphs>442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Supp. Fig. S2</vt:lpstr>
      <vt:lpstr>Supp. Fig. S3</vt:lpstr>
      <vt:lpstr>Supp. Fig. S4</vt:lpstr>
      <vt:lpstr>Supp. Fig. 5</vt:lpstr>
      <vt:lpstr>Supplementary Table 1: Demographics and Baseline Characteristics of COVID-19 Patients</vt:lpstr>
    </vt:vector>
  </TitlesOfParts>
  <Company>The Ottawa Hospital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Asare-Werehene, Meshach</dc:creator>
  <cp:lastModifiedBy>Asare-Werehene, Meshach</cp:lastModifiedBy>
  <cp:revision>81</cp:revision>
  <cp:lastPrinted>2022-01-28T18:16:06Z</cp:lastPrinted>
  <dcterms:created xsi:type="dcterms:W3CDTF">2022-01-20T16:15:50Z</dcterms:created>
  <dcterms:modified xsi:type="dcterms:W3CDTF">2022-08-03T15:12:18Z</dcterms:modified>
</cp:coreProperties>
</file>