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297" r:id="rId2"/>
    <p:sldId id="289" r:id="rId3"/>
    <p:sldId id="290" r:id="rId4"/>
    <p:sldId id="293" r:id="rId5"/>
  </p:sldIdLst>
  <p:sldSz cx="12192000" cy="16256000"/>
  <p:notesSz cx="6870700" cy="9931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A9EBD03-4984-9100-F696-E91AA803D496}" name="María Nieves Capote Mainez" initials="MNCM" userId="María Nieves Capote Mainez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ortatil" initials="P" lastIdx="5" clrIdx="0">
    <p:extLst>
      <p:ext uri="{19B8F6BF-5375-455C-9EA6-DF929625EA0E}">
        <p15:presenceInfo xmlns:p15="http://schemas.microsoft.com/office/powerpoint/2012/main" userId="7020c12b1656ec8e" providerId="Windows Live"/>
      </p:ext>
    </p:extLst>
  </p:cmAuthor>
  <p:cmAuthor id="2" name="María Nieves Capote Mainez" initials="MNCM" lastIdx="7" clrIdx="1">
    <p:extLst>
      <p:ext uri="{19B8F6BF-5375-455C-9EA6-DF929625EA0E}">
        <p15:presenceInfo xmlns:p15="http://schemas.microsoft.com/office/powerpoint/2012/main" userId="María Nieves Capote Mainez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Estilo o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89" autoAdjust="0"/>
    <p:restoredTop sz="89267" autoAdjust="0"/>
  </p:normalViewPr>
  <p:slideViewPr>
    <p:cSldViewPr snapToGrid="0">
      <p:cViewPr varScale="1">
        <p:scale>
          <a:sx n="28" d="100"/>
          <a:sy n="28" d="100"/>
        </p:scale>
        <p:origin x="211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23" Type="http://schemas.microsoft.com/office/2018/10/relationships/authors" Target="authors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Chema\Documents\Estudiantes%20del%20Lab\2017_Pablo%20Di&#769;az\PhD\Tesis\Suppl%20Fig%20S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E:\Verticillium\Ensayo%2012.%20ROOTSTOCKS\2021-09-22.%20Figure%20S1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Verticillium\Ensayo%2012.%20ROOTSTOCKS\2021-09-22.%20Figure%20S1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Verticillium\Ensayo%2012.%20ROOTSTOCKS\2021-09-22.%20Figure%20S1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Verticillium\Ensayo%2012.%20ROOTSTOCKS\2021-05-28%20Medidas%20Anatomicas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Verticillium\Ensayo%2012.%20ROOTSTOCKS\2021-05-28%20Medidas%20Anatomicas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ortatil\Dropbox\TESIS\6.%20Capitulo%205.%20Susceptibilidad%20a%20Verticilosis%20en%20plantas%20injertadas%20(Vd%20grafted%202022)\Suppl%20Fig%20S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Verticillium\Ensayo%2012.%20ROOTSTOCKS\2021-06-04.%20Escudete%20vs%20P&#250;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Verticillium\Ensayo%2012.%20ROOTSTOCKS\2021-06-04.%20Escudete%20vs%20P&#250;a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E:\Verticillium\Ensayo%2012.%20ROOTSTOCKS\2021-06-04.%20Escudete%20vs%20P&#250;a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E:\Verticillium\Ensayo%2012.%20ROOTSTOCKS\2021-06-04.%20Escudete%20vs%20P&#250;a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E:\Verticillium\Ensayo%2012.%20ROOTSTOCKS\2021-06-04.%20Escudete%20vs%20P&#250;a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E:\Verticillium\Ensayo%2012.%20ROOTSTOCKS\2021-06-04.%20Escudete%20vs%20P&#250;a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E:\Verticillium\Ensayo%2012.%20ROOTSTOCKS\2021-09-22.%20Figure%20S1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minus"/>
            <c:errValType val="cust"/>
            <c:noEndCap val="0"/>
            <c:plus>
              <c:numRef>
                <c:f>Hoja1!$J$2:$J$8</c:f>
                <c:numCache>
                  <c:formatCode>General</c:formatCode>
                  <c:ptCount val="7"/>
                  <c:pt idx="0">
                    <c:v>7.3782991327587755E-6</c:v>
                  </c:pt>
                  <c:pt idx="1">
                    <c:v>5.1471847444552109E-5</c:v>
                  </c:pt>
                  <c:pt idx="2">
                    <c:v>1.4361510399711231E-4</c:v>
                  </c:pt>
                  <c:pt idx="3">
                    <c:v>1.59520162139526E-4</c:v>
                  </c:pt>
                  <c:pt idx="4">
                    <c:v>5.1226561823306568E-4</c:v>
                  </c:pt>
                  <c:pt idx="5">
                    <c:v>4.0972521609804234E-4</c:v>
                  </c:pt>
                  <c:pt idx="6">
                    <c:v>8.7516344051954173E-4</c:v>
                  </c:pt>
                </c:numCache>
              </c:numRef>
            </c:plus>
            <c:minus>
              <c:numRef>
                <c:f>Hoja1!$J$2:$J$8</c:f>
                <c:numCache>
                  <c:formatCode>General</c:formatCode>
                  <c:ptCount val="7"/>
                  <c:pt idx="0">
                    <c:v>7.3782991327587755E-6</c:v>
                  </c:pt>
                  <c:pt idx="1">
                    <c:v>5.1471847444552109E-5</c:v>
                  </c:pt>
                  <c:pt idx="2">
                    <c:v>1.4361510399711231E-4</c:v>
                  </c:pt>
                  <c:pt idx="3">
                    <c:v>1.59520162139526E-4</c:v>
                  </c:pt>
                  <c:pt idx="4">
                    <c:v>5.1226561823306568E-4</c:v>
                  </c:pt>
                  <c:pt idx="5">
                    <c:v>4.0972521609804234E-4</c:v>
                  </c:pt>
                  <c:pt idx="6">
                    <c:v>8.7516344051954173E-4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Hoja1!$H$2:$H$8</c:f>
              <c:strCache>
                <c:ptCount val="7"/>
                <c:pt idx="0">
                  <c:v>GUA3</c:v>
                </c:pt>
                <c:pt idx="1">
                  <c:v>CEH23</c:v>
                </c:pt>
                <c:pt idx="2">
                  <c:v>AMK27</c:v>
                </c:pt>
                <c:pt idx="3">
                  <c:v>FRANTOIO</c:v>
                </c:pt>
                <c:pt idx="4">
                  <c:v>DHO6A</c:v>
                </c:pt>
                <c:pt idx="5">
                  <c:v>AMK5</c:v>
                </c:pt>
                <c:pt idx="6">
                  <c:v>ACO15</c:v>
                </c:pt>
              </c:strCache>
            </c:strRef>
          </c:cat>
          <c:val>
            <c:numRef>
              <c:f>Hoja1!$I$2:$I$8</c:f>
              <c:numCache>
                <c:formatCode>0.0000000</c:formatCode>
                <c:ptCount val="7"/>
                <c:pt idx="0">
                  <c:v>4.5778375248286364E-5</c:v>
                </c:pt>
                <c:pt idx="1">
                  <c:v>1.300527573507737E-4</c:v>
                </c:pt>
                <c:pt idx="2">
                  <c:v>3.5533012591411122E-4</c:v>
                </c:pt>
                <c:pt idx="3">
                  <c:v>4.129544271685373E-4</c:v>
                </c:pt>
                <c:pt idx="4">
                  <c:v>1.0193777797400919E-3</c:v>
                </c:pt>
                <c:pt idx="5">
                  <c:v>1.310889681177435E-3</c:v>
                </c:pt>
                <c:pt idx="6">
                  <c:v>1.9092039553397003E-3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C-AF4F-8BB2-22712640DB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52338592"/>
        <c:axId val="52340240"/>
      </c:barChart>
      <c:lineChart>
        <c:grouping val="standard"/>
        <c:varyColors val="0"/>
        <c:ser>
          <c:idx val="1"/>
          <c:order val="1"/>
          <c:tx>
            <c:strRef>
              <c:f>Hoja1!$K$1</c:f>
              <c:strCache>
                <c:ptCount val="1"/>
                <c:pt idx="0">
                  <c:v>SYMTOMS 120 dai (FMS)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marker>
          <c:cat>
            <c:strRef>
              <c:f>Hoja1!$H$2:$H$8</c:f>
              <c:strCache>
                <c:ptCount val="7"/>
                <c:pt idx="0">
                  <c:v>GUA3</c:v>
                </c:pt>
                <c:pt idx="1">
                  <c:v>CEH23</c:v>
                </c:pt>
                <c:pt idx="2">
                  <c:v>AMK27</c:v>
                </c:pt>
                <c:pt idx="3">
                  <c:v>FRANTOIO</c:v>
                </c:pt>
                <c:pt idx="4">
                  <c:v>DHO6A</c:v>
                </c:pt>
                <c:pt idx="5">
                  <c:v>AMK5</c:v>
                </c:pt>
                <c:pt idx="6">
                  <c:v>ACO15</c:v>
                </c:pt>
              </c:strCache>
            </c:strRef>
          </c:cat>
          <c:val>
            <c:numRef>
              <c:f>Hoja1!$K$2:$K$8</c:f>
              <c:numCache>
                <c:formatCode>0.00</c:formatCode>
                <c:ptCount val="7"/>
                <c:pt idx="0">
                  <c:v>6.6666666666666666E-2</c:v>
                </c:pt>
                <c:pt idx="1">
                  <c:v>1</c:v>
                </c:pt>
                <c:pt idx="2">
                  <c:v>0.85</c:v>
                </c:pt>
                <c:pt idx="3">
                  <c:v>0.50666666666666649</c:v>
                </c:pt>
                <c:pt idx="4">
                  <c:v>0.38527777777777777</c:v>
                </c:pt>
                <c:pt idx="5">
                  <c:v>0.14416666666666661</c:v>
                </c:pt>
                <c:pt idx="6">
                  <c:v>7.7777777777777821E-2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D6C-AF4F-8BB2-22712640DB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45078911"/>
        <c:axId val="1845072255"/>
      </c:lineChart>
      <c:catAx>
        <c:axId val="52338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254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7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52340240"/>
        <c:crosses val="autoZero"/>
        <c:auto val="1"/>
        <c:lblAlgn val="ctr"/>
        <c:lblOffset val="100"/>
        <c:noMultiLvlLbl val="0"/>
      </c:catAx>
      <c:valAx>
        <c:axId val="52340240"/>
        <c:scaling>
          <c:orientation val="minMax"/>
          <c:max val="2.0000000000000005E-3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ES_tradnl" sz="2000" b="1" i="1">
                    <a:solidFill>
                      <a:sysClr val="windowText" lastClr="000000"/>
                    </a:solidFill>
                    <a:effectLst/>
                  </a:rPr>
                  <a:t>V. dahliae </a:t>
                </a:r>
                <a:r>
                  <a:rPr lang="es-ES_tradnl" sz="2000" b="1">
                    <a:solidFill>
                      <a:sysClr val="windowText" lastClr="000000"/>
                    </a:solidFill>
                    <a:effectLst/>
                  </a:rPr>
                  <a:t>DNA 120 dai (MNQ)</a:t>
                </a:r>
                <a:endParaRPr lang="es-ES" sz="2000">
                  <a:solidFill>
                    <a:sysClr val="windowText" lastClr="000000"/>
                  </a:solidFill>
                  <a:effectLst/>
                </a:endParaRPr>
              </a:p>
            </c:rich>
          </c:tx>
          <c:layout>
            <c:manualLayout>
              <c:xMode val="edge"/>
              <c:yMode val="edge"/>
              <c:x val="5.6909317690888748E-3"/>
              <c:y val="0.1941698923599973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</c:title>
        <c:numFmt formatCode="0.0000" sourceLinked="0"/>
        <c:majorTickMark val="out"/>
        <c:minorTickMark val="none"/>
        <c:tickLblPos val="nextTo"/>
        <c:spPr>
          <a:noFill/>
          <a:ln w="3175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52338592"/>
        <c:crosses val="autoZero"/>
        <c:crossBetween val="between"/>
        <c:minorUnit val="2.0000000000000006E-4"/>
      </c:valAx>
      <c:valAx>
        <c:axId val="1845072255"/>
        <c:scaling>
          <c:orientation val="minMax"/>
          <c:min val="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ES" sz="2000" b="1">
                    <a:solidFill>
                      <a:srgbClr val="C00000"/>
                    </a:solidFill>
                  </a:rPr>
                  <a:t>Severity of symptoms 120 dai</a:t>
                </a:r>
              </a:p>
            </c:rich>
          </c:tx>
          <c:layout>
            <c:manualLayout>
              <c:xMode val="edge"/>
              <c:yMode val="edge"/>
              <c:x val="0.96099572037449899"/>
              <c:y val="0.2058059385761980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1" i="0" u="none" strike="noStrike" kern="1200" baseline="0">
                  <a:solidFill>
                    <a:srgbClr val="C00000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</c:title>
        <c:numFmt formatCode="0.0" sourceLinked="0"/>
        <c:majorTickMark val="out"/>
        <c:minorTickMark val="none"/>
        <c:tickLblPos val="nextTo"/>
        <c:spPr>
          <a:noFill/>
          <a:ln w="28575">
            <a:solidFill>
              <a:srgbClr val="C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845078911"/>
        <c:crosses val="max"/>
        <c:crossBetween val="between"/>
      </c:valAx>
      <c:catAx>
        <c:axId val="1845078911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45072255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'TOTAL N=24'!$A$1</c:f>
              <c:strCache>
                <c:ptCount val="1"/>
                <c:pt idx="0">
                  <c:v>Grafted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('TOTAL N=24'!$E$14,'TOTAL N=24'!$E$16,'TOTAL N=24'!$E$19)</c:f>
                <c:numCache>
                  <c:formatCode>General</c:formatCode>
                  <c:ptCount val="3"/>
                  <c:pt idx="0">
                    <c:v>0.44036876226838523</c:v>
                  </c:pt>
                  <c:pt idx="1">
                    <c:v>0</c:v>
                  </c:pt>
                  <c:pt idx="2">
                    <c:v>0</c:v>
                  </c:pt>
                </c:numCache>
              </c:numRef>
            </c:plus>
            <c:minus>
              <c:numRef>
                <c:f>('TOTAL N=24'!$E$14,'TOTAL N=24'!$E$16,'TOTAL N=24'!$E$18)</c:f>
                <c:numCache>
                  <c:formatCode>General</c:formatCode>
                  <c:ptCount val="3"/>
                  <c:pt idx="0">
                    <c:v>0.44036876226838523</c:v>
                  </c:pt>
                  <c:pt idx="1">
                    <c:v>0</c:v>
                  </c:pt>
                  <c:pt idx="2">
                    <c:v>0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numRef>
              <c:f>'TOTAL N=24'!$O$25:$O$27</c:f>
              <c:numCache>
                <c:formatCode>General</c:formatCode>
                <c:ptCount val="3"/>
              </c:numCache>
            </c:numRef>
          </c:cat>
          <c:val>
            <c:numRef>
              <c:f>('TOTAL N=24'!$C$14,'TOTAL N=24'!$C$16,'TOTAL N=24'!$C$18)</c:f>
              <c:numCache>
                <c:formatCode>0.00</c:formatCode>
                <c:ptCount val="3"/>
                <c:pt idx="0">
                  <c:v>1.5571428571428572</c:v>
                </c:pt>
                <c:pt idx="1">
                  <c:v>4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51-45F0-94AB-BBAD9565FC85}"/>
            </c:ext>
          </c:extLst>
        </c:ser>
        <c:ser>
          <c:idx val="1"/>
          <c:order val="1"/>
          <c:tx>
            <c:strRef>
              <c:f>'TOTAL N=24'!$A$2</c:f>
              <c:strCache>
                <c:ptCount val="1"/>
                <c:pt idx="0">
                  <c:v>Non-grafted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('TOTAL N=24'!$E$15,'TOTAL N=24'!$E$17,'TOTAL N=24'!$E$19)</c:f>
                <c:numCache>
                  <c:formatCode>General</c:formatCode>
                  <c:ptCount val="3"/>
                  <c:pt idx="0">
                    <c:v>0.24676577776338288</c:v>
                  </c:pt>
                  <c:pt idx="1">
                    <c:v>0</c:v>
                  </c:pt>
                  <c:pt idx="2">
                    <c:v>0</c:v>
                  </c:pt>
                </c:numCache>
              </c:numRef>
            </c:plus>
            <c:minus>
              <c:numRef>
                <c:f>('TOTAL N=24'!$E$15,'TOTAL N=24'!$E$17,'TOTAL N=24'!$E$19)</c:f>
                <c:numCache>
                  <c:formatCode>General</c:formatCode>
                  <c:ptCount val="3"/>
                  <c:pt idx="0">
                    <c:v>0.24676577776338288</c:v>
                  </c:pt>
                  <c:pt idx="1">
                    <c:v>0</c:v>
                  </c:pt>
                  <c:pt idx="2">
                    <c:v>0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numRef>
              <c:f>'TOTAL N=24'!$O$25:$O$27</c:f>
              <c:numCache>
                <c:formatCode>General</c:formatCode>
                <c:ptCount val="3"/>
              </c:numCache>
            </c:numRef>
          </c:cat>
          <c:val>
            <c:numRef>
              <c:f>('TOTAL N=24'!$C$15,'TOTAL N=24'!$C$17,'TOTAL N=24'!$C$19)</c:f>
              <c:numCache>
                <c:formatCode>0.00</c:formatCode>
                <c:ptCount val="3"/>
                <c:pt idx="0">
                  <c:v>0.48181818181818165</c:v>
                </c:pt>
                <c:pt idx="1">
                  <c:v>4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B51-45F0-94AB-BBAD9565FC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overlap val="-27"/>
        <c:axId val="193282560"/>
        <c:axId val="193295040"/>
      </c:barChart>
      <c:catAx>
        <c:axId val="193282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93295040"/>
        <c:crosses val="autoZero"/>
        <c:auto val="1"/>
        <c:lblAlgn val="ctr"/>
        <c:lblOffset val="100"/>
        <c:noMultiLvlLbl val="0"/>
      </c:catAx>
      <c:valAx>
        <c:axId val="193295040"/>
        <c:scaling>
          <c:orientation val="minMax"/>
          <c:max val="4"/>
        </c:scaling>
        <c:delete val="0"/>
        <c:axPos val="l"/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93282560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ysClr val="windowText" lastClr="000000"/>
          </a:solidFill>
        </a:defRPr>
      </a:pPr>
      <a:endParaRPr lang="es-E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'TOTAL N=24'!$A$1</c:f>
              <c:strCache>
                <c:ptCount val="1"/>
                <c:pt idx="0">
                  <c:v>Grafted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('TOTAL N=24'!$G$14,'TOTAL N=24'!$G$16,'TOTAL N=24'!$G$18)</c:f>
                <c:numCache>
                  <c:formatCode>General</c:formatCode>
                  <c:ptCount val="3"/>
                  <c:pt idx="0">
                    <c:v>6.5611387565344366</c:v>
                  </c:pt>
                  <c:pt idx="1">
                    <c:v>2.1108418661848867</c:v>
                  </c:pt>
                  <c:pt idx="2">
                    <c:v>4.2223029897767876</c:v>
                  </c:pt>
                </c:numCache>
              </c:numRef>
            </c:plus>
            <c:minus>
              <c:numRef>
                <c:f>('TOTAL N=24'!$G$14,'TOTAL N=24'!$G$16,'TOTAL N=24'!$G$18)</c:f>
                <c:numCache>
                  <c:formatCode>General</c:formatCode>
                  <c:ptCount val="3"/>
                  <c:pt idx="0">
                    <c:v>6.5611387565344366</c:v>
                  </c:pt>
                  <c:pt idx="1">
                    <c:v>2.1108418661848867</c:v>
                  </c:pt>
                  <c:pt idx="2">
                    <c:v>4.2223029897767876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numRef>
              <c:f>'TOTAL N=24'!$H$5:$H$7</c:f>
              <c:numCache>
                <c:formatCode>General</c:formatCode>
                <c:ptCount val="3"/>
              </c:numCache>
            </c:numRef>
          </c:cat>
          <c:val>
            <c:numRef>
              <c:f>('TOTAL N=24'!$F$14,'TOTAL N=24'!$F$16,'TOTAL N=24'!$F$18)</c:f>
              <c:numCache>
                <c:formatCode>0.000</c:formatCode>
                <c:ptCount val="3"/>
                <c:pt idx="0">
                  <c:v>18.936011904761905</c:v>
                </c:pt>
                <c:pt idx="1">
                  <c:v>64.055555555555557</c:v>
                </c:pt>
                <c:pt idx="2">
                  <c:v>68.097222222222229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EC-41A3-BF28-BA0F63B32F37}"/>
            </c:ext>
          </c:extLst>
        </c:ser>
        <c:ser>
          <c:idx val="1"/>
          <c:order val="1"/>
          <c:tx>
            <c:strRef>
              <c:f>'TOTAL N=24'!$A$2</c:f>
              <c:strCache>
                <c:ptCount val="1"/>
                <c:pt idx="0">
                  <c:v>Non-grafted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('TOTAL N=24'!$G$15,'TOTAL N=24'!$G$17,'TOTAL N=24'!$G$19)</c:f>
                <c:numCache>
                  <c:formatCode>General</c:formatCode>
                  <c:ptCount val="3"/>
                  <c:pt idx="0">
                    <c:v>4.7169237053402329</c:v>
                  </c:pt>
                  <c:pt idx="1">
                    <c:v>2.2710508607385766</c:v>
                  </c:pt>
                  <c:pt idx="2">
                    <c:v>1.5926437865543468</c:v>
                  </c:pt>
                </c:numCache>
              </c:numRef>
            </c:plus>
            <c:minus>
              <c:numRef>
                <c:f>('TOTAL N=24'!$G$15,'TOTAL N=24'!$G$17,'TOTAL N=24'!$G$19)</c:f>
                <c:numCache>
                  <c:formatCode>General</c:formatCode>
                  <c:ptCount val="3"/>
                  <c:pt idx="0">
                    <c:v>4.7169237053402329</c:v>
                  </c:pt>
                  <c:pt idx="1">
                    <c:v>2.2710508607385766</c:v>
                  </c:pt>
                  <c:pt idx="2">
                    <c:v>1.5926437865543468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numRef>
              <c:f>'TOTAL N=24'!$H$5:$H$7</c:f>
              <c:numCache>
                <c:formatCode>General</c:formatCode>
                <c:ptCount val="3"/>
              </c:numCache>
            </c:numRef>
          </c:cat>
          <c:val>
            <c:numRef>
              <c:f>('TOTAL N=24'!$F$15,'TOTAL N=24'!$F$17,'TOTAL N=24'!$F$19)</c:f>
              <c:numCache>
                <c:formatCode>0.000</c:formatCode>
                <c:ptCount val="3"/>
                <c:pt idx="0">
                  <c:v>7.4763257575757569</c:v>
                </c:pt>
                <c:pt idx="1">
                  <c:v>66.96875</c:v>
                </c:pt>
                <c:pt idx="2">
                  <c:v>81.614583333333357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EC-41A3-BF28-BA0F63B32F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overlap val="-27"/>
        <c:axId val="193282560"/>
        <c:axId val="193295040"/>
      </c:barChart>
      <c:catAx>
        <c:axId val="193282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93295040"/>
        <c:crosses val="autoZero"/>
        <c:auto val="1"/>
        <c:lblAlgn val="ctr"/>
        <c:lblOffset val="100"/>
        <c:noMultiLvlLbl val="0"/>
      </c:catAx>
      <c:valAx>
        <c:axId val="193295040"/>
        <c:scaling>
          <c:orientation val="minMax"/>
          <c:max val="100"/>
        </c:scaling>
        <c:delete val="0"/>
        <c:axPos val="l"/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93282560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ysClr val="windowText" lastClr="000000"/>
          </a:solidFill>
        </a:defRPr>
      </a:pPr>
      <a:endParaRPr lang="es-E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'TOTAL N=24'!$A$1</c:f>
              <c:strCache>
                <c:ptCount val="1"/>
                <c:pt idx="0">
                  <c:v>Grafted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('TOTAL N=24'!$G$5,'TOTAL N=24'!$G$7,'TOTAL N=24'!$G$9)</c:f>
                <c:numCache>
                  <c:formatCode>General</c:formatCode>
                  <c:ptCount val="3"/>
                  <c:pt idx="0">
                    <c:v>0.38681669891012976</c:v>
                  </c:pt>
                  <c:pt idx="1">
                    <c:v>4.2710728736540524</c:v>
                  </c:pt>
                  <c:pt idx="2">
                    <c:v>6.1865830248861551</c:v>
                  </c:pt>
                </c:numCache>
              </c:numRef>
            </c:plus>
            <c:minus>
              <c:numRef>
                <c:f>('TOTAL N=24'!$G$5,'TOTAL N=24'!$G$7,'TOTAL N=24'!$G$9)</c:f>
                <c:numCache>
                  <c:formatCode>General</c:formatCode>
                  <c:ptCount val="3"/>
                  <c:pt idx="0">
                    <c:v>0.38681669891012976</c:v>
                  </c:pt>
                  <c:pt idx="1">
                    <c:v>4.2710728736540524</c:v>
                  </c:pt>
                  <c:pt idx="2">
                    <c:v>6.1865830248861551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numRef>
              <c:f>'TOTAL N=24'!$I$8:$I$10</c:f>
              <c:numCache>
                <c:formatCode>General</c:formatCode>
                <c:ptCount val="3"/>
              </c:numCache>
            </c:numRef>
          </c:cat>
          <c:val>
            <c:numRef>
              <c:f>('TOTAL N=24'!$F$5,'TOTAL N=24'!$F$7,'TOTAL N=24'!$F$9)</c:f>
              <c:numCache>
                <c:formatCode>0.000</c:formatCode>
                <c:ptCount val="3"/>
                <c:pt idx="0">
                  <c:v>0.5357142857142857</c:v>
                </c:pt>
                <c:pt idx="1">
                  <c:v>10.166666666666666</c:v>
                </c:pt>
                <c:pt idx="2">
                  <c:v>22.5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AC-4AEB-9668-343FCDAA075E}"/>
            </c:ext>
          </c:extLst>
        </c:ser>
        <c:ser>
          <c:idx val="1"/>
          <c:order val="1"/>
          <c:tx>
            <c:strRef>
              <c:f>'TOTAL N=24'!$A$2</c:f>
              <c:strCache>
                <c:ptCount val="1"/>
                <c:pt idx="0">
                  <c:v>Non-grafted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('TOTAL N=24'!$G$6,'TOTAL N=24'!$G$8,'TOTAL N=24'!$G$10)</c:f>
                <c:numCache>
                  <c:formatCode>General</c:formatCode>
                  <c:ptCount val="3"/>
                  <c:pt idx="0">
                    <c:v>2.2701554712911483</c:v>
                  </c:pt>
                  <c:pt idx="1">
                    <c:v>3.8048618482423935</c:v>
                  </c:pt>
                  <c:pt idx="2">
                    <c:v>3.3065925501835425</c:v>
                  </c:pt>
                </c:numCache>
              </c:numRef>
            </c:plus>
            <c:minus>
              <c:numRef>
                <c:f>('TOTAL N=24'!$G$6,'TOTAL N=24'!$G$8,'TOTAL N=24'!$G$10)</c:f>
                <c:numCache>
                  <c:formatCode>General</c:formatCode>
                  <c:ptCount val="3"/>
                  <c:pt idx="0">
                    <c:v>2.2701554712911483</c:v>
                  </c:pt>
                  <c:pt idx="1">
                    <c:v>3.8048618482423935</c:v>
                  </c:pt>
                  <c:pt idx="2">
                    <c:v>3.3065925501835425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numRef>
              <c:f>'TOTAL N=24'!$I$8:$I$10</c:f>
              <c:numCache>
                <c:formatCode>General</c:formatCode>
                <c:ptCount val="3"/>
              </c:numCache>
            </c:numRef>
          </c:cat>
          <c:val>
            <c:numRef>
              <c:f>('TOTAL N=24'!$F$6,'TOTAL N=24'!$F$8,'TOTAL N=24'!$F$10)</c:f>
              <c:numCache>
                <c:formatCode>0.000</c:formatCode>
                <c:ptCount val="3"/>
                <c:pt idx="0">
                  <c:v>2.3863636363636362</c:v>
                </c:pt>
                <c:pt idx="1">
                  <c:v>16.75</c:v>
                </c:pt>
                <c:pt idx="2">
                  <c:v>41.458333333333336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9AC-4AEB-9668-343FCDAA07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overlap val="-27"/>
        <c:axId val="193282560"/>
        <c:axId val="193295040"/>
      </c:barChart>
      <c:catAx>
        <c:axId val="193282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93295040"/>
        <c:crosses val="autoZero"/>
        <c:auto val="1"/>
        <c:lblAlgn val="ctr"/>
        <c:lblOffset val="100"/>
        <c:noMultiLvlLbl val="0"/>
      </c:catAx>
      <c:valAx>
        <c:axId val="193295040"/>
        <c:scaling>
          <c:orientation val="minMax"/>
          <c:max val="100"/>
        </c:scaling>
        <c:delete val="0"/>
        <c:axPos val="l"/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93282560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ysClr val="windowText" lastClr="000000"/>
          </a:solidFill>
        </a:defRPr>
      </a:pPr>
      <a:endParaRPr lang="es-E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PROMEDIOS!$G$6</c:f>
              <c:strCache>
                <c:ptCount val="1"/>
                <c:pt idx="0">
                  <c:v>Non-inoculated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PROMEDIOS!$M$25:$M$40</c:f>
                <c:numCache>
                  <c:formatCode>General</c:formatCode>
                  <c:ptCount val="16"/>
                  <c:pt idx="0">
                    <c:v>48.176757881783615</c:v>
                  </c:pt>
                  <c:pt idx="1">
                    <c:v>71.497132809644881</c:v>
                  </c:pt>
                  <c:pt idx="2">
                    <c:v>105.96278172599621</c:v>
                  </c:pt>
                  <c:pt idx="3">
                    <c:v>66.677707419096734</c:v>
                  </c:pt>
                  <c:pt idx="4">
                    <c:v>90.499999999999986</c:v>
                  </c:pt>
                  <c:pt idx="5">
                    <c:v>62.600141994869141</c:v>
                  </c:pt>
                  <c:pt idx="6">
                    <c:v>36.909799963334038</c:v>
                  </c:pt>
                  <c:pt idx="7">
                    <c:v>25.460754112948031</c:v>
                  </c:pt>
                  <c:pt idx="8">
                    <c:v>144.84898745475118</c:v>
                  </c:pt>
                  <c:pt idx="9">
                    <c:v>37</c:v>
                  </c:pt>
                  <c:pt idx="10">
                    <c:v>66.142522883038964</c:v>
                  </c:pt>
                  <c:pt idx="11">
                    <c:v>22.538855339169288</c:v>
                  </c:pt>
                  <c:pt idx="13">
                    <c:v>46.854858635767748</c:v>
                  </c:pt>
                  <c:pt idx="14">
                    <c:v>22.628798023757248</c:v>
                  </c:pt>
                  <c:pt idx="15">
                    <c:v>75.697497390013595</c:v>
                  </c:pt>
                </c:numCache>
              </c:numRef>
            </c:plus>
            <c:minus>
              <c:numRef>
                <c:f>PROMEDIOS!$M$25:$M$40</c:f>
                <c:numCache>
                  <c:formatCode>General</c:formatCode>
                  <c:ptCount val="16"/>
                  <c:pt idx="0">
                    <c:v>48.176757881783615</c:v>
                  </c:pt>
                  <c:pt idx="1">
                    <c:v>71.497132809644881</c:v>
                  </c:pt>
                  <c:pt idx="2">
                    <c:v>105.96278172599621</c:v>
                  </c:pt>
                  <c:pt idx="3">
                    <c:v>66.677707419096734</c:v>
                  </c:pt>
                  <c:pt idx="4">
                    <c:v>90.499999999999986</c:v>
                  </c:pt>
                  <c:pt idx="5">
                    <c:v>62.600141994869141</c:v>
                  </c:pt>
                  <c:pt idx="6">
                    <c:v>36.909799963334038</c:v>
                  </c:pt>
                  <c:pt idx="7">
                    <c:v>25.460754112948031</c:v>
                  </c:pt>
                  <c:pt idx="8">
                    <c:v>144.84898745475118</c:v>
                  </c:pt>
                  <c:pt idx="9">
                    <c:v>37</c:v>
                  </c:pt>
                  <c:pt idx="10">
                    <c:v>66.142522883038964</c:v>
                  </c:pt>
                  <c:pt idx="11">
                    <c:v>22.538855339169288</c:v>
                  </c:pt>
                  <c:pt idx="13">
                    <c:v>46.854858635767748</c:v>
                  </c:pt>
                  <c:pt idx="14">
                    <c:v>22.628798023757248</c:v>
                  </c:pt>
                  <c:pt idx="15">
                    <c:v>75.697497390013595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(PROMEDIOS!$C$6,PROMEDIOS!$C$7,PROMEDIOS!$C$8,PROMEDIOS!$C$9,PROMEDIOS!$C$10,PROMEDIOS!$C$11,PROMEDIOS!$C$12,PROMEDIOS!$C$13,PROMEDIOS!$C$14,PROMEDIOS!$C$15,PROMEDIOS!$C$16,PROMEDIOS!$C$17,PROMEDIOS!$C$18,PROMEDIOS!$C$19,PROMEDIOS!$C$20,PROMEDIOS!$C$21)</c:f>
              <c:strCache>
                <c:ptCount val="16"/>
                <c:pt idx="0">
                  <c:v>FRA/PIC</c:v>
                </c:pt>
                <c:pt idx="1">
                  <c:v>GUA3/PIC</c:v>
                </c:pt>
                <c:pt idx="2">
                  <c:v>AMK27/PIC</c:v>
                </c:pt>
                <c:pt idx="3">
                  <c:v>CEH23/PIC</c:v>
                </c:pt>
                <c:pt idx="4">
                  <c:v>AMK21/PIC</c:v>
                </c:pt>
                <c:pt idx="5">
                  <c:v>DHO6A/PIC</c:v>
                </c:pt>
                <c:pt idx="6">
                  <c:v>AMK5/PIC</c:v>
                </c:pt>
                <c:pt idx="7">
                  <c:v>ACO15/PIC</c:v>
                </c:pt>
                <c:pt idx="8">
                  <c:v>GUA8/PIC</c:v>
                </c:pt>
                <c:pt idx="9">
                  <c:v>ACZ10/PIC</c:v>
                </c:pt>
                <c:pt idx="10">
                  <c:v> PIC/PIC</c:v>
                </c:pt>
                <c:pt idx="11">
                  <c:v>ARB/PIC</c:v>
                </c:pt>
                <c:pt idx="13">
                  <c:v>FRANTOIO</c:v>
                </c:pt>
                <c:pt idx="14">
                  <c:v>PICUAL </c:v>
                </c:pt>
                <c:pt idx="15">
                  <c:v>ARBEQUINA</c:v>
                </c:pt>
              </c:strCache>
            </c:strRef>
          </c:cat>
          <c:val>
            <c:numRef>
              <c:f>(PROMEDIOS!$M$6,PROMEDIOS!$M$7,PROMEDIOS!$M$8,PROMEDIOS!$M$9,PROMEDIOS!$M$10,PROMEDIOS!$M$11,PROMEDIOS!$M$12,PROMEDIOS!$M$13,PROMEDIOS!$M$14,PROMEDIOS!$M$15,PROMEDIOS!$M$16,PROMEDIOS!$M$17,PROMEDIOS!$M$18,PROMEDIOS!$M$19,PROMEDIOS!$M$20,PROMEDIOS!$M$21)</c:f>
              <c:numCache>
                <c:formatCode>General</c:formatCode>
                <c:ptCount val="16"/>
                <c:pt idx="0">
                  <c:v>96</c:v>
                </c:pt>
                <c:pt idx="1">
                  <c:v>297.8</c:v>
                </c:pt>
                <c:pt idx="2">
                  <c:v>352.33333333333331</c:v>
                </c:pt>
                <c:pt idx="3">
                  <c:v>258.5</c:v>
                </c:pt>
                <c:pt idx="4">
                  <c:v>190.5</c:v>
                </c:pt>
                <c:pt idx="5">
                  <c:v>167.33333333333334</c:v>
                </c:pt>
                <c:pt idx="6">
                  <c:v>73</c:v>
                </c:pt>
                <c:pt idx="7">
                  <c:v>191.5</c:v>
                </c:pt>
                <c:pt idx="8">
                  <c:v>278.25</c:v>
                </c:pt>
                <c:pt idx="9">
                  <c:v>93</c:v>
                </c:pt>
                <c:pt idx="10">
                  <c:v>187</c:v>
                </c:pt>
                <c:pt idx="11">
                  <c:v>52</c:v>
                </c:pt>
                <c:pt idx="13">
                  <c:v>314.66666666666669</c:v>
                </c:pt>
                <c:pt idx="14">
                  <c:v>224.75</c:v>
                </c:pt>
                <c:pt idx="15">
                  <c:v>334.66666666666669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8D-4235-8FF5-ED83EA82EA17}"/>
            </c:ext>
          </c:extLst>
        </c:ser>
        <c:ser>
          <c:idx val="1"/>
          <c:order val="1"/>
          <c:tx>
            <c:strRef>
              <c:f>PROMEDIOS!$V$6</c:f>
              <c:strCache>
                <c:ptCount val="1"/>
                <c:pt idx="0">
                  <c:v>Inoculated</c:v>
                </c:pt>
              </c:strCache>
            </c:strRef>
          </c:tx>
          <c:spPr>
            <a:pattFill prst="ltDnDiag">
              <a:fgClr>
                <a:schemeClr val="bg2">
                  <a:lumMod val="50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PROMEDIOS!$AB$25:$AB$40</c:f>
                <c:numCache>
                  <c:formatCode>General</c:formatCode>
                  <c:ptCount val="16"/>
                  <c:pt idx="0">
                    <c:v>26.899133256730966</c:v>
                  </c:pt>
                  <c:pt idx="1">
                    <c:v>26.568224873270452</c:v>
                  </c:pt>
                  <c:pt idx="2">
                    <c:v>15.81957798485938</c:v>
                  </c:pt>
                  <c:pt idx="3">
                    <c:v>6.3178813695731897</c:v>
                  </c:pt>
                  <c:pt idx="4">
                    <c:v>7.7076125789161631</c:v>
                  </c:pt>
                  <c:pt idx="5">
                    <c:v>15.517425986910952</c:v>
                  </c:pt>
                  <c:pt idx="6">
                    <c:v>1.2092309884109542</c:v>
                  </c:pt>
                  <c:pt idx="7">
                    <c:v>1.5750031494047625</c:v>
                  </c:pt>
                  <c:pt idx="8">
                    <c:v>4.4847537137523918</c:v>
                  </c:pt>
                  <c:pt idx="9">
                    <c:v>2.2414148088582166</c:v>
                  </c:pt>
                  <c:pt idx="10">
                    <c:v>3.9930892683186916</c:v>
                  </c:pt>
                  <c:pt idx="11">
                    <c:v>4.2307692307692308</c:v>
                  </c:pt>
                  <c:pt idx="13">
                    <c:v>37.011832403955161</c:v>
                  </c:pt>
                  <c:pt idx="14">
                    <c:v>11.548860732146972</c:v>
                  </c:pt>
                  <c:pt idx="15">
                    <c:v>0.84797739154157681</c:v>
                  </c:pt>
                </c:numCache>
              </c:numRef>
            </c:plus>
            <c:minus>
              <c:numRef>
                <c:f>PROMEDIOS!$AB$25:$AB$40</c:f>
                <c:numCache>
                  <c:formatCode>General</c:formatCode>
                  <c:ptCount val="16"/>
                  <c:pt idx="0">
                    <c:v>26.899133256730966</c:v>
                  </c:pt>
                  <c:pt idx="1">
                    <c:v>26.568224873270452</c:v>
                  </c:pt>
                  <c:pt idx="2">
                    <c:v>15.81957798485938</c:v>
                  </c:pt>
                  <c:pt idx="3">
                    <c:v>6.3178813695731897</c:v>
                  </c:pt>
                  <c:pt idx="4">
                    <c:v>7.7076125789161631</c:v>
                  </c:pt>
                  <c:pt idx="5">
                    <c:v>15.517425986910952</c:v>
                  </c:pt>
                  <c:pt idx="6">
                    <c:v>1.2092309884109542</c:v>
                  </c:pt>
                  <c:pt idx="7">
                    <c:v>1.5750031494047625</c:v>
                  </c:pt>
                  <c:pt idx="8">
                    <c:v>4.4847537137523918</c:v>
                  </c:pt>
                  <c:pt idx="9">
                    <c:v>2.2414148088582166</c:v>
                  </c:pt>
                  <c:pt idx="10">
                    <c:v>3.9930892683186916</c:v>
                  </c:pt>
                  <c:pt idx="11">
                    <c:v>4.2307692307692308</c:v>
                  </c:pt>
                  <c:pt idx="13">
                    <c:v>37.011832403955161</c:v>
                  </c:pt>
                  <c:pt idx="14">
                    <c:v>11.548860732146972</c:v>
                  </c:pt>
                  <c:pt idx="15">
                    <c:v>0.84797739154157681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(PROMEDIOS!$C$6,PROMEDIOS!$C$7,PROMEDIOS!$C$8,PROMEDIOS!$C$9,PROMEDIOS!$C$10,PROMEDIOS!$C$11,PROMEDIOS!$C$12,PROMEDIOS!$C$13,PROMEDIOS!$C$14,PROMEDIOS!$C$15,PROMEDIOS!$C$16,PROMEDIOS!$C$17,PROMEDIOS!$C$18,PROMEDIOS!$C$19,PROMEDIOS!$C$20,PROMEDIOS!$C$21)</c:f>
              <c:strCache>
                <c:ptCount val="16"/>
                <c:pt idx="0">
                  <c:v>FRA/PIC</c:v>
                </c:pt>
                <c:pt idx="1">
                  <c:v>GUA3/PIC</c:v>
                </c:pt>
                <c:pt idx="2">
                  <c:v>AMK27/PIC</c:v>
                </c:pt>
                <c:pt idx="3">
                  <c:v>CEH23/PIC</c:v>
                </c:pt>
                <c:pt idx="4">
                  <c:v>AMK21/PIC</c:v>
                </c:pt>
                <c:pt idx="5">
                  <c:v>DHO6A/PIC</c:v>
                </c:pt>
                <c:pt idx="6">
                  <c:v>AMK5/PIC</c:v>
                </c:pt>
                <c:pt idx="7">
                  <c:v>ACO15/PIC</c:v>
                </c:pt>
                <c:pt idx="8">
                  <c:v>GUA8/PIC</c:v>
                </c:pt>
                <c:pt idx="9">
                  <c:v>ACZ10/PIC</c:v>
                </c:pt>
                <c:pt idx="10">
                  <c:v> PIC/PIC</c:v>
                </c:pt>
                <c:pt idx="11">
                  <c:v>ARB/PIC</c:v>
                </c:pt>
                <c:pt idx="13">
                  <c:v>FRANTOIO</c:v>
                </c:pt>
                <c:pt idx="14">
                  <c:v>PICUAL </c:v>
                </c:pt>
                <c:pt idx="15">
                  <c:v>ARBEQUINA</c:v>
                </c:pt>
              </c:strCache>
            </c:strRef>
          </c:cat>
          <c:val>
            <c:numRef>
              <c:f>(PROMEDIOS!$AB$6,PROMEDIOS!$AB$7,PROMEDIOS!$AB$8,PROMEDIOS!$AB$9,PROMEDIOS!$AB$10,PROMEDIOS!$AB$11,PROMEDIOS!$AB$12,PROMEDIOS!$AB$13,PROMEDIOS!$AB$14,PROMEDIOS!$AB$15,PROMEDIOS!$AB$16,PROMEDIOS!$AB$17,PROMEDIOS!$AB$18,PROMEDIOS!$AB$19,PROMEDIOS!$AB$20,PROMEDIOS!$AB$21)</c:f>
              <c:numCache>
                <c:formatCode>General</c:formatCode>
                <c:ptCount val="16"/>
                <c:pt idx="0" formatCode="0.00">
                  <c:v>74.285714285714292</c:v>
                </c:pt>
                <c:pt idx="1">
                  <c:v>67.9375</c:v>
                </c:pt>
                <c:pt idx="2">
                  <c:v>31.8</c:v>
                </c:pt>
                <c:pt idx="3">
                  <c:v>13.375</c:v>
                </c:pt>
                <c:pt idx="4">
                  <c:v>23.125</c:v>
                </c:pt>
                <c:pt idx="5">
                  <c:v>37.3125</c:v>
                </c:pt>
                <c:pt idx="6">
                  <c:v>2.0625</c:v>
                </c:pt>
                <c:pt idx="7">
                  <c:v>3.2666666666666666</c:v>
                </c:pt>
                <c:pt idx="8">
                  <c:v>9.1333333333333329</c:v>
                </c:pt>
                <c:pt idx="9">
                  <c:v>5.2142857142857144</c:v>
                </c:pt>
                <c:pt idx="10" formatCode="0.00">
                  <c:v>8.8000000000000007</c:v>
                </c:pt>
                <c:pt idx="11" formatCode="0.00">
                  <c:v>4.2307692307692308</c:v>
                </c:pt>
                <c:pt idx="13">
                  <c:v>241.86363636363637</c:v>
                </c:pt>
                <c:pt idx="14">
                  <c:v>35.049999999999997</c:v>
                </c:pt>
                <c:pt idx="15">
                  <c:v>1.0833333333333333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28D-4235-8FF5-ED83EA82EA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axId val="1493223007"/>
        <c:axId val="1493226335"/>
      </c:barChart>
      <c:catAx>
        <c:axId val="14932230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493226335"/>
        <c:crosses val="autoZero"/>
        <c:auto val="1"/>
        <c:lblAlgn val="ctr"/>
        <c:lblOffset val="100"/>
        <c:noMultiLvlLbl val="0"/>
      </c:catAx>
      <c:valAx>
        <c:axId val="1493226335"/>
        <c:scaling>
          <c:orientation val="minMax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ES" sz="1600"/>
                  <a:t>Accumulated scion </a:t>
                </a:r>
                <a:r>
                  <a:rPr lang="es-ES" sz="1600" b="1" i="0" u="none" strike="noStrike" baseline="0">
                    <a:effectLst/>
                  </a:rPr>
                  <a:t>length </a:t>
                </a:r>
                <a:r>
                  <a:rPr lang="es-ES" sz="1600"/>
                  <a:t>(mm)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4932230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 b="1">
          <a:solidFill>
            <a:sysClr val="windowText" lastClr="000000"/>
          </a:solidFill>
        </a:defRPr>
      </a:pPr>
      <a:endParaRPr lang="es-E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PROMEDIOS!$G$6</c:f>
              <c:strCache>
                <c:ptCount val="1"/>
                <c:pt idx="0">
                  <c:v>Non-inoculated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PROMEDIOS!$N$25:$N$40</c:f>
                <c:numCache>
                  <c:formatCode>General</c:formatCode>
                  <c:ptCount val="16"/>
                  <c:pt idx="0">
                    <c:v>4.1733280085163047</c:v>
                  </c:pt>
                  <c:pt idx="1">
                    <c:v>4.0422765862815471</c:v>
                  </c:pt>
                  <c:pt idx="2">
                    <c:v>4.8074017006186542</c:v>
                  </c:pt>
                  <c:pt idx="3">
                    <c:v>4.0387016615629223</c:v>
                  </c:pt>
                  <c:pt idx="4">
                    <c:v>9</c:v>
                  </c:pt>
                  <c:pt idx="5">
                    <c:v>3.5276684147527879</c:v>
                  </c:pt>
                  <c:pt idx="6">
                    <c:v>1.4529663145135581</c:v>
                  </c:pt>
                  <c:pt idx="7">
                    <c:v>2.7233557730613653</c:v>
                  </c:pt>
                  <c:pt idx="8">
                    <c:v>8.0143101179494334</c:v>
                  </c:pt>
                  <c:pt idx="9">
                    <c:v>4</c:v>
                  </c:pt>
                  <c:pt idx="10">
                    <c:v>5.9773879468097659</c:v>
                  </c:pt>
                  <c:pt idx="11">
                    <c:v>3.5118845842842461</c:v>
                  </c:pt>
                  <c:pt idx="13">
                    <c:v>3.7208123366335526</c:v>
                  </c:pt>
                  <c:pt idx="14">
                    <c:v>4.2106016988865935</c:v>
                  </c:pt>
                  <c:pt idx="15">
                    <c:v>9.3867518935524856</c:v>
                  </c:pt>
                </c:numCache>
              </c:numRef>
            </c:plus>
            <c:minus>
              <c:numRef>
                <c:f>PROMEDIOS!$N$25:$N$40</c:f>
                <c:numCache>
                  <c:formatCode>General</c:formatCode>
                  <c:ptCount val="16"/>
                  <c:pt idx="0">
                    <c:v>4.1733280085163047</c:v>
                  </c:pt>
                  <c:pt idx="1">
                    <c:v>4.0422765862815471</c:v>
                  </c:pt>
                  <c:pt idx="2">
                    <c:v>4.8074017006186542</c:v>
                  </c:pt>
                  <c:pt idx="3">
                    <c:v>4.0387016615629223</c:v>
                  </c:pt>
                  <c:pt idx="4">
                    <c:v>9</c:v>
                  </c:pt>
                  <c:pt idx="5">
                    <c:v>3.5276684147527879</c:v>
                  </c:pt>
                  <c:pt idx="6">
                    <c:v>1.4529663145135581</c:v>
                  </c:pt>
                  <c:pt idx="7">
                    <c:v>2.7233557730613653</c:v>
                  </c:pt>
                  <c:pt idx="8">
                    <c:v>8.0143101179494334</c:v>
                  </c:pt>
                  <c:pt idx="9">
                    <c:v>4</c:v>
                  </c:pt>
                  <c:pt idx="10">
                    <c:v>5.9773879468097659</c:v>
                  </c:pt>
                  <c:pt idx="11">
                    <c:v>3.5118845842842461</c:v>
                  </c:pt>
                  <c:pt idx="13">
                    <c:v>3.7208123366335526</c:v>
                  </c:pt>
                  <c:pt idx="14">
                    <c:v>4.2106016988865935</c:v>
                  </c:pt>
                  <c:pt idx="15">
                    <c:v>9.3867518935524856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numRef>
              <c:f>PROMEDIOS!$P$6:$P$21</c:f>
              <c:numCache>
                <c:formatCode>General</c:formatCode>
                <c:ptCount val="16"/>
              </c:numCache>
            </c:numRef>
          </c:cat>
          <c:val>
            <c:numRef>
              <c:f>PROMEDIOS!$N$6:$N$21</c:f>
              <c:numCache>
                <c:formatCode>General</c:formatCode>
                <c:ptCount val="16"/>
                <c:pt idx="0">
                  <c:v>8.5</c:v>
                </c:pt>
                <c:pt idx="1">
                  <c:v>19.2</c:v>
                </c:pt>
                <c:pt idx="2">
                  <c:v>22.333333333333332</c:v>
                </c:pt>
                <c:pt idx="3">
                  <c:v>17.333333333333332</c:v>
                </c:pt>
                <c:pt idx="4">
                  <c:v>16</c:v>
                </c:pt>
                <c:pt idx="5">
                  <c:v>11.333333333333334</c:v>
                </c:pt>
                <c:pt idx="6">
                  <c:v>2.6666666666666665</c:v>
                </c:pt>
                <c:pt idx="7">
                  <c:v>11.5</c:v>
                </c:pt>
                <c:pt idx="8">
                  <c:v>18.75</c:v>
                </c:pt>
                <c:pt idx="9">
                  <c:v>11</c:v>
                </c:pt>
                <c:pt idx="10">
                  <c:v>18.75</c:v>
                </c:pt>
                <c:pt idx="11">
                  <c:v>6.666666666666667</c:v>
                </c:pt>
                <c:pt idx="13">
                  <c:v>30.666666666666668</c:v>
                </c:pt>
                <c:pt idx="14">
                  <c:v>24.75</c:v>
                </c:pt>
                <c:pt idx="15">
                  <c:v>38.333333333333336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1F-48DC-98F1-124BA7A53859}"/>
            </c:ext>
          </c:extLst>
        </c:ser>
        <c:ser>
          <c:idx val="1"/>
          <c:order val="1"/>
          <c:tx>
            <c:strRef>
              <c:f>PROMEDIOS!$V$6</c:f>
              <c:strCache>
                <c:ptCount val="1"/>
                <c:pt idx="0">
                  <c:v>Inoculated</c:v>
                </c:pt>
              </c:strCache>
            </c:strRef>
          </c:tx>
          <c:spPr>
            <a:pattFill prst="ltDnDiag">
              <a:fgClr>
                <a:schemeClr val="bg2">
                  <a:lumMod val="50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PROMEDIOS!$AC$25:$AC$40</c:f>
                <c:numCache>
                  <c:formatCode>General</c:formatCode>
                  <c:ptCount val="16"/>
                  <c:pt idx="0">
                    <c:v>2.5077900607927663</c:v>
                  </c:pt>
                  <c:pt idx="1">
                    <c:v>1.4576486487948093</c:v>
                  </c:pt>
                  <c:pt idx="2">
                    <c:v>1.5882505100076887</c:v>
                  </c:pt>
                  <c:pt idx="3">
                    <c:v>0.54174678894602901</c:v>
                  </c:pt>
                  <c:pt idx="4">
                    <c:v>0.52811575435694025</c:v>
                  </c:pt>
                  <c:pt idx="5">
                    <c:v>0.88506120315678349</c:v>
                  </c:pt>
                  <c:pt idx="6">
                    <c:v>6.25E-2</c:v>
                  </c:pt>
                  <c:pt idx="7">
                    <c:v>0.46666666666666662</c:v>
                  </c:pt>
                  <c:pt idx="8">
                    <c:v>0.43861253103502679</c:v>
                  </c:pt>
                  <c:pt idx="9">
                    <c:v>0.2891279586136894</c:v>
                  </c:pt>
                  <c:pt idx="10">
                    <c:v>0.66092767896752269</c:v>
                  </c:pt>
                  <c:pt idx="11">
                    <c:v>0.38461538461538464</c:v>
                  </c:pt>
                  <c:pt idx="13">
                    <c:v>1.8077623523434094</c:v>
                  </c:pt>
                  <c:pt idx="14">
                    <c:v>0.96627336221501814</c:v>
                  </c:pt>
                  <c:pt idx="15">
                    <c:v>0</c:v>
                  </c:pt>
                </c:numCache>
              </c:numRef>
            </c:plus>
            <c:minus>
              <c:numRef>
                <c:f>PROMEDIOS!$AC$25:$AC$40</c:f>
                <c:numCache>
                  <c:formatCode>General</c:formatCode>
                  <c:ptCount val="16"/>
                  <c:pt idx="0">
                    <c:v>2.5077900607927663</c:v>
                  </c:pt>
                  <c:pt idx="1">
                    <c:v>1.4576486487948093</c:v>
                  </c:pt>
                  <c:pt idx="2">
                    <c:v>1.5882505100076887</c:v>
                  </c:pt>
                  <c:pt idx="3">
                    <c:v>0.54174678894602901</c:v>
                  </c:pt>
                  <c:pt idx="4">
                    <c:v>0.52811575435694025</c:v>
                  </c:pt>
                  <c:pt idx="5">
                    <c:v>0.88506120315678349</c:v>
                  </c:pt>
                  <c:pt idx="6">
                    <c:v>6.25E-2</c:v>
                  </c:pt>
                  <c:pt idx="7">
                    <c:v>0.46666666666666662</c:v>
                  </c:pt>
                  <c:pt idx="8">
                    <c:v>0.43861253103502679</c:v>
                  </c:pt>
                  <c:pt idx="9">
                    <c:v>0.2891279586136894</c:v>
                  </c:pt>
                  <c:pt idx="10">
                    <c:v>0.66092767896752269</c:v>
                  </c:pt>
                  <c:pt idx="11">
                    <c:v>0.38461538461538464</c:v>
                  </c:pt>
                  <c:pt idx="13">
                    <c:v>1.8077623523434094</c:v>
                  </c:pt>
                  <c:pt idx="14">
                    <c:v>0.96627336221501814</c:v>
                  </c:pt>
                  <c:pt idx="15">
                    <c:v>0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numRef>
              <c:f>PROMEDIOS!$P$6:$P$21</c:f>
              <c:numCache>
                <c:formatCode>General</c:formatCode>
                <c:ptCount val="16"/>
              </c:numCache>
            </c:numRef>
          </c:cat>
          <c:val>
            <c:numRef>
              <c:f>PROMEDIOS!$AC$6:$AC$21</c:f>
              <c:numCache>
                <c:formatCode>General</c:formatCode>
                <c:ptCount val="16"/>
                <c:pt idx="0" formatCode="0.00">
                  <c:v>6.7857142857142856</c:v>
                </c:pt>
                <c:pt idx="1">
                  <c:v>4.4375</c:v>
                </c:pt>
                <c:pt idx="2">
                  <c:v>3.1333333333333333</c:v>
                </c:pt>
                <c:pt idx="3">
                  <c:v>0.8125</c:v>
                </c:pt>
                <c:pt idx="4">
                  <c:v>1.9375</c:v>
                </c:pt>
                <c:pt idx="5">
                  <c:v>2.125</c:v>
                </c:pt>
                <c:pt idx="6">
                  <c:v>6.25E-2</c:v>
                </c:pt>
                <c:pt idx="7">
                  <c:v>0.8666666666666667</c:v>
                </c:pt>
                <c:pt idx="8">
                  <c:v>0.8</c:v>
                </c:pt>
                <c:pt idx="9">
                  <c:v>0.35714285714285715</c:v>
                </c:pt>
                <c:pt idx="10" formatCode="0.00">
                  <c:v>1.1333333333333333</c:v>
                </c:pt>
                <c:pt idx="11" formatCode="0.00">
                  <c:v>0.38461538461538464</c:v>
                </c:pt>
                <c:pt idx="13">
                  <c:v>14.909090909090908</c:v>
                </c:pt>
                <c:pt idx="14">
                  <c:v>2.6</c:v>
                </c:pt>
                <c:pt idx="1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1F-48DC-98F1-124BA7A538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axId val="1493223007"/>
        <c:axId val="1493226335"/>
      </c:barChart>
      <c:catAx>
        <c:axId val="14932230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493226335"/>
        <c:crosses val="autoZero"/>
        <c:auto val="1"/>
        <c:lblAlgn val="ctr"/>
        <c:lblOffset val="100"/>
        <c:noMultiLvlLbl val="0"/>
      </c:catAx>
      <c:valAx>
        <c:axId val="1493226335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ES" sz="1600"/>
                  <a:t>Number of nodes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4932230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9675715122765911"/>
          <c:y val="0.31651103417657839"/>
          <c:w val="0.18753721280618774"/>
          <c:h val="0.1339455288042257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ysClr val="windowText" lastClr="000000"/>
          </a:solidFill>
        </a:defRPr>
      </a:pPr>
      <a:endParaRPr lang="es-E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TODOS!$J$1</c:f>
              <c:strCache>
                <c:ptCount val="1"/>
                <c:pt idx="0">
                  <c:v>MNQ 120 dai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minus"/>
            <c:errValType val="cust"/>
            <c:noEndCap val="0"/>
            <c:plus>
              <c:numRef>
                <c:f>TODOS!$D$2:$D$13</c:f>
                <c:numCache>
                  <c:formatCode>General</c:formatCode>
                  <c:ptCount val="12"/>
                  <c:pt idx="0">
                    <c:v>7.3782991327587755E-6</c:v>
                  </c:pt>
                  <c:pt idx="1">
                    <c:v>5.1471847444552109E-5</c:v>
                  </c:pt>
                  <c:pt idx="2">
                    <c:v>1.4361510399711231E-4</c:v>
                  </c:pt>
                  <c:pt idx="3">
                    <c:v>1.59520162139526E-4</c:v>
                  </c:pt>
                  <c:pt idx="4">
                    <c:v>5.1226561823306568E-4</c:v>
                  </c:pt>
                  <c:pt idx="5">
                    <c:v>4.0972521609804234E-4</c:v>
                  </c:pt>
                  <c:pt idx="6">
                    <c:v>8.7516344051954173E-4</c:v>
                  </c:pt>
                  <c:pt idx="7">
                    <c:v>5.8368063204200593E-3</c:v>
                  </c:pt>
                  <c:pt idx="8">
                    <c:v>7.395256059464738E-3</c:v>
                  </c:pt>
                  <c:pt idx="9">
                    <c:v>1.2912427245521619E-2</c:v>
                  </c:pt>
                  <c:pt idx="10">
                    <c:v>0.93494371677813448</c:v>
                  </c:pt>
                  <c:pt idx="11">
                    <c:v>0.9777181815797622</c:v>
                  </c:pt>
                </c:numCache>
              </c:numRef>
            </c:plus>
            <c:minus>
              <c:numRef>
                <c:f>TODOS!$D$2:$D$13</c:f>
                <c:numCache>
                  <c:formatCode>General</c:formatCode>
                  <c:ptCount val="12"/>
                  <c:pt idx="0">
                    <c:v>7.3782991327587755E-6</c:v>
                  </c:pt>
                  <c:pt idx="1">
                    <c:v>5.1471847444552109E-5</c:v>
                  </c:pt>
                  <c:pt idx="2">
                    <c:v>1.4361510399711231E-4</c:v>
                  </c:pt>
                  <c:pt idx="3">
                    <c:v>1.59520162139526E-4</c:v>
                  </c:pt>
                  <c:pt idx="4">
                    <c:v>5.1226561823306568E-4</c:v>
                  </c:pt>
                  <c:pt idx="5">
                    <c:v>4.0972521609804234E-4</c:v>
                  </c:pt>
                  <c:pt idx="6">
                    <c:v>8.7516344051954173E-4</c:v>
                  </c:pt>
                  <c:pt idx="7">
                    <c:v>5.8368063204200593E-3</c:v>
                  </c:pt>
                  <c:pt idx="8">
                    <c:v>7.395256059464738E-3</c:v>
                  </c:pt>
                  <c:pt idx="9">
                    <c:v>1.2912427245521619E-2</c:v>
                  </c:pt>
                  <c:pt idx="10">
                    <c:v>0.93494371677813448</c:v>
                  </c:pt>
                  <c:pt idx="11">
                    <c:v>0.9777181815797622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TODOS!$A$2:$A$13</c:f>
              <c:strCache>
                <c:ptCount val="12"/>
                <c:pt idx="0">
                  <c:v>GUA3</c:v>
                </c:pt>
                <c:pt idx="1">
                  <c:v>CEH23</c:v>
                </c:pt>
                <c:pt idx="2">
                  <c:v>AMK27</c:v>
                </c:pt>
                <c:pt idx="3">
                  <c:v>FRANTOIO</c:v>
                </c:pt>
                <c:pt idx="4">
                  <c:v>DHO6A</c:v>
                </c:pt>
                <c:pt idx="5">
                  <c:v>AMK5</c:v>
                </c:pt>
                <c:pt idx="6">
                  <c:v>ACO15</c:v>
                </c:pt>
                <c:pt idx="7">
                  <c:v>AMK21</c:v>
                </c:pt>
                <c:pt idx="8">
                  <c:v>ACZ10</c:v>
                </c:pt>
                <c:pt idx="9">
                  <c:v>GUA8</c:v>
                </c:pt>
                <c:pt idx="10">
                  <c:v>ARBEQUINA</c:v>
                </c:pt>
                <c:pt idx="11">
                  <c:v>PICUAL</c:v>
                </c:pt>
              </c:strCache>
            </c:strRef>
          </c:cat>
          <c:val>
            <c:numRef>
              <c:f>TODOS!$C$2:$C$13</c:f>
              <c:numCache>
                <c:formatCode>0.0000000</c:formatCode>
                <c:ptCount val="12"/>
                <c:pt idx="0">
                  <c:v>4.5778375248286364E-5</c:v>
                </c:pt>
                <c:pt idx="1">
                  <c:v>1.300527573507737E-4</c:v>
                </c:pt>
                <c:pt idx="2">
                  <c:v>3.5533012591411122E-4</c:v>
                </c:pt>
                <c:pt idx="3">
                  <c:v>4.129544271685373E-4</c:v>
                </c:pt>
                <c:pt idx="4">
                  <c:v>1.0193777797400919E-3</c:v>
                </c:pt>
                <c:pt idx="5">
                  <c:v>1.310889681177435E-3</c:v>
                </c:pt>
                <c:pt idx="6">
                  <c:v>1.9092039553397003E-3</c:v>
                </c:pt>
                <c:pt idx="7">
                  <c:v>9.5394908836443741E-3</c:v>
                </c:pt>
                <c:pt idx="8">
                  <c:v>1.236438196997708E-2</c:v>
                </c:pt>
                <c:pt idx="9">
                  <c:v>1.934826706289889E-2</c:v>
                </c:pt>
                <c:pt idx="10">
                  <c:v>1.594417493878252</c:v>
                </c:pt>
                <c:pt idx="11">
                  <c:v>3.1309325931876177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0B-4F1B-9D06-1CB5777E57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52338592"/>
        <c:axId val="52340240"/>
      </c:barChart>
      <c:lineChart>
        <c:grouping val="standard"/>
        <c:varyColors val="0"/>
        <c:ser>
          <c:idx val="1"/>
          <c:order val="1"/>
          <c:tx>
            <c:strRef>
              <c:f>TODOS!$E$1</c:f>
              <c:strCache>
                <c:ptCount val="1"/>
                <c:pt idx="0">
                  <c:v>SYMTOMS 120 dai (FMS)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marker>
          <c:cat>
            <c:strRef>
              <c:f>Hoja1!$H$2:$H$8</c:f>
              <c:strCache>
                <c:ptCount val="7"/>
                <c:pt idx="0">
                  <c:v>GUA3</c:v>
                </c:pt>
                <c:pt idx="1">
                  <c:v>CEH23</c:v>
                </c:pt>
                <c:pt idx="2">
                  <c:v>AMK27</c:v>
                </c:pt>
                <c:pt idx="3">
                  <c:v>FRANTOIO</c:v>
                </c:pt>
                <c:pt idx="4">
                  <c:v>DHO6A</c:v>
                </c:pt>
                <c:pt idx="5">
                  <c:v>AMK5</c:v>
                </c:pt>
                <c:pt idx="6">
                  <c:v>ACO15</c:v>
                </c:pt>
              </c:strCache>
            </c:strRef>
          </c:cat>
          <c:val>
            <c:numRef>
              <c:f>TODOS!$E$2:$E$13</c:f>
              <c:numCache>
                <c:formatCode>0.00</c:formatCode>
                <c:ptCount val="12"/>
                <c:pt idx="0">
                  <c:v>6.6666666666666666E-2</c:v>
                </c:pt>
                <c:pt idx="1">
                  <c:v>1</c:v>
                </c:pt>
                <c:pt idx="2">
                  <c:v>0.85</c:v>
                </c:pt>
                <c:pt idx="3">
                  <c:v>0.50666666666666649</c:v>
                </c:pt>
                <c:pt idx="4">
                  <c:v>0.38527777777777777</c:v>
                </c:pt>
                <c:pt idx="5">
                  <c:v>0.14416666666666661</c:v>
                </c:pt>
                <c:pt idx="6">
                  <c:v>7.7777777777777821E-2</c:v>
                </c:pt>
                <c:pt idx="7">
                  <c:v>1.8666666666666649</c:v>
                </c:pt>
                <c:pt idx="8">
                  <c:v>3.2333333333333329</c:v>
                </c:pt>
                <c:pt idx="9">
                  <c:v>3.35</c:v>
                </c:pt>
                <c:pt idx="10">
                  <c:v>1.9181249999999999</c:v>
                </c:pt>
                <c:pt idx="11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90B-4F1B-9D06-1CB5777E57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45078911"/>
        <c:axId val="1845072255"/>
      </c:lineChart>
      <c:catAx>
        <c:axId val="52338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254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52340240"/>
        <c:crossesAt val="1.0000000000000004E-5"/>
        <c:auto val="1"/>
        <c:lblAlgn val="ctr"/>
        <c:lblOffset val="100"/>
        <c:noMultiLvlLbl val="0"/>
      </c:catAx>
      <c:valAx>
        <c:axId val="52340240"/>
        <c:scaling>
          <c:logBase val="10"/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ES_tradnl" sz="1800" b="1" i="1">
                    <a:solidFill>
                      <a:sysClr val="windowText" lastClr="000000"/>
                    </a:solidFill>
                    <a:effectLst/>
                  </a:rPr>
                  <a:t>V. dahliae </a:t>
                </a:r>
                <a:r>
                  <a:rPr lang="es-ES_tradnl" sz="1800" b="1">
                    <a:solidFill>
                      <a:sysClr val="windowText" lastClr="000000"/>
                    </a:solidFill>
                    <a:effectLst/>
                  </a:rPr>
                  <a:t>DNA 120 dai (log MNQ)</a:t>
                </a:r>
                <a:endParaRPr lang="es-ES">
                  <a:solidFill>
                    <a:sysClr val="windowText" lastClr="000000"/>
                  </a:solidFill>
                  <a:effectLst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</c:title>
        <c:numFmt formatCode="0.0000" sourceLinked="0"/>
        <c:majorTickMark val="out"/>
        <c:minorTickMark val="none"/>
        <c:tickLblPos val="nextTo"/>
        <c:spPr>
          <a:noFill/>
          <a:ln w="22225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52338592"/>
        <c:crosses val="autoZero"/>
        <c:crossBetween val="between"/>
        <c:minorUnit val="2.0000000000000006E-4"/>
      </c:valAx>
      <c:valAx>
        <c:axId val="1845072255"/>
        <c:scaling>
          <c:orientation val="minMax"/>
          <c:max val="4"/>
          <c:min val="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ES" sz="1800" b="1">
                    <a:solidFill>
                      <a:srgbClr val="C00000"/>
                    </a:solidFill>
                  </a:rPr>
                  <a:t>Severity of symptoms 120 dai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rgbClr val="C00000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</c:title>
        <c:numFmt formatCode="0.0" sourceLinked="0"/>
        <c:majorTickMark val="out"/>
        <c:minorTickMark val="none"/>
        <c:tickLblPos val="nextTo"/>
        <c:spPr>
          <a:noFill/>
          <a:ln w="28575">
            <a:solidFill>
              <a:srgbClr val="C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845078911"/>
        <c:crosses val="max"/>
        <c:crossBetween val="between"/>
      </c:valAx>
      <c:catAx>
        <c:axId val="1845078911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45072255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ES" sz="1600"/>
              <a:t>GUA3/PIC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Hoja2!$A$9</c:f>
              <c:strCache>
                <c:ptCount val="1"/>
                <c:pt idx="0">
                  <c:v>GUA3-gusset</c:v>
                </c:pt>
              </c:strCache>
            </c:strRef>
          </c:tx>
          <c:spPr>
            <a:ln w="1905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errBars>
            <c:errDir val="x"/>
            <c:errBarType val="both"/>
            <c:errValType val="cust"/>
            <c:noEndCap val="0"/>
            <c:plus>
              <c:numLit>
                <c:formatCode>General</c:formatCode>
                <c:ptCount val="1"/>
                <c:pt idx="0">
                  <c:v>1</c:v>
                </c:pt>
              </c:numLit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errBars>
            <c:errDir val="y"/>
            <c:errBarType val="both"/>
            <c:errValType val="cust"/>
            <c:noEndCap val="0"/>
            <c:plus>
              <c:numRef>
                <c:f>Hoja2!$L$9:$R$9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0.22360679774997896</c:v>
                  </c:pt>
                  <c:pt idx="2">
                    <c:v>0.79999999999999993</c:v>
                  </c:pt>
                  <c:pt idx="3">
                    <c:v>0.94783964888582273</c:v>
                  </c:pt>
                  <c:pt idx="4">
                    <c:v>0.79145435749637505</c:v>
                  </c:pt>
                  <c:pt idx="5">
                    <c:v>0.61514225996918814</c:v>
                  </c:pt>
                  <c:pt idx="6">
                    <c:v>0.66813172353960282</c:v>
                  </c:pt>
                </c:numCache>
              </c:numRef>
            </c:plus>
            <c:minus>
              <c:numRef>
                <c:f>Hoja2!$L$9:$R$9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0.22360679774997896</c:v>
                  </c:pt>
                  <c:pt idx="2">
                    <c:v>0.79999999999999993</c:v>
                  </c:pt>
                  <c:pt idx="3">
                    <c:v>0.94783964888582273</c:v>
                  </c:pt>
                  <c:pt idx="4">
                    <c:v>0.79145435749637505</c:v>
                  </c:pt>
                  <c:pt idx="5">
                    <c:v>0.61514225996918814</c:v>
                  </c:pt>
                  <c:pt idx="6">
                    <c:v>0.66813172353960282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Hoja2!$D$1:$J$1</c:f>
              <c:numCache>
                <c:formatCode>General</c:formatCode>
                <c:ptCount val="7"/>
                <c:pt idx="0">
                  <c:v>0</c:v>
                </c:pt>
                <c:pt idx="1">
                  <c:v>35</c:v>
                </c:pt>
                <c:pt idx="2">
                  <c:v>50</c:v>
                </c:pt>
                <c:pt idx="3">
                  <c:v>70</c:v>
                </c:pt>
                <c:pt idx="4">
                  <c:v>85</c:v>
                </c:pt>
                <c:pt idx="5">
                  <c:v>100</c:v>
                </c:pt>
                <c:pt idx="6">
                  <c:v>120</c:v>
                </c:pt>
              </c:numCache>
            </c:numRef>
          </c:xVal>
          <c:yVal>
            <c:numRef>
              <c:f>Hoja2!$D$9:$J$9</c:f>
              <c:numCache>
                <c:formatCode>General</c:formatCode>
                <c:ptCount val="7"/>
                <c:pt idx="0">
                  <c:v>0</c:v>
                </c:pt>
                <c:pt idx="1">
                  <c:v>0.39999999999999997</c:v>
                </c:pt>
                <c:pt idx="2">
                  <c:v>1.2</c:v>
                </c:pt>
                <c:pt idx="3">
                  <c:v>1.6800000000000002</c:v>
                </c:pt>
                <c:pt idx="4">
                  <c:v>2.12</c:v>
                </c:pt>
                <c:pt idx="5">
                  <c:v>2.7199999999999998</c:v>
                </c:pt>
                <c:pt idx="6">
                  <c:v>2.92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F5D-4343-81BA-539CC0539080}"/>
            </c:ext>
          </c:extLst>
        </c:ser>
        <c:ser>
          <c:idx val="1"/>
          <c:order val="1"/>
          <c:tx>
            <c:strRef>
              <c:f>Hoja2!$A$10</c:f>
              <c:strCache>
                <c:ptCount val="1"/>
                <c:pt idx="0">
                  <c:v>GUA3-spike</c:v>
                </c:pt>
              </c:strCache>
            </c:strRef>
          </c:tx>
          <c:spPr>
            <a:ln w="19050" cap="rnd">
              <a:solidFill>
                <a:srgbClr val="00B050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bg1"/>
              </a:solidFill>
              <a:ln w="9525">
                <a:solidFill>
                  <a:srgbClr val="00B050"/>
                </a:solidFill>
              </a:ln>
              <a:effectLst/>
            </c:spPr>
          </c:marker>
          <c:errBars>
            <c:errDir val="x"/>
            <c:errBarType val="both"/>
            <c:errValType val="cust"/>
            <c:noEndCap val="0"/>
            <c:plus>
              <c:numRef>
                <c:f>Hoja2!$L$4:$R$4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0</c:v>
                  </c:pt>
                  <c:pt idx="2">
                    <c:v>0.56736651461358023</c:v>
                  </c:pt>
                  <c:pt idx="3">
                    <c:v>0.6558994447570855</c:v>
                  </c:pt>
                  <c:pt idx="4">
                    <c:v>0.61212243673224453</c:v>
                  </c:pt>
                  <c:pt idx="5">
                    <c:v>0</c:v>
                  </c:pt>
                  <c:pt idx="6">
                    <c:v>0</c:v>
                  </c:pt>
                </c:numCache>
              </c:numRef>
            </c:plus>
            <c:minus>
              <c:numRef>
                <c:f>Hoja2!$L$4:$R$4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0</c:v>
                  </c:pt>
                  <c:pt idx="2">
                    <c:v>0.56736651461358023</c:v>
                  </c:pt>
                  <c:pt idx="3">
                    <c:v>0.6558994447570855</c:v>
                  </c:pt>
                  <c:pt idx="4">
                    <c:v>0.61212243673224453</c:v>
                  </c:pt>
                  <c:pt idx="5">
                    <c:v>0</c:v>
                  </c:pt>
                  <c:pt idx="6">
                    <c:v>0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errBars>
            <c:errDir val="y"/>
            <c:errBarType val="both"/>
            <c:errValType val="cust"/>
            <c:noEndCap val="0"/>
            <c:plus>
              <c:numRef>
                <c:f>Hoja2!$L$10:$R$10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0.35251477510406087</c:v>
                  </c:pt>
                  <c:pt idx="2">
                    <c:v>0.57363564327861405</c:v>
                  </c:pt>
                  <c:pt idx="3">
                    <c:v>0.57426920861817232</c:v>
                  </c:pt>
                  <c:pt idx="4">
                    <c:v>0.55387440769919327</c:v>
                  </c:pt>
                  <c:pt idx="5">
                    <c:v>0.55297841184529284</c:v>
                  </c:pt>
                  <c:pt idx="6">
                    <c:v>0.55536452179277329</c:v>
                  </c:pt>
                </c:numCache>
              </c:numRef>
            </c:plus>
            <c:minus>
              <c:numRef>
                <c:f>Hoja2!$L$10:$R$10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0.35251477510406087</c:v>
                  </c:pt>
                  <c:pt idx="2">
                    <c:v>0.57363564327861405</c:v>
                  </c:pt>
                  <c:pt idx="3">
                    <c:v>0.57426920861817232</c:v>
                  </c:pt>
                  <c:pt idx="4">
                    <c:v>0.55387440769919327</c:v>
                  </c:pt>
                  <c:pt idx="5">
                    <c:v>0.55297841184529284</c:v>
                  </c:pt>
                  <c:pt idx="6">
                    <c:v>0.55536452179277329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Hoja2!$D$1:$J$1</c:f>
              <c:numCache>
                <c:formatCode>General</c:formatCode>
                <c:ptCount val="7"/>
                <c:pt idx="0">
                  <c:v>0</c:v>
                </c:pt>
                <c:pt idx="1">
                  <c:v>35</c:v>
                </c:pt>
                <c:pt idx="2">
                  <c:v>50</c:v>
                </c:pt>
                <c:pt idx="3">
                  <c:v>70</c:v>
                </c:pt>
                <c:pt idx="4">
                  <c:v>85</c:v>
                </c:pt>
                <c:pt idx="5">
                  <c:v>100</c:v>
                </c:pt>
                <c:pt idx="6">
                  <c:v>120</c:v>
                </c:pt>
              </c:numCache>
            </c:numRef>
          </c:xVal>
          <c:yVal>
            <c:numRef>
              <c:f>Hoja2!$D$10:$J$10</c:f>
              <c:numCache>
                <c:formatCode>General</c:formatCode>
                <c:ptCount val="7"/>
                <c:pt idx="0">
                  <c:v>0</c:v>
                </c:pt>
                <c:pt idx="1">
                  <c:v>0.56000000000000005</c:v>
                </c:pt>
                <c:pt idx="2">
                  <c:v>1.6181818181818182</c:v>
                </c:pt>
                <c:pt idx="3">
                  <c:v>2.581818181818182</c:v>
                </c:pt>
                <c:pt idx="4">
                  <c:v>2.7636363636363637</c:v>
                </c:pt>
                <c:pt idx="5">
                  <c:v>2.8181818181818183</c:v>
                </c:pt>
                <c:pt idx="6">
                  <c:v>2.8545454545454545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EF5D-4343-81BA-539CC05390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39303792"/>
        <c:axId val="1039300464"/>
      </c:scatterChart>
      <c:valAx>
        <c:axId val="1039303792"/>
        <c:scaling>
          <c:orientation val="minMax"/>
          <c:max val="120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039300464"/>
        <c:crosses val="autoZero"/>
        <c:crossBetween val="midCat"/>
      </c:valAx>
      <c:valAx>
        <c:axId val="1039300464"/>
        <c:scaling>
          <c:orientation val="minMax"/>
          <c:max val="4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ES" sz="1400" b="1" i="0" baseline="0">
                    <a:effectLst/>
                  </a:rPr>
                  <a:t>Severity of symptoms</a:t>
                </a:r>
                <a:endParaRPr lang="es-ES" sz="140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</c:title>
        <c:numFmt formatCode="0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039303792"/>
        <c:crosses val="autoZero"/>
        <c:crossBetween val="midCat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ysClr val="windowText" lastClr="000000"/>
          </a:solidFill>
        </a:defRPr>
      </a:pPr>
      <a:endParaRPr lang="es-E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ES" sz="1600"/>
              <a:t>AMK27/PIC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Hoja2!$A$11</c:f>
              <c:strCache>
                <c:ptCount val="1"/>
                <c:pt idx="0">
                  <c:v>AMK27-gusset</c:v>
                </c:pt>
              </c:strCache>
            </c:strRef>
          </c:tx>
          <c:spPr>
            <a:ln w="19050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7030A0"/>
              </a:solidFill>
              <a:ln w="9525">
                <a:solidFill>
                  <a:srgbClr val="7030A0"/>
                </a:solidFill>
              </a:ln>
              <a:effectLst/>
            </c:spPr>
          </c:marker>
          <c:errBars>
            <c:errDir val="x"/>
            <c:errBarType val="both"/>
            <c:errValType val="cust"/>
            <c:noEndCap val="0"/>
            <c:plus>
              <c:numLit>
                <c:formatCode>General</c:formatCode>
                <c:ptCount val="1"/>
                <c:pt idx="0">
                  <c:v>1</c:v>
                </c:pt>
              </c:numLit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errBars>
            <c:errDir val="y"/>
            <c:errBarType val="both"/>
            <c:errValType val="cust"/>
            <c:noEndCap val="0"/>
            <c:plus>
              <c:numRef>
                <c:f>Hoja2!$L$11:$R$11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0</c:v>
                  </c:pt>
                  <c:pt idx="2">
                    <c:v>7.3029674334022146E-2</c:v>
                  </c:pt>
                  <c:pt idx="3">
                    <c:v>0.45553387482284025</c:v>
                  </c:pt>
                  <c:pt idx="4">
                    <c:v>0.53287480289046851</c:v>
                  </c:pt>
                  <c:pt idx="5">
                    <c:v>0.40819385372911049</c:v>
                  </c:pt>
                  <c:pt idx="6">
                    <c:v>0.39782743327561865</c:v>
                  </c:pt>
                </c:numCache>
              </c:numRef>
            </c:plus>
            <c:minus>
              <c:numRef>
                <c:f>Hoja2!$L$11:$R$11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0</c:v>
                  </c:pt>
                  <c:pt idx="2">
                    <c:v>7.3029674334022146E-2</c:v>
                  </c:pt>
                  <c:pt idx="3">
                    <c:v>0.45553387482284025</c:v>
                  </c:pt>
                  <c:pt idx="4">
                    <c:v>0.53287480289046851</c:v>
                  </c:pt>
                  <c:pt idx="5">
                    <c:v>0.40819385372911049</c:v>
                  </c:pt>
                  <c:pt idx="6">
                    <c:v>0.39782743327561865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Hoja2!$D$1:$J$1</c:f>
              <c:numCache>
                <c:formatCode>General</c:formatCode>
                <c:ptCount val="7"/>
                <c:pt idx="0">
                  <c:v>0</c:v>
                </c:pt>
                <c:pt idx="1">
                  <c:v>35</c:v>
                </c:pt>
                <c:pt idx="2">
                  <c:v>50</c:v>
                </c:pt>
                <c:pt idx="3">
                  <c:v>70</c:v>
                </c:pt>
                <c:pt idx="4">
                  <c:v>85</c:v>
                </c:pt>
                <c:pt idx="5">
                  <c:v>100</c:v>
                </c:pt>
                <c:pt idx="6">
                  <c:v>120</c:v>
                </c:pt>
              </c:numCache>
            </c:numRef>
          </c:xVal>
          <c:yVal>
            <c:numRef>
              <c:f>Hoja2!$D$11:$J$11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0.2</c:v>
                </c:pt>
                <c:pt idx="3">
                  <c:v>1.6199999999999999</c:v>
                </c:pt>
                <c:pt idx="4">
                  <c:v>2.58</c:v>
                </c:pt>
                <c:pt idx="5">
                  <c:v>3.1799999999999997</c:v>
                </c:pt>
                <c:pt idx="6">
                  <c:v>3.54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028-4B9C-BB8C-2E582AF3EB3F}"/>
            </c:ext>
          </c:extLst>
        </c:ser>
        <c:ser>
          <c:idx val="1"/>
          <c:order val="1"/>
          <c:tx>
            <c:strRef>
              <c:f>Hoja2!$A$12</c:f>
              <c:strCache>
                <c:ptCount val="1"/>
                <c:pt idx="0">
                  <c:v>AMK27-spike</c:v>
                </c:pt>
              </c:strCache>
            </c:strRef>
          </c:tx>
          <c:spPr>
            <a:ln w="19050" cap="rnd">
              <a:solidFill>
                <a:srgbClr val="7030A0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bg1"/>
              </a:solidFill>
              <a:ln w="9525">
                <a:solidFill>
                  <a:srgbClr val="7030A0"/>
                </a:solidFill>
              </a:ln>
              <a:effectLst/>
            </c:spPr>
          </c:marker>
          <c:errBars>
            <c:errDir val="x"/>
            <c:errBarType val="both"/>
            <c:errValType val="cust"/>
            <c:noEndCap val="0"/>
            <c:plus>
              <c:numRef>
                <c:f>Hoja2!$L$4:$R$4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0</c:v>
                  </c:pt>
                  <c:pt idx="2">
                    <c:v>0.56736651461358023</c:v>
                  </c:pt>
                  <c:pt idx="3">
                    <c:v>0.6558994447570855</c:v>
                  </c:pt>
                  <c:pt idx="4">
                    <c:v>0.61212243673224453</c:v>
                  </c:pt>
                  <c:pt idx="5">
                    <c:v>0</c:v>
                  </c:pt>
                  <c:pt idx="6">
                    <c:v>0</c:v>
                  </c:pt>
                </c:numCache>
              </c:numRef>
            </c:plus>
            <c:minus>
              <c:numRef>
                <c:f>Hoja2!$L$4:$R$4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0</c:v>
                  </c:pt>
                  <c:pt idx="2">
                    <c:v>0.56736651461358023</c:v>
                  </c:pt>
                  <c:pt idx="3">
                    <c:v>0.6558994447570855</c:v>
                  </c:pt>
                  <c:pt idx="4">
                    <c:v>0.61212243673224453</c:v>
                  </c:pt>
                  <c:pt idx="5">
                    <c:v>0</c:v>
                  </c:pt>
                  <c:pt idx="6">
                    <c:v>0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errBars>
            <c:errDir val="y"/>
            <c:errBarType val="both"/>
            <c:errValType val="cust"/>
            <c:noEndCap val="0"/>
            <c:plus>
              <c:numRef>
                <c:f>Hoja2!$L$12:$R$12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0</c:v>
                  </c:pt>
                  <c:pt idx="2">
                    <c:v>0.27325202042558938</c:v>
                  </c:pt>
                  <c:pt idx="3">
                    <c:v>0.64841687550868432</c:v>
                  </c:pt>
                  <c:pt idx="4">
                    <c:v>0.6540472290116196</c:v>
                  </c:pt>
                  <c:pt idx="5">
                    <c:v>0.65319726474218121</c:v>
                  </c:pt>
                  <c:pt idx="6">
                    <c:v>0.66666666666666663</c:v>
                  </c:pt>
                </c:numCache>
              </c:numRef>
            </c:plus>
            <c:minus>
              <c:numRef>
                <c:f>Hoja2!$L$12:$R$12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0</c:v>
                  </c:pt>
                  <c:pt idx="2">
                    <c:v>0.27325202042558938</c:v>
                  </c:pt>
                  <c:pt idx="3">
                    <c:v>0.64841687550868432</c:v>
                  </c:pt>
                  <c:pt idx="4">
                    <c:v>0.6540472290116196</c:v>
                  </c:pt>
                  <c:pt idx="5">
                    <c:v>0.65319726474218121</c:v>
                  </c:pt>
                  <c:pt idx="6">
                    <c:v>0.66666666666666663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Hoja2!$D$1:$J$1</c:f>
              <c:numCache>
                <c:formatCode>General</c:formatCode>
                <c:ptCount val="7"/>
                <c:pt idx="0">
                  <c:v>0</c:v>
                </c:pt>
                <c:pt idx="1">
                  <c:v>35</c:v>
                </c:pt>
                <c:pt idx="2">
                  <c:v>50</c:v>
                </c:pt>
                <c:pt idx="3">
                  <c:v>70</c:v>
                </c:pt>
                <c:pt idx="4">
                  <c:v>85</c:v>
                </c:pt>
                <c:pt idx="5">
                  <c:v>100</c:v>
                </c:pt>
                <c:pt idx="6">
                  <c:v>120</c:v>
                </c:pt>
              </c:numCache>
            </c:numRef>
          </c:xVal>
          <c:yVal>
            <c:numRef>
              <c:f>Hoja2!$D$12:$J$12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0.40000000000000008</c:v>
                </c:pt>
                <c:pt idx="3">
                  <c:v>2.8666666666666667</c:v>
                </c:pt>
                <c:pt idx="4">
                  <c:v>3.1666666666666665</c:v>
                </c:pt>
                <c:pt idx="5">
                  <c:v>3.1999999999999997</c:v>
                </c:pt>
                <c:pt idx="6">
                  <c:v>3.3333333333333335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2028-4B9C-BB8C-2E582AF3EB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39303792"/>
        <c:axId val="1039300464"/>
      </c:scatterChart>
      <c:valAx>
        <c:axId val="1039303792"/>
        <c:scaling>
          <c:orientation val="minMax"/>
          <c:max val="120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039300464"/>
        <c:crosses val="autoZero"/>
        <c:crossBetween val="midCat"/>
      </c:valAx>
      <c:valAx>
        <c:axId val="1039300464"/>
        <c:scaling>
          <c:orientation val="minMax"/>
          <c:max val="4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ES" sz="1400" b="1" i="0" baseline="0">
                    <a:effectLst/>
                  </a:rPr>
                  <a:t>Severity of symptoms</a:t>
                </a:r>
                <a:endParaRPr lang="es-ES" sz="140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</c:title>
        <c:numFmt formatCode="0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039303792"/>
        <c:crosses val="autoZero"/>
        <c:crossBetween val="midCat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ysClr val="windowText" lastClr="000000"/>
          </a:solidFill>
        </a:defRPr>
      </a:pPr>
      <a:endParaRPr lang="es-E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ES" sz="1600"/>
              <a:t>ACO15/PIC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Hoja2!$A$13</c:f>
              <c:strCache>
                <c:ptCount val="1"/>
                <c:pt idx="0">
                  <c:v>ACO15-gusset</c:v>
                </c:pt>
              </c:strCache>
            </c:strRef>
          </c:tx>
          <c:spPr>
            <a:ln w="1905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2060"/>
              </a:solidFill>
              <a:ln w="9525">
                <a:solidFill>
                  <a:srgbClr val="002060"/>
                </a:solidFill>
              </a:ln>
              <a:effectLst/>
            </c:spPr>
          </c:marker>
          <c:errBars>
            <c:errDir val="x"/>
            <c:errBarType val="both"/>
            <c:errValType val="cust"/>
            <c:noEndCap val="0"/>
            <c:plus>
              <c:numLit>
                <c:formatCode>General</c:formatCode>
                <c:ptCount val="1"/>
                <c:pt idx="0">
                  <c:v>1</c:v>
                </c:pt>
              </c:numLit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errBars>
            <c:errDir val="y"/>
            <c:errBarType val="both"/>
            <c:errValType val="cust"/>
            <c:noEndCap val="0"/>
            <c:plus>
              <c:numRef>
                <c:f>Hoja2!$L$13:$R$13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8.0000000000000016E-2</c:v>
                  </c:pt>
                  <c:pt idx="2">
                    <c:v>0.47328638264796952</c:v>
                  </c:pt>
                  <c:pt idx="3">
                    <c:v>7.9999999999999988E-2</c:v>
                  </c:pt>
                  <c:pt idx="4">
                    <c:v>0</c:v>
                  </c:pt>
                  <c:pt idx="5">
                    <c:v>0</c:v>
                  </c:pt>
                  <c:pt idx="6">
                    <c:v>0</c:v>
                  </c:pt>
                </c:numCache>
              </c:numRef>
            </c:plus>
            <c:minus>
              <c:numRef>
                <c:f>Hoja2!$L$13:$R$13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8.0000000000000016E-2</c:v>
                  </c:pt>
                  <c:pt idx="2">
                    <c:v>0.47328638264796952</c:v>
                  </c:pt>
                  <c:pt idx="3">
                    <c:v>7.9999999999999988E-2</c:v>
                  </c:pt>
                  <c:pt idx="4">
                    <c:v>0</c:v>
                  </c:pt>
                  <c:pt idx="5">
                    <c:v>0</c:v>
                  </c:pt>
                  <c:pt idx="6">
                    <c:v>0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Hoja2!$D$1:$J$1</c:f>
              <c:numCache>
                <c:formatCode>General</c:formatCode>
                <c:ptCount val="7"/>
                <c:pt idx="0">
                  <c:v>0</c:v>
                </c:pt>
                <c:pt idx="1">
                  <c:v>35</c:v>
                </c:pt>
                <c:pt idx="2">
                  <c:v>50</c:v>
                </c:pt>
                <c:pt idx="3">
                  <c:v>70</c:v>
                </c:pt>
                <c:pt idx="4">
                  <c:v>85</c:v>
                </c:pt>
                <c:pt idx="5">
                  <c:v>100</c:v>
                </c:pt>
                <c:pt idx="6">
                  <c:v>120</c:v>
                </c:pt>
              </c:numCache>
            </c:numRef>
          </c:xVal>
          <c:yVal>
            <c:numRef>
              <c:f>Hoja2!$D$13:$J$13</c:f>
              <c:numCache>
                <c:formatCode>General</c:formatCode>
                <c:ptCount val="7"/>
                <c:pt idx="0">
                  <c:v>0</c:v>
                </c:pt>
                <c:pt idx="1">
                  <c:v>0.08</c:v>
                </c:pt>
                <c:pt idx="2">
                  <c:v>1.8</c:v>
                </c:pt>
                <c:pt idx="3">
                  <c:v>3.9200000000000004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A3D-4E24-9DD0-FD665692F062}"/>
            </c:ext>
          </c:extLst>
        </c:ser>
        <c:ser>
          <c:idx val="1"/>
          <c:order val="1"/>
          <c:tx>
            <c:strRef>
              <c:f>Hoja2!$A$14</c:f>
              <c:strCache>
                <c:ptCount val="1"/>
                <c:pt idx="0">
                  <c:v>ACO15-spike</c:v>
                </c:pt>
              </c:strCache>
            </c:strRef>
          </c:tx>
          <c:spPr>
            <a:ln w="19050" cap="rnd">
              <a:solidFill>
                <a:srgbClr val="002060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bg1"/>
              </a:solidFill>
              <a:ln w="9525">
                <a:solidFill>
                  <a:srgbClr val="002060"/>
                </a:solidFill>
              </a:ln>
              <a:effectLst/>
            </c:spPr>
          </c:marker>
          <c:errBars>
            <c:errDir val="x"/>
            <c:errBarType val="both"/>
            <c:errValType val="cust"/>
            <c:noEndCap val="0"/>
            <c:plus>
              <c:numRef>
                <c:f>Hoja2!$L$4:$R$4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0</c:v>
                  </c:pt>
                  <c:pt idx="2">
                    <c:v>0.56736651461358023</c:v>
                  </c:pt>
                  <c:pt idx="3">
                    <c:v>0.6558994447570855</c:v>
                  </c:pt>
                  <c:pt idx="4">
                    <c:v>0.61212243673224453</c:v>
                  </c:pt>
                  <c:pt idx="5">
                    <c:v>0</c:v>
                  </c:pt>
                  <c:pt idx="6">
                    <c:v>0</c:v>
                  </c:pt>
                </c:numCache>
              </c:numRef>
            </c:plus>
            <c:minus>
              <c:numRef>
                <c:f>Hoja2!$L$4:$R$4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0</c:v>
                  </c:pt>
                  <c:pt idx="2">
                    <c:v>0.56736651461358023</c:v>
                  </c:pt>
                  <c:pt idx="3">
                    <c:v>0.6558994447570855</c:v>
                  </c:pt>
                  <c:pt idx="4">
                    <c:v>0.61212243673224453</c:v>
                  </c:pt>
                  <c:pt idx="5">
                    <c:v>0</c:v>
                  </c:pt>
                  <c:pt idx="6">
                    <c:v>0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errBars>
            <c:errDir val="y"/>
            <c:errBarType val="both"/>
            <c:errValType val="cust"/>
            <c:noEndCap val="0"/>
            <c:plus>
              <c:numRef>
                <c:f>Hoja2!$L$14:$R$14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9.9777530313971755E-2</c:v>
                  </c:pt>
                  <c:pt idx="2">
                    <c:v>0.4472632831391869</c:v>
                  </c:pt>
                  <c:pt idx="3">
                    <c:v>0</c:v>
                  </c:pt>
                  <c:pt idx="4">
                    <c:v>0</c:v>
                  </c:pt>
                  <c:pt idx="5">
                    <c:v>0</c:v>
                  </c:pt>
                  <c:pt idx="6">
                    <c:v>0</c:v>
                  </c:pt>
                </c:numCache>
              </c:numRef>
            </c:plus>
            <c:minus>
              <c:numRef>
                <c:f>Hoja2!$L$14:$R$14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9.9777530313971755E-2</c:v>
                  </c:pt>
                  <c:pt idx="2">
                    <c:v>0.4472632831391869</c:v>
                  </c:pt>
                  <c:pt idx="3">
                    <c:v>0</c:v>
                  </c:pt>
                  <c:pt idx="4">
                    <c:v>0</c:v>
                  </c:pt>
                  <c:pt idx="5">
                    <c:v>0</c:v>
                  </c:pt>
                  <c:pt idx="6">
                    <c:v>0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Hoja2!$D$1:$J$1</c:f>
              <c:numCache>
                <c:formatCode>General</c:formatCode>
                <c:ptCount val="7"/>
                <c:pt idx="0">
                  <c:v>0</c:v>
                </c:pt>
                <c:pt idx="1">
                  <c:v>35</c:v>
                </c:pt>
                <c:pt idx="2">
                  <c:v>50</c:v>
                </c:pt>
                <c:pt idx="3">
                  <c:v>70</c:v>
                </c:pt>
                <c:pt idx="4">
                  <c:v>85</c:v>
                </c:pt>
                <c:pt idx="5">
                  <c:v>100</c:v>
                </c:pt>
                <c:pt idx="6">
                  <c:v>120</c:v>
                </c:pt>
              </c:numCache>
            </c:numRef>
          </c:xVal>
          <c:yVal>
            <c:numRef>
              <c:f>Hoja2!$D$14:$J$14</c:f>
              <c:numCache>
                <c:formatCode>General</c:formatCode>
                <c:ptCount val="7"/>
                <c:pt idx="0">
                  <c:v>0</c:v>
                </c:pt>
                <c:pt idx="1">
                  <c:v>0.12</c:v>
                </c:pt>
                <c:pt idx="2">
                  <c:v>2.54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1A3D-4E24-9DD0-FD665692F0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39303792"/>
        <c:axId val="1039300464"/>
      </c:scatterChart>
      <c:valAx>
        <c:axId val="1039303792"/>
        <c:scaling>
          <c:orientation val="minMax"/>
          <c:max val="120"/>
          <c:min val="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ES" sz="1400" dirty="0" err="1"/>
                  <a:t>Days</a:t>
                </a:r>
                <a:r>
                  <a:rPr lang="es-ES" sz="1400" dirty="0"/>
                  <a:t> </a:t>
                </a:r>
                <a:r>
                  <a:rPr lang="es-ES" sz="1400" dirty="0" err="1"/>
                  <a:t>after</a:t>
                </a:r>
                <a:r>
                  <a:rPr lang="es-ES" sz="1400" dirty="0"/>
                  <a:t> </a:t>
                </a:r>
                <a:r>
                  <a:rPr lang="es-ES" sz="1400" dirty="0" err="1"/>
                  <a:t>inoculation</a:t>
                </a:r>
                <a:r>
                  <a:rPr lang="es-ES" sz="1400" dirty="0"/>
                  <a:t> (dai)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039300464"/>
        <c:crosses val="autoZero"/>
        <c:crossBetween val="midCat"/>
      </c:valAx>
      <c:valAx>
        <c:axId val="1039300464"/>
        <c:scaling>
          <c:orientation val="minMax"/>
          <c:max val="4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ES" sz="1400" b="1" i="0" baseline="0">
                    <a:effectLst/>
                  </a:rPr>
                  <a:t>Severity of symptoms</a:t>
                </a:r>
                <a:endParaRPr lang="es-ES" sz="140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</c:title>
        <c:numFmt formatCode="0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039303792"/>
        <c:crosses val="autoZero"/>
        <c:crossBetween val="midCat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ysClr val="windowText" lastClr="000000"/>
          </a:solidFill>
        </a:defRPr>
      </a:pPr>
      <a:endParaRPr lang="es-E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ES" sz="1600"/>
              <a:t>PIC/PIC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Hoja2!$A$15</c:f>
              <c:strCache>
                <c:ptCount val="1"/>
                <c:pt idx="0">
                  <c:v>PICUAL-gusset</c:v>
                </c:pt>
              </c:strCache>
            </c:strRef>
          </c:tx>
          <c:spPr>
            <a:ln w="19050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marker>
          <c:errBars>
            <c:errDir val="x"/>
            <c:errBarType val="both"/>
            <c:errValType val="cust"/>
            <c:noEndCap val="0"/>
            <c:plus>
              <c:numLit>
                <c:formatCode>General</c:formatCode>
                <c:ptCount val="1"/>
                <c:pt idx="0">
                  <c:v>1</c:v>
                </c:pt>
              </c:numLit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errBars>
            <c:errDir val="y"/>
            <c:errBarType val="both"/>
            <c:errValType val="cust"/>
            <c:noEndCap val="0"/>
            <c:plus>
              <c:numRef>
                <c:f>Hoja2!$L$15:$R$15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0.43094580368566726</c:v>
                  </c:pt>
                  <c:pt idx="2">
                    <c:v>0.39358698439571727</c:v>
                  </c:pt>
                  <c:pt idx="3">
                    <c:v>0</c:v>
                  </c:pt>
                  <c:pt idx="4">
                    <c:v>0</c:v>
                  </c:pt>
                  <c:pt idx="5">
                    <c:v>0</c:v>
                  </c:pt>
                  <c:pt idx="6">
                    <c:v>0</c:v>
                  </c:pt>
                </c:numCache>
              </c:numRef>
            </c:plus>
            <c:minus>
              <c:numRef>
                <c:f>Hoja2!$L$15:$R$15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0.43094580368566726</c:v>
                  </c:pt>
                  <c:pt idx="2">
                    <c:v>0.39358698439571727</c:v>
                  </c:pt>
                  <c:pt idx="3">
                    <c:v>0</c:v>
                  </c:pt>
                  <c:pt idx="4">
                    <c:v>0</c:v>
                  </c:pt>
                  <c:pt idx="5">
                    <c:v>0</c:v>
                  </c:pt>
                  <c:pt idx="6">
                    <c:v>0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Hoja2!$D$1:$J$1</c:f>
              <c:numCache>
                <c:formatCode>General</c:formatCode>
                <c:ptCount val="7"/>
                <c:pt idx="0">
                  <c:v>0</c:v>
                </c:pt>
                <c:pt idx="1">
                  <c:v>35</c:v>
                </c:pt>
                <c:pt idx="2">
                  <c:v>50</c:v>
                </c:pt>
                <c:pt idx="3">
                  <c:v>70</c:v>
                </c:pt>
                <c:pt idx="4">
                  <c:v>85</c:v>
                </c:pt>
                <c:pt idx="5">
                  <c:v>100</c:v>
                </c:pt>
                <c:pt idx="6">
                  <c:v>120</c:v>
                </c:pt>
              </c:numCache>
            </c:numRef>
          </c:xVal>
          <c:yVal>
            <c:numRef>
              <c:f>Hoja2!$D$15:$J$15</c:f>
              <c:numCache>
                <c:formatCode>General</c:formatCode>
                <c:ptCount val="7"/>
                <c:pt idx="0">
                  <c:v>0</c:v>
                </c:pt>
                <c:pt idx="1">
                  <c:v>0.70000000000000007</c:v>
                </c:pt>
                <c:pt idx="2">
                  <c:v>2.6249999999999996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FA74-48EF-BD1C-78D3F7437093}"/>
            </c:ext>
          </c:extLst>
        </c:ser>
        <c:ser>
          <c:idx val="1"/>
          <c:order val="1"/>
          <c:tx>
            <c:strRef>
              <c:f>Hoja2!$A$16</c:f>
              <c:strCache>
                <c:ptCount val="1"/>
                <c:pt idx="0">
                  <c:v>PICUAL-spike</c:v>
                </c:pt>
              </c:strCache>
            </c:strRef>
          </c:tx>
          <c:spPr>
            <a:ln w="19050" cap="rnd">
              <a:solidFill>
                <a:srgbClr val="C00000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bg1"/>
              </a:solidFill>
              <a:ln w="9525">
                <a:solidFill>
                  <a:srgbClr val="C00000"/>
                </a:solidFill>
              </a:ln>
              <a:effectLst/>
            </c:spPr>
          </c:marker>
          <c:errBars>
            <c:errDir val="x"/>
            <c:errBarType val="both"/>
            <c:errValType val="cust"/>
            <c:noEndCap val="0"/>
            <c:plus>
              <c:numRef>
                <c:f>Hoja2!$L$4:$R$4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0</c:v>
                  </c:pt>
                  <c:pt idx="2">
                    <c:v>0.56736651461358023</c:v>
                  </c:pt>
                  <c:pt idx="3">
                    <c:v>0.6558994447570855</c:v>
                  </c:pt>
                  <c:pt idx="4">
                    <c:v>0.61212243673224453</c:v>
                  </c:pt>
                  <c:pt idx="5">
                    <c:v>0</c:v>
                  </c:pt>
                  <c:pt idx="6">
                    <c:v>0</c:v>
                  </c:pt>
                </c:numCache>
              </c:numRef>
            </c:plus>
            <c:minus>
              <c:numRef>
                <c:f>Hoja2!$L$4:$R$4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0</c:v>
                  </c:pt>
                  <c:pt idx="2">
                    <c:v>0.56736651461358023</c:v>
                  </c:pt>
                  <c:pt idx="3">
                    <c:v>0.6558994447570855</c:v>
                  </c:pt>
                  <c:pt idx="4">
                    <c:v>0.61212243673224453</c:v>
                  </c:pt>
                  <c:pt idx="5">
                    <c:v>0</c:v>
                  </c:pt>
                  <c:pt idx="6">
                    <c:v>0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errBars>
            <c:errDir val="y"/>
            <c:errBarType val="both"/>
            <c:errValType val="cust"/>
            <c:noEndCap val="0"/>
            <c:plus>
              <c:numRef>
                <c:f>Hoja2!$L$16:$R$16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0.57522548078253333</c:v>
                  </c:pt>
                  <c:pt idx="2">
                    <c:v>0.48092880658867021</c:v>
                  </c:pt>
                  <c:pt idx="3">
                    <c:v>0</c:v>
                  </c:pt>
                  <c:pt idx="4">
                    <c:v>0</c:v>
                  </c:pt>
                  <c:pt idx="5">
                    <c:v>0</c:v>
                  </c:pt>
                  <c:pt idx="6">
                    <c:v>0</c:v>
                  </c:pt>
                </c:numCache>
              </c:numRef>
            </c:plus>
            <c:minus>
              <c:numRef>
                <c:f>Hoja2!$L$16:$R$16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0.57522548078253333</c:v>
                  </c:pt>
                  <c:pt idx="2">
                    <c:v>0.48092880658867021</c:v>
                  </c:pt>
                  <c:pt idx="3">
                    <c:v>0</c:v>
                  </c:pt>
                  <c:pt idx="4">
                    <c:v>0</c:v>
                  </c:pt>
                  <c:pt idx="5">
                    <c:v>0</c:v>
                  </c:pt>
                  <c:pt idx="6">
                    <c:v>0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Hoja2!$D$1:$J$1</c:f>
              <c:numCache>
                <c:formatCode>General</c:formatCode>
                <c:ptCount val="7"/>
                <c:pt idx="0">
                  <c:v>0</c:v>
                </c:pt>
                <c:pt idx="1">
                  <c:v>35</c:v>
                </c:pt>
                <c:pt idx="2">
                  <c:v>50</c:v>
                </c:pt>
                <c:pt idx="3">
                  <c:v>70</c:v>
                </c:pt>
                <c:pt idx="4">
                  <c:v>85</c:v>
                </c:pt>
                <c:pt idx="5">
                  <c:v>100</c:v>
                </c:pt>
                <c:pt idx="6">
                  <c:v>120</c:v>
                </c:pt>
              </c:numCache>
            </c:numRef>
          </c:xVal>
          <c:yVal>
            <c:numRef>
              <c:f>Hoja2!$D$16:$J$16</c:f>
              <c:numCache>
                <c:formatCode>General</c:formatCode>
                <c:ptCount val="7"/>
                <c:pt idx="0">
                  <c:v>0</c:v>
                </c:pt>
                <c:pt idx="1">
                  <c:v>0.94285714285714284</c:v>
                </c:pt>
                <c:pt idx="2">
                  <c:v>2.7714285714285714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FA74-48EF-BD1C-78D3F74370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39303792"/>
        <c:axId val="1039300464"/>
      </c:scatterChart>
      <c:valAx>
        <c:axId val="1039303792"/>
        <c:scaling>
          <c:orientation val="minMax"/>
          <c:max val="120"/>
          <c:min val="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ES" sz="1400" b="1" i="0" baseline="0" dirty="0" err="1">
                    <a:effectLst/>
                  </a:rPr>
                  <a:t>Days</a:t>
                </a:r>
                <a:r>
                  <a:rPr lang="es-ES" sz="1400" b="1" i="0" baseline="0" dirty="0">
                    <a:effectLst/>
                  </a:rPr>
                  <a:t> </a:t>
                </a:r>
                <a:r>
                  <a:rPr lang="es-ES" sz="1400" b="1" i="0" baseline="0" dirty="0" err="1">
                    <a:effectLst/>
                  </a:rPr>
                  <a:t>after</a:t>
                </a:r>
                <a:r>
                  <a:rPr lang="es-ES" sz="1400" b="1" i="0" baseline="0" dirty="0">
                    <a:effectLst/>
                  </a:rPr>
                  <a:t> </a:t>
                </a:r>
                <a:r>
                  <a:rPr lang="es-ES" sz="1400" b="1" i="0" baseline="0" dirty="0" err="1">
                    <a:effectLst/>
                  </a:rPr>
                  <a:t>inoculation</a:t>
                </a:r>
                <a:r>
                  <a:rPr lang="es-ES" sz="1400" b="1" i="0" baseline="0" dirty="0">
                    <a:effectLst/>
                  </a:rPr>
                  <a:t> (dai)</a:t>
                </a:r>
                <a:endParaRPr lang="es-ES" sz="1400" dirty="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039300464"/>
        <c:crosses val="autoZero"/>
        <c:crossBetween val="midCat"/>
      </c:valAx>
      <c:valAx>
        <c:axId val="1039300464"/>
        <c:scaling>
          <c:orientation val="minMax"/>
          <c:max val="4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ES" sz="1400" b="1" i="0" baseline="0">
                    <a:effectLst/>
                  </a:rPr>
                  <a:t>Severity of symptoms</a:t>
                </a:r>
                <a:endParaRPr lang="es-ES" sz="140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</c:title>
        <c:numFmt formatCode="0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039303792"/>
        <c:crosses val="autoZero"/>
        <c:crossBetween val="midCat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ysClr val="windowText" lastClr="000000"/>
          </a:solidFill>
        </a:defRPr>
      </a:pPr>
      <a:endParaRPr lang="es-E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ES" sz="1600"/>
              <a:t>DHO6A/PIC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Hoja2!$A$19</c:f>
              <c:strCache>
                <c:ptCount val="1"/>
                <c:pt idx="0">
                  <c:v>DHO6A-gusset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2"/>
                </a:solidFill>
              </a:ln>
              <a:effectLst/>
            </c:spPr>
          </c:marker>
          <c:errBars>
            <c:errDir val="x"/>
            <c:errBarType val="both"/>
            <c:errValType val="cust"/>
            <c:noEndCap val="0"/>
            <c:plus>
              <c:numLit>
                <c:formatCode>General</c:formatCode>
                <c:ptCount val="1"/>
                <c:pt idx="0">
                  <c:v>1</c:v>
                </c:pt>
              </c:numLit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errBars>
            <c:errDir val="y"/>
            <c:errBarType val="both"/>
            <c:errValType val="cust"/>
            <c:noEndCap val="0"/>
            <c:plus>
              <c:numRef>
                <c:f>Hoja2!$L$19:$R$19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0.20852372252849999</c:v>
                  </c:pt>
                  <c:pt idx="2">
                    <c:v>0.47056197405716005</c:v>
                  </c:pt>
                  <c:pt idx="3">
                    <c:v>0.4349671580377405</c:v>
                  </c:pt>
                  <c:pt idx="4">
                    <c:v>0.125</c:v>
                  </c:pt>
                  <c:pt idx="5">
                    <c:v>0</c:v>
                  </c:pt>
                  <c:pt idx="6">
                    <c:v>0</c:v>
                  </c:pt>
                </c:numCache>
              </c:numRef>
            </c:plus>
            <c:minus>
              <c:numRef>
                <c:f>Hoja2!$L$19:$R$19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0.20852372252849999</c:v>
                  </c:pt>
                  <c:pt idx="2">
                    <c:v>0.47056197405716005</c:v>
                  </c:pt>
                  <c:pt idx="3">
                    <c:v>0.4349671580377405</c:v>
                  </c:pt>
                  <c:pt idx="4">
                    <c:v>0.125</c:v>
                  </c:pt>
                  <c:pt idx="5">
                    <c:v>0</c:v>
                  </c:pt>
                  <c:pt idx="6">
                    <c:v>0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Hoja2!$D$1:$J$1</c:f>
              <c:numCache>
                <c:formatCode>General</c:formatCode>
                <c:ptCount val="7"/>
                <c:pt idx="0">
                  <c:v>0</c:v>
                </c:pt>
                <c:pt idx="1">
                  <c:v>35</c:v>
                </c:pt>
                <c:pt idx="2">
                  <c:v>50</c:v>
                </c:pt>
                <c:pt idx="3">
                  <c:v>70</c:v>
                </c:pt>
                <c:pt idx="4">
                  <c:v>85</c:v>
                </c:pt>
                <c:pt idx="5">
                  <c:v>100</c:v>
                </c:pt>
                <c:pt idx="6">
                  <c:v>120</c:v>
                </c:pt>
              </c:numCache>
            </c:numRef>
          </c:xVal>
          <c:yVal>
            <c:numRef>
              <c:f>Hoja2!$D$19:$J$19</c:f>
              <c:numCache>
                <c:formatCode>0.00</c:formatCode>
                <c:ptCount val="7"/>
                <c:pt idx="0">
                  <c:v>0</c:v>
                </c:pt>
                <c:pt idx="1">
                  <c:v>0.375</c:v>
                </c:pt>
                <c:pt idx="2">
                  <c:v>1.8</c:v>
                </c:pt>
                <c:pt idx="3">
                  <c:v>3.2250000000000001</c:v>
                </c:pt>
                <c:pt idx="4">
                  <c:v>3.875</c:v>
                </c:pt>
                <c:pt idx="5">
                  <c:v>4</c:v>
                </c:pt>
                <c:pt idx="6">
                  <c:v>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DDCC-470B-A803-DFE59EB7AB72}"/>
            </c:ext>
          </c:extLst>
        </c:ser>
        <c:ser>
          <c:idx val="1"/>
          <c:order val="1"/>
          <c:tx>
            <c:strRef>
              <c:f>Hoja2!$A$20</c:f>
              <c:strCache>
                <c:ptCount val="1"/>
                <c:pt idx="0">
                  <c:v>DHO6A-spike</c:v>
                </c:pt>
              </c:strCache>
            </c:strRef>
          </c:tx>
          <c:spPr>
            <a:ln w="19050" cap="rnd">
              <a:solidFill>
                <a:schemeClr val="accent4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errBars>
            <c:errDir val="x"/>
            <c:errBarType val="both"/>
            <c:errValType val="cust"/>
            <c:noEndCap val="0"/>
            <c:plus>
              <c:numRef>
                <c:f>Hoja2!$L$4:$R$4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0</c:v>
                  </c:pt>
                  <c:pt idx="2">
                    <c:v>0.56736651461358023</c:v>
                  </c:pt>
                  <c:pt idx="3">
                    <c:v>0.6558994447570855</c:v>
                  </c:pt>
                  <c:pt idx="4">
                    <c:v>0.61212243673224453</c:v>
                  </c:pt>
                  <c:pt idx="5">
                    <c:v>0</c:v>
                  </c:pt>
                  <c:pt idx="6">
                    <c:v>0</c:v>
                  </c:pt>
                </c:numCache>
              </c:numRef>
            </c:plus>
            <c:minus>
              <c:numRef>
                <c:f>Hoja2!$L$4:$R$4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0</c:v>
                  </c:pt>
                  <c:pt idx="2">
                    <c:v>0.56736651461358023</c:v>
                  </c:pt>
                  <c:pt idx="3">
                    <c:v>0.6558994447570855</c:v>
                  </c:pt>
                  <c:pt idx="4">
                    <c:v>0.61212243673224453</c:v>
                  </c:pt>
                  <c:pt idx="5">
                    <c:v>0</c:v>
                  </c:pt>
                  <c:pt idx="6">
                    <c:v>0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errBars>
            <c:errDir val="y"/>
            <c:errBarType val="both"/>
            <c:errValType val="cust"/>
            <c:noEndCap val="0"/>
            <c:plus>
              <c:numRef>
                <c:f>Hoja2!$L$20:$R$20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0.33792962073696431</c:v>
                  </c:pt>
                  <c:pt idx="2">
                    <c:v>0.61295537008356948</c:v>
                  </c:pt>
                  <c:pt idx="3">
                    <c:v>0.54510811509539725</c:v>
                  </c:pt>
                  <c:pt idx="4">
                    <c:v>0.5</c:v>
                  </c:pt>
                  <c:pt idx="5">
                    <c:v>0.5</c:v>
                  </c:pt>
                  <c:pt idx="6">
                    <c:v>0.5</c:v>
                  </c:pt>
                </c:numCache>
              </c:numRef>
            </c:plus>
            <c:minus>
              <c:numRef>
                <c:f>Hoja2!$L$20:$R$20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0.33792962073696431</c:v>
                  </c:pt>
                  <c:pt idx="2">
                    <c:v>0.61295537008356948</c:v>
                  </c:pt>
                  <c:pt idx="3">
                    <c:v>0.54510811509539725</c:v>
                  </c:pt>
                  <c:pt idx="4">
                    <c:v>0.5</c:v>
                  </c:pt>
                  <c:pt idx="5">
                    <c:v>0.5</c:v>
                  </c:pt>
                  <c:pt idx="6">
                    <c:v>0.5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Hoja2!$D$1:$J$1</c:f>
              <c:numCache>
                <c:formatCode>General</c:formatCode>
                <c:ptCount val="7"/>
                <c:pt idx="0">
                  <c:v>0</c:v>
                </c:pt>
                <c:pt idx="1">
                  <c:v>35</c:v>
                </c:pt>
                <c:pt idx="2">
                  <c:v>50</c:v>
                </c:pt>
                <c:pt idx="3">
                  <c:v>70</c:v>
                </c:pt>
                <c:pt idx="4">
                  <c:v>85</c:v>
                </c:pt>
                <c:pt idx="5">
                  <c:v>100</c:v>
                </c:pt>
                <c:pt idx="6">
                  <c:v>120</c:v>
                </c:pt>
              </c:numCache>
            </c:numRef>
          </c:xVal>
          <c:yVal>
            <c:numRef>
              <c:f>Hoja2!$D$20:$J$20</c:f>
              <c:numCache>
                <c:formatCode>0.00</c:formatCode>
                <c:ptCount val="7"/>
                <c:pt idx="0">
                  <c:v>0</c:v>
                </c:pt>
                <c:pt idx="1">
                  <c:v>0.67500000000000004</c:v>
                </c:pt>
                <c:pt idx="2">
                  <c:v>2</c:v>
                </c:pt>
                <c:pt idx="3">
                  <c:v>3.1</c:v>
                </c:pt>
                <c:pt idx="4">
                  <c:v>3.5</c:v>
                </c:pt>
                <c:pt idx="5">
                  <c:v>3.5</c:v>
                </c:pt>
                <c:pt idx="6">
                  <c:v>3.5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DDCC-470B-A803-DFE59EB7AB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39303792"/>
        <c:axId val="1039300464"/>
      </c:scatterChart>
      <c:valAx>
        <c:axId val="1039303792"/>
        <c:scaling>
          <c:orientation val="minMax"/>
          <c:max val="120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039300464"/>
        <c:crosses val="autoZero"/>
        <c:crossBetween val="midCat"/>
      </c:valAx>
      <c:valAx>
        <c:axId val="1039300464"/>
        <c:scaling>
          <c:orientation val="minMax"/>
          <c:max val="4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ES" sz="1400" b="1" i="0" baseline="0">
                    <a:effectLst/>
                  </a:rPr>
                  <a:t>Severity of symptoms</a:t>
                </a:r>
                <a:endParaRPr lang="es-ES" sz="140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</c:title>
        <c:numFmt formatCode="0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039303792"/>
        <c:crosses val="autoZero"/>
        <c:crossBetween val="midCat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ysClr val="windowText" lastClr="000000"/>
          </a:solidFill>
        </a:defRPr>
      </a:pPr>
      <a:endParaRPr lang="es-E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ES" sz="1600"/>
              <a:t>AMK21/PIC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>
        <c:manualLayout>
          <c:layoutTarget val="inner"/>
          <c:xMode val="edge"/>
          <c:yMode val="edge"/>
          <c:x val="0.11510638484586573"/>
          <c:y val="0.12550674540499923"/>
          <c:w val="0.83759846059313559"/>
          <c:h val="0.75450263383969807"/>
        </c:manualLayout>
      </c:layout>
      <c:scatterChart>
        <c:scatterStyle val="lineMarker"/>
        <c:varyColors val="0"/>
        <c:ser>
          <c:idx val="0"/>
          <c:order val="0"/>
          <c:tx>
            <c:strRef>
              <c:f>Hoja2!$A$1</c:f>
              <c:strCache>
                <c:ptCount val="1"/>
                <c:pt idx="0">
                  <c:v>Gusset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errBars>
            <c:errDir val="x"/>
            <c:errBarType val="both"/>
            <c:errValType val="cust"/>
            <c:noEndCap val="0"/>
            <c:plus>
              <c:numLit>
                <c:formatCode>General</c:formatCode>
                <c:ptCount val="1"/>
                <c:pt idx="0">
                  <c:v>1</c:v>
                </c:pt>
              </c:numLit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errBars>
            <c:errDir val="y"/>
            <c:errBarType val="both"/>
            <c:errValType val="cust"/>
            <c:noEndCap val="0"/>
            <c:plus>
              <c:numRef>
                <c:f>Hoja2!$L$3:$R$3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0.25567345735818614</c:v>
                  </c:pt>
                  <c:pt idx="2">
                    <c:v>0.46067583203617507</c:v>
                  </c:pt>
                  <c:pt idx="3">
                    <c:v>0.5150811993999671</c:v>
                  </c:pt>
                  <c:pt idx="4">
                    <c:v>0.29397236789606579</c:v>
                  </c:pt>
                  <c:pt idx="5">
                    <c:v>0.20846292265881836</c:v>
                  </c:pt>
                  <c:pt idx="6">
                    <c:v>0</c:v>
                  </c:pt>
                </c:numCache>
              </c:numRef>
            </c:plus>
            <c:minus>
              <c:numRef>
                <c:f>Hoja2!$L$3:$R$3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0.25567345735818614</c:v>
                  </c:pt>
                  <c:pt idx="2">
                    <c:v>0.46067583203617507</c:v>
                  </c:pt>
                  <c:pt idx="3">
                    <c:v>0.5150811993999671</c:v>
                  </c:pt>
                  <c:pt idx="4">
                    <c:v>0.29397236789606579</c:v>
                  </c:pt>
                  <c:pt idx="5">
                    <c:v>0.20846292265881836</c:v>
                  </c:pt>
                  <c:pt idx="6">
                    <c:v>0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Hoja2!$D$1:$J$1</c:f>
              <c:numCache>
                <c:formatCode>General</c:formatCode>
                <c:ptCount val="7"/>
                <c:pt idx="0">
                  <c:v>0</c:v>
                </c:pt>
                <c:pt idx="1">
                  <c:v>35</c:v>
                </c:pt>
                <c:pt idx="2">
                  <c:v>50</c:v>
                </c:pt>
                <c:pt idx="3">
                  <c:v>70</c:v>
                </c:pt>
                <c:pt idx="4">
                  <c:v>85</c:v>
                </c:pt>
                <c:pt idx="5">
                  <c:v>100</c:v>
                </c:pt>
                <c:pt idx="6">
                  <c:v>120</c:v>
                </c:pt>
              </c:numCache>
            </c:numRef>
          </c:xVal>
          <c:yVal>
            <c:numRef>
              <c:f>Hoja2!$D$3:$J$3</c:f>
              <c:numCache>
                <c:formatCode>0.00</c:formatCode>
                <c:ptCount val="7"/>
                <c:pt idx="0">
                  <c:v>0</c:v>
                </c:pt>
                <c:pt idx="1">
                  <c:v>0.2857142857142857</c:v>
                </c:pt>
                <c:pt idx="2">
                  <c:v>0.8</c:v>
                </c:pt>
                <c:pt idx="3">
                  <c:v>2.8444444444444441</c:v>
                </c:pt>
                <c:pt idx="4">
                  <c:v>3.5555555555555554</c:v>
                </c:pt>
                <c:pt idx="5">
                  <c:v>3.6888888888888891</c:v>
                </c:pt>
                <c:pt idx="6">
                  <c:v>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DF7E-446B-8551-29DBDFDE1E00}"/>
            </c:ext>
          </c:extLst>
        </c:ser>
        <c:ser>
          <c:idx val="1"/>
          <c:order val="1"/>
          <c:tx>
            <c:strRef>
              <c:f>Hoja2!$A$2</c:f>
              <c:strCache>
                <c:ptCount val="1"/>
                <c:pt idx="0">
                  <c:v>Spike</c:v>
                </c:pt>
              </c:strCache>
            </c:strRef>
          </c:tx>
          <c:spPr>
            <a:ln w="19050" cap="rnd">
              <a:solidFill>
                <a:schemeClr val="accent1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bg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errBars>
            <c:errDir val="x"/>
            <c:errBarType val="both"/>
            <c:errValType val="cust"/>
            <c:noEndCap val="0"/>
            <c:plus>
              <c:numRef>
                <c:f>Hoja2!$L$4:$R$4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0</c:v>
                  </c:pt>
                  <c:pt idx="2">
                    <c:v>0.56736651461358023</c:v>
                  </c:pt>
                  <c:pt idx="3">
                    <c:v>0.6558994447570855</c:v>
                  </c:pt>
                  <c:pt idx="4">
                    <c:v>0.61212243673224453</c:v>
                  </c:pt>
                  <c:pt idx="5">
                    <c:v>0</c:v>
                  </c:pt>
                  <c:pt idx="6">
                    <c:v>0</c:v>
                  </c:pt>
                </c:numCache>
              </c:numRef>
            </c:plus>
            <c:minus>
              <c:numRef>
                <c:f>Hoja2!$L$4:$R$4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0</c:v>
                  </c:pt>
                  <c:pt idx="2">
                    <c:v>0.56736651461358023</c:v>
                  </c:pt>
                  <c:pt idx="3">
                    <c:v>0.6558994447570855</c:v>
                  </c:pt>
                  <c:pt idx="4">
                    <c:v>0.61212243673224453</c:v>
                  </c:pt>
                  <c:pt idx="5">
                    <c:v>0</c:v>
                  </c:pt>
                  <c:pt idx="6">
                    <c:v>0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errBars>
            <c:errDir val="y"/>
            <c:errBarType val="both"/>
            <c:errValType val="cust"/>
            <c:noEndCap val="0"/>
            <c:plus>
              <c:numRef>
                <c:f>Hoja2!$L$4:$R$4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0</c:v>
                  </c:pt>
                  <c:pt idx="2">
                    <c:v>0.56736651461358023</c:v>
                  </c:pt>
                  <c:pt idx="3">
                    <c:v>0.6558994447570855</c:v>
                  </c:pt>
                  <c:pt idx="4">
                    <c:v>0.61212243673224453</c:v>
                  </c:pt>
                  <c:pt idx="5">
                    <c:v>0</c:v>
                  </c:pt>
                  <c:pt idx="6">
                    <c:v>0</c:v>
                  </c:pt>
                </c:numCache>
              </c:numRef>
            </c:plus>
            <c:minus>
              <c:numRef>
                <c:f>Hoja2!$L$4:$R$4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0</c:v>
                  </c:pt>
                  <c:pt idx="2">
                    <c:v>0.56736651461358023</c:v>
                  </c:pt>
                  <c:pt idx="3">
                    <c:v>0.6558994447570855</c:v>
                  </c:pt>
                  <c:pt idx="4">
                    <c:v>0.61212243673224453</c:v>
                  </c:pt>
                  <c:pt idx="5">
                    <c:v>0</c:v>
                  </c:pt>
                  <c:pt idx="6">
                    <c:v>0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Hoja2!$D$1:$J$1</c:f>
              <c:numCache>
                <c:formatCode>General</c:formatCode>
                <c:ptCount val="7"/>
                <c:pt idx="0">
                  <c:v>0</c:v>
                </c:pt>
                <c:pt idx="1">
                  <c:v>35</c:v>
                </c:pt>
                <c:pt idx="2">
                  <c:v>50</c:v>
                </c:pt>
                <c:pt idx="3">
                  <c:v>70</c:v>
                </c:pt>
                <c:pt idx="4">
                  <c:v>85</c:v>
                </c:pt>
                <c:pt idx="5">
                  <c:v>100</c:v>
                </c:pt>
                <c:pt idx="6">
                  <c:v>120</c:v>
                </c:pt>
              </c:numCache>
            </c:numRef>
          </c:xVal>
          <c:yVal>
            <c:numRef>
              <c:f>Hoja2!$D$4:$J$4</c:f>
              <c:numCache>
                <c:formatCode>0.00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0.8</c:v>
                </c:pt>
                <c:pt idx="3">
                  <c:v>2.2857142857142856</c:v>
                </c:pt>
                <c:pt idx="4">
                  <c:v>3.0571428571428569</c:v>
                </c:pt>
                <c:pt idx="5">
                  <c:v>4</c:v>
                </c:pt>
                <c:pt idx="6">
                  <c:v>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DF7E-446B-8551-29DBDFDE1E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39303792"/>
        <c:axId val="1039300464"/>
      </c:scatterChart>
      <c:valAx>
        <c:axId val="1039303792"/>
        <c:scaling>
          <c:orientation val="minMax"/>
          <c:max val="120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039300464"/>
        <c:crosses val="autoZero"/>
        <c:crossBetween val="midCat"/>
      </c:valAx>
      <c:valAx>
        <c:axId val="1039300464"/>
        <c:scaling>
          <c:orientation val="minMax"/>
          <c:max val="4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ES" sz="1400" b="1" i="0" baseline="0">
                    <a:effectLst/>
                  </a:rPr>
                  <a:t>Severity of symptoms</a:t>
                </a:r>
                <a:endParaRPr lang="es-ES" sz="140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</c:title>
        <c:numFmt formatCode="0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039303792"/>
        <c:crosses val="autoZero"/>
        <c:crossBetween val="midCat"/>
        <c:majorUnit val="1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1731954892199019"/>
          <c:y val="0.16377546018373892"/>
          <c:w val="0.30454493598910731"/>
          <c:h val="0.188823310423825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ysClr val="windowText" lastClr="000000"/>
          </a:solidFill>
        </a:defRPr>
      </a:pPr>
      <a:endParaRPr lang="es-E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4318911711621277E-2"/>
          <c:y val="3.964066571742296E-2"/>
          <c:w val="0.89492840480305402"/>
          <c:h val="0.898102657127473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'TOTAL N=24'!$A$1</c:f>
              <c:strCache>
                <c:ptCount val="1"/>
                <c:pt idx="0">
                  <c:v>Grafted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('TOTAL N=24'!$E$5,'TOTAL N=24'!$E$7,'TOTAL N=24'!$E$9)</c:f>
                <c:numCache>
                  <c:formatCode>General</c:formatCode>
                  <c:ptCount val="3"/>
                  <c:pt idx="0">
                    <c:v>2.4790344821711906E-2</c:v>
                  </c:pt>
                  <c:pt idx="1">
                    <c:v>0.27474308016078675</c:v>
                  </c:pt>
                  <c:pt idx="2">
                    <c:v>0.3848609019271762</c:v>
                  </c:pt>
                </c:numCache>
              </c:numRef>
            </c:plus>
            <c:minus>
              <c:numRef>
                <c:f>('TOTAL N=24'!$E$5,'TOTAL N=24'!$E$7,'TOTAL N=24'!$E$9)</c:f>
                <c:numCache>
                  <c:formatCode>General</c:formatCode>
                  <c:ptCount val="3"/>
                  <c:pt idx="0">
                    <c:v>2.4790344821711906E-2</c:v>
                  </c:pt>
                  <c:pt idx="1">
                    <c:v>0.27474308016078675</c:v>
                  </c:pt>
                  <c:pt idx="2">
                    <c:v>0.3848609019271762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numRef>
              <c:f>'TOTAL N=24'!$H$6:$H$8</c:f>
              <c:numCache>
                <c:formatCode>General</c:formatCode>
                <c:ptCount val="3"/>
              </c:numCache>
            </c:numRef>
          </c:cat>
          <c:val>
            <c:numRef>
              <c:f>('TOTAL N=24'!$C$5,'TOTAL N=24'!$C$7,'TOTAL N=24'!$C$9)</c:f>
              <c:numCache>
                <c:formatCode>0.000</c:formatCode>
                <c:ptCount val="3"/>
                <c:pt idx="0">
                  <c:v>5.8181818181818182E-2</c:v>
                </c:pt>
                <c:pt idx="1">
                  <c:v>0.73913043478260865</c:v>
                </c:pt>
                <c:pt idx="2">
                  <c:v>1.7619047619047619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17-41D9-9905-CF3A5D29B37D}"/>
            </c:ext>
          </c:extLst>
        </c:ser>
        <c:ser>
          <c:idx val="1"/>
          <c:order val="1"/>
          <c:tx>
            <c:strRef>
              <c:f>'TOTAL N=24'!$A$2</c:f>
              <c:strCache>
                <c:ptCount val="1"/>
                <c:pt idx="0">
                  <c:v>Non-grafted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('TOTAL N=24'!$E$6,'TOTAL N=24'!$E$8,'TOTAL N=24'!$E$10)</c:f>
                <c:numCache>
                  <c:formatCode>General</c:formatCode>
                  <c:ptCount val="3"/>
                  <c:pt idx="0">
                    <c:v>0.22217828363801123</c:v>
                  </c:pt>
                  <c:pt idx="1">
                    <c:v>0.24277932148722833</c:v>
                  </c:pt>
                  <c:pt idx="2">
                    <c:v>0.21156061716879662</c:v>
                  </c:pt>
                </c:numCache>
              </c:numRef>
            </c:plus>
            <c:minus>
              <c:numRef>
                <c:f>('TOTAL N=24'!$E$6,'TOTAL N=24'!$E$8,'TOTAL N=24'!$E$10)</c:f>
                <c:numCache>
                  <c:formatCode>General</c:formatCode>
                  <c:ptCount val="3"/>
                  <c:pt idx="0">
                    <c:v>0.22217828363801123</c:v>
                  </c:pt>
                  <c:pt idx="1">
                    <c:v>0.24277932148722833</c:v>
                  </c:pt>
                  <c:pt idx="2">
                    <c:v>0.21156061716879662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numRef>
              <c:f>'TOTAL N=24'!$H$6:$H$8</c:f>
              <c:numCache>
                <c:formatCode>General</c:formatCode>
                <c:ptCount val="3"/>
              </c:numCache>
            </c:numRef>
          </c:cat>
          <c:val>
            <c:numRef>
              <c:f>('TOTAL N=24'!$C$6,'TOTAL N=24'!$C$8,'TOTAL N=24'!$C$10)</c:f>
              <c:numCache>
                <c:formatCode>0.000</c:formatCode>
                <c:ptCount val="3"/>
                <c:pt idx="0">
                  <c:v>0.40714285714285708</c:v>
                </c:pt>
                <c:pt idx="1">
                  <c:v>1.1999999999999997</c:v>
                </c:pt>
                <c:pt idx="2">
                  <c:v>3.2399999999999998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217-41D9-9905-CF3A5D29B3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overlap val="-27"/>
        <c:axId val="193282560"/>
        <c:axId val="193295040"/>
      </c:barChart>
      <c:catAx>
        <c:axId val="193282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93295040"/>
        <c:crosses val="autoZero"/>
        <c:auto val="1"/>
        <c:lblAlgn val="ctr"/>
        <c:lblOffset val="100"/>
        <c:noMultiLvlLbl val="0"/>
      </c:catAx>
      <c:valAx>
        <c:axId val="193295040"/>
        <c:scaling>
          <c:orientation val="minMax"/>
          <c:max val="4"/>
        </c:scaling>
        <c:delete val="0"/>
        <c:axPos val="l"/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93282560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0455692251270336"/>
          <c:y val="3.2473486074390219E-2"/>
          <c:w val="0.31561719006765371"/>
          <c:h val="0.2313741362016176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ysClr val="windowText" lastClr="000000"/>
          </a:solidFill>
        </a:defRPr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7998" cy="49799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91101" y="1"/>
            <a:ext cx="2977997" cy="49799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C12944-7F44-479B-8A0D-FFE3E086A2B4}" type="datetimeFigureOut">
              <a:rPr lang="es-ES" smtClean="0"/>
              <a:t>21/09/2022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178050" y="1241425"/>
            <a:ext cx="25146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7231" y="4780140"/>
            <a:ext cx="5496239" cy="39094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33403"/>
            <a:ext cx="2977998" cy="49799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91101" y="9433403"/>
            <a:ext cx="2977997" cy="49799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C07050-E403-44F4-9761-0179B17C70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7086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B32E3-61BF-4FB9-8C20-870FE2932D42}" type="datetimeFigureOut">
              <a:rPr lang="es-ES" smtClean="0"/>
              <a:t>21/09/2022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F0EA-E982-4E69-9AE7-1F17A3F1FF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8857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B32E3-61BF-4FB9-8C20-870FE2932D42}" type="datetimeFigureOut">
              <a:rPr lang="es-ES" smtClean="0"/>
              <a:t>21/09/2022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F0EA-E982-4E69-9AE7-1F17A3F1FF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2578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B32E3-61BF-4FB9-8C20-870FE2932D42}" type="datetimeFigureOut">
              <a:rPr lang="es-ES" smtClean="0"/>
              <a:t>21/09/2022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F0EA-E982-4E69-9AE7-1F17A3F1FF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2039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B32E3-61BF-4FB9-8C20-870FE2932D42}" type="datetimeFigureOut">
              <a:rPr lang="es-ES" smtClean="0"/>
              <a:t>21/09/2022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F0EA-E982-4E69-9AE7-1F17A3F1FF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7694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B32E3-61BF-4FB9-8C20-870FE2932D42}" type="datetimeFigureOut">
              <a:rPr lang="es-ES" smtClean="0"/>
              <a:t>21/09/2022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F0EA-E982-4E69-9AE7-1F17A3F1FF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4832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B32E3-61BF-4FB9-8C20-870FE2932D42}" type="datetimeFigureOut">
              <a:rPr lang="es-ES" smtClean="0"/>
              <a:t>21/09/2022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F0EA-E982-4E69-9AE7-1F17A3F1FF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296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B32E3-61BF-4FB9-8C20-870FE2932D42}" type="datetimeFigureOut">
              <a:rPr lang="es-ES" smtClean="0"/>
              <a:t>21/09/2022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F0EA-E982-4E69-9AE7-1F17A3F1FF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235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B32E3-61BF-4FB9-8C20-870FE2932D42}" type="datetimeFigureOut">
              <a:rPr lang="es-ES" smtClean="0"/>
              <a:t>21/09/2022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F0EA-E982-4E69-9AE7-1F17A3F1FF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4001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B32E3-61BF-4FB9-8C20-870FE2932D42}" type="datetimeFigureOut">
              <a:rPr lang="es-ES" smtClean="0"/>
              <a:t>21/09/2022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F0EA-E982-4E69-9AE7-1F17A3F1FF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8809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B32E3-61BF-4FB9-8C20-870FE2932D42}" type="datetimeFigureOut">
              <a:rPr lang="es-ES" smtClean="0"/>
              <a:t>21/09/2022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F0EA-E982-4E69-9AE7-1F17A3F1FF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5800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B32E3-61BF-4FB9-8C20-870FE2932D42}" type="datetimeFigureOut">
              <a:rPr lang="es-ES" smtClean="0"/>
              <a:t>21/09/2022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F0EA-E982-4E69-9AE7-1F17A3F1FF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8377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B32E3-61BF-4FB9-8C20-870FE2932D42}" type="datetimeFigureOut">
              <a:rPr lang="es-ES" smtClean="0"/>
              <a:t>21/09/2022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FF0EA-E982-4E69-9AE7-1F17A3F1FF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4769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7" Type="http://schemas.openxmlformats.org/officeDocument/2006/relationships/chart" Target="../charts/chart8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7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0000000-0008-0000-0000-00000E000000}"/>
              </a:ext>
            </a:extLst>
          </p:cNvPr>
          <p:cNvGraphicFramePr>
            <a:graphicFrameLocks/>
          </p:cNvGraphicFramePr>
          <p:nvPr/>
        </p:nvGraphicFramePr>
        <p:xfrm>
          <a:off x="1467791" y="7682581"/>
          <a:ext cx="8926513" cy="5816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Abrir corchete 3">
            <a:extLst>
              <a:ext uri="{FF2B5EF4-FFF2-40B4-BE49-F238E27FC236}">
                <a16:creationId xmlns:a16="http://schemas.microsoft.com/office/drawing/2014/main" id="{00000000-0008-0000-0000-00000F000000}"/>
              </a:ext>
            </a:extLst>
          </p:cNvPr>
          <p:cNvSpPr/>
          <p:nvPr/>
        </p:nvSpPr>
        <p:spPr>
          <a:xfrm rot="16200000">
            <a:off x="4579292" y="11718008"/>
            <a:ext cx="249238" cy="3811588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_tradnl"/>
          </a:p>
        </p:txBody>
      </p:sp>
      <p:sp>
        <p:nvSpPr>
          <p:cNvPr id="5" name="Abrir corchete 4">
            <a:extLst>
              <a:ext uri="{FF2B5EF4-FFF2-40B4-BE49-F238E27FC236}">
                <a16:creationId xmlns:a16="http://schemas.microsoft.com/office/drawing/2014/main" id="{00000000-0008-0000-0000-000010000000}"/>
              </a:ext>
            </a:extLst>
          </p:cNvPr>
          <p:cNvSpPr/>
          <p:nvPr/>
        </p:nvSpPr>
        <p:spPr>
          <a:xfrm rot="16200000">
            <a:off x="7889230" y="12286334"/>
            <a:ext cx="246062" cy="2678113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_tradnl"/>
          </a:p>
        </p:txBody>
      </p:sp>
      <p:sp>
        <p:nvSpPr>
          <p:cNvPr id="6" name="CuadroTexto 16">
            <a:extLst>
              <a:ext uri="{FF2B5EF4-FFF2-40B4-BE49-F238E27FC236}">
                <a16:creationId xmlns:a16="http://schemas.microsoft.com/office/drawing/2014/main" id="{00000000-0008-0000-0000-000011000000}"/>
              </a:ext>
            </a:extLst>
          </p:cNvPr>
          <p:cNvSpPr txBox="1"/>
          <p:nvPr/>
        </p:nvSpPr>
        <p:spPr>
          <a:xfrm>
            <a:off x="3041006" y="13723021"/>
            <a:ext cx="3735387" cy="4064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sz="2000" b="1"/>
              <a:t>Avoidance/Resistance strategy</a:t>
            </a:r>
          </a:p>
        </p:txBody>
      </p:sp>
      <p:sp>
        <p:nvSpPr>
          <p:cNvPr id="7" name="CuadroTexto 17">
            <a:extLst>
              <a:ext uri="{FF2B5EF4-FFF2-40B4-BE49-F238E27FC236}">
                <a16:creationId xmlns:a16="http://schemas.microsoft.com/office/drawing/2014/main" id="{00000000-0008-0000-0000-000012000000}"/>
              </a:ext>
            </a:extLst>
          </p:cNvPr>
          <p:cNvSpPr txBox="1"/>
          <p:nvPr/>
        </p:nvSpPr>
        <p:spPr>
          <a:xfrm>
            <a:off x="6927206" y="13723021"/>
            <a:ext cx="2397125" cy="4064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sz="2000" b="1" dirty="0" err="1"/>
              <a:t>Tolerance</a:t>
            </a:r>
            <a:r>
              <a:rPr lang="es-ES_tradnl" sz="2000" b="1" dirty="0"/>
              <a:t> </a:t>
            </a:r>
            <a:r>
              <a:rPr lang="es-ES_tradnl" sz="2000" b="1" dirty="0" err="1"/>
              <a:t>strategy</a:t>
            </a:r>
            <a:endParaRPr lang="es-ES_tradnl" sz="2000" b="1" dirty="0"/>
          </a:p>
        </p:txBody>
      </p:sp>
      <p:sp>
        <p:nvSpPr>
          <p:cNvPr id="8" name="CuadroTexto 7"/>
          <p:cNvSpPr txBox="1"/>
          <p:nvPr/>
        </p:nvSpPr>
        <p:spPr>
          <a:xfrm>
            <a:off x="973251" y="14361933"/>
            <a:ext cx="10473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Figure S1.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 Normalized Quantity (MNQ) of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Verticillium dahliae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DNA and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severity of symptoms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non-grafted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wild olive genotypes and reference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cultivars ‘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Frantoio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’, ‘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Picual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and ‘Arbequina’ at 120 days after inoculation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as described by Díaz-Rueda et al. (2021).</a:t>
            </a:r>
          </a:p>
        </p:txBody>
      </p:sp>
      <p:graphicFrame>
        <p:nvGraphicFramePr>
          <p:cNvPr id="14" name="Gráfico 13">
            <a:extLst>
              <a:ext uri="{FF2B5EF4-FFF2-40B4-BE49-F238E27FC236}">
                <a16:creationId xmlns:a16="http://schemas.microsoft.com/office/drawing/2014/main" id="{E25AE4A2-6082-6840-89B3-D2024DDA686F}"/>
              </a:ext>
            </a:extLst>
          </p:cNvPr>
          <p:cNvGraphicFramePr>
            <a:graphicFrameLocks/>
          </p:cNvGraphicFramePr>
          <p:nvPr/>
        </p:nvGraphicFramePr>
        <p:xfrm>
          <a:off x="1829128" y="1894097"/>
          <a:ext cx="8203841" cy="48026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Rectángulo redondeado 11"/>
          <p:cNvSpPr/>
          <p:nvPr/>
        </p:nvSpPr>
        <p:spPr>
          <a:xfrm>
            <a:off x="3041006" y="3958155"/>
            <a:ext cx="3568699" cy="2624045"/>
          </a:xfrm>
          <a:prstGeom prst="round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Abrir llave 19"/>
          <p:cNvSpPr/>
          <p:nvPr/>
        </p:nvSpPr>
        <p:spPr>
          <a:xfrm rot="5400000">
            <a:off x="5555187" y="3830503"/>
            <a:ext cx="929898" cy="6662362"/>
          </a:xfrm>
          <a:prstGeom prst="leftBrace">
            <a:avLst>
              <a:gd name="adj1" fmla="val 8333"/>
              <a:gd name="adj2" fmla="val 6861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Abrir corchete 20">
            <a:extLst>
              <a:ext uri="{FF2B5EF4-FFF2-40B4-BE49-F238E27FC236}">
                <a16:creationId xmlns:a16="http://schemas.microsoft.com/office/drawing/2014/main" id="{00000000-0008-0000-0000-00000F000000}"/>
              </a:ext>
            </a:extLst>
          </p:cNvPr>
          <p:cNvSpPr/>
          <p:nvPr/>
        </p:nvSpPr>
        <p:spPr>
          <a:xfrm rot="5400000">
            <a:off x="4073084" y="852220"/>
            <a:ext cx="104670" cy="1867196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_tradnl"/>
          </a:p>
        </p:txBody>
      </p:sp>
      <p:sp>
        <p:nvSpPr>
          <p:cNvPr id="23" name="CuadroTexto 16">
            <a:extLst>
              <a:ext uri="{FF2B5EF4-FFF2-40B4-BE49-F238E27FC236}">
                <a16:creationId xmlns:a16="http://schemas.microsoft.com/office/drawing/2014/main" id="{00000000-0008-0000-0000-000011000000}"/>
              </a:ext>
            </a:extLst>
          </p:cNvPr>
          <p:cNvSpPr txBox="1"/>
          <p:nvPr/>
        </p:nvSpPr>
        <p:spPr>
          <a:xfrm>
            <a:off x="3579445" y="679679"/>
            <a:ext cx="1479572" cy="10156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_tradnl" sz="2000" b="1" dirty="0" err="1"/>
              <a:t>Avoidance</a:t>
            </a:r>
            <a:r>
              <a:rPr lang="es-ES_tradnl" sz="2000" b="1" dirty="0"/>
              <a:t>/</a:t>
            </a:r>
            <a:r>
              <a:rPr lang="es-ES_tradnl" sz="2000" b="1" dirty="0" err="1"/>
              <a:t>Resistance</a:t>
            </a:r>
            <a:r>
              <a:rPr lang="es-ES_tradnl" sz="2000" b="1" dirty="0"/>
              <a:t> </a:t>
            </a:r>
            <a:r>
              <a:rPr lang="es-ES_tradnl" sz="2000" b="1" dirty="0" err="1"/>
              <a:t>strategy</a:t>
            </a:r>
            <a:endParaRPr lang="es-ES_tradnl" sz="2000" b="1" dirty="0"/>
          </a:p>
        </p:txBody>
      </p:sp>
      <p:sp>
        <p:nvSpPr>
          <p:cNvPr id="24" name="CuadroTexto 17">
            <a:extLst>
              <a:ext uri="{FF2B5EF4-FFF2-40B4-BE49-F238E27FC236}">
                <a16:creationId xmlns:a16="http://schemas.microsoft.com/office/drawing/2014/main" id="{00000000-0008-0000-0000-000012000000}"/>
              </a:ext>
            </a:extLst>
          </p:cNvPr>
          <p:cNvSpPr txBox="1"/>
          <p:nvPr/>
        </p:nvSpPr>
        <p:spPr>
          <a:xfrm>
            <a:off x="5300016" y="962372"/>
            <a:ext cx="1262061" cy="70788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_tradnl" sz="2000" b="1" dirty="0" err="1"/>
              <a:t>Tolerance</a:t>
            </a:r>
            <a:r>
              <a:rPr lang="es-ES_tradnl" sz="2000" b="1" dirty="0"/>
              <a:t> </a:t>
            </a:r>
            <a:r>
              <a:rPr lang="es-ES_tradnl" sz="2000" b="1" dirty="0" err="1"/>
              <a:t>strategy</a:t>
            </a:r>
            <a:endParaRPr lang="es-ES_tradnl" sz="2000" b="1" dirty="0"/>
          </a:p>
        </p:txBody>
      </p:sp>
      <p:sp>
        <p:nvSpPr>
          <p:cNvPr id="25" name="Abrir corchete 24">
            <a:extLst>
              <a:ext uri="{FF2B5EF4-FFF2-40B4-BE49-F238E27FC236}">
                <a16:creationId xmlns:a16="http://schemas.microsoft.com/office/drawing/2014/main" id="{00000000-0008-0000-0000-00000F000000}"/>
              </a:ext>
            </a:extLst>
          </p:cNvPr>
          <p:cNvSpPr/>
          <p:nvPr/>
        </p:nvSpPr>
        <p:spPr>
          <a:xfrm rot="5400000">
            <a:off x="5817100" y="1045545"/>
            <a:ext cx="110922" cy="1474288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_tradnl"/>
          </a:p>
        </p:txBody>
      </p:sp>
      <p:sp>
        <p:nvSpPr>
          <p:cNvPr id="26" name="Abrir corchete 25">
            <a:extLst>
              <a:ext uri="{FF2B5EF4-FFF2-40B4-BE49-F238E27FC236}">
                <a16:creationId xmlns:a16="http://schemas.microsoft.com/office/drawing/2014/main" id="{00000000-0008-0000-0000-00000F000000}"/>
              </a:ext>
            </a:extLst>
          </p:cNvPr>
          <p:cNvSpPr/>
          <p:nvPr/>
        </p:nvSpPr>
        <p:spPr>
          <a:xfrm rot="5400000">
            <a:off x="7839008" y="562975"/>
            <a:ext cx="109370" cy="2440979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_tradnl"/>
          </a:p>
        </p:txBody>
      </p:sp>
      <p:sp>
        <p:nvSpPr>
          <p:cNvPr id="27" name="CuadroTexto 16">
            <a:extLst>
              <a:ext uri="{FF2B5EF4-FFF2-40B4-BE49-F238E27FC236}">
                <a16:creationId xmlns:a16="http://schemas.microsoft.com/office/drawing/2014/main" id="{00000000-0008-0000-0000-000011000000}"/>
              </a:ext>
            </a:extLst>
          </p:cNvPr>
          <p:cNvSpPr txBox="1"/>
          <p:nvPr/>
        </p:nvSpPr>
        <p:spPr>
          <a:xfrm>
            <a:off x="7153907" y="962372"/>
            <a:ext cx="1479572" cy="70788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_tradnl" sz="2000" b="1" dirty="0"/>
              <a:t>Susceptible </a:t>
            </a:r>
            <a:r>
              <a:rPr lang="es-ES_tradnl" sz="2000" b="1" dirty="0" err="1"/>
              <a:t>genotypes</a:t>
            </a:r>
            <a:endParaRPr lang="es-ES_tradnl" sz="2000" b="1" dirty="0"/>
          </a:p>
        </p:txBody>
      </p:sp>
    </p:spTree>
    <p:extLst>
      <p:ext uri="{BB962C8B-B14F-4D97-AF65-F5344CB8AC3E}">
        <p14:creationId xmlns:p14="http://schemas.microsoft.com/office/powerpoint/2010/main" val="372127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4795898"/>
              </p:ext>
            </p:extLst>
          </p:nvPr>
        </p:nvGraphicFramePr>
        <p:xfrm>
          <a:off x="6012605" y="5194196"/>
          <a:ext cx="5811589" cy="3533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1607750"/>
              </p:ext>
            </p:extLst>
          </p:nvPr>
        </p:nvGraphicFramePr>
        <p:xfrm>
          <a:off x="202589" y="5235471"/>
          <a:ext cx="5811589" cy="3533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222292"/>
              </p:ext>
            </p:extLst>
          </p:nvPr>
        </p:nvGraphicFramePr>
        <p:xfrm>
          <a:off x="210541" y="8727544"/>
          <a:ext cx="5811589" cy="3564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9362481"/>
              </p:ext>
            </p:extLst>
          </p:nvPr>
        </p:nvGraphicFramePr>
        <p:xfrm>
          <a:off x="6022130" y="8739185"/>
          <a:ext cx="5811589" cy="3564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0263512"/>
              </p:ext>
            </p:extLst>
          </p:nvPr>
        </p:nvGraphicFramePr>
        <p:xfrm>
          <a:off x="6023014" y="1747472"/>
          <a:ext cx="5811589" cy="34373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1330248"/>
              </p:ext>
            </p:extLst>
          </p:nvPr>
        </p:nvGraphicFramePr>
        <p:xfrm>
          <a:off x="201016" y="1747471"/>
          <a:ext cx="5811589" cy="34373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8" name="Rectángulo 7"/>
          <p:cNvSpPr/>
          <p:nvPr/>
        </p:nvSpPr>
        <p:spPr>
          <a:xfrm>
            <a:off x="351857" y="13070925"/>
            <a:ext cx="1132149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Figure S2.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Progress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severity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symptoms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(in a 0-4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scale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cultivar ‘Picual’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grafted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onto wild olive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rootstocks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inoculated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defolianting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isolate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VD117 of </a:t>
            </a:r>
            <a:r>
              <a:rPr lang="es-E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Verticillium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dahliae.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Graftings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performed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skipe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dashed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line) and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gusset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solid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line). 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means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8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plants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grafting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error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represent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standard error.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5261344" y="11200421"/>
            <a:ext cx="44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NS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5181600" y="7845815"/>
            <a:ext cx="44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NS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5181600" y="4257849"/>
            <a:ext cx="44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NS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11072933" y="11202747"/>
            <a:ext cx="44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NS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10991616" y="7845815"/>
            <a:ext cx="44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NS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10991616" y="4257727"/>
            <a:ext cx="44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NS</a:t>
            </a:r>
          </a:p>
        </p:txBody>
      </p:sp>
    </p:spTree>
    <p:extLst>
      <p:ext uri="{BB962C8B-B14F-4D97-AF65-F5344CB8AC3E}">
        <p14:creationId xmlns:p14="http://schemas.microsoft.com/office/powerpoint/2010/main" val="1100261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3823401"/>
              </p:ext>
            </p:extLst>
          </p:nvPr>
        </p:nvGraphicFramePr>
        <p:xfrm>
          <a:off x="1155463" y="4062245"/>
          <a:ext cx="4542693" cy="27376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8621284"/>
              </p:ext>
            </p:extLst>
          </p:nvPr>
        </p:nvGraphicFramePr>
        <p:xfrm>
          <a:off x="5952699" y="4062245"/>
          <a:ext cx="4542691" cy="27376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CuadroTexto 1"/>
          <p:cNvSpPr txBox="1"/>
          <p:nvPr/>
        </p:nvSpPr>
        <p:spPr>
          <a:xfrm rot="16200000">
            <a:off x="9421069" y="9763517"/>
            <a:ext cx="1080000" cy="2938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1200" b="1" dirty="0"/>
              <a:t>ARBEQUINA</a:t>
            </a:r>
          </a:p>
        </p:txBody>
      </p: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4735031"/>
              </p:ext>
            </p:extLst>
          </p:nvPr>
        </p:nvGraphicFramePr>
        <p:xfrm>
          <a:off x="5808135" y="6794979"/>
          <a:ext cx="4669932" cy="2737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9163781"/>
              </p:ext>
            </p:extLst>
          </p:nvPr>
        </p:nvGraphicFramePr>
        <p:xfrm>
          <a:off x="987931" y="6801935"/>
          <a:ext cx="4687458" cy="2740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8" name="CuadroTexto 17"/>
          <p:cNvSpPr txBox="1"/>
          <p:nvPr/>
        </p:nvSpPr>
        <p:spPr>
          <a:xfrm>
            <a:off x="4740485" y="400523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/>
              <a:t>*</a:t>
            </a:r>
            <a:endParaRPr lang="es-ES" sz="1600" b="1" dirty="0"/>
          </a:p>
        </p:txBody>
      </p:sp>
      <p:sp>
        <p:nvSpPr>
          <p:cNvPr id="19" name="Abrir corchete 18"/>
          <p:cNvSpPr/>
          <p:nvPr/>
        </p:nvSpPr>
        <p:spPr>
          <a:xfrm rot="5400000">
            <a:off x="4861911" y="3785674"/>
            <a:ext cx="45719" cy="1218276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CuadroTexto 19"/>
          <p:cNvSpPr txBox="1"/>
          <p:nvPr/>
        </p:nvSpPr>
        <p:spPr>
          <a:xfrm>
            <a:off x="4714177" y="671999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/>
              <a:t>*</a:t>
            </a:r>
            <a:endParaRPr lang="es-ES" sz="1600" b="1" dirty="0"/>
          </a:p>
        </p:txBody>
      </p:sp>
      <p:sp>
        <p:nvSpPr>
          <p:cNvPr id="21" name="Abrir corchete 20"/>
          <p:cNvSpPr/>
          <p:nvPr/>
        </p:nvSpPr>
        <p:spPr>
          <a:xfrm rot="5400000">
            <a:off x="4835603" y="6500433"/>
            <a:ext cx="45719" cy="1218276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CuadroTexto 21"/>
          <p:cNvSpPr txBox="1"/>
          <p:nvPr/>
        </p:nvSpPr>
        <p:spPr>
          <a:xfrm>
            <a:off x="6859167" y="6719991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/>
              <a:t>*</a:t>
            </a:r>
            <a:endParaRPr lang="es-ES" sz="1600" b="1" dirty="0"/>
          </a:p>
        </p:txBody>
      </p:sp>
      <p:sp>
        <p:nvSpPr>
          <p:cNvPr id="23" name="Abrir corchete 22"/>
          <p:cNvSpPr/>
          <p:nvPr/>
        </p:nvSpPr>
        <p:spPr>
          <a:xfrm rot="5400000">
            <a:off x="6980593" y="6500433"/>
            <a:ext cx="45719" cy="1218276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CuadroTexto 23"/>
          <p:cNvSpPr txBox="1"/>
          <p:nvPr/>
        </p:nvSpPr>
        <p:spPr>
          <a:xfrm>
            <a:off x="6850999" y="400523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/>
              <a:t>*</a:t>
            </a:r>
            <a:endParaRPr lang="es-ES" sz="1600" b="1" dirty="0"/>
          </a:p>
        </p:txBody>
      </p:sp>
      <p:sp>
        <p:nvSpPr>
          <p:cNvPr id="25" name="Abrir corchete 24"/>
          <p:cNvSpPr/>
          <p:nvPr/>
        </p:nvSpPr>
        <p:spPr>
          <a:xfrm rot="5400000">
            <a:off x="6972425" y="3785674"/>
            <a:ext cx="45719" cy="1218276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CuadroTexto 25"/>
          <p:cNvSpPr txBox="1"/>
          <p:nvPr/>
        </p:nvSpPr>
        <p:spPr>
          <a:xfrm>
            <a:off x="9493560" y="671999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/>
              <a:t>*</a:t>
            </a:r>
            <a:endParaRPr lang="es-ES" sz="1600" b="1" dirty="0"/>
          </a:p>
        </p:txBody>
      </p:sp>
      <p:sp>
        <p:nvSpPr>
          <p:cNvPr id="27" name="Abrir corchete 26"/>
          <p:cNvSpPr/>
          <p:nvPr/>
        </p:nvSpPr>
        <p:spPr>
          <a:xfrm rot="5400000">
            <a:off x="9614986" y="6500432"/>
            <a:ext cx="45719" cy="1218276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CuadroTexto 27"/>
          <p:cNvSpPr txBox="1"/>
          <p:nvPr/>
        </p:nvSpPr>
        <p:spPr>
          <a:xfrm>
            <a:off x="740593" y="3709206"/>
            <a:ext cx="4026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A</a:t>
            </a:r>
          </a:p>
        </p:txBody>
      </p:sp>
      <p:sp>
        <p:nvSpPr>
          <p:cNvPr id="29" name="CuadroTexto 28"/>
          <p:cNvSpPr txBox="1"/>
          <p:nvPr/>
        </p:nvSpPr>
        <p:spPr>
          <a:xfrm>
            <a:off x="761689" y="6446837"/>
            <a:ext cx="386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B</a:t>
            </a:r>
          </a:p>
        </p:txBody>
      </p:sp>
      <p:sp>
        <p:nvSpPr>
          <p:cNvPr id="30" name="CuadroTexto 29"/>
          <p:cNvSpPr txBox="1"/>
          <p:nvPr/>
        </p:nvSpPr>
        <p:spPr>
          <a:xfrm>
            <a:off x="5581072" y="3712906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C</a:t>
            </a:r>
          </a:p>
        </p:txBody>
      </p:sp>
      <p:sp>
        <p:nvSpPr>
          <p:cNvPr id="31" name="CuadroTexto 30"/>
          <p:cNvSpPr txBox="1"/>
          <p:nvPr/>
        </p:nvSpPr>
        <p:spPr>
          <a:xfrm>
            <a:off x="5570544" y="6460989"/>
            <a:ext cx="4106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D</a:t>
            </a:r>
          </a:p>
        </p:txBody>
      </p:sp>
      <p:sp>
        <p:nvSpPr>
          <p:cNvPr id="32" name="CuadroTexto 31"/>
          <p:cNvSpPr txBox="1"/>
          <p:nvPr/>
        </p:nvSpPr>
        <p:spPr>
          <a:xfrm>
            <a:off x="741183" y="10435783"/>
            <a:ext cx="104738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Figure S3.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Symptoms of olive reference cultivars ‘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Frantoio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‘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Picual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and ‘Arbequina’ non-grafted and grafted with ‘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Picual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scions, inoculated with the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Verticillium dahliae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defoliating isolate VD117. (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Final Mean Severity (FMS) and (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Relative area under the disease progress curve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RAUDPC) at 35 days after inoculation (dai); (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FMS and (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RAUDPC at 120 dai. Asterisks indicate significant differences between grafted and non-grafted plants.</a:t>
            </a:r>
          </a:p>
        </p:txBody>
      </p:sp>
      <p:sp>
        <p:nvSpPr>
          <p:cNvPr id="34" name="Abrir corchete 33"/>
          <p:cNvSpPr/>
          <p:nvPr/>
        </p:nvSpPr>
        <p:spPr>
          <a:xfrm>
            <a:off x="660179" y="4264571"/>
            <a:ext cx="61200" cy="2455419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Abrir corchete 34"/>
          <p:cNvSpPr/>
          <p:nvPr/>
        </p:nvSpPr>
        <p:spPr>
          <a:xfrm>
            <a:off x="660178" y="7023429"/>
            <a:ext cx="61200" cy="2455419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712FD2A0-A95F-4A1D-ABF5-73A89C60B15F}"/>
              </a:ext>
            </a:extLst>
          </p:cNvPr>
          <p:cNvSpPr txBox="1"/>
          <p:nvPr/>
        </p:nvSpPr>
        <p:spPr>
          <a:xfrm rot="16200000">
            <a:off x="-60294" y="7979122"/>
            <a:ext cx="991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RAUDPC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712FD2A0-A95F-4A1D-ABF5-73A89C60B15F}"/>
              </a:ext>
            </a:extLst>
          </p:cNvPr>
          <p:cNvSpPr txBox="1"/>
          <p:nvPr/>
        </p:nvSpPr>
        <p:spPr>
          <a:xfrm rot="16200000">
            <a:off x="-472449" y="5307614"/>
            <a:ext cx="1803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err="1"/>
              <a:t>Symptoms</a:t>
            </a:r>
            <a:r>
              <a:rPr lang="es-ES" b="1" dirty="0"/>
              <a:t> (FMS)</a:t>
            </a:r>
          </a:p>
        </p:txBody>
      </p:sp>
      <p:sp>
        <p:nvSpPr>
          <p:cNvPr id="44" name="Abrir corchete 43"/>
          <p:cNvSpPr/>
          <p:nvPr/>
        </p:nvSpPr>
        <p:spPr>
          <a:xfrm rot="5400000">
            <a:off x="3484332" y="1690454"/>
            <a:ext cx="61200" cy="4132280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Abrir corchete 44"/>
          <p:cNvSpPr/>
          <p:nvPr/>
        </p:nvSpPr>
        <p:spPr>
          <a:xfrm rot="5400000">
            <a:off x="8240151" y="1696238"/>
            <a:ext cx="61200" cy="4132280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712FD2A0-A95F-4A1D-ABF5-73A89C60B15F}"/>
              </a:ext>
            </a:extLst>
          </p:cNvPr>
          <p:cNvSpPr txBox="1"/>
          <p:nvPr/>
        </p:nvSpPr>
        <p:spPr>
          <a:xfrm>
            <a:off x="3132456" y="3331974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35 dai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712FD2A0-A95F-4A1D-ABF5-73A89C60B15F}"/>
              </a:ext>
            </a:extLst>
          </p:cNvPr>
          <p:cNvSpPr txBox="1"/>
          <p:nvPr/>
        </p:nvSpPr>
        <p:spPr>
          <a:xfrm>
            <a:off x="7827751" y="3331974"/>
            <a:ext cx="881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120 dai</a:t>
            </a:r>
          </a:p>
        </p:txBody>
      </p:sp>
      <p:sp>
        <p:nvSpPr>
          <p:cNvPr id="48" name="CuadroTexto 1"/>
          <p:cNvSpPr txBox="1"/>
          <p:nvPr/>
        </p:nvSpPr>
        <p:spPr>
          <a:xfrm rot="16200000">
            <a:off x="8868231" y="9763517"/>
            <a:ext cx="1080000" cy="2938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1200" b="1" dirty="0"/>
              <a:t>ARB/PIC</a:t>
            </a:r>
          </a:p>
        </p:txBody>
      </p:sp>
      <p:sp>
        <p:nvSpPr>
          <p:cNvPr id="49" name="CuadroTexto 1"/>
          <p:cNvSpPr txBox="1"/>
          <p:nvPr/>
        </p:nvSpPr>
        <p:spPr>
          <a:xfrm rot="16200000">
            <a:off x="8062797" y="9768481"/>
            <a:ext cx="1080000" cy="2938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1200" b="1" dirty="0"/>
              <a:t>PICUAL</a:t>
            </a:r>
          </a:p>
        </p:txBody>
      </p:sp>
      <p:sp>
        <p:nvSpPr>
          <p:cNvPr id="50" name="CuadroTexto 1"/>
          <p:cNvSpPr txBox="1"/>
          <p:nvPr/>
        </p:nvSpPr>
        <p:spPr>
          <a:xfrm rot="16200000">
            <a:off x="7523722" y="9769674"/>
            <a:ext cx="1080000" cy="2938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1200" b="1" dirty="0"/>
              <a:t>PIC/PIC</a:t>
            </a:r>
          </a:p>
        </p:txBody>
      </p:sp>
      <p:sp>
        <p:nvSpPr>
          <p:cNvPr id="51" name="CuadroTexto 1"/>
          <p:cNvSpPr txBox="1"/>
          <p:nvPr/>
        </p:nvSpPr>
        <p:spPr>
          <a:xfrm rot="16200000">
            <a:off x="6187078" y="9763517"/>
            <a:ext cx="1080000" cy="2938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1200" b="1" dirty="0"/>
              <a:t>FRA/PIC</a:t>
            </a:r>
          </a:p>
        </p:txBody>
      </p:sp>
      <p:sp>
        <p:nvSpPr>
          <p:cNvPr id="52" name="CuadroTexto 1"/>
          <p:cNvSpPr txBox="1"/>
          <p:nvPr/>
        </p:nvSpPr>
        <p:spPr>
          <a:xfrm rot="16200000">
            <a:off x="6730427" y="9766958"/>
            <a:ext cx="1080000" cy="2938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1200" b="1" dirty="0"/>
              <a:t>FRANTOIO</a:t>
            </a:r>
          </a:p>
        </p:txBody>
      </p:sp>
      <p:sp>
        <p:nvSpPr>
          <p:cNvPr id="59" name="CuadroTexto 1"/>
          <p:cNvSpPr txBox="1"/>
          <p:nvPr/>
        </p:nvSpPr>
        <p:spPr>
          <a:xfrm rot="16200000">
            <a:off x="4608123" y="9769673"/>
            <a:ext cx="1080000" cy="2938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1200" b="1" dirty="0"/>
              <a:t>ARBEQUINA</a:t>
            </a:r>
          </a:p>
        </p:txBody>
      </p:sp>
      <p:sp>
        <p:nvSpPr>
          <p:cNvPr id="60" name="CuadroTexto 1"/>
          <p:cNvSpPr txBox="1"/>
          <p:nvPr/>
        </p:nvSpPr>
        <p:spPr>
          <a:xfrm rot="16200000">
            <a:off x="4055285" y="9769673"/>
            <a:ext cx="1080000" cy="2938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1200" b="1" dirty="0"/>
              <a:t>ARB/PIC</a:t>
            </a:r>
          </a:p>
        </p:txBody>
      </p:sp>
      <p:sp>
        <p:nvSpPr>
          <p:cNvPr id="61" name="CuadroTexto 1"/>
          <p:cNvSpPr txBox="1"/>
          <p:nvPr/>
        </p:nvSpPr>
        <p:spPr>
          <a:xfrm rot="16200000">
            <a:off x="3249851" y="9774637"/>
            <a:ext cx="1080000" cy="2938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1200" b="1" dirty="0"/>
              <a:t>PICUAL</a:t>
            </a:r>
          </a:p>
        </p:txBody>
      </p:sp>
      <p:sp>
        <p:nvSpPr>
          <p:cNvPr id="62" name="CuadroTexto 1"/>
          <p:cNvSpPr txBox="1"/>
          <p:nvPr/>
        </p:nvSpPr>
        <p:spPr>
          <a:xfrm rot="16200000">
            <a:off x="2710776" y="9775830"/>
            <a:ext cx="1080000" cy="2938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1200" b="1" dirty="0"/>
              <a:t>PIC/PIC</a:t>
            </a:r>
          </a:p>
        </p:txBody>
      </p:sp>
      <p:sp>
        <p:nvSpPr>
          <p:cNvPr id="63" name="CuadroTexto 1"/>
          <p:cNvSpPr txBox="1"/>
          <p:nvPr/>
        </p:nvSpPr>
        <p:spPr>
          <a:xfrm rot="16200000">
            <a:off x="1374132" y="9769673"/>
            <a:ext cx="1080000" cy="2938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1200" b="1" dirty="0"/>
              <a:t>FRA/PIC</a:t>
            </a:r>
          </a:p>
        </p:txBody>
      </p:sp>
      <p:sp>
        <p:nvSpPr>
          <p:cNvPr id="64" name="CuadroTexto 1"/>
          <p:cNvSpPr txBox="1"/>
          <p:nvPr/>
        </p:nvSpPr>
        <p:spPr>
          <a:xfrm rot="16200000">
            <a:off x="1917481" y="9773114"/>
            <a:ext cx="1080000" cy="2938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1200" b="1" dirty="0"/>
              <a:t>FRANTOIO</a:t>
            </a:r>
          </a:p>
        </p:txBody>
      </p:sp>
    </p:spTree>
    <p:extLst>
      <p:ext uri="{BB962C8B-B14F-4D97-AF65-F5344CB8AC3E}">
        <p14:creationId xmlns:p14="http://schemas.microsoft.com/office/powerpoint/2010/main" val="217442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rir corchete 3"/>
          <p:cNvSpPr/>
          <p:nvPr/>
        </p:nvSpPr>
        <p:spPr>
          <a:xfrm rot="5400000">
            <a:off x="8776669" y="772366"/>
            <a:ext cx="54771" cy="1293905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/>
          <p:cNvSpPr txBox="1"/>
          <p:nvPr/>
        </p:nvSpPr>
        <p:spPr>
          <a:xfrm>
            <a:off x="8192110" y="1039686"/>
            <a:ext cx="12169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 dirty="0"/>
              <a:t>Non-</a:t>
            </a:r>
            <a:r>
              <a:rPr lang="es-ES" sz="1600" b="1" dirty="0" err="1"/>
              <a:t>grafted</a:t>
            </a:r>
            <a:endParaRPr lang="es-ES" sz="1600" b="1" dirty="0"/>
          </a:p>
        </p:txBody>
      </p:sp>
      <p:sp>
        <p:nvSpPr>
          <p:cNvPr id="6" name="Abrir corchete 5"/>
          <p:cNvSpPr/>
          <p:nvPr/>
        </p:nvSpPr>
        <p:spPr>
          <a:xfrm rot="5400000">
            <a:off x="5038687" y="-1294741"/>
            <a:ext cx="50432" cy="5423782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/>
          <p:cNvSpPr txBox="1"/>
          <p:nvPr/>
        </p:nvSpPr>
        <p:spPr>
          <a:xfrm>
            <a:off x="4455435" y="1029058"/>
            <a:ext cx="18148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 dirty="0" err="1"/>
              <a:t>Grafted</a:t>
            </a:r>
            <a:r>
              <a:rPr lang="es-ES" sz="1600" b="1" dirty="0"/>
              <a:t> </a:t>
            </a:r>
            <a:r>
              <a:rPr lang="es-ES" sz="1600" b="1" dirty="0" err="1"/>
              <a:t>with</a:t>
            </a:r>
            <a:r>
              <a:rPr lang="es-ES" sz="1600" b="1" dirty="0"/>
              <a:t> Picual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DB9B928C-64DA-4BC7-9B7C-F9528772B7E3}"/>
              </a:ext>
            </a:extLst>
          </p:cNvPr>
          <p:cNvSpPr txBox="1"/>
          <p:nvPr/>
        </p:nvSpPr>
        <p:spPr>
          <a:xfrm>
            <a:off x="1410451" y="1001203"/>
            <a:ext cx="4026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A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DB9B928C-64DA-4BC7-9B7C-F9528772B7E3}"/>
              </a:ext>
            </a:extLst>
          </p:cNvPr>
          <p:cNvSpPr txBox="1"/>
          <p:nvPr/>
        </p:nvSpPr>
        <p:spPr>
          <a:xfrm>
            <a:off x="1426139" y="5647139"/>
            <a:ext cx="386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B</a:t>
            </a:r>
          </a:p>
        </p:txBody>
      </p:sp>
      <p:sp>
        <p:nvSpPr>
          <p:cNvPr id="34" name="CuadroTexto 33"/>
          <p:cNvSpPr txBox="1"/>
          <p:nvPr/>
        </p:nvSpPr>
        <p:spPr>
          <a:xfrm flipH="1">
            <a:off x="637704" y="10601145"/>
            <a:ext cx="1086226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</a:t>
            </a:r>
            <a:r>
              <a:rPr lang="es-E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</a:t>
            </a: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S4. (A)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nodes and </a:t>
            </a: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(B)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accumulated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lenght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secondary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tertiary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shoots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‘Picual’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scions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grafted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onto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rootstocks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inoculated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Verticillium dahliae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striped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and non-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inoculated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dark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at 120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days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after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inoculation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(dai).</a:t>
            </a: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grafted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‘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Frantoio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’, ‘Picual’ and ‘Arbequina’ olives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controls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sterisks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indicate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significant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differences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inoculated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non-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inoculated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plants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are the mean of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12-16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inoculated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plants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3-6 non-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inoculated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plants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Error bars correspond to the standard error. </a:t>
            </a: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6" name="Gráfico 3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0927485"/>
              </p:ext>
            </p:extLst>
          </p:nvPr>
        </p:nvGraphicFramePr>
        <p:xfrm>
          <a:off x="1511489" y="6200289"/>
          <a:ext cx="8229823" cy="403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7" name="Rectángulo 106"/>
          <p:cNvSpPr/>
          <p:nvPr/>
        </p:nvSpPr>
        <p:spPr>
          <a:xfrm>
            <a:off x="4052897" y="1601179"/>
            <a:ext cx="45338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400" b="1" dirty="0"/>
              <a:t>MS</a:t>
            </a:r>
            <a:endParaRPr lang="es-ES" sz="1400" dirty="0"/>
          </a:p>
        </p:txBody>
      </p:sp>
      <p:sp>
        <p:nvSpPr>
          <p:cNvPr id="108" name="Rectángulo 107"/>
          <p:cNvSpPr/>
          <p:nvPr/>
        </p:nvSpPr>
        <p:spPr>
          <a:xfrm>
            <a:off x="7185259" y="1594237"/>
            <a:ext cx="45338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400" b="1" dirty="0"/>
              <a:t>MS</a:t>
            </a:r>
            <a:endParaRPr lang="es-ES" sz="1400" dirty="0"/>
          </a:p>
        </p:txBody>
      </p:sp>
      <p:sp>
        <p:nvSpPr>
          <p:cNvPr id="109" name="Rectángulo 108"/>
          <p:cNvSpPr/>
          <p:nvPr/>
        </p:nvSpPr>
        <p:spPr>
          <a:xfrm>
            <a:off x="6725067" y="1587631"/>
            <a:ext cx="45338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400" b="1" dirty="0"/>
              <a:t>ES</a:t>
            </a:r>
            <a:endParaRPr lang="es-ES" sz="1400" dirty="0"/>
          </a:p>
        </p:txBody>
      </p:sp>
      <p:sp>
        <p:nvSpPr>
          <p:cNvPr id="110" name="Rectángulo 109"/>
          <p:cNvSpPr/>
          <p:nvPr/>
        </p:nvSpPr>
        <p:spPr>
          <a:xfrm>
            <a:off x="6273913" y="1587631"/>
            <a:ext cx="45338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400" b="1" dirty="0"/>
              <a:t>ES</a:t>
            </a:r>
            <a:endParaRPr lang="es-ES" sz="1400" dirty="0"/>
          </a:p>
        </p:txBody>
      </p:sp>
      <p:sp>
        <p:nvSpPr>
          <p:cNvPr id="111" name="Rectángulo 110"/>
          <p:cNvSpPr/>
          <p:nvPr/>
        </p:nvSpPr>
        <p:spPr>
          <a:xfrm>
            <a:off x="5399708" y="1582694"/>
            <a:ext cx="453387" cy="307777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_tradnl" sz="1400" b="1" dirty="0"/>
              <a:t>T</a:t>
            </a:r>
            <a:endParaRPr lang="es-ES" sz="1400" dirty="0"/>
          </a:p>
        </p:txBody>
      </p:sp>
      <p:sp>
        <p:nvSpPr>
          <p:cNvPr id="112" name="Rectángulo 111"/>
          <p:cNvSpPr/>
          <p:nvPr/>
        </p:nvSpPr>
        <p:spPr>
          <a:xfrm>
            <a:off x="4944278" y="1591896"/>
            <a:ext cx="453387" cy="307777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_tradnl" sz="1400" b="1" dirty="0"/>
              <a:t>T</a:t>
            </a:r>
            <a:endParaRPr lang="es-ES" sz="1400" dirty="0"/>
          </a:p>
        </p:txBody>
      </p:sp>
      <p:sp>
        <p:nvSpPr>
          <p:cNvPr id="113" name="Rectángulo 112"/>
          <p:cNvSpPr/>
          <p:nvPr/>
        </p:nvSpPr>
        <p:spPr>
          <a:xfrm>
            <a:off x="4510132" y="1587630"/>
            <a:ext cx="453387" cy="307777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_tradnl" sz="1400" b="1" dirty="0"/>
              <a:t>T</a:t>
            </a:r>
            <a:endParaRPr lang="es-ES" sz="1400" dirty="0"/>
          </a:p>
        </p:txBody>
      </p:sp>
      <p:sp>
        <p:nvSpPr>
          <p:cNvPr id="114" name="Rectángulo 113"/>
          <p:cNvSpPr/>
          <p:nvPr/>
        </p:nvSpPr>
        <p:spPr>
          <a:xfrm>
            <a:off x="3580013" y="1587630"/>
            <a:ext cx="453387" cy="307777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_tradnl" sz="1400" b="1" dirty="0"/>
              <a:t>R</a:t>
            </a:r>
            <a:endParaRPr lang="es-ES" sz="1400" dirty="0"/>
          </a:p>
        </p:txBody>
      </p:sp>
      <p:sp>
        <p:nvSpPr>
          <p:cNvPr id="115" name="Rectángulo 114"/>
          <p:cNvSpPr/>
          <p:nvPr/>
        </p:nvSpPr>
        <p:spPr>
          <a:xfrm>
            <a:off x="3116278" y="1587630"/>
            <a:ext cx="453387" cy="307777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_tradnl" sz="1400" b="1" dirty="0"/>
              <a:t>R</a:t>
            </a:r>
            <a:endParaRPr lang="es-ES" sz="1400" dirty="0"/>
          </a:p>
        </p:txBody>
      </p:sp>
      <p:sp>
        <p:nvSpPr>
          <p:cNvPr id="116" name="Rectángulo 115"/>
          <p:cNvSpPr/>
          <p:nvPr/>
        </p:nvSpPr>
        <p:spPr>
          <a:xfrm>
            <a:off x="2683832" y="1587630"/>
            <a:ext cx="453387" cy="307777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_tradnl" sz="1400" b="1" dirty="0"/>
              <a:t>R</a:t>
            </a:r>
            <a:endParaRPr lang="es-ES" sz="1400" dirty="0"/>
          </a:p>
        </p:txBody>
      </p:sp>
      <p:sp>
        <p:nvSpPr>
          <p:cNvPr id="117" name="Rectángulo 116"/>
          <p:cNvSpPr/>
          <p:nvPr/>
        </p:nvSpPr>
        <p:spPr>
          <a:xfrm>
            <a:off x="2267604" y="1597040"/>
            <a:ext cx="453387" cy="307777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_tradnl" sz="1400" b="1" dirty="0"/>
              <a:t>R</a:t>
            </a:r>
            <a:endParaRPr lang="es-ES" sz="1400" dirty="0"/>
          </a:p>
        </p:txBody>
      </p:sp>
      <p:sp>
        <p:nvSpPr>
          <p:cNvPr id="118" name="Rectángulo 117"/>
          <p:cNvSpPr/>
          <p:nvPr/>
        </p:nvSpPr>
        <p:spPr>
          <a:xfrm>
            <a:off x="5843341" y="1564267"/>
            <a:ext cx="45338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400" b="1" dirty="0"/>
              <a:t>ES</a:t>
            </a:r>
            <a:endParaRPr lang="es-ES" sz="1400" dirty="0"/>
          </a:p>
        </p:txBody>
      </p:sp>
      <p:sp>
        <p:nvSpPr>
          <p:cNvPr id="119" name="Rectángulo 118"/>
          <p:cNvSpPr/>
          <p:nvPr/>
        </p:nvSpPr>
        <p:spPr>
          <a:xfrm>
            <a:off x="7202101" y="1908956"/>
            <a:ext cx="4533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b="1" dirty="0"/>
              <a:t>*</a:t>
            </a:r>
            <a:endParaRPr lang="es-ES" dirty="0"/>
          </a:p>
        </p:txBody>
      </p:sp>
      <p:sp>
        <p:nvSpPr>
          <p:cNvPr id="120" name="Rectángulo 119"/>
          <p:cNvSpPr/>
          <p:nvPr/>
        </p:nvSpPr>
        <p:spPr>
          <a:xfrm>
            <a:off x="6744349" y="1917378"/>
            <a:ext cx="4533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b="1" dirty="0"/>
              <a:t>*</a:t>
            </a:r>
            <a:endParaRPr lang="es-ES" dirty="0"/>
          </a:p>
        </p:txBody>
      </p:sp>
      <p:sp>
        <p:nvSpPr>
          <p:cNvPr id="121" name="Rectángulo 120"/>
          <p:cNvSpPr/>
          <p:nvPr/>
        </p:nvSpPr>
        <p:spPr>
          <a:xfrm>
            <a:off x="6284317" y="1917378"/>
            <a:ext cx="4533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b="1" dirty="0"/>
              <a:t>*</a:t>
            </a:r>
            <a:endParaRPr lang="es-ES" dirty="0"/>
          </a:p>
        </p:txBody>
      </p:sp>
      <p:sp>
        <p:nvSpPr>
          <p:cNvPr id="122" name="Rectángulo 121"/>
          <p:cNvSpPr/>
          <p:nvPr/>
        </p:nvSpPr>
        <p:spPr>
          <a:xfrm>
            <a:off x="4954682" y="1921643"/>
            <a:ext cx="453387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_tradnl" sz="1800" b="1" dirty="0"/>
              <a:t>*</a:t>
            </a:r>
            <a:endParaRPr lang="es-ES" sz="1800" dirty="0"/>
          </a:p>
        </p:txBody>
      </p:sp>
      <p:sp>
        <p:nvSpPr>
          <p:cNvPr id="123" name="Rectángulo 122"/>
          <p:cNvSpPr/>
          <p:nvPr/>
        </p:nvSpPr>
        <p:spPr>
          <a:xfrm>
            <a:off x="4511658" y="1917377"/>
            <a:ext cx="453387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_tradnl" sz="1800" b="1" dirty="0"/>
              <a:t>*</a:t>
            </a:r>
            <a:endParaRPr lang="es-ES" sz="1800" dirty="0"/>
          </a:p>
        </p:txBody>
      </p:sp>
      <p:sp>
        <p:nvSpPr>
          <p:cNvPr id="124" name="Rectángulo 123"/>
          <p:cNvSpPr/>
          <p:nvPr/>
        </p:nvSpPr>
        <p:spPr>
          <a:xfrm>
            <a:off x="3581539" y="1917377"/>
            <a:ext cx="453387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_tradnl" sz="1800" b="1" dirty="0"/>
              <a:t>*</a:t>
            </a:r>
            <a:endParaRPr lang="es-ES" sz="1800" dirty="0"/>
          </a:p>
        </p:txBody>
      </p:sp>
      <p:sp>
        <p:nvSpPr>
          <p:cNvPr id="125" name="Rectángulo 124"/>
          <p:cNvSpPr/>
          <p:nvPr/>
        </p:nvSpPr>
        <p:spPr>
          <a:xfrm>
            <a:off x="3117804" y="1917377"/>
            <a:ext cx="453387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_tradnl" sz="1800" b="1" dirty="0"/>
              <a:t>*</a:t>
            </a:r>
            <a:endParaRPr lang="es-ES" sz="1800" dirty="0"/>
          </a:p>
        </p:txBody>
      </p:sp>
      <p:sp>
        <p:nvSpPr>
          <p:cNvPr id="126" name="Rectángulo 125"/>
          <p:cNvSpPr/>
          <p:nvPr/>
        </p:nvSpPr>
        <p:spPr>
          <a:xfrm>
            <a:off x="2685358" y="1917377"/>
            <a:ext cx="453387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_tradnl" sz="1800" b="1" dirty="0"/>
              <a:t>*</a:t>
            </a:r>
            <a:endParaRPr lang="es-ES" sz="1800" dirty="0"/>
          </a:p>
        </p:txBody>
      </p:sp>
      <p:sp>
        <p:nvSpPr>
          <p:cNvPr id="127" name="Rectángulo 126"/>
          <p:cNvSpPr/>
          <p:nvPr/>
        </p:nvSpPr>
        <p:spPr>
          <a:xfrm>
            <a:off x="5842146" y="1908956"/>
            <a:ext cx="4533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b="1" dirty="0"/>
              <a:t>*</a:t>
            </a:r>
            <a:endParaRPr lang="es-ES" dirty="0"/>
          </a:p>
        </p:txBody>
      </p:sp>
      <p:sp>
        <p:nvSpPr>
          <p:cNvPr id="128" name="Rectángulo 127"/>
          <p:cNvSpPr/>
          <p:nvPr/>
        </p:nvSpPr>
        <p:spPr>
          <a:xfrm>
            <a:off x="5401232" y="1912441"/>
            <a:ext cx="453387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_tradnl" sz="1800" b="1" dirty="0"/>
              <a:t>*</a:t>
            </a:r>
            <a:endParaRPr lang="es-ES" sz="1800" dirty="0"/>
          </a:p>
        </p:txBody>
      </p:sp>
      <p:sp>
        <p:nvSpPr>
          <p:cNvPr id="129" name="Rectángulo 128"/>
          <p:cNvSpPr/>
          <p:nvPr/>
        </p:nvSpPr>
        <p:spPr>
          <a:xfrm>
            <a:off x="4062984" y="1926088"/>
            <a:ext cx="4533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b="1" dirty="0"/>
              <a:t>*</a:t>
            </a:r>
            <a:endParaRPr lang="es-ES" dirty="0"/>
          </a:p>
        </p:txBody>
      </p:sp>
      <p:sp>
        <p:nvSpPr>
          <p:cNvPr id="131" name="Rectángulo 130"/>
          <p:cNvSpPr/>
          <p:nvPr/>
        </p:nvSpPr>
        <p:spPr>
          <a:xfrm>
            <a:off x="8089777" y="1578890"/>
            <a:ext cx="453387" cy="307777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_tradnl" sz="1400" b="1" dirty="0"/>
              <a:t>R</a:t>
            </a:r>
            <a:endParaRPr lang="es-ES" sz="1400" dirty="0"/>
          </a:p>
        </p:txBody>
      </p:sp>
      <p:sp>
        <p:nvSpPr>
          <p:cNvPr id="132" name="Rectángulo 131"/>
          <p:cNvSpPr/>
          <p:nvPr/>
        </p:nvSpPr>
        <p:spPr>
          <a:xfrm>
            <a:off x="9003565" y="1572172"/>
            <a:ext cx="45338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400" b="1" dirty="0"/>
              <a:t>MS</a:t>
            </a:r>
            <a:endParaRPr lang="es-ES" sz="1400" dirty="0"/>
          </a:p>
        </p:txBody>
      </p:sp>
      <p:sp>
        <p:nvSpPr>
          <p:cNvPr id="133" name="Rectángulo 132"/>
          <p:cNvSpPr/>
          <p:nvPr/>
        </p:nvSpPr>
        <p:spPr>
          <a:xfrm>
            <a:off x="8568846" y="1587573"/>
            <a:ext cx="45338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400" b="1" dirty="0"/>
              <a:t>ES</a:t>
            </a:r>
            <a:endParaRPr lang="es-ES" sz="1400" dirty="0"/>
          </a:p>
        </p:txBody>
      </p:sp>
      <p:sp>
        <p:nvSpPr>
          <p:cNvPr id="134" name="Rectángulo 133"/>
          <p:cNvSpPr/>
          <p:nvPr/>
        </p:nvSpPr>
        <p:spPr>
          <a:xfrm>
            <a:off x="8569162" y="1917348"/>
            <a:ext cx="4533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b="1" dirty="0"/>
              <a:t>*</a:t>
            </a:r>
            <a:endParaRPr lang="es-ES" dirty="0"/>
          </a:p>
        </p:txBody>
      </p:sp>
      <p:sp>
        <p:nvSpPr>
          <p:cNvPr id="135" name="Rectángulo 134"/>
          <p:cNvSpPr/>
          <p:nvPr/>
        </p:nvSpPr>
        <p:spPr>
          <a:xfrm>
            <a:off x="9021236" y="1917348"/>
            <a:ext cx="4533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b="1" dirty="0"/>
              <a:t>*</a:t>
            </a:r>
            <a:endParaRPr lang="es-ES" dirty="0"/>
          </a:p>
        </p:txBody>
      </p:sp>
      <p:sp>
        <p:nvSpPr>
          <p:cNvPr id="62" name="Rectángulo 61"/>
          <p:cNvSpPr/>
          <p:nvPr/>
        </p:nvSpPr>
        <p:spPr>
          <a:xfrm>
            <a:off x="8089776" y="1909315"/>
            <a:ext cx="4533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b="1" dirty="0"/>
              <a:t>*</a:t>
            </a:r>
            <a:endParaRPr lang="es-ES" dirty="0"/>
          </a:p>
        </p:txBody>
      </p:sp>
      <p:graphicFrame>
        <p:nvGraphicFramePr>
          <p:cNvPr id="63" name="Gráfico 6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2137367"/>
              </p:ext>
            </p:extLst>
          </p:nvPr>
        </p:nvGraphicFramePr>
        <p:xfrm>
          <a:off x="1588465" y="1439278"/>
          <a:ext cx="9742463" cy="4609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4" name="Rectángulo 53"/>
          <p:cNvSpPr/>
          <p:nvPr/>
        </p:nvSpPr>
        <p:spPr>
          <a:xfrm>
            <a:off x="7237734" y="6245791"/>
            <a:ext cx="4533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b="1" dirty="0"/>
              <a:t>*</a:t>
            </a:r>
            <a:endParaRPr lang="es-ES" dirty="0"/>
          </a:p>
        </p:txBody>
      </p:sp>
      <p:sp>
        <p:nvSpPr>
          <p:cNvPr id="55" name="Rectángulo 54"/>
          <p:cNvSpPr/>
          <p:nvPr/>
        </p:nvSpPr>
        <p:spPr>
          <a:xfrm>
            <a:off x="6779982" y="6254213"/>
            <a:ext cx="4533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b="1" dirty="0"/>
              <a:t>*</a:t>
            </a:r>
            <a:endParaRPr lang="es-ES" dirty="0"/>
          </a:p>
        </p:txBody>
      </p:sp>
      <p:sp>
        <p:nvSpPr>
          <p:cNvPr id="56" name="Rectángulo 55"/>
          <p:cNvSpPr/>
          <p:nvPr/>
        </p:nvSpPr>
        <p:spPr>
          <a:xfrm>
            <a:off x="6319950" y="6254213"/>
            <a:ext cx="4533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b="1" dirty="0"/>
              <a:t>*</a:t>
            </a:r>
            <a:endParaRPr lang="es-ES" dirty="0"/>
          </a:p>
        </p:txBody>
      </p:sp>
      <p:sp>
        <p:nvSpPr>
          <p:cNvPr id="57" name="Rectángulo 56"/>
          <p:cNvSpPr/>
          <p:nvPr/>
        </p:nvSpPr>
        <p:spPr>
          <a:xfrm>
            <a:off x="4990315" y="6258478"/>
            <a:ext cx="453387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_tradnl" sz="1800" b="1" dirty="0"/>
              <a:t>*</a:t>
            </a:r>
            <a:endParaRPr lang="es-ES" sz="1800" dirty="0"/>
          </a:p>
        </p:txBody>
      </p:sp>
      <p:sp>
        <p:nvSpPr>
          <p:cNvPr id="58" name="Rectángulo 57"/>
          <p:cNvSpPr/>
          <p:nvPr/>
        </p:nvSpPr>
        <p:spPr>
          <a:xfrm>
            <a:off x="4547291" y="6254212"/>
            <a:ext cx="453387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_tradnl" sz="1800" b="1" dirty="0"/>
              <a:t>*</a:t>
            </a:r>
            <a:endParaRPr lang="es-ES" sz="1800" dirty="0"/>
          </a:p>
        </p:txBody>
      </p:sp>
      <p:sp>
        <p:nvSpPr>
          <p:cNvPr id="59" name="Rectángulo 58"/>
          <p:cNvSpPr/>
          <p:nvPr/>
        </p:nvSpPr>
        <p:spPr>
          <a:xfrm>
            <a:off x="3617172" y="6254212"/>
            <a:ext cx="453387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_tradnl" sz="1800" b="1" dirty="0"/>
              <a:t>*</a:t>
            </a:r>
            <a:endParaRPr lang="es-ES" sz="1800" dirty="0"/>
          </a:p>
        </p:txBody>
      </p:sp>
      <p:sp>
        <p:nvSpPr>
          <p:cNvPr id="60" name="Rectángulo 59"/>
          <p:cNvSpPr/>
          <p:nvPr/>
        </p:nvSpPr>
        <p:spPr>
          <a:xfrm>
            <a:off x="3153437" y="6254212"/>
            <a:ext cx="453387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_tradnl" sz="1800" b="1" dirty="0"/>
              <a:t>*</a:t>
            </a:r>
            <a:endParaRPr lang="es-ES" sz="1800" dirty="0"/>
          </a:p>
        </p:txBody>
      </p:sp>
      <p:sp>
        <p:nvSpPr>
          <p:cNvPr id="61" name="Rectángulo 60"/>
          <p:cNvSpPr/>
          <p:nvPr/>
        </p:nvSpPr>
        <p:spPr>
          <a:xfrm>
            <a:off x="2720991" y="6254212"/>
            <a:ext cx="453387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_tradnl" sz="1800" b="1" dirty="0"/>
              <a:t>*</a:t>
            </a:r>
            <a:endParaRPr lang="es-ES" sz="1800" dirty="0"/>
          </a:p>
        </p:txBody>
      </p:sp>
      <p:sp>
        <p:nvSpPr>
          <p:cNvPr id="64" name="Rectángulo 63"/>
          <p:cNvSpPr/>
          <p:nvPr/>
        </p:nvSpPr>
        <p:spPr>
          <a:xfrm>
            <a:off x="5877779" y="6245791"/>
            <a:ext cx="4533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b="1" dirty="0"/>
              <a:t>*</a:t>
            </a:r>
            <a:endParaRPr lang="es-ES" dirty="0"/>
          </a:p>
        </p:txBody>
      </p:sp>
      <p:sp>
        <p:nvSpPr>
          <p:cNvPr id="65" name="Rectángulo 64"/>
          <p:cNvSpPr/>
          <p:nvPr/>
        </p:nvSpPr>
        <p:spPr>
          <a:xfrm>
            <a:off x="5436865" y="6249276"/>
            <a:ext cx="453387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_tradnl" sz="1800" b="1" dirty="0"/>
              <a:t>*</a:t>
            </a:r>
            <a:endParaRPr lang="es-ES" sz="1800" dirty="0"/>
          </a:p>
        </p:txBody>
      </p:sp>
      <p:sp>
        <p:nvSpPr>
          <p:cNvPr id="66" name="Rectángulo 65"/>
          <p:cNvSpPr/>
          <p:nvPr/>
        </p:nvSpPr>
        <p:spPr>
          <a:xfrm>
            <a:off x="4098617" y="6262923"/>
            <a:ext cx="4533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b="1" dirty="0"/>
              <a:t>*</a:t>
            </a:r>
            <a:endParaRPr lang="es-ES" dirty="0"/>
          </a:p>
        </p:txBody>
      </p:sp>
      <p:sp>
        <p:nvSpPr>
          <p:cNvPr id="67" name="Rectángulo 66"/>
          <p:cNvSpPr/>
          <p:nvPr/>
        </p:nvSpPr>
        <p:spPr>
          <a:xfrm>
            <a:off x="8604795" y="6254183"/>
            <a:ext cx="4533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b="1" dirty="0"/>
              <a:t>*</a:t>
            </a:r>
            <a:endParaRPr lang="es-ES" dirty="0"/>
          </a:p>
        </p:txBody>
      </p:sp>
      <p:sp>
        <p:nvSpPr>
          <p:cNvPr id="68" name="Rectángulo 67"/>
          <p:cNvSpPr/>
          <p:nvPr/>
        </p:nvSpPr>
        <p:spPr>
          <a:xfrm>
            <a:off x="9056869" y="6254183"/>
            <a:ext cx="4533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b="1" dirty="0"/>
              <a:t>*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12672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8117</TotalTime>
  <Words>495</Words>
  <Application>Microsoft Office PowerPoint</Application>
  <PresentationFormat>Personalizado</PresentationFormat>
  <Paragraphs>106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Portatil</dc:creator>
  <cp:lastModifiedBy>Portatil</cp:lastModifiedBy>
  <cp:revision>418</cp:revision>
  <cp:lastPrinted>2021-09-14T08:44:28Z</cp:lastPrinted>
  <dcterms:created xsi:type="dcterms:W3CDTF">2021-04-13T11:56:19Z</dcterms:created>
  <dcterms:modified xsi:type="dcterms:W3CDTF">2022-09-21T08:58:44Z</dcterms:modified>
</cp:coreProperties>
</file>