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"/>
  </p:notesMasterIdLst>
  <p:sldIdLst>
    <p:sldId id="274" r:id="rId2"/>
    <p:sldId id="275" r:id="rId3"/>
    <p:sldId id="276" r:id="rId4"/>
    <p:sldId id="277" r:id="rId5"/>
    <p:sldId id="278" r:id="rId6"/>
  </p:sldIdLst>
  <p:sldSz cx="21945600" cy="10972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0"/>
    <p:restoredTop sz="96197"/>
  </p:normalViewPr>
  <p:slideViewPr>
    <p:cSldViewPr snapToGrid="0">
      <p:cViewPr varScale="1">
        <p:scale>
          <a:sx n="58" d="100"/>
          <a:sy n="58" d="100"/>
        </p:scale>
        <p:origin x="296" y="6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BB136-62D5-5041-A6E6-39AC0A98784E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702-FF17-074A-9CED-77B1B872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3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795781"/>
            <a:ext cx="16459200" cy="3820160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763261"/>
            <a:ext cx="16459200" cy="2649219"/>
          </a:xfrm>
        </p:spPr>
        <p:txBody>
          <a:bodyPr/>
          <a:lstStyle>
            <a:lvl1pPr marL="0" indent="0" algn="ctr">
              <a:buNone/>
              <a:defRPr sz="3840"/>
            </a:lvl1pPr>
            <a:lvl2pPr marL="731520" indent="0" algn="ctr">
              <a:buNone/>
              <a:defRPr sz="3200"/>
            </a:lvl2pPr>
            <a:lvl3pPr marL="1463040" indent="0" algn="ctr">
              <a:buNone/>
              <a:defRPr sz="2880"/>
            </a:lvl3pPr>
            <a:lvl4pPr marL="2194560" indent="0" algn="ctr">
              <a:buNone/>
              <a:defRPr sz="2560"/>
            </a:lvl4pPr>
            <a:lvl5pPr marL="2926080" indent="0" algn="ctr">
              <a:buNone/>
              <a:defRPr sz="2560"/>
            </a:lvl5pPr>
            <a:lvl6pPr marL="3657600" indent="0" algn="ctr">
              <a:buNone/>
              <a:defRPr sz="2560"/>
            </a:lvl6pPr>
            <a:lvl7pPr marL="4389120" indent="0" algn="ctr">
              <a:buNone/>
              <a:defRPr sz="2560"/>
            </a:lvl7pPr>
            <a:lvl8pPr marL="5120640" indent="0" algn="ctr">
              <a:buNone/>
              <a:defRPr sz="2560"/>
            </a:lvl8pPr>
            <a:lvl9pPr marL="5852160" indent="0" algn="ctr">
              <a:buNone/>
              <a:defRPr sz="2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9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0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0" y="584200"/>
            <a:ext cx="4732020" cy="929894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0" y="584200"/>
            <a:ext cx="13921740" cy="92989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6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0" y="2735582"/>
            <a:ext cx="18928080" cy="4564379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0" y="7343142"/>
            <a:ext cx="18928080" cy="2400299"/>
          </a:xfrm>
        </p:spPr>
        <p:txBody>
          <a:bodyPr/>
          <a:lstStyle>
            <a:lvl1pPr marL="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1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2921000"/>
            <a:ext cx="9326880" cy="6962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2921000"/>
            <a:ext cx="9326880" cy="6962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2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584201"/>
            <a:ext cx="18928080" cy="21209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19" y="2689861"/>
            <a:ext cx="9284017" cy="1318259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19" y="4008120"/>
            <a:ext cx="9284017" cy="5895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0" y="2689861"/>
            <a:ext cx="9329738" cy="1318259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0" y="4008120"/>
            <a:ext cx="9329738" cy="5895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4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2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731520"/>
            <a:ext cx="7078027" cy="2560320"/>
          </a:xfrm>
        </p:spPr>
        <p:txBody>
          <a:bodyPr anchor="b"/>
          <a:lstStyle>
            <a:lvl1pPr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1579881"/>
            <a:ext cx="11109960" cy="7797800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3291840"/>
            <a:ext cx="7078027" cy="6098541"/>
          </a:xfrm>
        </p:spPr>
        <p:txBody>
          <a:bodyPr/>
          <a:lstStyle>
            <a:lvl1pPr marL="0" indent="0">
              <a:buNone/>
              <a:defRPr sz="2560"/>
            </a:lvl1pPr>
            <a:lvl2pPr marL="731520" indent="0">
              <a:buNone/>
              <a:defRPr sz="2240"/>
            </a:lvl2pPr>
            <a:lvl3pPr marL="1463040" indent="0">
              <a:buNone/>
              <a:defRPr sz="1920"/>
            </a:lvl3pPr>
            <a:lvl4pPr marL="2194560" indent="0">
              <a:buNone/>
              <a:defRPr sz="1600"/>
            </a:lvl4pPr>
            <a:lvl5pPr marL="2926080" indent="0">
              <a:buNone/>
              <a:defRPr sz="1600"/>
            </a:lvl5pPr>
            <a:lvl6pPr marL="3657600" indent="0">
              <a:buNone/>
              <a:defRPr sz="1600"/>
            </a:lvl6pPr>
            <a:lvl7pPr marL="4389120" indent="0">
              <a:buNone/>
              <a:defRPr sz="1600"/>
            </a:lvl7pPr>
            <a:lvl8pPr marL="5120640" indent="0">
              <a:buNone/>
              <a:defRPr sz="1600"/>
            </a:lvl8pPr>
            <a:lvl9pPr marL="585216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8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731520"/>
            <a:ext cx="7078027" cy="2560320"/>
          </a:xfrm>
        </p:spPr>
        <p:txBody>
          <a:bodyPr anchor="b"/>
          <a:lstStyle>
            <a:lvl1pPr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1579881"/>
            <a:ext cx="11109960" cy="7797800"/>
          </a:xfrm>
        </p:spPr>
        <p:txBody>
          <a:bodyPr anchor="t"/>
          <a:lstStyle>
            <a:lvl1pPr marL="0" indent="0">
              <a:buNone/>
              <a:defRPr sz="5120"/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3291840"/>
            <a:ext cx="7078027" cy="6098541"/>
          </a:xfrm>
        </p:spPr>
        <p:txBody>
          <a:bodyPr/>
          <a:lstStyle>
            <a:lvl1pPr marL="0" indent="0">
              <a:buNone/>
              <a:defRPr sz="2560"/>
            </a:lvl1pPr>
            <a:lvl2pPr marL="731520" indent="0">
              <a:buNone/>
              <a:defRPr sz="2240"/>
            </a:lvl2pPr>
            <a:lvl3pPr marL="1463040" indent="0">
              <a:buNone/>
              <a:defRPr sz="1920"/>
            </a:lvl3pPr>
            <a:lvl4pPr marL="2194560" indent="0">
              <a:buNone/>
              <a:defRPr sz="1600"/>
            </a:lvl4pPr>
            <a:lvl5pPr marL="2926080" indent="0">
              <a:buNone/>
              <a:defRPr sz="1600"/>
            </a:lvl5pPr>
            <a:lvl6pPr marL="3657600" indent="0">
              <a:buNone/>
              <a:defRPr sz="1600"/>
            </a:lvl6pPr>
            <a:lvl7pPr marL="4389120" indent="0">
              <a:buNone/>
              <a:defRPr sz="1600"/>
            </a:lvl7pPr>
            <a:lvl8pPr marL="5120640" indent="0">
              <a:buNone/>
              <a:defRPr sz="1600"/>
            </a:lvl8pPr>
            <a:lvl9pPr marL="585216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584201"/>
            <a:ext cx="18928080" cy="212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2921000"/>
            <a:ext cx="18928080" cy="6962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10170161"/>
            <a:ext cx="493776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1CCB3-67BC-6347-9A09-0551A5E39D3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10170161"/>
            <a:ext cx="740664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10170161"/>
            <a:ext cx="493776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E56A5-89B3-B84F-AE5B-D8702A7C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463040" rtl="0" eaLnBrk="1" latinLnBrk="0" hangingPunct="1">
        <a:lnSpc>
          <a:spcPct val="90000"/>
        </a:lnSpc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146304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F4162-402F-2B8F-0FA8-1D8120B4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37" y="0"/>
            <a:ext cx="14904126" cy="8519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7951B-CE4F-4A2F-855F-2A7CC33640AC}"/>
              </a:ext>
            </a:extLst>
          </p:cNvPr>
          <p:cNvSpPr txBox="1"/>
          <p:nvPr/>
        </p:nvSpPr>
        <p:spPr>
          <a:xfrm>
            <a:off x="2529191" y="9109666"/>
            <a:ext cx="17730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 1.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recovery parameters for outbred Sprague Dawley rats with 2.0 cm branched sciatic injury.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Peroneal amplitude measured for the sciatic autograft and outbred sciatic allograft groups.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Tibial amplitude for the sciatic autograft and outbred allograft groups.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*p&lt;0.05, **p&lt;0.01, ***p&lt;0.001 by repeated measures ANOVA with Tukey post hoc test.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Cross sectional nerve areas taken on Nikon E800 microscope at 4x magnification with toluidine blue staining. Scale bars are 200μm.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Total axon counts taken from cross sectional area. *p&lt;0.05 by Two-Way ANOVA with Tukey post hoc test.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 ratio. Error bars are SEM,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n=6 for sciatic autograft and n=4 for sciatic allograft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36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4AA46-532B-94A7-01A3-910015DB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99" y="0"/>
            <a:ext cx="13934602" cy="9320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88D43-B2A7-53CF-12C1-520EB579D83E}"/>
              </a:ext>
            </a:extLst>
          </p:cNvPr>
          <p:cNvSpPr txBox="1"/>
          <p:nvPr/>
        </p:nvSpPr>
        <p:spPr>
          <a:xfrm>
            <a:off x="3385226" y="9505506"/>
            <a:ext cx="14941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 2.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CMAP recordings from Lewis autograft and all inbred Lewis to Lewis allograft groups.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Amplitude recordings of the peroneal branch of the sciatic nerve.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Latency recordings of the peroneal branch of the sciatic nerve.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Amplitudes recorded from the tibial branch of the sciatic nerve.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Latencies of the tibial branch of the sciatic nerve. n=5 for autograft group and n=6 for all other groups. *p&lt;0.05, **p&lt;0.01, ***p&lt;0.001 by repeated measures ANOVA with Tukey post hoc test. Error bars indicate SEM.</a:t>
            </a:r>
          </a:p>
        </p:txBody>
      </p:sp>
    </p:spTree>
    <p:extLst>
      <p:ext uri="{BB962C8B-B14F-4D97-AF65-F5344CB8AC3E}">
        <p14:creationId xmlns:p14="http://schemas.microsoft.com/office/powerpoint/2010/main" val="58895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B3826-024F-16FE-525A-1BC21813D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270" y="0"/>
            <a:ext cx="13801060" cy="8877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D3A8F1-9F9E-0467-8AED-7DD113E836F3}"/>
              </a:ext>
            </a:extLst>
          </p:cNvPr>
          <p:cNvSpPr txBox="1"/>
          <p:nvPr/>
        </p:nvSpPr>
        <p:spPr>
          <a:xfrm>
            <a:off x="3929974" y="8803758"/>
            <a:ext cx="14613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 3.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CatWalk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from Lewis autograft and all inbred Lewis to Lewis allograft groups.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Cadence in steps per second as calculated by the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CatWalk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RF-LH coupling showing the percentage of time the left hind (LH) paw preceded the right front (RF) paw in the step pattern.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of the maximum intensity at the point of maximum contact for the left hind paw (LH/RH*100).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Sciatic functional index (SFI) recordings as calculated by the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CatWalk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software. n=5 for autograft group and n=6 for all other groups. *p&lt;0.05 by repeated measures ANOVA with Tukey post hoc test. Error bars indicate SEM. </a:t>
            </a:r>
          </a:p>
        </p:txBody>
      </p:sp>
    </p:spTree>
    <p:extLst>
      <p:ext uri="{BB962C8B-B14F-4D97-AF65-F5344CB8AC3E}">
        <p14:creationId xmlns:p14="http://schemas.microsoft.com/office/powerpoint/2010/main" val="352413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2F73D-3591-3070-5EFA-3D60BD21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08" y="0"/>
            <a:ext cx="18260384" cy="8703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4CEBD-0F37-EB80-332B-F3F608E4826F}"/>
              </a:ext>
            </a:extLst>
          </p:cNvPr>
          <p:cNvSpPr txBox="1"/>
          <p:nvPr/>
        </p:nvSpPr>
        <p:spPr>
          <a:xfrm>
            <a:off x="2516741" y="8703115"/>
            <a:ext cx="1758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 4.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Nerve morphometry comparing Lewis autografts and all inbred Lewis to Lewis allograft groups.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cross sectional nerve area for the tibial and peroneal branches.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axons.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Axonal density.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G-ratio.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inner x and y plane axon diameter. n=5 for the autograft group, n=6 for all other groups. *p&lt;0.05, **p,0.001, ***p&lt;0.001 by two-way ANOVA with Tukey’s post hoc test. Error bars are SEM.</a:t>
            </a:r>
          </a:p>
        </p:txBody>
      </p:sp>
    </p:spTree>
    <p:extLst>
      <p:ext uri="{BB962C8B-B14F-4D97-AF65-F5344CB8AC3E}">
        <p14:creationId xmlns:p14="http://schemas.microsoft.com/office/powerpoint/2010/main" val="336758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3E572-897B-3E46-8792-DE06C0C40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6" y="0"/>
            <a:ext cx="14789888" cy="9007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2A3D3-AA9F-4833-1CB8-05EC393A92EA}"/>
              </a:ext>
            </a:extLst>
          </p:cNvPr>
          <p:cNvSpPr txBox="1"/>
          <p:nvPr/>
        </p:nvSpPr>
        <p:spPr>
          <a:xfrm>
            <a:off x="3577856" y="9207794"/>
            <a:ext cx="15001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Supplementary Figure 5  </a:t>
            </a:r>
            <a:r>
              <a:rPr lang="en-US" sz="1800" dirty="0"/>
              <a:t>Muscle wet weight for Lewis autografts and all inbred Lewis to Lewis allograft groups. (</a:t>
            </a:r>
            <a:r>
              <a:rPr lang="en-US" sz="1800" b="1" dirty="0"/>
              <a:t>A</a:t>
            </a:r>
            <a:r>
              <a:rPr lang="en-US" sz="1800" dirty="0"/>
              <a:t>) Muscle weight measures of the left and right gastrocnemius innervated by the tibial nerve. (</a:t>
            </a:r>
            <a:r>
              <a:rPr lang="en-US" sz="1800" b="1" dirty="0"/>
              <a:t>B</a:t>
            </a:r>
            <a:r>
              <a:rPr lang="en-US" sz="1800" dirty="0"/>
              <a:t>) Muscle weight of the left and right tibialis anterior muscle innervated by the peroneal nerve. (</a:t>
            </a:r>
            <a:r>
              <a:rPr lang="en-US" sz="1800" b="1" dirty="0"/>
              <a:t>C</a:t>
            </a:r>
            <a:r>
              <a:rPr lang="en-US" sz="1800" dirty="0"/>
              <a:t>) Representative images of the left and right gastrocnemius and tibialis anterior for each group. ***p&lt;0.001 by paired T test. n=5 for sciatic autograft group, n=6 for all other groups. </a:t>
            </a:r>
          </a:p>
        </p:txBody>
      </p:sp>
    </p:spTree>
    <p:extLst>
      <p:ext uri="{BB962C8B-B14F-4D97-AF65-F5344CB8AC3E}">
        <p14:creationId xmlns:p14="http://schemas.microsoft.com/office/powerpoint/2010/main" val="2613202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6887</TotalTime>
  <Words>611</Words>
  <Application>Microsoft Macintosh PowerPoint</Application>
  <PresentationFormat>Custom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JuliAnne Emily Allgood</dc:creator>
  <cp:lastModifiedBy>JuliAnne Emily Allgood</cp:lastModifiedBy>
  <cp:revision>379</cp:revision>
  <dcterms:created xsi:type="dcterms:W3CDTF">2022-08-03T18:30:33Z</dcterms:created>
  <dcterms:modified xsi:type="dcterms:W3CDTF">2022-10-25T16:11:03Z</dcterms:modified>
</cp:coreProperties>
</file>