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4" r:id="rId2"/>
    <p:sldId id="262" r:id="rId3"/>
    <p:sldId id="267" r:id="rId4"/>
    <p:sldId id="266" r:id="rId5"/>
    <p:sldId id="268" r:id="rId6"/>
    <p:sldId id="269" r:id="rId7"/>
  </p:sldIdLst>
  <p:sldSz cx="6480175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0" userDrawn="1">
          <p15:clr>
            <a:srgbClr val="A4A3A4"/>
          </p15:clr>
        </p15:guide>
        <p15:guide id="2" pos="20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277" y="10"/>
      </p:cViewPr>
      <p:guideLst>
        <p:guide orient="horz" pos="3810"/>
        <p:guide pos="20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ns Serif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ns Serif"/>
              </a:defRPr>
            </a:lvl1pPr>
          </a:lstStyle>
          <a:p>
            <a:fld id="{8370E013-C66D-41E7-A0F5-0D0A590E6FD3}" type="datetimeFigureOut">
              <a:rPr lang="ko-KR" altLang="en-US" smtClean="0"/>
              <a:pPr/>
              <a:t>2023-01-23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5213" y="1143000"/>
            <a:ext cx="218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ns Serif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ns Serif"/>
              </a:defRPr>
            </a:lvl1pPr>
          </a:lstStyle>
          <a:p>
            <a:fld id="{64A5F1B9-9059-4BC2-A328-4B311A375D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33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Sans Serif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496484"/>
            <a:ext cx="5508149" cy="3183467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4802717"/>
            <a:ext cx="4860131" cy="2207683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32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486834"/>
            <a:ext cx="1397288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486834"/>
            <a:ext cx="4110861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32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18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2279653"/>
            <a:ext cx="5589151" cy="3803649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6119286"/>
            <a:ext cx="5589151" cy="2000249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6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2434167"/>
            <a:ext cx="2754074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2434167"/>
            <a:ext cx="2754074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7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486836"/>
            <a:ext cx="5589151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2241551"/>
            <a:ext cx="2741417" cy="1098549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3340100"/>
            <a:ext cx="2741417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2241551"/>
            <a:ext cx="2754918" cy="1098549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3340100"/>
            <a:ext cx="2754918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47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2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24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609600"/>
            <a:ext cx="2090025" cy="2133600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1316569"/>
            <a:ext cx="3280589" cy="6498167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2743200"/>
            <a:ext cx="2090025" cy="5082117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23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609600"/>
            <a:ext cx="2090025" cy="2133600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1316569"/>
            <a:ext cx="3280589" cy="6498167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2743200"/>
            <a:ext cx="2090025" cy="5082117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02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486836"/>
            <a:ext cx="5589151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2434167"/>
            <a:ext cx="5589151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8475136"/>
            <a:ext cx="145803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6C57-26EB-440C-AB18-483750E27E04}" type="datetimeFigureOut">
              <a:rPr lang="ko-KR" altLang="en-US" smtClean="0"/>
              <a:t>2023-01-23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8475136"/>
            <a:ext cx="218705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8475136"/>
            <a:ext cx="145803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B602-246B-4BE2-AE24-49CA1DF0F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22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8035" rtl="0" eaLnBrk="1" latinLnBrk="1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1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e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7.png"/><Relationship Id="rId7" Type="http://schemas.openxmlformats.org/officeDocument/2006/relationships/image" Target="../media/image20.tif"/><Relationship Id="rId12" Type="http://schemas.openxmlformats.org/officeDocument/2006/relationships/image" Target="../media/image24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"/><Relationship Id="rId11" Type="http://schemas.openxmlformats.org/officeDocument/2006/relationships/image" Target="../media/image23.tif"/><Relationship Id="rId5" Type="http://schemas.openxmlformats.org/officeDocument/2006/relationships/image" Target="../media/image18.tif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개체 15">
            <a:extLst>
              <a:ext uri="{FF2B5EF4-FFF2-40B4-BE49-F238E27FC236}">
                <a16:creationId xmlns:a16="http://schemas.microsoft.com/office/drawing/2014/main" id="{A4A4DF82-1502-4DC7-AA29-7B3645B34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63659"/>
              </p:ext>
            </p:extLst>
          </p:nvPr>
        </p:nvGraphicFramePr>
        <p:xfrm>
          <a:off x="2963874" y="267393"/>
          <a:ext cx="1940810" cy="166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" imgW="3485033" imgH="2992880" progId="Prism7.Document">
                  <p:embed/>
                </p:oleObj>
              </mc:Choice>
              <mc:Fallback>
                <p:oleObj name="Prism 7" r:id="rId2" imgW="3485033" imgH="2992880" progId="Prism7.Document">
                  <p:embed/>
                  <p:pic>
                    <p:nvPicPr>
                      <p:cNvPr id="11" name="개체 10">
                        <a:extLst>
                          <a:ext uri="{FF2B5EF4-FFF2-40B4-BE49-F238E27FC236}">
                            <a16:creationId xmlns:a16="http://schemas.microsoft.com/office/drawing/2014/main" id="{1D3599D6-5141-4A77-8853-DD8E88DA2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3874" y="267393"/>
                        <a:ext cx="1940810" cy="1666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4BC44F4-C93D-4CAC-ACA3-5983075DD604}"/>
              </a:ext>
            </a:extLst>
          </p:cNvPr>
          <p:cNvSpPr txBox="1"/>
          <p:nvPr/>
        </p:nvSpPr>
        <p:spPr>
          <a:xfrm>
            <a:off x="-1" y="1934102"/>
            <a:ext cx="64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/>
              <a:t>Supplementary Figure 1 Knock out efficiency in human primary T cells after being electroporated with PD-1 targeting CRISPR RNP.  (A) </a:t>
            </a:r>
            <a:r>
              <a:rPr lang="en-US" altLang="ko-KR" sz="900" dirty="0"/>
              <a:t>Sequences of guide RNA candidate targeting PDCD1 locus </a:t>
            </a:r>
            <a:r>
              <a:rPr lang="en-US" altLang="ko-KR" sz="900" b="1" dirty="0"/>
              <a:t>(B) </a:t>
            </a:r>
            <a:r>
              <a:rPr lang="en-US" altLang="ko-KR" sz="900" dirty="0"/>
              <a:t>Electroporated T Cells were stimulated with </a:t>
            </a:r>
            <a:r>
              <a:rPr lang="el-GR" altLang="ko-KR" sz="900" dirty="0"/>
              <a:t>α</a:t>
            </a:r>
            <a:r>
              <a:rPr lang="en-US" altLang="ko-KR" sz="900" dirty="0"/>
              <a:t>CD3 and </a:t>
            </a:r>
            <a:r>
              <a:rPr lang="el-GR" altLang="ko-KR" sz="900" dirty="0"/>
              <a:t>α</a:t>
            </a:r>
            <a:r>
              <a:rPr lang="en-US" altLang="ko-KR" sz="900" dirty="0"/>
              <a:t>CD28 for 2 days, and PD-1 expression was analyzed using flow cytometry. Knock out efficiency was calculated by the flowing equation. K.O. efficiency = (% of PD-1+</a:t>
            </a:r>
            <a:r>
              <a:rPr lang="en-US" altLang="ko-KR" sz="900" baseline="-25000" dirty="0"/>
              <a:t>Cas9 </a:t>
            </a:r>
            <a:r>
              <a:rPr lang="en-US" altLang="ko-KR" sz="900" dirty="0"/>
              <a:t>-% of PD1+</a:t>
            </a:r>
            <a:r>
              <a:rPr lang="en-US" altLang="ko-KR" sz="900" baseline="-25000" dirty="0"/>
              <a:t>sgPD1</a:t>
            </a:r>
            <a:r>
              <a:rPr lang="en-US" altLang="ko-KR" sz="900" dirty="0"/>
              <a:t>)/(% of PD-1+</a:t>
            </a:r>
            <a:r>
              <a:rPr lang="en-US" altLang="ko-KR" sz="900" baseline="-25000" dirty="0"/>
              <a:t>Cas9</a:t>
            </a:r>
            <a:r>
              <a:rPr lang="en-US" altLang="ko-KR" sz="900" dirty="0"/>
              <a:t>)*100</a:t>
            </a:r>
            <a:endParaRPr lang="ko-KR" altLang="en-US" sz="900" dirty="0"/>
          </a:p>
        </p:txBody>
      </p:sp>
      <p:graphicFrame>
        <p:nvGraphicFramePr>
          <p:cNvPr id="18" name="개체 17">
            <a:extLst>
              <a:ext uri="{FF2B5EF4-FFF2-40B4-BE49-F238E27FC236}">
                <a16:creationId xmlns:a16="http://schemas.microsoft.com/office/drawing/2014/main" id="{67B0BC2E-6B15-4717-BDFC-E61AEB22A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5640"/>
              </p:ext>
            </p:extLst>
          </p:nvPr>
        </p:nvGraphicFramePr>
        <p:xfrm>
          <a:off x="95889" y="3170846"/>
          <a:ext cx="3259815" cy="17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4" imgW="5082955" imgH="2671263" progId="Prism7.Document">
                  <p:embed/>
                </p:oleObj>
              </mc:Choice>
              <mc:Fallback>
                <p:oleObj name="Prism 7" r:id="rId4" imgW="5082955" imgH="2671263" progId="Prism7.Document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66EDE2C9-F7DE-4F6F-937F-2B660D56E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889" y="3170846"/>
                        <a:ext cx="3259815" cy="171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05CC55C6-B70E-4C6C-AADD-33A16818A058}"/>
              </a:ext>
            </a:extLst>
          </p:cNvPr>
          <p:cNvSpPr/>
          <p:nvPr/>
        </p:nvSpPr>
        <p:spPr>
          <a:xfrm>
            <a:off x="95890" y="309244"/>
            <a:ext cx="3441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ko-KR" sz="1000" b="1" dirty="0"/>
              <a:t>sgPDCD1 #1 :  </a:t>
            </a:r>
            <a:r>
              <a:rPr lang="en-US" altLang="ko-KR" sz="1000" b="1" dirty="0" err="1"/>
              <a:t>cgactggccagggcgcctgt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fontAlgn="ctr"/>
            <a:r>
              <a:rPr lang="en-US" altLang="ko-KR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sgPDCD1 #2 :  </a:t>
            </a:r>
            <a:r>
              <a:rPr lang="en-US" altLang="ko-KR" sz="1000" b="1" dirty="0" err="1"/>
              <a:t>accgcccagacgactggcca</a:t>
            </a:r>
            <a:endParaRPr lang="en-US" altLang="ko-KR" sz="1000" b="1" dirty="0"/>
          </a:p>
          <a:p>
            <a:pPr fontAlgn="ctr"/>
            <a:r>
              <a:rPr lang="en-US" altLang="ko-KR" sz="1000" b="1" dirty="0">
                <a:solidFill>
                  <a:srgbClr val="000000"/>
                </a:solidFill>
                <a:ea typeface="맑은 고딕" panose="020B0503020000020004" pitchFamily="50" charset="-127"/>
              </a:rPr>
              <a:t>sgPDCD1 #3 :  </a:t>
            </a:r>
            <a:r>
              <a:rPr lang="en-US" altLang="ko-KR" sz="1000" b="1" dirty="0" err="1"/>
              <a:t>ctacaactgggctggcggcc</a:t>
            </a:r>
            <a:endParaRPr lang="en-US" altLang="ko-KR" sz="1000" b="1" dirty="0"/>
          </a:p>
          <a:p>
            <a:pPr fontAlgn="ctr"/>
            <a:r>
              <a:rPr lang="en-US" altLang="ko-KR" sz="1000" b="1" dirty="0">
                <a:solidFill>
                  <a:srgbClr val="FF3B3B"/>
                </a:solidFill>
              </a:rPr>
              <a:t>sgPDCD1 #4 : </a:t>
            </a:r>
            <a:r>
              <a:rPr lang="en-US" altLang="ko-KR" sz="1000" b="1" dirty="0" err="1"/>
              <a:t>ggccaggatggttcttaggt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5E4847-603C-4F3A-928B-CF0081AC60A8}"/>
              </a:ext>
            </a:extLst>
          </p:cNvPr>
          <p:cNvSpPr txBox="1"/>
          <p:nvPr/>
        </p:nvSpPr>
        <p:spPr>
          <a:xfrm>
            <a:off x="0" y="63023"/>
            <a:ext cx="382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A</a:t>
            </a:r>
            <a:endParaRPr lang="ko-KR" altLang="en-US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8889BA-AD4B-4DCF-A23B-A841197E709D}"/>
              </a:ext>
            </a:extLst>
          </p:cNvPr>
          <p:cNvSpPr txBox="1"/>
          <p:nvPr/>
        </p:nvSpPr>
        <p:spPr>
          <a:xfrm>
            <a:off x="2772734" y="63023"/>
            <a:ext cx="382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B</a:t>
            </a:r>
            <a:endParaRPr lang="ko-KR" altLang="en-US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DE82C-E0F0-4EF8-A743-8C2F52425CDC}"/>
              </a:ext>
            </a:extLst>
          </p:cNvPr>
          <p:cNvSpPr txBox="1"/>
          <p:nvPr/>
        </p:nvSpPr>
        <p:spPr>
          <a:xfrm>
            <a:off x="-6024" y="5188895"/>
            <a:ext cx="63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/>
              <a:t>Supplementary Figure 2 Proliferation after serial lentiviral transduction and CRISPR editing </a:t>
            </a:r>
            <a:r>
              <a:rPr lang="en-US" altLang="ko-KR" sz="900" dirty="0"/>
              <a:t>Representative cell numbers after lentiviral transduction and CRISPR editing. Cell number was determined every 2 days using cell counter.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3858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9CF0AAD1-92D1-49E9-8198-C04E043D0D04}"/>
              </a:ext>
            </a:extLst>
          </p:cNvPr>
          <p:cNvGrpSpPr/>
          <p:nvPr/>
        </p:nvGrpSpPr>
        <p:grpSpPr>
          <a:xfrm>
            <a:off x="316528" y="96098"/>
            <a:ext cx="5804642" cy="2991370"/>
            <a:chOff x="254177" y="437156"/>
            <a:chExt cx="11609331" cy="5944525"/>
          </a:xfrm>
        </p:grpSpPr>
        <p:pic>
          <p:nvPicPr>
            <p:cNvPr id="175" name="그림 174">
              <a:extLst>
                <a:ext uri="{FF2B5EF4-FFF2-40B4-BE49-F238E27FC236}">
                  <a16:creationId xmlns:a16="http://schemas.microsoft.com/office/drawing/2014/main" id="{5E96DAA3-F892-423D-8FB1-55B665641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3274" y="1000743"/>
              <a:ext cx="8136947" cy="9241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673C91B-3F27-49A1-8883-76AA21996430}"/>
                </a:ext>
              </a:extLst>
            </p:cNvPr>
            <p:cNvSpPr txBox="1"/>
            <p:nvPr/>
          </p:nvSpPr>
          <p:spPr>
            <a:xfrm>
              <a:off x="2501319" y="5154943"/>
              <a:ext cx="1917372" cy="458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/>
                <a:t>5` junction</a:t>
              </a:r>
              <a:endParaRPr lang="ko-KR" altLang="en-US" sz="900" b="1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75B4FB1-D314-408E-A5E6-976E20BA31D1}"/>
                </a:ext>
              </a:extLst>
            </p:cNvPr>
            <p:cNvSpPr txBox="1"/>
            <p:nvPr/>
          </p:nvSpPr>
          <p:spPr>
            <a:xfrm>
              <a:off x="8430990" y="5144552"/>
              <a:ext cx="2266821" cy="458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/>
                <a:t>3` junction</a:t>
              </a:r>
              <a:endParaRPr lang="ko-KR" altLang="en-US" sz="900" b="1" dirty="0"/>
            </a:p>
          </p:txBody>
        </p:sp>
        <p:cxnSp>
          <p:nvCxnSpPr>
            <p:cNvPr id="178" name="직선 연결선 177">
              <a:extLst>
                <a:ext uri="{FF2B5EF4-FFF2-40B4-BE49-F238E27FC236}">
                  <a16:creationId xmlns:a16="http://schemas.microsoft.com/office/drawing/2014/main" id="{85B25D7A-13D9-45D0-971F-C0694B2C6093}"/>
                </a:ext>
              </a:extLst>
            </p:cNvPr>
            <p:cNvCxnSpPr>
              <a:cxnSpLocks/>
              <a:stCxn id="197" idx="3"/>
              <a:endCxn id="181" idx="3"/>
            </p:cNvCxnSpPr>
            <p:nvPr/>
          </p:nvCxnSpPr>
          <p:spPr>
            <a:xfrm flipH="1" flipV="1">
              <a:off x="6855499" y="2482262"/>
              <a:ext cx="1142251" cy="774061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59A8EDE5-81C9-43BD-962F-DF856BF191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1215" y="2475645"/>
              <a:ext cx="1371576" cy="775447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연결선 179">
              <a:extLst>
                <a:ext uri="{FF2B5EF4-FFF2-40B4-BE49-F238E27FC236}">
                  <a16:creationId xmlns:a16="http://schemas.microsoft.com/office/drawing/2014/main" id="{903A55E7-4B01-402E-833B-E97DE6E069F5}"/>
                </a:ext>
              </a:extLst>
            </p:cNvPr>
            <p:cNvCxnSpPr>
              <a:cxnSpLocks/>
            </p:cNvCxnSpPr>
            <p:nvPr/>
          </p:nvCxnSpPr>
          <p:spPr>
            <a:xfrm>
              <a:off x="4613949" y="2473713"/>
              <a:ext cx="35841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id="{25864F9E-F33F-431F-95D4-BA18FCE667CC}"/>
                </a:ext>
              </a:extLst>
            </p:cNvPr>
            <p:cNvSpPr/>
            <p:nvPr/>
          </p:nvSpPr>
          <p:spPr>
            <a:xfrm>
              <a:off x="5935590" y="2377405"/>
              <a:ext cx="919909" cy="2097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Exon 1</a:t>
              </a:r>
              <a:endParaRPr lang="ko-KR" altLang="en-US" sz="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0374B091-504C-432A-9E5B-A43D3C171EF5}"/>
                </a:ext>
              </a:extLst>
            </p:cNvPr>
            <p:cNvCxnSpPr>
              <a:cxnSpLocks/>
              <a:stCxn id="181" idx="1"/>
              <a:endCxn id="187" idx="2"/>
            </p:cNvCxnSpPr>
            <p:nvPr/>
          </p:nvCxnSpPr>
          <p:spPr>
            <a:xfrm flipH="1">
              <a:off x="4760476" y="2482262"/>
              <a:ext cx="1175114" cy="800741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4AD8F88C-F7AA-4031-9BB3-B241F836C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1216" y="3261828"/>
              <a:ext cx="3988371" cy="196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248">
              <a:extLst>
                <a:ext uri="{FF2B5EF4-FFF2-40B4-BE49-F238E27FC236}">
                  <a16:creationId xmlns:a16="http://schemas.microsoft.com/office/drawing/2014/main" id="{6B91E531-3586-4BAD-81F4-7B58D81FA279}"/>
                </a:ext>
              </a:extLst>
            </p:cNvPr>
            <p:cNvSpPr txBox="1"/>
            <p:nvPr/>
          </p:nvSpPr>
          <p:spPr>
            <a:xfrm>
              <a:off x="4852205" y="3264718"/>
              <a:ext cx="724459" cy="36697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600" b="1" dirty="0">
                  <a:latin typeface="+mj-lt"/>
                  <a:cs typeface="Arial" panose="020B0604020202020204" pitchFamily="34" charset="0"/>
                </a:rPr>
                <a:t>LHA</a:t>
              </a:r>
              <a:endParaRPr lang="ko-KR" altLang="en-US" sz="600" b="1" dirty="0"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B4C7A15D-DCC1-4377-89E0-D0FA446D95F4}"/>
                </a:ext>
              </a:extLst>
            </p:cNvPr>
            <p:cNvCxnSpPr>
              <a:cxnSpLocks/>
            </p:cNvCxnSpPr>
            <p:nvPr/>
          </p:nvCxnSpPr>
          <p:spPr>
            <a:xfrm>
              <a:off x="7746410" y="2488562"/>
              <a:ext cx="974930" cy="744907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직사각형 185">
              <a:extLst>
                <a:ext uri="{FF2B5EF4-FFF2-40B4-BE49-F238E27FC236}">
                  <a16:creationId xmlns:a16="http://schemas.microsoft.com/office/drawing/2014/main" id="{01C7B3DB-87DB-4B51-9622-6570317282EE}"/>
                </a:ext>
              </a:extLst>
            </p:cNvPr>
            <p:cNvSpPr/>
            <p:nvPr/>
          </p:nvSpPr>
          <p:spPr>
            <a:xfrm>
              <a:off x="3289173" y="2462189"/>
              <a:ext cx="1470122" cy="611622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PDCD1 locus</a:t>
              </a:r>
            </a:p>
          </p:txBody>
        </p:sp>
        <p:sp>
          <p:nvSpPr>
            <p:cNvPr id="187" name="타원 186">
              <a:extLst>
                <a:ext uri="{FF2B5EF4-FFF2-40B4-BE49-F238E27FC236}">
                  <a16:creationId xmlns:a16="http://schemas.microsoft.com/office/drawing/2014/main" id="{BC9AC1A5-0318-4054-834D-F501CF9DE49E}"/>
                </a:ext>
              </a:extLst>
            </p:cNvPr>
            <p:cNvSpPr/>
            <p:nvPr/>
          </p:nvSpPr>
          <p:spPr>
            <a:xfrm>
              <a:off x="4760476" y="3205405"/>
              <a:ext cx="45092" cy="15519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>
                <a:latin typeface="+mj-lt"/>
              </a:endParaRPr>
            </a:p>
          </p:txBody>
        </p:sp>
        <p:sp>
          <p:nvSpPr>
            <p:cNvPr id="188" name="타원 187">
              <a:extLst>
                <a:ext uri="{FF2B5EF4-FFF2-40B4-BE49-F238E27FC236}">
                  <a16:creationId xmlns:a16="http://schemas.microsoft.com/office/drawing/2014/main" id="{AC92B3D1-26E2-4CB3-98FE-A93CD88EA857}"/>
                </a:ext>
              </a:extLst>
            </p:cNvPr>
            <p:cNvSpPr/>
            <p:nvPr/>
          </p:nvSpPr>
          <p:spPr>
            <a:xfrm>
              <a:off x="8747769" y="3177195"/>
              <a:ext cx="45092" cy="15519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>
                <a:latin typeface="+mj-lt"/>
              </a:endParaRPr>
            </a:p>
          </p:txBody>
        </p:sp>
        <p:sp>
          <p:nvSpPr>
            <p:cNvPr id="189" name="TextBox 248">
              <a:extLst>
                <a:ext uri="{FF2B5EF4-FFF2-40B4-BE49-F238E27FC236}">
                  <a16:creationId xmlns:a16="http://schemas.microsoft.com/office/drawing/2014/main" id="{276DDE43-7E6C-464E-8818-2CC01EF24BD2}"/>
                </a:ext>
              </a:extLst>
            </p:cNvPr>
            <p:cNvSpPr txBox="1"/>
            <p:nvPr/>
          </p:nvSpPr>
          <p:spPr>
            <a:xfrm>
              <a:off x="8124131" y="3248149"/>
              <a:ext cx="770201" cy="36697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600" b="1" dirty="0">
                  <a:latin typeface="+mj-lt"/>
                  <a:cs typeface="Arial" panose="020B0604020202020204" pitchFamily="34" charset="0"/>
                </a:rPr>
                <a:t>RHA</a:t>
              </a:r>
              <a:endParaRPr lang="ko-KR" altLang="en-US" sz="6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0" name="TextBox 121">
              <a:extLst>
                <a:ext uri="{FF2B5EF4-FFF2-40B4-BE49-F238E27FC236}">
                  <a16:creationId xmlns:a16="http://schemas.microsoft.com/office/drawing/2014/main" id="{C8986E70-8DD3-4366-A412-DA3E9D81FD89}"/>
                </a:ext>
              </a:extLst>
            </p:cNvPr>
            <p:cNvSpPr txBox="1"/>
            <p:nvPr/>
          </p:nvSpPr>
          <p:spPr>
            <a:xfrm>
              <a:off x="4399780" y="2482968"/>
              <a:ext cx="721995" cy="36697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" b="1" dirty="0">
                  <a:latin typeface="+mj-lt"/>
                  <a:cs typeface="Arial" panose="020B0604020202020204" pitchFamily="34" charset="0"/>
                </a:rPr>
                <a:t>Chr2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1873F04-45A3-4F6B-BD8E-ABB04ED60B2C}"/>
                </a:ext>
              </a:extLst>
            </p:cNvPr>
            <p:cNvSpPr txBox="1"/>
            <p:nvPr/>
          </p:nvSpPr>
          <p:spPr>
            <a:xfrm>
              <a:off x="8830833" y="3090991"/>
              <a:ext cx="1085268" cy="36697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600" b="1" dirty="0" err="1">
                  <a:latin typeface="+mj-lt"/>
                </a:rPr>
                <a:t>rAAV</a:t>
              </a:r>
              <a:endParaRPr lang="ko-KR" altLang="en-US" sz="600" b="1" dirty="0">
                <a:latin typeface="+mj-lt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A2E8808-C356-4856-8044-8412A3B506BD}"/>
                </a:ext>
              </a:extLst>
            </p:cNvPr>
            <p:cNvSpPr txBox="1"/>
            <p:nvPr/>
          </p:nvSpPr>
          <p:spPr>
            <a:xfrm>
              <a:off x="6776963" y="2091027"/>
              <a:ext cx="2559515" cy="42813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latin typeface="+mj-lt"/>
                </a:rPr>
                <a:t>DSB by CRISPR RNP</a:t>
              </a:r>
            </a:p>
          </p:txBody>
        </p:sp>
        <p:sp>
          <p:nvSpPr>
            <p:cNvPr id="193" name="직사각형 192" descr="t">
              <a:extLst>
                <a:ext uri="{FF2B5EF4-FFF2-40B4-BE49-F238E27FC236}">
                  <a16:creationId xmlns:a16="http://schemas.microsoft.com/office/drawing/2014/main" id="{6845673D-8D14-41A5-83CF-AD4B326542FA}"/>
                </a:ext>
              </a:extLst>
            </p:cNvPr>
            <p:cNvSpPr/>
            <p:nvPr/>
          </p:nvSpPr>
          <p:spPr>
            <a:xfrm>
              <a:off x="6916246" y="3161453"/>
              <a:ext cx="700518" cy="1902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tLNGFR</a:t>
              </a:r>
              <a:endParaRPr lang="ko-KR" altLang="en-US" sz="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4" name="직사각형 193" descr="t">
              <a:extLst>
                <a:ext uri="{FF2B5EF4-FFF2-40B4-BE49-F238E27FC236}">
                  <a16:creationId xmlns:a16="http://schemas.microsoft.com/office/drawing/2014/main" id="{796697FE-2D2D-4421-B7FE-45A963C3328F}"/>
                </a:ext>
              </a:extLst>
            </p:cNvPr>
            <p:cNvSpPr/>
            <p:nvPr/>
          </p:nvSpPr>
          <p:spPr>
            <a:xfrm>
              <a:off x="6646758" y="3160934"/>
              <a:ext cx="272244" cy="19026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2A</a:t>
              </a:r>
              <a:endParaRPr lang="ko-KR" altLang="en-US" sz="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5" name="직사각형 194" descr="t">
              <a:extLst>
                <a:ext uri="{FF2B5EF4-FFF2-40B4-BE49-F238E27FC236}">
                  <a16:creationId xmlns:a16="http://schemas.microsoft.com/office/drawing/2014/main" id="{290824B6-3D25-413E-8F50-4A35529E7D81}"/>
                </a:ext>
              </a:extLst>
            </p:cNvPr>
            <p:cNvSpPr/>
            <p:nvPr/>
          </p:nvSpPr>
          <p:spPr>
            <a:xfrm>
              <a:off x="5759482" y="3162736"/>
              <a:ext cx="887276" cy="1902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scIL-12</a:t>
              </a:r>
              <a:endParaRPr lang="ko-KR" altLang="en-US" sz="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6" name="직사각형 195" descr="t">
              <a:extLst>
                <a:ext uri="{FF2B5EF4-FFF2-40B4-BE49-F238E27FC236}">
                  <a16:creationId xmlns:a16="http://schemas.microsoft.com/office/drawing/2014/main" id="{0ED1DF38-F402-4F81-A3B7-7BDF0218334E}"/>
                </a:ext>
              </a:extLst>
            </p:cNvPr>
            <p:cNvSpPr/>
            <p:nvPr/>
          </p:nvSpPr>
          <p:spPr>
            <a:xfrm>
              <a:off x="5483923" y="3162575"/>
              <a:ext cx="272244" cy="19026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2A</a:t>
              </a:r>
              <a:endParaRPr lang="ko-KR" altLang="en-US" sz="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7" name="직사각형 196" descr="t">
              <a:extLst>
                <a:ext uri="{FF2B5EF4-FFF2-40B4-BE49-F238E27FC236}">
                  <a16:creationId xmlns:a16="http://schemas.microsoft.com/office/drawing/2014/main" id="{4C061B22-4FEE-4280-809F-B34AA93EF1C3}"/>
                </a:ext>
              </a:extLst>
            </p:cNvPr>
            <p:cNvSpPr/>
            <p:nvPr/>
          </p:nvSpPr>
          <p:spPr>
            <a:xfrm>
              <a:off x="7619251" y="3161189"/>
              <a:ext cx="378499" cy="19026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600" b="1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pA</a:t>
              </a:r>
              <a:endParaRPr lang="ko-KR" altLang="en-US" sz="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98" name="직선 화살표 연결선 197">
              <a:extLst>
                <a:ext uri="{FF2B5EF4-FFF2-40B4-BE49-F238E27FC236}">
                  <a16:creationId xmlns:a16="http://schemas.microsoft.com/office/drawing/2014/main" id="{0DB8D9FB-6FA2-4161-A338-23445C759BC7}"/>
                </a:ext>
              </a:extLst>
            </p:cNvPr>
            <p:cNvCxnSpPr>
              <a:cxnSpLocks/>
            </p:cNvCxnSpPr>
            <p:nvPr/>
          </p:nvCxnSpPr>
          <p:spPr>
            <a:xfrm>
              <a:off x="6855499" y="2233800"/>
              <a:ext cx="0" cy="225065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9ED00D90-213A-4DF8-AE1B-F5DF5266D8E6}"/>
                </a:ext>
              </a:extLst>
            </p:cNvPr>
            <p:cNvCxnSpPr>
              <a:cxnSpLocks/>
            </p:cNvCxnSpPr>
            <p:nvPr/>
          </p:nvCxnSpPr>
          <p:spPr>
            <a:xfrm>
              <a:off x="8146428" y="2387454"/>
              <a:ext cx="117494" cy="1528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3CBFF561-6895-45E7-B132-61FA68625EB0}"/>
                </a:ext>
              </a:extLst>
            </p:cNvPr>
            <p:cNvCxnSpPr>
              <a:cxnSpLocks/>
            </p:cNvCxnSpPr>
            <p:nvPr/>
          </p:nvCxnSpPr>
          <p:spPr>
            <a:xfrm>
              <a:off x="8063057" y="2387454"/>
              <a:ext cx="117494" cy="1528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BD0FDF33-27CE-4245-9694-F7B1DA742E28}"/>
                </a:ext>
              </a:extLst>
            </p:cNvPr>
            <p:cNvCxnSpPr>
              <a:stCxn id="190" idx="0"/>
            </p:cNvCxnSpPr>
            <p:nvPr/>
          </p:nvCxnSpPr>
          <p:spPr>
            <a:xfrm flipH="1" flipV="1">
              <a:off x="4728037" y="2297047"/>
              <a:ext cx="32740" cy="1859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화살표 연결선 201">
              <a:extLst>
                <a:ext uri="{FF2B5EF4-FFF2-40B4-BE49-F238E27FC236}">
                  <a16:creationId xmlns:a16="http://schemas.microsoft.com/office/drawing/2014/main" id="{998CBEA5-96FB-4F31-808B-D76BC5863EF3}"/>
                </a:ext>
              </a:extLst>
            </p:cNvPr>
            <p:cNvCxnSpPr/>
            <p:nvPr/>
          </p:nvCxnSpPr>
          <p:spPr>
            <a:xfrm>
              <a:off x="4728034" y="2297032"/>
              <a:ext cx="328254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그룹 202">
              <a:extLst>
                <a:ext uri="{FF2B5EF4-FFF2-40B4-BE49-F238E27FC236}">
                  <a16:creationId xmlns:a16="http://schemas.microsoft.com/office/drawing/2014/main" id="{17CDF5C2-0C1A-49B6-BCCE-C03ED8CAFE19}"/>
                </a:ext>
              </a:extLst>
            </p:cNvPr>
            <p:cNvGrpSpPr/>
            <p:nvPr/>
          </p:nvGrpSpPr>
          <p:grpSpPr>
            <a:xfrm>
              <a:off x="1162543" y="3544262"/>
              <a:ext cx="9899572" cy="1071589"/>
              <a:chOff x="742609" y="3263683"/>
              <a:chExt cx="10787888" cy="1167746"/>
            </a:xfrm>
          </p:grpSpPr>
          <p:cxnSp>
            <p:nvCxnSpPr>
              <p:cNvPr id="217" name="직선 연결선 216">
                <a:extLst>
                  <a:ext uri="{FF2B5EF4-FFF2-40B4-BE49-F238E27FC236}">
                    <a16:creationId xmlns:a16="http://schemas.microsoft.com/office/drawing/2014/main" id="{E2F36493-8E07-4508-A7B0-429608514B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5797" y="3953118"/>
                <a:ext cx="8934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121">
                <a:extLst>
                  <a:ext uri="{FF2B5EF4-FFF2-40B4-BE49-F238E27FC236}">
                    <a16:creationId xmlns:a16="http://schemas.microsoft.com/office/drawing/2014/main" id="{8D0E73E8-3DF1-464B-BF3C-BDB7B7FCD508}"/>
                  </a:ext>
                </a:extLst>
              </p:cNvPr>
              <p:cNvSpPr txBox="1"/>
              <p:nvPr/>
            </p:nvSpPr>
            <p:spPr>
              <a:xfrm>
                <a:off x="2455046" y="3931552"/>
                <a:ext cx="975441" cy="4998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00" b="1" dirty="0">
                    <a:latin typeface="+mj-lt"/>
                    <a:cs typeface="Arial" panose="020B0604020202020204" pitchFamily="34" charset="0"/>
                  </a:rPr>
                  <a:t>Chr2</a:t>
                </a:r>
              </a:p>
            </p:txBody>
          </p:sp>
          <p:sp>
            <p:nvSpPr>
              <p:cNvPr id="219" name="직사각형 218">
                <a:extLst>
                  <a:ext uri="{FF2B5EF4-FFF2-40B4-BE49-F238E27FC236}">
                    <a16:creationId xmlns:a16="http://schemas.microsoft.com/office/drawing/2014/main" id="{7B71A13A-F767-4724-9226-6B1CB86BA6E5}"/>
                  </a:ext>
                </a:extLst>
              </p:cNvPr>
              <p:cNvSpPr/>
              <p:nvPr/>
            </p:nvSpPr>
            <p:spPr>
              <a:xfrm>
                <a:off x="9350204" y="3762862"/>
                <a:ext cx="341543" cy="322582"/>
              </a:xfrm>
              <a:prstGeom prst="rect">
                <a:avLst/>
              </a:prstGeom>
              <a:solidFill>
                <a:srgbClr val="DAE3F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0" name="직사각형 219">
                <a:extLst>
                  <a:ext uri="{FF2B5EF4-FFF2-40B4-BE49-F238E27FC236}">
                    <a16:creationId xmlns:a16="http://schemas.microsoft.com/office/drawing/2014/main" id="{141CF675-C7FF-4320-A85C-DA86A19716B5}"/>
                  </a:ext>
                </a:extLst>
              </p:cNvPr>
              <p:cNvSpPr/>
              <p:nvPr/>
            </p:nvSpPr>
            <p:spPr>
              <a:xfrm>
                <a:off x="9866913" y="3762859"/>
                <a:ext cx="129225" cy="322582"/>
              </a:xfrm>
              <a:prstGeom prst="rect">
                <a:avLst/>
              </a:prstGeom>
              <a:solidFill>
                <a:srgbClr val="DAE3F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1" name="직사각형 220">
                <a:extLst>
                  <a:ext uri="{FF2B5EF4-FFF2-40B4-BE49-F238E27FC236}">
                    <a16:creationId xmlns:a16="http://schemas.microsoft.com/office/drawing/2014/main" id="{99E71D72-F42B-4D34-9F97-B99E0A5C0416}"/>
                  </a:ext>
                </a:extLst>
              </p:cNvPr>
              <p:cNvSpPr/>
              <p:nvPr/>
            </p:nvSpPr>
            <p:spPr>
              <a:xfrm flipH="1">
                <a:off x="10169991" y="3752400"/>
                <a:ext cx="60378" cy="322582"/>
              </a:xfrm>
              <a:prstGeom prst="rect">
                <a:avLst/>
              </a:prstGeom>
              <a:solidFill>
                <a:srgbClr val="DAE3F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2" name="직사각형 221">
                <a:extLst>
                  <a:ext uri="{FF2B5EF4-FFF2-40B4-BE49-F238E27FC236}">
                    <a16:creationId xmlns:a16="http://schemas.microsoft.com/office/drawing/2014/main" id="{CCF65261-800E-40A6-B00C-1B6B01DC13D2}"/>
                  </a:ext>
                </a:extLst>
              </p:cNvPr>
              <p:cNvSpPr/>
              <p:nvPr/>
            </p:nvSpPr>
            <p:spPr>
              <a:xfrm>
                <a:off x="10507561" y="3752400"/>
                <a:ext cx="671584" cy="322582"/>
              </a:xfrm>
              <a:prstGeom prst="rect">
                <a:avLst/>
              </a:prstGeom>
              <a:solidFill>
                <a:srgbClr val="DAE3F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3" name="직사각형 222" descr="t">
                <a:extLst>
                  <a:ext uri="{FF2B5EF4-FFF2-40B4-BE49-F238E27FC236}">
                    <a16:creationId xmlns:a16="http://schemas.microsoft.com/office/drawing/2014/main" id="{CD6D8A6C-563E-4634-B2FF-2334AE3E7BBA}"/>
                  </a:ext>
                </a:extLst>
              </p:cNvPr>
              <p:cNvSpPr/>
              <p:nvPr/>
            </p:nvSpPr>
            <p:spPr>
              <a:xfrm>
                <a:off x="6648825" y="3766236"/>
                <a:ext cx="1187679" cy="3225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tLNGFR</a:t>
                </a:r>
                <a:endParaRPr lang="ko-KR" altLang="en-US" sz="9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4" name="직사각형 223" descr="t">
                <a:extLst>
                  <a:ext uri="{FF2B5EF4-FFF2-40B4-BE49-F238E27FC236}">
                    <a16:creationId xmlns:a16="http://schemas.microsoft.com/office/drawing/2014/main" id="{328606E7-C272-444F-A1FD-C9079BA07FE2}"/>
                  </a:ext>
                </a:extLst>
              </p:cNvPr>
              <p:cNvSpPr/>
              <p:nvPr/>
            </p:nvSpPr>
            <p:spPr>
              <a:xfrm>
                <a:off x="6191930" y="3765356"/>
                <a:ext cx="461572" cy="32258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2A</a:t>
                </a:r>
                <a:endParaRPr lang="ko-KR" altLang="en-US" sz="9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5" name="직사각형 224" descr="t">
                <a:extLst>
                  <a:ext uri="{FF2B5EF4-FFF2-40B4-BE49-F238E27FC236}">
                    <a16:creationId xmlns:a16="http://schemas.microsoft.com/office/drawing/2014/main" id="{C820602C-2428-4734-A48D-508CE226691D}"/>
                  </a:ext>
                </a:extLst>
              </p:cNvPr>
              <p:cNvSpPr/>
              <p:nvPr/>
            </p:nvSpPr>
            <p:spPr>
              <a:xfrm>
                <a:off x="4687613" y="3766136"/>
                <a:ext cx="1504315" cy="322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scIL-12</a:t>
                </a:r>
                <a:endParaRPr lang="ko-KR" altLang="en-US" sz="9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6" name="직사각형 225" descr="t">
                <a:extLst>
                  <a:ext uri="{FF2B5EF4-FFF2-40B4-BE49-F238E27FC236}">
                    <a16:creationId xmlns:a16="http://schemas.microsoft.com/office/drawing/2014/main" id="{E2B89317-4572-4222-B60F-F4C0DB817B82}"/>
                  </a:ext>
                </a:extLst>
              </p:cNvPr>
              <p:cNvSpPr/>
              <p:nvPr/>
            </p:nvSpPr>
            <p:spPr>
              <a:xfrm>
                <a:off x="4226772" y="3765861"/>
                <a:ext cx="461572" cy="32258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9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2A</a:t>
                </a:r>
                <a:endParaRPr lang="ko-KR" altLang="en-US" sz="9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7" name="직사각형 226" descr="t">
                <a:extLst>
                  <a:ext uri="{FF2B5EF4-FFF2-40B4-BE49-F238E27FC236}">
                    <a16:creationId xmlns:a16="http://schemas.microsoft.com/office/drawing/2014/main" id="{C2DB5362-B325-4B20-B3C0-FC8CD666FCFA}"/>
                  </a:ext>
                </a:extLst>
              </p:cNvPr>
              <p:cNvSpPr/>
              <p:nvPr/>
            </p:nvSpPr>
            <p:spPr>
              <a:xfrm>
                <a:off x="7834372" y="3765786"/>
                <a:ext cx="641718" cy="32258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900" b="1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pA</a:t>
                </a:r>
                <a:endParaRPr lang="ko-KR" altLang="en-US" sz="9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8" name="직사각형 227">
                <a:extLst>
                  <a:ext uri="{FF2B5EF4-FFF2-40B4-BE49-F238E27FC236}">
                    <a16:creationId xmlns:a16="http://schemas.microsoft.com/office/drawing/2014/main" id="{FA1D4AC4-87E1-4442-ADD5-A9D4CBC00893}"/>
                  </a:ext>
                </a:extLst>
              </p:cNvPr>
              <p:cNvSpPr/>
              <p:nvPr/>
            </p:nvSpPr>
            <p:spPr>
              <a:xfrm>
                <a:off x="4048028" y="3765718"/>
                <a:ext cx="180542" cy="322582"/>
              </a:xfrm>
              <a:prstGeom prst="rect">
                <a:avLst/>
              </a:prstGeom>
              <a:solidFill>
                <a:srgbClr val="DAE3F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90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9" name="화살표: 아래쪽 228">
                <a:extLst>
                  <a:ext uri="{FF2B5EF4-FFF2-40B4-BE49-F238E27FC236}">
                    <a16:creationId xmlns:a16="http://schemas.microsoft.com/office/drawing/2014/main" id="{85683496-3A51-4789-B128-BAE1C15BA4DC}"/>
                  </a:ext>
                </a:extLst>
              </p:cNvPr>
              <p:cNvSpPr/>
              <p:nvPr/>
            </p:nvSpPr>
            <p:spPr>
              <a:xfrm>
                <a:off x="6332783" y="3263683"/>
                <a:ext cx="156937" cy="229556"/>
              </a:xfrm>
              <a:prstGeom prst="downArrow">
                <a:avLst/>
              </a:prstGeom>
              <a:solidFill>
                <a:srgbClr val="2F528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600">
                  <a:latin typeface="+mj-lt"/>
                </a:endParaRPr>
              </a:p>
            </p:txBody>
          </p:sp>
          <p:sp>
            <p:nvSpPr>
              <p:cNvPr id="230" name="직사각형 229">
                <a:extLst>
                  <a:ext uri="{FF2B5EF4-FFF2-40B4-BE49-F238E27FC236}">
                    <a16:creationId xmlns:a16="http://schemas.microsoft.com/office/drawing/2014/main" id="{75679C71-FA49-4FDA-995A-89885E84BE1D}"/>
                  </a:ext>
                </a:extLst>
              </p:cNvPr>
              <p:cNvSpPr/>
              <p:nvPr/>
            </p:nvSpPr>
            <p:spPr>
              <a:xfrm>
                <a:off x="742609" y="3614499"/>
                <a:ext cx="2652263" cy="733154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Edited </a:t>
                </a:r>
              </a:p>
              <a:p>
                <a:r>
                  <a:rPr lang="en-US" altLang="ko-KR" sz="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PDCD1 locus</a:t>
                </a:r>
              </a:p>
            </p:txBody>
          </p:sp>
        </p:grp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F0C18A8-CECA-4845-A4C8-7F00D94EB6F1}"/>
                </a:ext>
              </a:extLst>
            </p:cNvPr>
            <p:cNvSpPr txBox="1"/>
            <p:nvPr/>
          </p:nvSpPr>
          <p:spPr>
            <a:xfrm>
              <a:off x="2332645" y="522980"/>
              <a:ext cx="2559514" cy="42813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latin typeface="+mj-lt"/>
                </a:rPr>
                <a:t>PDCD1 exon1</a:t>
              </a:r>
            </a:p>
          </p:txBody>
        </p:sp>
        <p:cxnSp>
          <p:nvCxnSpPr>
            <p:cNvPr id="205" name="직선 화살표 연결선 204">
              <a:extLst>
                <a:ext uri="{FF2B5EF4-FFF2-40B4-BE49-F238E27FC236}">
                  <a16:creationId xmlns:a16="http://schemas.microsoft.com/office/drawing/2014/main" id="{D261134D-4B82-4F4D-90A9-0CFBDCF62423}"/>
                </a:ext>
              </a:extLst>
            </p:cNvPr>
            <p:cNvCxnSpPr>
              <a:cxnSpLocks/>
            </p:cNvCxnSpPr>
            <p:nvPr/>
          </p:nvCxnSpPr>
          <p:spPr>
            <a:xfrm>
              <a:off x="7032683" y="918558"/>
              <a:ext cx="0" cy="64934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9085DBBB-33D9-4805-B6E8-39BDB7396C2A}"/>
                </a:ext>
              </a:extLst>
            </p:cNvPr>
            <p:cNvSpPr txBox="1"/>
            <p:nvPr/>
          </p:nvSpPr>
          <p:spPr>
            <a:xfrm>
              <a:off x="6510468" y="437156"/>
              <a:ext cx="1940978" cy="42813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latin typeface="+mj-lt"/>
                </a:rPr>
                <a:t>cut site</a:t>
              </a:r>
            </a:p>
          </p:txBody>
        </p:sp>
        <p:cxnSp>
          <p:nvCxnSpPr>
            <p:cNvPr id="207" name="직선 화살표 연결선 206">
              <a:extLst>
                <a:ext uri="{FF2B5EF4-FFF2-40B4-BE49-F238E27FC236}">
                  <a16:creationId xmlns:a16="http://schemas.microsoft.com/office/drawing/2014/main" id="{E5623934-2151-4DF8-B8F0-B365D61D06A1}"/>
                </a:ext>
              </a:extLst>
            </p:cNvPr>
            <p:cNvCxnSpPr>
              <a:cxnSpLocks/>
            </p:cNvCxnSpPr>
            <p:nvPr/>
          </p:nvCxnSpPr>
          <p:spPr>
            <a:xfrm>
              <a:off x="3687808" y="3898900"/>
              <a:ext cx="4103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화살표 연결선 207">
              <a:extLst>
                <a:ext uri="{FF2B5EF4-FFF2-40B4-BE49-F238E27FC236}">
                  <a16:creationId xmlns:a16="http://schemas.microsoft.com/office/drawing/2014/main" id="{D4A15F52-3044-4661-8516-AB7DC10277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7522" y="4410996"/>
              <a:ext cx="386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화살표 연결선 208">
              <a:extLst>
                <a:ext uri="{FF2B5EF4-FFF2-40B4-BE49-F238E27FC236}">
                  <a16:creationId xmlns:a16="http://schemas.microsoft.com/office/drawing/2014/main" id="{7BCA8B60-180F-4CAE-8959-DFA4749874DF}"/>
                </a:ext>
              </a:extLst>
            </p:cNvPr>
            <p:cNvCxnSpPr>
              <a:cxnSpLocks/>
            </p:cNvCxnSpPr>
            <p:nvPr/>
          </p:nvCxnSpPr>
          <p:spPr>
            <a:xfrm>
              <a:off x="7613744" y="3898900"/>
              <a:ext cx="4103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화살표 연결선 209">
              <a:extLst>
                <a:ext uri="{FF2B5EF4-FFF2-40B4-BE49-F238E27FC236}">
                  <a16:creationId xmlns:a16="http://schemas.microsoft.com/office/drawing/2014/main" id="{AA4D2F2C-A934-40AD-84D3-03B3A610E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0991" y="4410996"/>
              <a:ext cx="386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직선 연결선 210">
              <a:extLst>
                <a:ext uri="{FF2B5EF4-FFF2-40B4-BE49-F238E27FC236}">
                  <a16:creationId xmlns:a16="http://schemas.microsoft.com/office/drawing/2014/main" id="{8C5BA0CD-40D5-4CAA-A7C9-B0F9AE1561F7}"/>
                </a:ext>
              </a:extLst>
            </p:cNvPr>
            <p:cNvCxnSpPr>
              <a:cxnSpLocks/>
            </p:cNvCxnSpPr>
            <p:nvPr/>
          </p:nvCxnSpPr>
          <p:spPr>
            <a:xfrm>
              <a:off x="4482646" y="4320902"/>
              <a:ext cx="1450797" cy="1343372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>
              <a:extLst>
                <a:ext uri="{FF2B5EF4-FFF2-40B4-BE49-F238E27FC236}">
                  <a16:creationId xmlns:a16="http://schemas.microsoft.com/office/drawing/2014/main" id="{82F010B4-E204-426E-940A-F85ED80BD3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177" y="4320769"/>
              <a:ext cx="4021188" cy="1291073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>
              <a:extLst>
                <a:ext uri="{FF2B5EF4-FFF2-40B4-BE49-F238E27FC236}">
                  <a16:creationId xmlns:a16="http://schemas.microsoft.com/office/drawing/2014/main" id="{E2E0C708-4258-423E-A265-348C2DD7DA50}"/>
                </a:ext>
              </a:extLst>
            </p:cNvPr>
            <p:cNvCxnSpPr>
              <a:cxnSpLocks/>
            </p:cNvCxnSpPr>
            <p:nvPr/>
          </p:nvCxnSpPr>
          <p:spPr>
            <a:xfrm>
              <a:off x="8381698" y="4320902"/>
              <a:ext cx="3481810" cy="1319412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직선 연결선 213">
              <a:extLst>
                <a:ext uri="{FF2B5EF4-FFF2-40B4-BE49-F238E27FC236}">
                  <a16:creationId xmlns:a16="http://schemas.microsoft.com/office/drawing/2014/main" id="{17D357F8-3986-4394-9F35-A066488D0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6500" y="4320769"/>
              <a:ext cx="1887918" cy="1282497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그림 214">
              <a:extLst>
                <a:ext uri="{FF2B5EF4-FFF2-40B4-BE49-F238E27FC236}">
                  <a16:creationId xmlns:a16="http://schemas.microsoft.com/office/drawing/2014/main" id="{77E09161-8FA8-4DAE-A32F-1B414749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77" y="5664990"/>
              <a:ext cx="5681413" cy="7166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6" name="그림 215">
              <a:extLst>
                <a:ext uri="{FF2B5EF4-FFF2-40B4-BE49-F238E27FC236}">
                  <a16:creationId xmlns:a16="http://schemas.microsoft.com/office/drawing/2014/main" id="{AC5180C9-6CC4-4345-AC53-8731FDA66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209"/>
            <a:stretch/>
          </p:blipFill>
          <p:spPr>
            <a:xfrm>
              <a:off x="6364408" y="5652600"/>
              <a:ext cx="5499100" cy="7166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AC623F1A-A48B-4683-8753-920163B8FAA8}"/>
              </a:ext>
            </a:extLst>
          </p:cNvPr>
          <p:cNvSpPr txBox="1"/>
          <p:nvPr/>
        </p:nvSpPr>
        <p:spPr>
          <a:xfrm>
            <a:off x="0" y="3301634"/>
            <a:ext cx="6322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Supplementary Figure 3 Seamless integration of transgenes into PDCD1 locus. </a:t>
            </a:r>
            <a:r>
              <a:rPr lang="en-US" altLang="ko-KR" sz="900" dirty="0"/>
              <a:t>DNA was extracted from PD-1 edited T Cell. In-out PCR was performed using the primers binding homology arm and transgenes, respectively at 5` or 3` junction.</a:t>
            </a:r>
            <a:endParaRPr lang="ko-KR" altLang="en-US" sz="900" dirty="0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C770D57-3E62-4822-8983-4B987DE78F26}"/>
              </a:ext>
            </a:extLst>
          </p:cNvPr>
          <p:cNvGrpSpPr/>
          <p:nvPr/>
        </p:nvGrpSpPr>
        <p:grpSpPr>
          <a:xfrm>
            <a:off x="-24173" y="4217624"/>
            <a:ext cx="6500169" cy="2233823"/>
            <a:chOff x="32644" y="351228"/>
            <a:chExt cx="6500169" cy="2233823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4E18AF44-561A-41BE-8EC2-1C344D0998C9}"/>
                </a:ext>
              </a:extLst>
            </p:cNvPr>
            <p:cNvGrpSpPr/>
            <p:nvPr/>
          </p:nvGrpSpPr>
          <p:grpSpPr>
            <a:xfrm>
              <a:off x="136463" y="351228"/>
              <a:ext cx="3295214" cy="1622063"/>
              <a:chOff x="3184463" y="2660674"/>
              <a:chExt cx="3295214" cy="1622063"/>
            </a:xfrm>
          </p:grpSpPr>
          <p:graphicFrame>
            <p:nvGraphicFramePr>
              <p:cNvPr id="63" name="개체 62">
                <a:extLst>
                  <a:ext uri="{FF2B5EF4-FFF2-40B4-BE49-F238E27FC236}">
                    <a16:creationId xmlns:a16="http://schemas.microsoft.com/office/drawing/2014/main" id="{B047FFE4-3772-401A-AECF-73E39FED30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3660851"/>
                  </p:ext>
                </p:extLst>
              </p:nvPr>
            </p:nvGraphicFramePr>
            <p:xfrm>
              <a:off x="4877890" y="2766675"/>
              <a:ext cx="1601787" cy="1516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7" r:id="rId5" imgW="3695713" imgH="3113172" progId="Prism7.Document">
                      <p:embed/>
                    </p:oleObj>
                  </mc:Choice>
                  <mc:Fallback>
                    <p:oleObj name="Prism 7" r:id="rId5" imgW="3695713" imgH="3113172" progId="Prism7.Document">
                      <p:embed/>
                      <p:pic>
                        <p:nvPicPr>
                          <p:cNvPr id="7" name="개체 6">
                            <a:extLst>
                              <a:ext uri="{FF2B5EF4-FFF2-40B4-BE49-F238E27FC236}">
                                <a16:creationId xmlns:a16="http://schemas.microsoft.com/office/drawing/2014/main" id="{76C10349-5511-4D41-917B-52C71CCA808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877890" y="2766675"/>
                            <a:ext cx="1601787" cy="15160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6A7392-B233-49E8-BA48-1CABA9ABC0C7}"/>
                  </a:ext>
                </a:extLst>
              </p:cNvPr>
              <p:cNvSpPr txBox="1"/>
              <p:nvPr/>
            </p:nvSpPr>
            <p:spPr>
              <a:xfrm>
                <a:off x="3184463" y="2660674"/>
                <a:ext cx="298567" cy="24622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/>
                  <a:t>A</a:t>
                </a:r>
                <a:endParaRPr lang="ko-KR" altLang="en-US" sz="1000" b="1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1327B21-9E29-428A-A6C2-CCE4510789F8}"/>
                  </a:ext>
                </a:extLst>
              </p:cNvPr>
              <p:cNvSpPr txBox="1"/>
              <p:nvPr/>
            </p:nvSpPr>
            <p:spPr>
              <a:xfrm>
                <a:off x="4678140" y="2660674"/>
                <a:ext cx="298567" cy="24622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/>
                  <a:t>B</a:t>
                </a:r>
                <a:endParaRPr lang="ko-KR" altLang="en-US" sz="1000" b="1" dirty="0"/>
              </a:p>
            </p:txBody>
          </p:sp>
          <p:pic>
            <p:nvPicPr>
              <p:cNvPr id="66" name="그림 65">
                <a:extLst>
                  <a:ext uri="{FF2B5EF4-FFF2-40B4-BE49-F238E27FC236}">
                    <a16:creationId xmlns:a16="http://schemas.microsoft.com/office/drawing/2014/main" id="{43454829-BAB7-4F80-90DD-FD2F8BECC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6329" y="2680848"/>
                <a:ext cx="1230562" cy="1358434"/>
              </a:xfrm>
              <a:prstGeom prst="rect">
                <a:avLst/>
              </a:prstGeom>
            </p:spPr>
          </p:pic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5BAACC2A-0F55-4D3E-8B86-0C9EA5C98391}"/>
                  </a:ext>
                </a:extLst>
              </p:cNvPr>
              <p:cNvGrpSpPr/>
              <p:nvPr/>
            </p:nvGrpSpPr>
            <p:grpSpPr>
              <a:xfrm>
                <a:off x="3383003" y="2800913"/>
                <a:ext cx="1215788" cy="1329843"/>
                <a:chOff x="3465657" y="2812137"/>
                <a:chExt cx="1215788" cy="1329843"/>
              </a:xfrm>
            </p:grpSpPr>
            <p:grpSp>
              <p:nvGrpSpPr>
                <p:cNvPr id="68" name="그룹 67">
                  <a:extLst>
                    <a:ext uri="{FF2B5EF4-FFF2-40B4-BE49-F238E27FC236}">
                      <a16:creationId xmlns:a16="http://schemas.microsoft.com/office/drawing/2014/main" id="{73913686-305A-4D26-BD95-BFE0D5267FB6}"/>
                    </a:ext>
                  </a:extLst>
                </p:cNvPr>
                <p:cNvGrpSpPr/>
                <p:nvPr/>
              </p:nvGrpSpPr>
              <p:grpSpPr>
                <a:xfrm>
                  <a:off x="3571756" y="2891356"/>
                  <a:ext cx="1109689" cy="1225973"/>
                  <a:chOff x="5135543" y="3863238"/>
                  <a:chExt cx="1513232" cy="2066753"/>
                </a:xfrm>
              </p:grpSpPr>
              <p:cxnSp>
                <p:nvCxnSpPr>
                  <p:cNvPr id="71" name="직선 화살표 연결선 70">
                    <a:extLst>
                      <a:ext uri="{FF2B5EF4-FFF2-40B4-BE49-F238E27FC236}">
                        <a16:creationId xmlns:a16="http://schemas.microsoft.com/office/drawing/2014/main" id="{A8033BBF-0283-4BF4-8704-3D0571AC80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65337" y="5761363"/>
                    <a:ext cx="883438" cy="0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141677D-5CB5-4CDD-9E01-ED660177F610}"/>
                      </a:ext>
                    </a:extLst>
                  </p:cNvPr>
                  <p:cNvSpPr txBox="1"/>
                  <p:nvPr/>
                </p:nvSpPr>
                <p:spPr>
                  <a:xfrm>
                    <a:off x="5135543" y="5592737"/>
                    <a:ext cx="814782" cy="3372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b="1" dirty="0"/>
                      <a:t>Perforin</a:t>
                    </a:r>
                    <a:endParaRPr lang="ko-KR" altLang="en-US" sz="700" b="1" dirty="0"/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09E79DE-8B4B-445B-8943-9BE44605B9DB}"/>
                      </a:ext>
                    </a:extLst>
                  </p:cNvPr>
                  <p:cNvSpPr txBox="1"/>
                  <p:nvPr/>
                </p:nvSpPr>
                <p:spPr>
                  <a:xfrm>
                    <a:off x="5169527" y="4933771"/>
                    <a:ext cx="1073355" cy="518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b="1" dirty="0"/>
                      <a:t>NE1</a:t>
                    </a:r>
                  </a:p>
                  <a:p>
                    <a:r>
                      <a:rPr lang="en-US" altLang="ko-KR" sz="700" b="1" dirty="0"/>
                      <a:t>Cas9</a:t>
                    </a:r>
                    <a:endParaRPr lang="ko-KR" altLang="en-US" sz="700" b="1" dirty="0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7CBC01C-51C6-45FA-A6A7-A5884031F111}"/>
                      </a:ext>
                    </a:extLst>
                  </p:cNvPr>
                  <p:cNvSpPr txBox="1"/>
                  <p:nvPr/>
                </p:nvSpPr>
                <p:spPr>
                  <a:xfrm>
                    <a:off x="5148591" y="4403869"/>
                    <a:ext cx="1073356" cy="518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b="1" dirty="0"/>
                      <a:t>NE1</a:t>
                    </a:r>
                  </a:p>
                  <a:p>
                    <a:r>
                      <a:rPr lang="el-GR" altLang="ko-KR" sz="700" b="1" dirty="0"/>
                      <a:t>Δ</a:t>
                    </a:r>
                    <a:r>
                      <a:rPr lang="en-US" altLang="ko-KR" sz="700" b="1" dirty="0"/>
                      <a:t>PD1</a:t>
                    </a:r>
                    <a:endParaRPr lang="ko-KR" altLang="en-US" sz="700" b="1" dirty="0"/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A23EFAA-7A99-4572-A20F-F508D0C52AAD}"/>
                      </a:ext>
                    </a:extLst>
                  </p:cNvPr>
                  <p:cNvSpPr txBox="1"/>
                  <p:nvPr/>
                </p:nvSpPr>
                <p:spPr>
                  <a:xfrm>
                    <a:off x="5145744" y="3863238"/>
                    <a:ext cx="942647" cy="518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700" b="1" dirty="0"/>
                      <a:t>NE1</a:t>
                    </a:r>
                  </a:p>
                  <a:p>
                    <a:r>
                      <a:rPr lang="el-GR" altLang="ko-KR" sz="700" b="1" dirty="0"/>
                      <a:t>Δ</a:t>
                    </a:r>
                    <a:r>
                      <a:rPr lang="en-US" altLang="ko-KR" sz="700" b="1" dirty="0"/>
                      <a:t>PD1-IL12</a:t>
                    </a:r>
                    <a:endParaRPr lang="ko-KR" altLang="en-US" sz="700" b="1" dirty="0"/>
                  </a:p>
                </p:txBody>
              </p:sp>
            </p:grpSp>
            <p:cxnSp>
              <p:nvCxnSpPr>
                <p:cNvPr id="69" name="직선 화살표 연결선 68">
                  <a:extLst>
                    <a:ext uri="{FF2B5EF4-FFF2-40B4-BE49-F238E27FC236}">
                      <a16:creationId xmlns:a16="http://schemas.microsoft.com/office/drawing/2014/main" id="{1AB21BAB-5345-4278-8B26-00E8F5D563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66840" y="2812137"/>
                  <a:ext cx="0" cy="77788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52482FB-EB15-4EE7-BB59-AE2D16BEE13B}"/>
                    </a:ext>
                  </a:extLst>
                </p:cNvPr>
                <p:cNvSpPr txBox="1"/>
                <p:nvPr/>
              </p:nvSpPr>
              <p:spPr>
                <a:xfrm rot="16200000">
                  <a:off x="3266935" y="3743203"/>
                  <a:ext cx="59749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 b="1" dirty="0"/>
                    <a:t>% of MAX</a:t>
                  </a:r>
                  <a:endParaRPr lang="ko-KR" altLang="en-US" sz="700" b="1" dirty="0"/>
                </a:p>
              </p:txBody>
            </p:sp>
          </p:grp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924F37D-355E-4857-8661-1395AC758AB4}"/>
                </a:ext>
              </a:extLst>
            </p:cNvPr>
            <p:cNvSpPr txBox="1"/>
            <p:nvPr/>
          </p:nvSpPr>
          <p:spPr>
            <a:xfrm>
              <a:off x="32644" y="1938720"/>
              <a:ext cx="6500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900" b="1" dirty="0"/>
                <a:t>Supplementary Figure 4 Expression of perforin after co-culture with A375 tumor cells for two days. (A)</a:t>
              </a:r>
              <a:r>
                <a:rPr lang="en-US" altLang="ko-KR" sz="900" dirty="0"/>
                <a:t> Representative histogram of perforin measured by flowcytometry. </a:t>
              </a:r>
              <a:r>
                <a:rPr lang="en-US" altLang="ko-KR" sz="900" b="1" dirty="0"/>
                <a:t>(B)</a:t>
              </a:r>
              <a:r>
                <a:rPr lang="en-US" altLang="ko-KR" sz="900" dirty="0"/>
                <a:t> MFI of perforin in A. </a:t>
              </a:r>
              <a:r>
                <a:rPr lang="en-US" altLang="ko-KR" sz="900" kern="100" dirty="0">
                  <a:latin typeface="Arial" panose="020B06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Data were presented as </a:t>
              </a:r>
              <a:r>
                <a:rPr lang="en-US" altLang="ko-KR" sz="900" kern="100" dirty="0" err="1">
                  <a:latin typeface="Arial" panose="020B06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mean±SEM</a:t>
              </a:r>
              <a:r>
                <a:rPr lang="en-US" altLang="ko-KR" sz="900" kern="100" dirty="0">
                  <a:latin typeface="Arial" panose="020B06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 (n=3; independent three experiments with three donors). Two-tailed unpaired t-test was performed for statistical analysis. ns, not significant.</a:t>
              </a:r>
              <a:endParaRPr lang="ko-KR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719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9D2D2DA1-3057-4446-A5D8-A131527C300D}"/>
              </a:ext>
            </a:extLst>
          </p:cNvPr>
          <p:cNvSpPr txBox="1"/>
          <p:nvPr/>
        </p:nvSpPr>
        <p:spPr>
          <a:xfrm>
            <a:off x="0" y="6223477"/>
            <a:ext cx="64058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/>
              <a:t>Supplementary Figure 5 The percentage of CD4/CD8 and differentiation status of engineered T cells before and after 3</a:t>
            </a:r>
            <a:r>
              <a:rPr lang="en-US" altLang="ko-KR" sz="900" b="1" baseline="30000" dirty="0"/>
              <a:t>rd</a:t>
            </a:r>
            <a:r>
              <a:rPr lang="en-US" altLang="ko-KR" sz="900" b="1" dirty="0"/>
              <a:t> stimulation with A375-PDL1. (A) </a:t>
            </a:r>
            <a:r>
              <a:rPr lang="en-US" altLang="ko-KR" sz="900" dirty="0"/>
              <a:t>Representative flow cytometric plot for CD4 and CD8 T cells </a:t>
            </a:r>
            <a:r>
              <a:rPr lang="en-US" altLang="ko-KR" sz="900" b="1" dirty="0"/>
              <a:t>(B) </a:t>
            </a:r>
            <a:r>
              <a:rPr lang="en-US" altLang="ko-KR" sz="900" dirty="0"/>
              <a:t>Representative flow cytometric plot for differentiation status. </a:t>
            </a:r>
            <a:r>
              <a:rPr lang="en-US" altLang="ko-KR" sz="900" b="1" dirty="0"/>
              <a:t>(C) </a:t>
            </a:r>
            <a:r>
              <a:rPr lang="en-US" altLang="ko-KR" sz="900" dirty="0"/>
              <a:t>The percentage of CD8 T cells before and after 3</a:t>
            </a:r>
            <a:r>
              <a:rPr lang="en-US" altLang="ko-KR" sz="900" baseline="30000" dirty="0"/>
              <a:t>rd</a:t>
            </a:r>
            <a:r>
              <a:rPr lang="en-US" altLang="ko-KR" sz="900" dirty="0"/>
              <a:t> repetitive stimulation. </a:t>
            </a:r>
            <a:r>
              <a:rPr lang="en-US" altLang="ko-KR" sz="900" b="1" dirty="0"/>
              <a:t>(D) </a:t>
            </a:r>
            <a:r>
              <a:rPr lang="en-US" altLang="ko-KR" sz="900" kern="100" dirty="0"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Percentage of effector memory CD4 T cells (CD45RO</a:t>
            </a:r>
            <a:r>
              <a:rPr lang="en-US" altLang="ko-KR" sz="900" kern="100" baseline="30000" dirty="0"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+</a:t>
            </a:r>
            <a:r>
              <a:rPr lang="en-US" altLang="ko-KR" sz="900" kern="100" dirty="0"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/CCR7</a:t>
            </a:r>
            <a:r>
              <a:rPr lang="en-US" altLang="ko-KR" sz="900" kern="100" baseline="30000" dirty="0"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en-US" altLang="ko-KR" sz="900" kern="100" dirty="0"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 before and after third repetitive stimulation. </a:t>
            </a:r>
            <a:r>
              <a:rPr lang="en-US" sz="900" kern="100" dirty="0"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*P&lt;0.05 was considered statistically significant. ns, not significant.</a:t>
            </a:r>
            <a:endParaRPr lang="ko-KR" altLang="en-US" sz="900" kern="100" dirty="0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4DA37E3-63E5-4F6E-9B37-44576E54AFDE}"/>
              </a:ext>
            </a:extLst>
          </p:cNvPr>
          <p:cNvGrpSpPr/>
          <p:nvPr/>
        </p:nvGrpSpPr>
        <p:grpSpPr>
          <a:xfrm>
            <a:off x="113142" y="250299"/>
            <a:ext cx="6098867" cy="3832924"/>
            <a:chOff x="224255" y="180295"/>
            <a:chExt cx="6098867" cy="3832924"/>
          </a:xfrm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6223111E-ED60-4934-939F-1A99F3AE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000" y="522717"/>
              <a:ext cx="2520000" cy="1071976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A4709791-9CCC-4203-9225-BC6A6EE34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9113" y="500938"/>
              <a:ext cx="2520000" cy="1071977"/>
            </a:xfrm>
            <a:prstGeom prst="rect">
              <a:avLst/>
            </a:prstGeom>
          </p:spPr>
        </p:pic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C26F51D3-060C-4A30-BD88-E4476BF405AA}"/>
                </a:ext>
              </a:extLst>
            </p:cNvPr>
            <p:cNvCxnSpPr>
              <a:cxnSpLocks/>
            </p:cNvCxnSpPr>
            <p:nvPr/>
          </p:nvCxnSpPr>
          <p:spPr>
            <a:xfrm>
              <a:off x="732604" y="449085"/>
              <a:ext cx="24379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4A211BEE-39D6-416D-9614-C06BB2CADD65}"/>
                </a:ext>
              </a:extLst>
            </p:cNvPr>
            <p:cNvCxnSpPr>
              <a:cxnSpLocks/>
            </p:cNvCxnSpPr>
            <p:nvPr/>
          </p:nvCxnSpPr>
          <p:spPr>
            <a:xfrm>
              <a:off x="3502984" y="449085"/>
              <a:ext cx="2476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F7CCDF-7CF1-41D4-82C8-13C1E2C5AB24}"/>
                </a:ext>
              </a:extLst>
            </p:cNvPr>
            <p:cNvSpPr txBox="1"/>
            <p:nvPr/>
          </p:nvSpPr>
          <p:spPr>
            <a:xfrm>
              <a:off x="1532635" y="180295"/>
              <a:ext cx="13465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/>
                <a:t>Before stimulation</a:t>
              </a:r>
              <a:endParaRPr lang="ko-KR" altLang="en-US" sz="800" b="1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168C3D-D711-4DB2-8FF3-6A711E526794}"/>
                </a:ext>
              </a:extLst>
            </p:cNvPr>
            <p:cNvSpPr txBox="1"/>
            <p:nvPr/>
          </p:nvSpPr>
          <p:spPr>
            <a:xfrm>
              <a:off x="4239733" y="198769"/>
              <a:ext cx="20833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/>
                <a:t>After 3</a:t>
              </a:r>
              <a:r>
                <a:rPr lang="en-US" altLang="ko-KR" sz="800" b="1" baseline="30000" dirty="0"/>
                <a:t>rd</a:t>
              </a:r>
              <a:r>
                <a:rPr lang="en-US" altLang="ko-KR" sz="800" b="1" dirty="0"/>
                <a:t> stimulation</a:t>
              </a:r>
              <a:endParaRPr lang="ko-KR" altLang="en-US" sz="800" b="1" dirty="0"/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90E67174-4260-4D9C-8360-CB1700309BD5}"/>
                </a:ext>
              </a:extLst>
            </p:cNvPr>
            <p:cNvGrpSpPr/>
            <p:nvPr/>
          </p:nvGrpSpPr>
          <p:grpSpPr>
            <a:xfrm>
              <a:off x="899976" y="540544"/>
              <a:ext cx="2371307" cy="200055"/>
              <a:chOff x="380468" y="556113"/>
              <a:chExt cx="2371307" cy="200055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DFC70E-F8CC-4397-BA91-C6FEF406C7A3}"/>
                  </a:ext>
                </a:extLst>
              </p:cNvPr>
              <p:cNvSpPr txBox="1"/>
              <p:nvPr/>
            </p:nvSpPr>
            <p:spPr>
              <a:xfrm>
                <a:off x="380468" y="556113"/>
                <a:ext cx="68381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b="1" dirty="0"/>
                  <a:t>NE1Cas9</a:t>
                </a:r>
                <a:endParaRPr lang="ko-KR" altLang="en-US" sz="700" b="1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876472-2211-4C0D-8DFA-BA8DD02E68C2}"/>
                  </a:ext>
                </a:extLst>
              </p:cNvPr>
              <p:cNvSpPr txBox="1"/>
              <p:nvPr/>
            </p:nvSpPr>
            <p:spPr>
              <a:xfrm>
                <a:off x="1213904" y="556113"/>
                <a:ext cx="62179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b="1" dirty="0"/>
                  <a:t>NE1</a:t>
                </a:r>
                <a:r>
                  <a:rPr lang="el-GR" altLang="ko-KR" sz="700" b="1" dirty="0"/>
                  <a:t>Δ</a:t>
                </a:r>
                <a:r>
                  <a:rPr lang="en-US" altLang="ko-KR" sz="700" b="1" dirty="0"/>
                  <a:t>PD1</a:t>
                </a:r>
                <a:endParaRPr lang="ko-KR" altLang="en-US" sz="700" b="1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6D8986F-8C0D-4995-8D88-BA7DDE4F017E}"/>
                  </a:ext>
                </a:extLst>
              </p:cNvPr>
              <p:cNvSpPr txBox="1"/>
              <p:nvPr/>
            </p:nvSpPr>
            <p:spPr>
              <a:xfrm>
                <a:off x="1916231" y="556113"/>
                <a:ext cx="83554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b="1" dirty="0"/>
                  <a:t>NE1</a:t>
                </a:r>
                <a:r>
                  <a:rPr lang="el-GR" altLang="ko-KR" sz="700" b="1" dirty="0"/>
                  <a:t>Δ</a:t>
                </a:r>
                <a:r>
                  <a:rPr lang="en-US" altLang="ko-KR" sz="700" b="1" dirty="0"/>
                  <a:t>PD1-IL12</a:t>
                </a:r>
                <a:endParaRPr lang="ko-KR" altLang="en-US" sz="700" b="1" dirty="0"/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76E5E653-7205-463C-B86C-67D2E4938E19}"/>
                </a:ext>
              </a:extLst>
            </p:cNvPr>
            <p:cNvGrpSpPr/>
            <p:nvPr/>
          </p:nvGrpSpPr>
          <p:grpSpPr>
            <a:xfrm>
              <a:off x="599743" y="757824"/>
              <a:ext cx="2570821" cy="886925"/>
              <a:chOff x="350179" y="658758"/>
              <a:chExt cx="2570821" cy="886925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1F161F3-3F30-49FA-9F59-1E90C7BB0BF9}"/>
                  </a:ext>
                </a:extLst>
              </p:cNvPr>
              <p:cNvSpPr txBox="1"/>
              <p:nvPr/>
            </p:nvSpPr>
            <p:spPr>
              <a:xfrm>
                <a:off x="510592" y="1345628"/>
                <a:ext cx="43820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b="1" dirty="0"/>
                  <a:t>CD8</a:t>
                </a:r>
                <a:endParaRPr lang="ko-KR" altLang="en-US" sz="700" b="1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4AB1290-DF74-4028-89EA-8077C84645F6}"/>
                  </a:ext>
                </a:extLst>
              </p:cNvPr>
              <p:cNvSpPr txBox="1"/>
              <p:nvPr/>
            </p:nvSpPr>
            <p:spPr>
              <a:xfrm rot="16200000">
                <a:off x="229581" y="1204505"/>
                <a:ext cx="4412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b="1" dirty="0"/>
                  <a:t>CD4</a:t>
                </a:r>
                <a:endParaRPr lang="ko-KR" altLang="en-US" sz="700" b="1" dirty="0"/>
              </a:p>
            </p:txBody>
          </p:sp>
          <p:cxnSp>
            <p:nvCxnSpPr>
              <p:cNvPr id="101" name="직선 화살표 연결선 100">
                <a:extLst>
                  <a:ext uri="{FF2B5EF4-FFF2-40B4-BE49-F238E27FC236}">
                    <a16:creationId xmlns:a16="http://schemas.microsoft.com/office/drawing/2014/main" id="{E74E9C36-0D72-47E2-B25F-C9C6C76811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207" y="658758"/>
                <a:ext cx="0" cy="51248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화살표 연결선 101">
                <a:extLst>
                  <a:ext uri="{FF2B5EF4-FFF2-40B4-BE49-F238E27FC236}">
                    <a16:creationId xmlns:a16="http://schemas.microsoft.com/office/drawing/2014/main" id="{04E27972-8767-4A7D-BDF5-C438FB1BFC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150" y="1444798"/>
                <a:ext cx="2101850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A52D8DE5-D685-4F95-A8F6-99BCB2631D1E}"/>
                </a:ext>
              </a:extLst>
            </p:cNvPr>
            <p:cNvGrpSpPr/>
            <p:nvPr/>
          </p:nvGrpSpPr>
          <p:grpSpPr>
            <a:xfrm>
              <a:off x="3394959" y="757824"/>
              <a:ext cx="2570821" cy="886925"/>
              <a:chOff x="350179" y="658758"/>
              <a:chExt cx="2570821" cy="886925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49B90EE-81E2-4C64-910A-979F05D820AE}"/>
                  </a:ext>
                </a:extLst>
              </p:cNvPr>
              <p:cNvSpPr txBox="1"/>
              <p:nvPr/>
            </p:nvSpPr>
            <p:spPr>
              <a:xfrm>
                <a:off x="510592" y="1345628"/>
                <a:ext cx="43820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b="1" dirty="0"/>
                  <a:t>CD8</a:t>
                </a:r>
                <a:endParaRPr lang="ko-KR" altLang="en-US" sz="700" b="1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167094-7D75-461B-8769-BFB9E69A6BDC}"/>
                  </a:ext>
                </a:extLst>
              </p:cNvPr>
              <p:cNvSpPr txBox="1"/>
              <p:nvPr/>
            </p:nvSpPr>
            <p:spPr>
              <a:xfrm rot="16200000">
                <a:off x="229581" y="1204505"/>
                <a:ext cx="4412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00" b="1" dirty="0"/>
                  <a:t>CD4</a:t>
                </a:r>
                <a:endParaRPr lang="ko-KR" altLang="en-US" sz="700" b="1" dirty="0"/>
              </a:p>
            </p:txBody>
          </p:sp>
          <p:cxnSp>
            <p:nvCxnSpPr>
              <p:cNvPr id="97" name="직선 화살표 연결선 96">
                <a:extLst>
                  <a:ext uri="{FF2B5EF4-FFF2-40B4-BE49-F238E27FC236}">
                    <a16:creationId xmlns:a16="http://schemas.microsoft.com/office/drawing/2014/main" id="{93DC6E80-112B-42A2-94F3-43E01E1AD1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207" y="658758"/>
                <a:ext cx="0" cy="51248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화살표 연결선 97">
                <a:extLst>
                  <a:ext uri="{FF2B5EF4-FFF2-40B4-BE49-F238E27FC236}">
                    <a16:creationId xmlns:a16="http://schemas.microsoft.com/office/drawing/2014/main" id="{1BBDA5D4-1B22-43D4-B6FE-CDE3973D65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150" y="1444798"/>
                <a:ext cx="2101850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511F4B18-E317-415F-98E9-6377C3EC2550}"/>
                </a:ext>
              </a:extLst>
            </p:cNvPr>
            <p:cNvGrpSpPr/>
            <p:nvPr/>
          </p:nvGrpSpPr>
          <p:grpSpPr>
            <a:xfrm>
              <a:off x="224255" y="1983715"/>
              <a:ext cx="5795395" cy="2029504"/>
              <a:chOff x="83735" y="1812259"/>
              <a:chExt cx="5795395" cy="2029504"/>
            </a:xfrm>
          </p:grpSpPr>
          <p:pic>
            <p:nvPicPr>
              <p:cNvPr id="67" name="그림 66">
                <a:extLst>
                  <a:ext uri="{FF2B5EF4-FFF2-40B4-BE49-F238E27FC236}">
                    <a16:creationId xmlns:a16="http://schemas.microsoft.com/office/drawing/2014/main" id="{15D413AD-3FD7-4C51-B796-349D6B0E6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5489" y="2734275"/>
                <a:ext cx="2520000" cy="1071977"/>
              </a:xfrm>
              <a:prstGeom prst="rect">
                <a:avLst/>
              </a:prstGeom>
            </p:spPr>
          </p:pic>
          <p:pic>
            <p:nvPicPr>
              <p:cNvPr id="68" name="그림 67">
                <a:extLst>
                  <a:ext uri="{FF2B5EF4-FFF2-40B4-BE49-F238E27FC236}">
                    <a16:creationId xmlns:a16="http://schemas.microsoft.com/office/drawing/2014/main" id="{DB39D97F-D3BF-4335-BE35-774ED4E30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81" y="2734275"/>
                <a:ext cx="2520000" cy="1071976"/>
              </a:xfrm>
              <a:prstGeom prst="rect">
                <a:avLst/>
              </a:prstGeom>
            </p:spPr>
          </p:pic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D791676D-886F-49E0-A699-F025431539F9}"/>
                  </a:ext>
                </a:extLst>
              </p:cNvPr>
              <p:cNvGrpSpPr/>
              <p:nvPr/>
            </p:nvGrpSpPr>
            <p:grpSpPr>
              <a:xfrm>
                <a:off x="466119" y="2060540"/>
                <a:ext cx="2633252" cy="1781223"/>
                <a:chOff x="208840" y="2650953"/>
                <a:chExt cx="2633252" cy="1781223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A2090487-7A9F-48D3-9934-5BC077D6205F}"/>
                    </a:ext>
                  </a:extLst>
                </p:cNvPr>
                <p:cNvSpPr txBox="1"/>
                <p:nvPr/>
              </p:nvSpPr>
              <p:spPr>
                <a:xfrm>
                  <a:off x="308867" y="4232121"/>
                  <a:ext cx="85456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 b="1" dirty="0"/>
                    <a:t>CD45RO</a:t>
                  </a:r>
                  <a:endParaRPr lang="ko-KR" altLang="en-US" sz="700" b="1" dirty="0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93B6BB5-21C0-4CAB-BF40-C4F9E8909D10}"/>
                    </a:ext>
                  </a:extLst>
                </p:cNvPr>
                <p:cNvSpPr txBox="1"/>
                <p:nvPr/>
              </p:nvSpPr>
              <p:spPr>
                <a:xfrm rot="16200000">
                  <a:off x="88242" y="4036639"/>
                  <a:ext cx="44125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 b="1" dirty="0"/>
                    <a:t>CCR7</a:t>
                  </a:r>
                  <a:endParaRPr lang="ko-KR" altLang="en-US" sz="700" b="1" dirty="0"/>
                </a:p>
              </p:txBody>
            </p:sp>
            <p:cxnSp>
              <p:nvCxnSpPr>
                <p:cNvPr id="93" name="직선 화살표 연결선 92">
                  <a:extLst>
                    <a:ext uri="{FF2B5EF4-FFF2-40B4-BE49-F238E27FC236}">
                      <a16:creationId xmlns:a16="http://schemas.microsoft.com/office/drawing/2014/main" id="{6F17A671-3671-4F47-AD28-295F996FBD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080" y="2650953"/>
                  <a:ext cx="0" cy="1343231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화살표 연결선 93">
                  <a:extLst>
                    <a:ext uri="{FF2B5EF4-FFF2-40B4-BE49-F238E27FC236}">
                      <a16:creationId xmlns:a16="http://schemas.microsoft.com/office/drawing/2014/main" id="{119FC8B3-6E38-496B-A2C5-A86BBB0FBE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532" y="4329651"/>
                  <a:ext cx="204556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0" name="그림 69">
                <a:extLst>
                  <a:ext uri="{FF2B5EF4-FFF2-40B4-BE49-F238E27FC236}">
                    <a16:creationId xmlns:a16="http://schemas.microsoft.com/office/drawing/2014/main" id="{71C80E17-0B71-4B55-B2D7-1FA3A03BD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581" y="1892022"/>
                <a:ext cx="2520000" cy="999886"/>
              </a:xfrm>
              <a:prstGeom prst="rect">
                <a:avLst/>
              </a:prstGeom>
            </p:spPr>
          </p:pic>
          <p:pic>
            <p:nvPicPr>
              <p:cNvPr id="71" name="그림 70">
                <a:extLst>
                  <a:ext uri="{FF2B5EF4-FFF2-40B4-BE49-F238E27FC236}">
                    <a16:creationId xmlns:a16="http://schemas.microsoft.com/office/drawing/2014/main" id="{A630D0DE-C870-4A76-8C28-33C76B03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2694" y="1835965"/>
                <a:ext cx="2520000" cy="1071977"/>
              </a:xfrm>
              <a:prstGeom prst="rect">
                <a:avLst/>
              </a:prstGeom>
            </p:spPr>
          </p:pic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69823285-ADC2-4B7B-A077-76CF78CD4973}"/>
                  </a:ext>
                </a:extLst>
              </p:cNvPr>
              <p:cNvGrpSpPr/>
              <p:nvPr/>
            </p:nvGrpSpPr>
            <p:grpSpPr>
              <a:xfrm>
                <a:off x="3242237" y="2060540"/>
                <a:ext cx="2633252" cy="1781223"/>
                <a:chOff x="208840" y="2650953"/>
                <a:chExt cx="2633252" cy="1781223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5F6B1A6B-BF77-4EF1-A00D-A7F678B7B5F5}"/>
                    </a:ext>
                  </a:extLst>
                </p:cNvPr>
                <p:cNvSpPr txBox="1"/>
                <p:nvPr/>
              </p:nvSpPr>
              <p:spPr>
                <a:xfrm>
                  <a:off x="308867" y="4232121"/>
                  <a:ext cx="85456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 b="1" dirty="0"/>
                    <a:t>CD45RO</a:t>
                  </a:r>
                  <a:endParaRPr lang="ko-KR" altLang="en-US" sz="700" b="1" dirty="0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EFF62AF-86DD-4939-B1DB-0DE0E587F128}"/>
                    </a:ext>
                  </a:extLst>
                </p:cNvPr>
                <p:cNvSpPr txBox="1"/>
                <p:nvPr/>
              </p:nvSpPr>
              <p:spPr>
                <a:xfrm rot="16200000">
                  <a:off x="88242" y="4036639"/>
                  <a:ext cx="44125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 b="1" dirty="0"/>
                    <a:t>CCR7</a:t>
                  </a:r>
                  <a:endParaRPr lang="ko-KR" altLang="en-US" sz="700" b="1" dirty="0"/>
                </a:p>
              </p:txBody>
            </p:sp>
            <p:cxnSp>
              <p:nvCxnSpPr>
                <p:cNvPr id="89" name="직선 화살표 연결선 88">
                  <a:extLst>
                    <a:ext uri="{FF2B5EF4-FFF2-40B4-BE49-F238E27FC236}">
                      <a16:creationId xmlns:a16="http://schemas.microsoft.com/office/drawing/2014/main" id="{5A659E94-1483-455B-84B9-D6BC5A8546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080" y="2650953"/>
                  <a:ext cx="0" cy="1343231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화살표 연결선 89">
                  <a:extLst>
                    <a:ext uri="{FF2B5EF4-FFF2-40B4-BE49-F238E27FC236}">
                      <a16:creationId xmlns:a16="http://schemas.microsoft.com/office/drawing/2014/main" id="{E4BAF212-41F7-4165-BE7F-6C05785151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532" y="4329651"/>
                  <a:ext cx="2045560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8256A1D-339D-41E3-84F6-D61E0A269170}"/>
                  </a:ext>
                </a:extLst>
              </p:cNvPr>
              <p:cNvSpPr txBox="1"/>
              <p:nvPr/>
            </p:nvSpPr>
            <p:spPr>
              <a:xfrm>
                <a:off x="83735" y="2295216"/>
                <a:ext cx="4747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800" b="1" dirty="0"/>
                  <a:t>CD8</a:t>
                </a:r>
                <a:endParaRPr lang="ko-KR" altLang="en-US" sz="800" b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015A73-1C0C-4B37-9249-D28E4C9F6027}"/>
                  </a:ext>
                </a:extLst>
              </p:cNvPr>
              <p:cNvSpPr txBox="1"/>
              <p:nvPr/>
            </p:nvSpPr>
            <p:spPr>
              <a:xfrm>
                <a:off x="83735" y="3159086"/>
                <a:ext cx="4747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800" b="1" dirty="0"/>
                  <a:t>CD4</a:t>
                </a:r>
                <a:endParaRPr lang="ko-KR" altLang="en-US" sz="800" b="1" dirty="0"/>
              </a:p>
            </p:txBody>
          </p:sp>
          <p:cxnSp>
            <p:nvCxnSpPr>
              <p:cNvPr id="77" name="직선 연결선 76">
                <a:extLst>
                  <a:ext uri="{FF2B5EF4-FFF2-40B4-BE49-F238E27FC236}">
                    <a16:creationId xmlns:a16="http://schemas.microsoft.com/office/drawing/2014/main" id="{E956553F-C32B-4A88-B5A0-83AB97ED8A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621" y="1812259"/>
                <a:ext cx="2437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FC8AEFF9-BE90-4A0D-9215-FE2CB732D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1" y="1812259"/>
                <a:ext cx="24761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5619E10D-62B4-4A2E-8DFF-035F6DEA3C68}"/>
              </a:ext>
            </a:extLst>
          </p:cNvPr>
          <p:cNvSpPr txBox="1"/>
          <p:nvPr/>
        </p:nvSpPr>
        <p:spPr>
          <a:xfrm>
            <a:off x="0" y="301320"/>
            <a:ext cx="298567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A</a:t>
            </a:r>
            <a:endParaRPr lang="ko-KR" altLang="en-US" sz="10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3D5813F-6BDB-4654-922F-A16548D924B6}"/>
              </a:ext>
            </a:extLst>
          </p:cNvPr>
          <p:cNvSpPr txBox="1"/>
          <p:nvPr/>
        </p:nvSpPr>
        <p:spPr>
          <a:xfrm>
            <a:off x="0" y="1792040"/>
            <a:ext cx="298567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B</a:t>
            </a:r>
            <a:endParaRPr lang="ko-KR" altLang="en-US" sz="1000" b="1" dirty="0"/>
          </a:p>
        </p:txBody>
      </p:sp>
      <p:graphicFrame>
        <p:nvGraphicFramePr>
          <p:cNvPr id="128" name="개체 127">
            <a:extLst>
              <a:ext uri="{FF2B5EF4-FFF2-40B4-BE49-F238E27FC236}">
                <a16:creationId xmlns:a16="http://schemas.microsoft.com/office/drawing/2014/main" id="{D0EBEE5C-0EAA-46D7-989D-9DA4B2575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772725"/>
              </p:ext>
            </p:extLst>
          </p:nvPr>
        </p:nvGraphicFramePr>
        <p:xfrm>
          <a:off x="298567" y="4198049"/>
          <a:ext cx="1543863" cy="203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8" imgW="2314232" imgH="3047623" progId="Prism7.Document">
                  <p:embed/>
                </p:oleObj>
              </mc:Choice>
              <mc:Fallback>
                <p:oleObj name="Prism 7" r:id="rId8" imgW="2314232" imgH="3047623" progId="Prism7.Document">
                  <p:embed/>
                  <p:pic>
                    <p:nvPicPr>
                      <p:cNvPr id="63" name="개체 62">
                        <a:extLst>
                          <a:ext uri="{FF2B5EF4-FFF2-40B4-BE49-F238E27FC236}">
                            <a16:creationId xmlns:a16="http://schemas.microsoft.com/office/drawing/2014/main" id="{22AF4966-5220-4DCB-8ABD-9530AFC59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567" y="4198049"/>
                        <a:ext cx="1543863" cy="203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개체 128">
            <a:extLst>
              <a:ext uri="{FF2B5EF4-FFF2-40B4-BE49-F238E27FC236}">
                <a16:creationId xmlns:a16="http://schemas.microsoft.com/office/drawing/2014/main" id="{B5821120-7EC7-45C0-A540-648FEB501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32672"/>
              </p:ext>
            </p:extLst>
          </p:nvPr>
        </p:nvGraphicFramePr>
        <p:xfrm>
          <a:off x="2176886" y="4198049"/>
          <a:ext cx="2905125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10" imgW="4459561" imgH="3043302" progId="Prism7.Document">
                  <p:embed/>
                </p:oleObj>
              </mc:Choice>
              <mc:Fallback>
                <p:oleObj name="Prism 7" r:id="rId10" imgW="4459561" imgH="3043302" progId="Prism7.Document">
                  <p:embed/>
                  <p:pic>
                    <p:nvPicPr>
                      <p:cNvPr id="32" name="개체 31">
                        <a:extLst>
                          <a:ext uri="{FF2B5EF4-FFF2-40B4-BE49-F238E27FC236}">
                            <a16:creationId xmlns:a16="http://schemas.microsoft.com/office/drawing/2014/main" id="{B9EB4600-C739-4E09-BDF6-9056CA47B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6886" y="4198049"/>
                        <a:ext cx="2905125" cy="198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A937B251-4704-469F-9AAF-C817616DFF2D}"/>
              </a:ext>
            </a:extLst>
          </p:cNvPr>
          <p:cNvSpPr txBox="1"/>
          <p:nvPr/>
        </p:nvSpPr>
        <p:spPr>
          <a:xfrm>
            <a:off x="0" y="4237515"/>
            <a:ext cx="298567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C</a:t>
            </a:r>
            <a:endParaRPr lang="ko-KR" altLang="en-US" sz="1000" b="1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1531924-C281-4CD6-BA97-1A061ED24D9D}"/>
              </a:ext>
            </a:extLst>
          </p:cNvPr>
          <p:cNvSpPr txBox="1"/>
          <p:nvPr/>
        </p:nvSpPr>
        <p:spPr>
          <a:xfrm>
            <a:off x="1945525" y="4237515"/>
            <a:ext cx="298567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D</a:t>
            </a:r>
            <a:endParaRPr lang="ko-KR" altLang="en-US" sz="1000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DBD6D4B-72E3-48C6-8AA5-59C06175E956}"/>
              </a:ext>
            </a:extLst>
          </p:cNvPr>
          <p:cNvSpPr txBox="1"/>
          <p:nvPr/>
        </p:nvSpPr>
        <p:spPr>
          <a:xfrm>
            <a:off x="3578889" y="579072"/>
            <a:ext cx="6838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NE1Cas9</a:t>
            </a:r>
            <a:endParaRPr lang="ko-KR" altLang="en-US" sz="7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33260D-21A9-47D1-9479-5F98D68EB463}"/>
              </a:ext>
            </a:extLst>
          </p:cNvPr>
          <p:cNvSpPr txBox="1"/>
          <p:nvPr/>
        </p:nvSpPr>
        <p:spPr>
          <a:xfrm>
            <a:off x="4412325" y="579072"/>
            <a:ext cx="6217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</a:t>
            </a:r>
            <a:r>
              <a:rPr lang="el-GR" altLang="ko-KR" sz="700" b="1" dirty="0"/>
              <a:t>Δ</a:t>
            </a:r>
            <a:r>
              <a:rPr lang="en-US" altLang="ko-KR" sz="700" b="1" dirty="0"/>
              <a:t>PD1</a:t>
            </a:r>
            <a:endParaRPr lang="ko-KR" altLang="en-US" sz="7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AAB7B07-9D97-4B30-A799-A579F417D378}"/>
              </a:ext>
            </a:extLst>
          </p:cNvPr>
          <p:cNvSpPr txBox="1"/>
          <p:nvPr/>
        </p:nvSpPr>
        <p:spPr>
          <a:xfrm>
            <a:off x="5114652" y="579072"/>
            <a:ext cx="8355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</a:t>
            </a:r>
            <a:r>
              <a:rPr lang="el-GR" altLang="ko-KR" sz="700" b="1" dirty="0"/>
              <a:t>Δ</a:t>
            </a:r>
            <a:r>
              <a:rPr lang="en-US" altLang="ko-KR" sz="700" b="1" dirty="0"/>
              <a:t>PD1-IL12</a:t>
            </a:r>
            <a:endParaRPr lang="ko-KR" altLang="en-US" sz="700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A47145-22B7-49C5-AC60-15C7A62C4C0A}"/>
              </a:ext>
            </a:extLst>
          </p:cNvPr>
          <p:cNvSpPr txBox="1"/>
          <p:nvPr/>
        </p:nvSpPr>
        <p:spPr>
          <a:xfrm>
            <a:off x="788863" y="2123037"/>
            <a:ext cx="6838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NE1Cas9</a:t>
            </a:r>
            <a:endParaRPr lang="ko-KR" altLang="en-US" sz="700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2BDDD21-8692-4FB9-A4BB-A5E7F593253E}"/>
              </a:ext>
            </a:extLst>
          </p:cNvPr>
          <p:cNvSpPr txBox="1"/>
          <p:nvPr/>
        </p:nvSpPr>
        <p:spPr>
          <a:xfrm>
            <a:off x="1622299" y="2123037"/>
            <a:ext cx="6217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</a:t>
            </a:r>
            <a:r>
              <a:rPr lang="el-GR" altLang="ko-KR" sz="700" b="1" dirty="0"/>
              <a:t>Δ</a:t>
            </a:r>
            <a:r>
              <a:rPr lang="en-US" altLang="ko-KR" sz="700" b="1" dirty="0"/>
              <a:t>PD1</a:t>
            </a:r>
            <a:endParaRPr lang="ko-KR" altLang="en-US" sz="7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9460207-A55F-4D5F-BACB-1219B3EF0356}"/>
              </a:ext>
            </a:extLst>
          </p:cNvPr>
          <p:cNvSpPr txBox="1"/>
          <p:nvPr/>
        </p:nvSpPr>
        <p:spPr>
          <a:xfrm>
            <a:off x="2324626" y="2123037"/>
            <a:ext cx="8355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</a:t>
            </a:r>
            <a:r>
              <a:rPr lang="el-GR" altLang="ko-KR" sz="700" b="1" dirty="0"/>
              <a:t>Δ</a:t>
            </a:r>
            <a:r>
              <a:rPr lang="en-US" altLang="ko-KR" sz="700" b="1" dirty="0"/>
              <a:t>PD1-IL12</a:t>
            </a:r>
            <a:endParaRPr lang="ko-KR" altLang="en-US" sz="7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98BA5D9-2A4E-4F3D-BF30-8FD2C29F623F}"/>
              </a:ext>
            </a:extLst>
          </p:cNvPr>
          <p:cNvSpPr txBox="1"/>
          <p:nvPr/>
        </p:nvSpPr>
        <p:spPr>
          <a:xfrm>
            <a:off x="3546248" y="2123037"/>
            <a:ext cx="6838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NE1Cas9</a:t>
            </a:r>
            <a:endParaRPr lang="ko-KR" altLang="en-US" sz="7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C1EB10B-412C-49D9-9BC0-E76BD9AF1CA0}"/>
              </a:ext>
            </a:extLst>
          </p:cNvPr>
          <p:cNvSpPr txBox="1"/>
          <p:nvPr/>
        </p:nvSpPr>
        <p:spPr>
          <a:xfrm>
            <a:off x="4379684" y="2123037"/>
            <a:ext cx="6217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</a:t>
            </a:r>
            <a:r>
              <a:rPr lang="el-GR" altLang="ko-KR" sz="700" b="1" dirty="0"/>
              <a:t>Δ</a:t>
            </a:r>
            <a:r>
              <a:rPr lang="en-US" altLang="ko-KR" sz="700" b="1" dirty="0"/>
              <a:t>PD1</a:t>
            </a:r>
            <a:endParaRPr lang="ko-KR" altLang="en-US" sz="7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D3FC0E6-5330-4A43-89F2-0F8D691C4306}"/>
              </a:ext>
            </a:extLst>
          </p:cNvPr>
          <p:cNvSpPr txBox="1"/>
          <p:nvPr/>
        </p:nvSpPr>
        <p:spPr>
          <a:xfrm>
            <a:off x="5082011" y="2123037"/>
            <a:ext cx="8355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NE1</a:t>
            </a:r>
            <a:r>
              <a:rPr lang="el-GR" altLang="ko-KR" sz="700" b="1" dirty="0"/>
              <a:t>Δ</a:t>
            </a:r>
            <a:r>
              <a:rPr lang="en-US" altLang="ko-KR" sz="700" b="1" dirty="0"/>
              <a:t>PD1-IL12</a:t>
            </a:r>
            <a:endParaRPr lang="ko-KR" altLang="en-US" sz="7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CC16C81-A480-4545-B703-FCEC930F884B}"/>
              </a:ext>
            </a:extLst>
          </p:cNvPr>
          <p:cNvSpPr txBox="1"/>
          <p:nvPr/>
        </p:nvSpPr>
        <p:spPr>
          <a:xfrm>
            <a:off x="1434821" y="1792460"/>
            <a:ext cx="1346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/>
              <a:t>Before stimulation</a:t>
            </a:r>
            <a:endParaRPr lang="ko-KR" altLang="en-US" sz="8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F828A4-FFEC-4B8D-AEF9-0AA211277724}"/>
              </a:ext>
            </a:extLst>
          </p:cNvPr>
          <p:cNvSpPr txBox="1"/>
          <p:nvPr/>
        </p:nvSpPr>
        <p:spPr>
          <a:xfrm>
            <a:off x="4141919" y="1810934"/>
            <a:ext cx="2083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/>
              <a:t>After 3</a:t>
            </a:r>
            <a:r>
              <a:rPr lang="en-US" altLang="ko-KR" sz="800" b="1" baseline="30000" dirty="0"/>
              <a:t>rd</a:t>
            </a:r>
            <a:r>
              <a:rPr lang="en-US" altLang="ko-KR" sz="800" b="1" dirty="0"/>
              <a:t> stimulation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11209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CD59139-309F-4D1A-8798-0EAE1AFD1E55}"/>
              </a:ext>
            </a:extLst>
          </p:cNvPr>
          <p:cNvSpPr txBox="1"/>
          <p:nvPr/>
        </p:nvSpPr>
        <p:spPr>
          <a:xfrm>
            <a:off x="-44237" y="4381433"/>
            <a:ext cx="6565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Supplementary Figure 6 The effect of IL-12 signaling on the apoptosis of engineered T cells. (A) </a:t>
            </a:r>
            <a:r>
              <a:rPr lang="en-US" altLang="ko-KR" sz="900" dirty="0"/>
              <a:t>Annexin V was analyzed using flow cytometry after a third repeated challenge as in Figure 4A. </a:t>
            </a:r>
            <a:r>
              <a:rPr lang="en-US" altLang="ko-KR" sz="900" b="1" dirty="0"/>
              <a:t>(B) </a:t>
            </a:r>
            <a:r>
              <a:rPr lang="en-US" altLang="ko-KR" sz="900" dirty="0"/>
              <a:t>Engineered</a:t>
            </a:r>
            <a:r>
              <a:rPr lang="en-US" altLang="ko-KR" sz="900" b="1" dirty="0"/>
              <a:t> </a:t>
            </a:r>
            <a:r>
              <a:rPr lang="en-US" altLang="ko-KR" sz="900" dirty="0"/>
              <a:t>T cells were co-cultured with A375-PDL1 for 3 days and western blotting was performed to determine the expression of </a:t>
            </a:r>
            <a:r>
              <a:rPr lang="en-US" altLang="ko-KR" sz="900" dirty="0" err="1"/>
              <a:t>Bcl-xL</a:t>
            </a:r>
            <a:r>
              <a:rPr lang="en-US" altLang="ko-KR" sz="900" dirty="0"/>
              <a:t>. </a:t>
            </a:r>
            <a:r>
              <a:rPr lang="en-US" altLang="ko-KR" sz="900" b="1" dirty="0"/>
              <a:t>(C) </a:t>
            </a:r>
            <a:r>
              <a:rPr lang="en-US" altLang="ko-KR" sz="900" dirty="0"/>
              <a:t>Engineered T cells were stimulated with </a:t>
            </a:r>
            <a:r>
              <a:rPr lang="el-GR" altLang="ko-KR" sz="900" dirty="0"/>
              <a:t>α</a:t>
            </a:r>
            <a:r>
              <a:rPr lang="en-US" altLang="ko-KR" sz="900" dirty="0"/>
              <a:t>CD3 antibody for 3 days and western blotting was conducted for upregulation of cFLIP; </a:t>
            </a:r>
            <a:r>
              <a:rPr lang="en-US" altLang="ko-KR" sz="900" dirty="0" err="1"/>
              <a:t>cFLIP</a:t>
            </a:r>
            <a:r>
              <a:rPr lang="en-US" altLang="ko-KR" sz="900" baseline="-25000" dirty="0" err="1"/>
              <a:t>L</a:t>
            </a:r>
            <a:r>
              <a:rPr lang="en-US" altLang="ko-KR" sz="900" dirty="0"/>
              <a:t> : FLIP long (55 </a:t>
            </a:r>
            <a:r>
              <a:rPr lang="en-US" altLang="ko-KR" sz="900" dirty="0" err="1"/>
              <a:t>kDA</a:t>
            </a:r>
            <a:r>
              <a:rPr lang="en-US" altLang="ko-KR" sz="900" dirty="0"/>
              <a:t>) and cFLIP</a:t>
            </a:r>
            <a:r>
              <a:rPr lang="en-US" altLang="ko-KR" sz="900" baseline="-25000" dirty="0"/>
              <a:t>s</a:t>
            </a:r>
            <a:r>
              <a:rPr lang="en-US" altLang="ko-KR" sz="900" dirty="0"/>
              <a:t> : FLIP short (25 </a:t>
            </a:r>
            <a:r>
              <a:rPr lang="en-US" altLang="ko-KR" sz="900" dirty="0" err="1"/>
              <a:t>kDA</a:t>
            </a:r>
            <a:r>
              <a:rPr lang="en-US" altLang="ko-KR" sz="900" dirty="0"/>
              <a:t>)</a:t>
            </a:r>
            <a:r>
              <a:rPr lang="en-US" altLang="ko-KR" sz="900" b="1" dirty="0"/>
              <a:t> (D) </a:t>
            </a:r>
            <a:r>
              <a:rPr lang="en-US" altLang="ko-KR" sz="900" dirty="0"/>
              <a:t>Expression of cleaved-caspase 3 in engineered T cells 3 days after stimulation as in C. </a:t>
            </a:r>
            <a:r>
              <a:rPr lang="en-US" altLang="ko-KR" sz="900" b="1" dirty="0"/>
              <a:t>(E) </a:t>
            </a:r>
            <a:r>
              <a:rPr lang="en-US" altLang="ko-KR" sz="900" dirty="0"/>
              <a:t>Expression of cleaved-caspase 8 in engineered T cells 3 days after stimulation as in C. </a:t>
            </a:r>
            <a:r>
              <a:rPr lang="en-US" sz="900" kern="100" dirty="0"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ns, not significant.</a:t>
            </a:r>
            <a:endParaRPr lang="ko-KR" altLang="en-US" sz="90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0DC39B-ECB3-4335-A06D-CCB23F43ABAC}"/>
              </a:ext>
            </a:extLst>
          </p:cNvPr>
          <p:cNvGrpSpPr/>
          <p:nvPr/>
        </p:nvGrpSpPr>
        <p:grpSpPr>
          <a:xfrm>
            <a:off x="0" y="228182"/>
            <a:ext cx="6484872" cy="3956575"/>
            <a:chOff x="-12374" y="183578"/>
            <a:chExt cx="6413631" cy="3956575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B798EE7-136D-4865-8886-5AAD937DFAFA}"/>
                </a:ext>
              </a:extLst>
            </p:cNvPr>
            <p:cNvGrpSpPr/>
            <p:nvPr/>
          </p:nvGrpSpPr>
          <p:grpSpPr>
            <a:xfrm>
              <a:off x="2654540" y="1989845"/>
              <a:ext cx="2399781" cy="2150308"/>
              <a:chOff x="378359" y="94897"/>
              <a:chExt cx="2399781" cy="2150308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AD1AA24C-5454-4C0A-8DA9-530DFD64E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59" y="647342"/>
                <a:ext cx="1148816" cy="13731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8A680C4B-A732-407A-9942-F2C211DEB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59" y="2055767"/>
                <a:ext cx="1148816" cy="1695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8" name="직선 화살표 연결선 7">
                <a:extLst>
                  <a:ext uri="{FF2B5EF4-FFF2-40B4-BE49-F238E27FC236}">
                    <a16:creationId xmlns:a16="http://schemas.microsoft.com/office/drawing/2014/main" id="{E67775FD-1C9B-41B2-92E5-D3C3655A65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0036" y="978695"/>
                <a:ext cx="1587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61574A9-6F77-4323-986B-ECB7E904C820}"/>
                  </a:ext>
                </a:extLst>
              </p:cNvPr>
              <p:cNvSpPr/>
              <p:nvPr/>
            </p:nvSpPr>
            <p:spPr>
              <a:xfrm>
                <a:off x="1649411" y="852957"/>
                <a:ext cx="569387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800" b="1" dirty="0"/>
                  <a:t>p43/p41</a:t>
                </a:r>
                <a:endParaRPr lang="ko-KR" altLang="en-US" sz="800" b="1" dirty="0"/>
              </a:p>
            </p:txBody>
          </p:sp>
          <p:cxnSp>
            <p:nvCxnSpPr>
              <p:cNvPr id="12" name="직선 화살표 연결선 11">
                <a:extLst>
                  <a:ext uri="{FF2B5EF4-FFF2-40B4-BE49-F238E27FC236}">
                    <a16:creationId xmlns:a16="http://schemas.microsoft.com/office/drawing/2014/main" id="{7A30C3E7-FAAA-4EA2-80B7-033206F38F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0036" y="1893095"/>
                <a:ext cx="1587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90E090B3-5963-4E4B-8167-EC7F8F592E71}"/>
                  </a:ext>
                </a:extLst>
              </p:cNvPr>
              <p:cNvSpPr/>
              <p:nvPr/>
            </p:nvSpPr>
            <p:spPr>
              <a:xfrm>
                <a:off x="1671320" y="1775693"/>
                <a:ext cx="36260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800" b="1" dirty="0"/>
                  <a:t>p18</a:t>
                </a:r>
                <a:endParaRPr lang="ko-KR" altLang="en-US" sz="800" b="1" dirty="0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75BEE43A-AD0E-45C7-ADA8-AF9C6A412577}"/>
                  </a:ext>
                </a:extLst>
              </p:cNvPr>
              <p:cNvSpPr/>
              <p:nvPr/>
            </p:nvSpPr>
            <p:spPr>
              <a:xfrm>
                <a:off x="1527175" y="2014373"/>
                <a:ext cx="47320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900" b="1" dirty="0"/>
                  <a:t>Actin</a:t>
                </a:r>
                <a:endParaRPr lang="ko-KR" altLang="en-US" sz="900" b="1" dirty="0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DCC1051-F155-4647-80BD-9EA9AEB18536}"/>
                  </a:ext>
                </a:extLst>
              </p:cNvPr>
              <p:cNvSpPr/>
              <p:nvPr/>
            </p:nvSpPr>
            <p:spPr>
              <a:xfrm>
                <a:off x="1490141" y="660663"/>
                <a:ext cx="128799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dirty="0"/>
                  <a:t>Cleaved-caspase8</a:t>
                </a:r>
                <a:endParaRPr lang="ko-KR" altLang="en-US" sz="9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D8FD6A-9B23-4C71-A504-009E663DF4DD}"/>
                  </a:ext>
                </a:extLst>
              </p:cNvPr>
              <p:cNvSpPr txBox="1"/>
              <p:nvPr/>
            </p:nvSpPr>
            <p:spPr>
              <a:xfrm rot="18961793">
                <a:off x="1058993" y="94897"/>
                <a:ext cx="12094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</a:t>
                </a:r>
                <a:r>
                  <a:rPr lang="el-GR" altLang="ko-KR" sz="800" b="1" dirty="0"/>
                  <a:t>Δ</a:t>
                </a:r>
                <a:r>
                  <a:rPr lang="en-US" altLang="ko-KR" sz="800" b="1" dirty="0"/>
                  <a:t>PD1-IL12</a:t>
                </a:r>
                <a:endParaRPr lang="ko-KR" altLang="en-US" sz="8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C1989-4C2F-4596-9864-F9DD244C74E0}"/>
                  </a:ext>
                </a:extLst>
              </p:cNvPr>
              <p:cNvSpPr txBox="1"/>
              <p:nvPr/>
            </p:nvSpPr>
            <p:spPr>
              <a:xfrm rot="18900000">
                <a:off x="402043" y="213840"/>
                <a:ext cx="7013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NE1Cas9</a:t>
                </a:r>
                <a:endParaRPr lang="ko-KR" altLang="en-US" sz="8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9313CF-7F12-4ADE-844B-8B6CBA627543}"/>
                  </a:ext>
                </a:extLst>
              </p:cNvPr>
              <p:cNvSpPr txBox="1"/>
              <p:nvPr/>
            </p:nvSpPr>
            <p:spPr>
              <a:xfrm rot="18900000">
                <a:off x="776675" y="202998"/>
                <a:ext cx="69312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</a:t>
                </a:r>
                <a:r>
                  <a:rPr lang="el-GR" altLang="ko-KR" sz="800" b="1" dirty="0"/>
                  <a:t>Δ</a:t>
                </a:r>
                <a:r>
                  <a:rPr lang="en-US" altLang="ko-KR" sz="800" b="1" dirty="0"/>
                  <a:t>PD1</a:t>
                </a:r>
                <a:endParaRPr lang="ko-KR" altLang="en-US" sz="800" b="1" dirty="0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65C2C95-8562-46E0-8E41-6FC17EBBF99A}"/>
                </a:ext>
              </a:extLst>
            </p:cNvPr>
            <p:cNvGrpSpPr/>
            <p:nvPr/>
          </p:nvGrpSpPr>
          <p:grpSpPr>
            <a:xfrm>
              <a:off x="-12374" y="1895208"/>
              <a:ext cx="2533208" cy="1838240"/>
              <a:chOff x="361658" y="288335"/>
              <a:chExt cx="2533208" cy="1838240"/>
            </a:xfrm>
          </p:grpSpPr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id="{93DF704D-2003-4504-A07B-D54DF9D7E513}"/>
                  </a:ext>
                </a:extLst>
              </p:cNvPr>
              <p:cNvGrpSpPr/>
              <p:nvPr/>
            </p:nvGrpSpPr>
            <p:grpSpPr>
              <a:xfrm>
                <a:off x="487946" y="432273"/>
                <a:ext cx="1875020" cy="1666155"/>
                <a:chOff x="1166917" y="746604"/>
                <a:chExt cx="1875020" cy="1666155"/>
              </a:xfrm>
            </p:grpSpPr>
            <p:pic>
              <p:nvPicPr>
                <p:cNvPr id="21" name="그림 20">
                  <a:extLst>
                    <a:ext uri="{FF2B5EF4-FFF2-40B4-BE49-F238E27FC236}">
                      <a16:creationId xmlns:a16="http://schemas.microsoft.com/office/drawing/2014/main" id="{D8BEFDEF-1DF1-4B94-93B0-666F1A739F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6917" y="1300113"/>
                  <a:ext cx="1148400" cy="84123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3" name="그림 22">
                  <a:extLst>
                    <a:ext uri="{FF2B5EF4-FFF2-40B4-BE49-F238E27FC236}">
                      <a16:creationId xmlns:a16="http://schemas.microsoft.com/office/drawing/2014/main" id="{E9D0C204-F7A6-4B42-8EF9-7FA926697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6917" y="2213519"/>
                  <a:ext cx="1148400" cy="19924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F8ECC4C-60CD-4FDF-BC2B-FECDA54E7197}"/>
                    </a:ext>
                  </a:extLst>
                </p:cNvPr>
                <p:cNvSpPr txBox="1"/>
                <p:nvPr/>
              </p:nvSpPr>
              <p:spPr>
                <a:xfrm rot="18961793">
                  <a:off x="1832523" y="746604"/>
                  <a:ext cx="120941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/>
                    <a:t>NE1</a:t>
                  </a:r>
                  <a:r>
                    <a:rPr lang="el-GR" altLang="ko-KR" sz="800" b="1" dirty="0"/>
                    <a:t>Δ</a:t>
                  </a:r>
                  <a:r>
                    <a:rPr lang="en-US" altLang="ko-KR" sz="800" b="1" dirty="0"/>
                    <a:t>PD1-IL12</a:t>
                  </a:r>
                  <a:endParaRPr lang="ko-KR" altLang="en-US" sz="800" b="1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04A18B-1F0D-4969-ABB6-F9E6182D01EB}"/>
                    </a:ext>
                  </a:extLst>
                </p:cNvPr>
                <p:cNvSpPr txBox="1"/>
                <p:nvPr/>
              </p:nvSpPr>
              <p:spPr>
                <a:xfrm rot="18900000">
                  <a:off x="1180231" y="876918"/>
                  <a:ext cx="66957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/>
                    <a:t>NE1Cas9</a:t>
                  </a:r>
                  <a:endParaRPr lang="ko-KR" altLang="en-US" sz="800" b="1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FF3EEC-E068-4A74-93B0-F3FF563A9335}"/>
                    </a:ext>
                  </a:extLst>
                </p:cNvPr>
                <p:cNvSpPr txBox="1"/>
                <p:nvPr/>
              </p:nvSpPr>
              <p:spPr>
                <a:xfrm rot="18900000">
                  <a:off x="1550205" y="854705"/>
                  <a:ext cx="69312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/>
                    <a:t>NE1</a:t>
                  </a:r>
                  <a:r>
                    <a:rPr lang="el-GR" altLang="ko-KR" sz="800" b="1" dirty="0"/>
                    <a:t>Δ</a:t>
                  </a:r>
                  <a:r>
                    <a:rPr lang="en-US" altLang="ko-KR" sz="800" b="1" dirty="0"/>
                    <a:t>PD1</a:t>
                  </a:r>
                  <a:endParaRPr lang="ko-KR" altLang="en-US" sz="800" b="1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A79655-8AB3-4844-B535-EFB6214566CB}"/>
                  </a:ext>
                </a:extLst>
              </p:cNvPr>
              <p:cNvSpPr txBox="1"/>
              <p:nvPr/>
            </p:nvSpPr>
            <p:spPr>
              <a:xfrm>
                <a:off x="361658" y="288335"/>
                <a:ext cx="298567" cy="24622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/>
                  <a:t>D</a:t>
                </a:r>
                <a:endParaRPr lang="ko-KR" altLang="en-US" sz="1000" b="1" dirty="0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668CDD9C-EA19-4779-B5FF-571453491637}"/>
                  </a:ext>
                </a:extLst>
              </p:cNvPr>
              <p:cNvSpPr/>
              <p:nvPr/>
            </p:nvSpPr>
            <p:spPr>
              <a:xfrm>
                <a:off x="1606867" y="1895743"/>
                <a:ext cx="47320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900" b="1" dirty="0"/>
                  <a:t>Actin</a:t>
                </a:r>
                <a:endParaRPr lang="ko-KR" altLang="en-US" sz="900" b="1" dirty="0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B2D21410-373C-4AEE-B430-0CBDA4CC833A}"/>
                  </a:ext>
                </a:extLst>
              </p:cNvPr>
              <p:cNvSpPr/>
              <p:nvPr/>
            </p:nvSpPr>
            <p:spPr>
              <a:xfrm>
                <a:off x="1606867" y="1588217"/>
                <a:ext cx="128799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dirty="0"/>
                  <a:t>Cleaved-caspase 3</a:t>
                </a:r>
                <a:endParaRPr lang="ko-KR" altLang="en-US" sz="900" b="1" dirty="0"/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E7A144AF-8B2B-4FB5-9CB2-FB2CD91F9159}"/>
                  </a:ext>
                </a:extLst>
              </p:cNvPr>
              <p:cNvSpPr/>
              <p:nvPr/>
            </p:nvSpPr>
            <p:spPr>
              <a:xfrm>
                <a:off x="1606867" y="974286"/>
                <a:ext cx="128799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900" b="1" dirty="0"/>
                  <a:t>Pro-caspase 3</a:t>
                </a:r>
                <a:endParaRPr lang="ko-KR" altLang="en-US" sz="900" b="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850E38-B41D-4C87-BC32-49EB64893B15}"/>
                </a:ext>
              </a:extLst>
            </p:cNvPr>
            <p:cNvSpPr txBox="1"/>
            <p:nvPr/>
          </p:nvSpPr>
          <p:spPr>
            <a:xfrm>
              <a:off x="2505257" y="1895208"/>
              <a:ext cx="298567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E</a:t>
              </a:r>
              <a:endParaRPr lang="ko-KR" altLang="en-US" sz="1000" b="1" dirty="0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D5B04E05-97D6-43AD-B24D-0D9EBF29C630}"/>
                </a:ext>
              </a:extLst>
            </p:cNvPr>
            <p:cNvGrpSpPr/>
            <p:nvPr/>
          </p:nvGrpSpPr>
          <p:grpSpPr>
            <a:xfrm>
              <a:off x="2378707" y="464213"/>
              <a:ext cx="1928250" cy="1089055"/>
              <a:chOff x="4374472" y="2082391"/>
              <a:chExt cx="1928250" cy="108905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3E78D4-7E48-43BB-8574-DA83EDA0DA0D}"/>
                  </a:ext>
                </a:extLst>
              </p:cNvPr>
              <p:cNvSpPr txBox="1"/>
              <p:nvPr/>
            </p:nvSpPr>
            <p:spPr>
              <a:xfrm rot="18961793">
                <a:off x="5090995" y="2082391"/>
                <a:ext cx="12094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</a:t>
                </a:r>
                <a:r>
                  <a:rPr lang="el-GR" altLang="ko-KR" sz="800" b="1" dirty="0"/>
                  <a:t>Δ</a:t>
                </a:r>
                <a:r>
                  <a:rPr lang="en-US" altLang="ko-KR" sz="800" b="1" dirty="0"/>
                  <a:t>PD1-IL12</a:t>
                </a:r>
                <a:endParaRPr lang="ko-KR" altLang="en-US" sz="800" b="1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E1782F7-B1C3-46A3-9B37-9AF9BB55641D}"/>
                  </a:ext>
                </a:extLst>
              </p:cNvPr>
              <p:cNvSpPr txBox="1"/>
              <p:nvPr/>
            </p:nvSpPr>
            <p:spPr>
              <a:xfrm rot="18900000">
                <a:off x="4432024" y="2196402"/>
                <a:ext cx="7151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NE1Cas9</a:t>
                </a:r>
                <a:endParaRPr lang="ko-KR" altLang="en-US" sz="800" b="1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A513DD-DD11-4686-AC3E-86BBD4221B41}"/>
                  </a:ext>
                </a:extLst>
              </p:cNvPr>
              <p:cNvSpPr txBox="1"/>
              <p:nvPr/>
            </p:nvSpPr>
            <p:spPr>
              <a:xfrm rot="18900000">
                <a:off x="4808677" y="2190492"/>
                <a:ext cx="69312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</a:t>
                </a:r>
                <a:r>
                  <a:rPr lang="el-GR" altLang="ko-KR" sz="800" b="1" dirty="0"/>
                  <a:t>Δ</a:t>
                </a:r>
                <a:r>
                  <a:rPr lang="en-US" altLang="ko-KR" sz="800" b="1" dirty="0"/>
                  <a:t>PD1</a:t>
                </a:r>
                <a:endParaRPr lang="ko-KR" altLang="en-US" sz="800" b="1" dirty="0"/>
              </a:p>
            </p:txBody>
          </p: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FE28AC25-5613-4B39-B489-D2B08D9F4826}"/>
                  </a:ext>
                </a:extLst>
              </p:cNvPr>
              <p:cNvGrpSpPr/>
              <p:nvPr/>
            </p:nvGrpSpPr>
            <p:grpSpPr>
              <a:xfrm>
                <a:off x="4374472" y="2639377"/>
                <a:ext cx="1320702" cy="532069"/>
                <a:chOff x="2231766" y="2645582"/>
                <a:chExt cx="1320702" cy="532069"/>
              </a:xfrm>
            </p:grpSpPr>
            <p:pic>
              <p:nvPicPr>
                <p:cNvPr id="37" name="그림 36">
                  <a:extLst>
                    <a:ext uri="{FF2B5EF4-FFF2-40B4-BE49-F238E27FC236}">
                      <a16:creationId xmlns:a16="http://schemas.microsoft.com/office/drawing/2014/main" id="{BC94DC26-72A0-4214-8C4B-1737636CFC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342" b="11292"/>
                <a:stretch/>
              </p:blipFill>
              <p:spPr>
                <a:xfrm>
                  <a:off x="2231766" y="2948579"/>
                  <a:ext cx="1320702" cy="2290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8" name="그림 37">
                  <a:extLst>
                    <a:ext uri="{FF2B5EF4-FFF2-40B4-BE49-F238E27FC236}">
                      <a16:creationId xmlns:a16="http://schemas.microsoft.com/office/drawing/2014/main" id="{BDC0EF62-413E-4A57-87DB-94C0DC784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763" b="11712"/>
                <a:stretch/>
              </p:blipFill>
              <p:spPr>
                <a:xfrm>
                  <a:off x="2231766" y="2645582"/>
                  <a:ext cx="1320702" cy="22290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D2CA01-1150-40DA-930F-A8C291DB4C69}"/>
                  </a:ext>
                </a:extLst>
              </p:cNvPr>
              <p:cNvSpPr txBox="1"/>
              <p:nvPr/>
            </p:nvSpPr>
            <p:spPr>
              <a:xfrm>
                <a:off x="5717173" y="2933799"/>
                <a:ext cx="58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Actin</a:t>
                </a:r>
                <a:endParaRPr lang="ko-KR" altLang="en-US" sz="800" b="1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DA3D21-7EF4-452E-ABD9-D7395ADC8D98}"/>
                  </a:ext>
                </a:extLst>
              </p:cNvPr>
              <p:cNvSpPr txBox="1"/>
              <p:nvPr/>
            </p:nvSpPr>
            <p:spPr>
              <a:xfrm>
                <a:off x="5693728" y="2627404"/>
                <a:ext cx="58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 err="1"/>
                  <a:t>Bcl-xL</a:t>
                </a:r>
                <a:endParaRPr lang="ko-KR" altLang="en-US" sz="800" b="1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CDB4CF-16E0-45BC-B594-E78E64F91C66}"/>
                </a:ext>
              </a:extLst>
            </p:cNvPr>
            <p:cNvSpPr txBox="1"/>
            <p:nvPr/>
          </p:nvSpPr>
          <p:spPr>
            <a:xfrm>
              <a:off x="-12374" y="183578"/>
              <a:ext cx="298567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A</a:t>
              </a:r>
              <a:endParaRPr lang="ko-KR" altLang="en-US" sz="10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4B0B9B-8687-4F2C-BB3F-15DB582B6436}"/>
                </a:ext>
              </a:extLst>
            </p:cNvPr>
            <p:cNvSpPr txBox="1"/>
            <p:nvPr/>
          </p:nvSpPr>
          <p:spPr>
            <a:xfrm>
              <a:off x="4209936" y="183578"/>
              <a:ext cx="298567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C</a:t>
              </a:r>
              <a:endParaRPr lang="ko-KR" altLang="en-US" sz="1000" b="1" dirty="0"/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54599BBA-6703-4924-8B84-4F91E3C3E262}"/>
                </a:ext>
              </a:extLst>
            </p:cNvPr>
            <p:cNvGrpSpPr/>
            <p:nvPr/>
          </p:nvGrpSpPr>
          <p:grpSpPr>
            <a:xfrm>
              <a:off x="4521459" y="306688"/>
              <a:ext cx="1879798" cy="1268942"/>
              <a:chOff x="2321029" y="1886284"/>
              <a:chExt cx="1879798" cy="1268942"/>
            </a:xfrm>
          </p:grpSpPr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4D69E406-5577-452D-B5B8-C01716670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654" y="2964675"/>
                <a:ext cx="1155600" cy="1905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D7FA6DF7-9EEC-4AB5-8B01-A7FC5BBCB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029" y="2425146"/>
                <a:ext cx="1154933" cy="19044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4" name="그림 43">
                <a:extLst>
                  <a:ext uri="{FF2B5EF4-FFF2-40B4-BE49-F238E27FC236}">
                    <a16:creationId xmlns:a16="http://schemas.microsoft.com/office/drawing/2014/main" id="{2D070B8A-5642-4B3F-BF65-289580C97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029" y="2694909"/>
                <a:ext cx="1154950" cy="190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73D1F8-A1E2-4297-8B8F-351D2A9B01B1}"/>
                  </a:ext>
                </a:extLst>
              </p:cNvPr>
              <p:cNvSpPr txBox="1"/>
              <p:nvPr/>
            </p:nvSpPr>
            <p:spPr>
              <a:xfrm>
                <a:off x="3478776" y="2933799"/>
                <a:ext cx="58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Actin</a:t>
                </a:r>
                <a:endParaRPr lang="ko-KR" altLang="en-US" sz="800" b="1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3E424A-5CF4-4C46-B222-B01B2FE6DD5A}"/>
                  </a:ext>
                </a:extLst>
              </p:cNvPr>
              <p:cNvSpPr txBox="1"/>
              <p:nvPr/>
            </p:nvSpPr>
            <p:spPr>
              <a:xfrm>
                <a:off x="3478776" y="2687249"/>
                <a:ext cx="58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 err="1"/>
                  <a:t>cFLIP</a:t>
                </a:r>
                <a:r>
                  <a:rPr lang="en-US" altLang="ko-KR" sz="800" b="1" baseline="-25000" dirty="0" err="1"/>
                  <a:t>S</a:t>
                </a:r>
                <a:endParaRPr lang="ko-KR" altLang="en-US" sz="800" b="1" baseline="-25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02DA65-7F42-44F1-8FE6-4F1C592F966B}"/>
                  </a:ext>
                </a:extLst>
              </p:cNvPr>
              <p:cNvSpPr txBox="1"/>
              <p:nvPr/>
            </p:nvSpPr>
            <p:spPr>
              <a:xfrm>
                <a:off x="3478776" y="2398615"/>
                <a:ext cx="58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 err="1"/>
                  <a:t>cFLIP</a:t>
                </a:r>
                <a:r>
                  <a:rPr lang="en-US" altLang="ko-KR" sz="800" b="1" baseline="-25000" dirty="0" err="1"/>
                  <a:t>L</a:t>
                </a:r>
                <a:endParaRPr lang="ko-KR" altLang="en-US" sz="800" b="1" baseline="-250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40D4261-5508-4520-A3AA-CCA71CC380D3}"/>
                  </a:ext>
                </a:extLst>
              </p:cNvPr>
              <p:cNvSpPr txBox="1"/>
              <p:nvPr/>
            </p:nvSpPr>
            <p:spPr>
              <a:xfrm rot="18961793">
                <a:off x="2991413" y="1886284"/>
                <a:ext cx="12094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</a:t>
                </a:r>
                <a:r>
                  <a:rPr lang="el-GR" altLang="ko-KR" sz="800" b="1" dirty="0"/>
                  <a:t>Δ</a:t>
                </a:r>
                <a:r>
                  <a:rPr lang="en-US" altLang="ko-KR" sz="800" b="1" dirty="0"/>
                  <a:t>PD1-IL12</a:t>
                </a:r>
                <a:endParaRPr lang="ko-KR" altLang="en-US" sz="800" b="1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B98AEB-8247-4775-8512-A465259DA4D4}"/>
                  </a:ext>
                </a:extLst>
              </p:cNvPr>
              <p:cNvSpPr txBox="1"/>
              <p:nvPr/>
            </p:nvSpPr>
            <p:spPr>
              <a:xfrm rot="18900000">
                <a:off x="2328985" y="1991855"/>
                <a:ext cx="7387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NE1Cas9</a:t>
                </a:r>
                <a:endParaRPr lang="ko-KR" altLang="en-US" sz="800" b="1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3CDB196-EA67-4181-8666-F6E7E15F0E59}"/>
                  </a:ext>
                </a:extLst>
              </p:cNvPr>
              <p:cNvSpPr txBox="1"/>
              <p:nvPr/>
            </p:nvSpPr>
            <p:spPr>
              <a:xfrm rot="18900000">
                <a:off x="2709095" y="1994385"/>
                <a:ext cx="69312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b="1" dirty="0"/>
                  <a:t>NE1</a:t>
                </a:r>
                <a:r>
                  <a:rPr lang="el-GR" altLang="ko-KR" sz="800" b="1" dirty="0"/>
                  <a:t>Δ</a:t>
                </a:r>
                <a:r>
                  <a:rPr lang="en-US" altLang="ko-KR" sz="800" b="1" dirty="0"/>
                  <a:t>PD1</a:t>
                </a:r>
                <a:endParaRPr lang="ko-KR" altLang="en-US" sz="800" b="1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07E9F6-6877-4F71-A93D-4384B7F91300}"/>
                </a:ext>
              </a:extLst>
            </p:cNvPr>
            <p:cNvSpPr txBox="1"/>
            <p:nvPr/>
          </p:nvSpPr>
          <p:spPr>
            <a:xfrm>
              <a:off x="2229424" y="183578"/>
              <a:ext cx="298567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/>
                <a:t>B</a:t>
              </a:r>
              <a:endParaRPr lang="ko-KR" altLang="en-US" sz="1000" b="1" dirty="0"/>
            </a:p>
          </p:txBody>
        </p:sp>
        <p:graphicFrame>
          <p:nvGraphicFramePr>
            <p:cNvPr id="52" name="개체 51">
              <a:extLst>
                <a:ext uri="{FF2B5EF4-FFF2-40B4-BE49-F238E27FC236}">
                  <a16:creationId xmlns:a16="http://schemas.microsoft.com/office/drawing/2014/main" id="{F10B9E58-5F49-45E7-961F-6F76E3F26D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0130279"/>
                </p:ext>
              </p:extLst>
            </p:nvPr>
          </p:nvGraphicFramePr>
          <p:xfrm>
            <a:off x="285498" y="256164"/>
            <a:ext cx="1670745" cy="1726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7" r:id="rId13" imgW="2981924" imgH="3079677" progId="Prism7.Document">
                    <p:embed/>
                  </p:oleObj>
                </mc:Choice>
                <mc:Fallback>
                  <p:oleObj name="Prism 7" r:id="rId13" imgW="2981924" imgH="3079677" progId="Prism7.Document">
                    <p:embed/>
                    <p:pic>
                      <p:nvPicPr>
                        <p:cNvPr id="50" name="개체 49">
                          <a:extLst>
                            <a:ext uri="{FF2B5EF4-FFF2-40B4-BE49-F238E27FC236}">
                              <a16:creationId xmlns:a16="http://schemas.microsoft.com/office/drawing/2014/main" id="{2A59D48F-78AB-492E-BFA0-C477333A48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5498" y="256164"/>
                          <a:ext cx="1670745" cy="17260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303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D663E737-4110-4F04-90AE-AE8FBEA5D94A}"/>
              </a:ext>
            </a:extLst>
          </p:cNvPr>
          <p:cNvSpPr txBox="1"/>
          <p:nvPr/>
        </p:nvSpPr>
        <p:spPr>
          <a:xfrm>
            <a:off x="-9137" y="129797"/>
            <a:ext cx="301883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A</a:t>
            </a:r>
            <a:endParaRPr lang="ko-KR" altLang="en-US" sz="10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2F74A2-B2E7-41D2-8C7B-D6567783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" y="2278247"/>
            <a:ext cx="3945186" cy="185503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8D1E7CA-1CEB-428C-9CC1-95B9709B2B6B}"/>
              </a:ext>
            </a:extLst>
          </p:cNvPr>
          <p:cNvSpPr txBox="1"/>
          <p:nvPr/>
        </p:nvSpPr>
        <p:spPr>
          <a:xfrm>
            <a:off x="-9137" y="2282412"/>
            <a:ext cx="289923" cy="2364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C</a:t>
            </a:r>
            <a:endParaRPr lang="ko-KR" altLang="en-US" sz="1000" b="1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2049978-826A-4381-B2C7-D363FC752C29}"/>
              </a:ext>
            </a:extLst>
          </p:cNvPr>
          <p:cNvSpPr txBox="1"/>
          <p:nvPr/>
        </p:nvSpPr>
        <p:spPr>
          <a:xfrm>
            <a:off x="22613" y="4259302"/>
            <a:ext cx="63309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/>
              <a:t>Supplementary Figure 7 Representative in vivo bioluminescence (IVIS) images related to figure 5 </a:t>
            </a:r>
            <a:r>
              <a:rPr lang="en-US" altLang="ko-KR" sz="900" dirty="0"/>
              <a:t>The tumor growth was monitored weekly using IVIS system. D-luciferin was intraperitoneally injected into the tumor-bearing mice, and the bioluminescent signals from tumor cells were measured after 10 minutes. </a:t>
            </a:r>
            <a:r>
              <a:rPr lang="en-US" altLang="ko-KR" sz="900" b="1" dirty="0"/>
              <a:t>(A) </a:t>
            </a:r>
            <a:r>
              <a:rPr lang="en-US" altLang="ko-KR" sz="900" dirty="0"/>
              <a:t>Representative images for A375 model.</a:t>
            </a:r>
            <a:r>
              <a:rPr lang="en-US" altLang="ko-KR" sz="900" b="1" dirty="0"/>
              <a:t> (B) </a:t>
            </a:r>
            <a:r>
              <a:rPr lang="en-US" altLang="ko-KR" sz="900" dirty="0"/>
              <a:t>Tumor-growth curves of the mice in each group based on the total flux of bioluminescence signals.</a:t>
            </a:r>
            <a:r>
              <a:rPr lang="en-US" altLang="ko-KR" sz="900" b="1" dirty="0"/>
              <a:t> (C) </a:t>
            </a:r>
            <a:r>
              <a:rPr lang="en-US" altLang="ko-KR" sz="900" dirty="0"/>
              <a:t>Representative IVIS images for A375-PDL1 model. The </a:t>
            </a:r>
            <a:r>
              <a:rPr lang="en-US" altLang="ko-KR" sz="900" i="1" dirty="0"/>
              <a:t>P</a:t>
            </a:r>
            <a:r>
              <a:rPr lang="en-US" altLang="ko-KR" sz="900" dirty="0"/>
              <a:t>-values in (B) was determined by repeated-measures ANOVA followed by Holm-</a:t>
            </a:r>
            <a:r>
              <a:rPr lang="en-US" altLang="ko-KR" sz="900" dirty="0" err="1"/>
              <a:t>Sidak’s</a:t>
            </a:r>
            <a:r>
              <a:rPr lang="en-US" altLang="ko-KR" sz="900" dirty="0"/>
              <a:t> multiple comparisons test. </a:t>
            </a:r>
            <a:r>
              <a:rPr lang="en-US" sz="900" dirty="0"/>
              <a:t>*P&lt;0.05 and ****P&lt;0.0001 were considered statistically significant. ns, not significant.</a:t>
            </a:r>
            <a:endParaRPr lang="ko-KR" altLang="en-US" sz="9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5C771A4-B580-40C2-81BF-5577AC0E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" y="349035"/>
            <a:ext cx="3622596" cy="1579667"/>
          </a:xfrm>
          <a:prstGeom prst="rect">
            <a:avLst/>
          </a:prstGeom>
        </p:spPr>
      </p:pic>
      <p:graphicFrame>
        <p:nvGraphicFramePr>
          <p:cNvPr id="50" name="개체 49">
            <a:extLst>
              <a:ext uri="{FF2B5EF4-FFF2-40B4-BE49-F238E27FC236}">
                <a16:creationId xmlns:a16="http://schemas.microsoft.com/office/drawing/2014/main" id="{53C80C41-CED0-4226-AEFB-23E77AB84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755938"/>
              </p:ext>
            </p:extLst>
          </p:nvPr>
        </p:nvGraphicFramePr>
        <p:xfrm>
          <a:off x="3495547" y="475412"/>
          <a:ext cx="3042730" cy="157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4" imgW="5147060" imgH="2671263" progId="Prism7.Document">
                  <p:embed/>
                </p:oleObj>
              </mc:Choice>
              <mc:Fallback>
                <p:oleObj name="Prism 7" r:id="rId4" imgW="5147060" imgH="2671263" progId="Prism7.Document">
                  <p:embed/>
                  <p:pic>
                    <p:nvPicPr>
                      <p:cNvPr id="27" name="개체 26">
                        <a:extLst>
                          <a:ext uri="{FF2B5EF4-FFF2-40B4-BE49-F238E27FC236}">
                            <a16:creationId xmlns:a16="http://schemas.microsoft.com/office/drawing/2014/main" id="{3535FED5-1A3C-45E5-AA8D-90A973DB4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5547" y="475412"/>
                        <a:ext cx="3042730" cy="1579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370E4F5-2B6B-4EB4-9B55-5C6C481A0103}"/>
              </a:ext>
            </a:extLst>
          </p:cNvPr>
          <p:cNvSpPr txBox="1"/>
          <p:nvPr/>
        </p:nvSpPr>
        <p:spPr>
          <a:xfrm>
            <a:off x="3480307" y="129797"/>
            <a:ext cx="301883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B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0296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C6FEC7E-3F43-46C1-9D4D-7950F010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8" y="406378"/>
            <a:ext cx="1368000" cy="14627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94CA62-8073-4F76-ABA3-70DC5A74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04" y="406378"/>
            <a:ext cx="1368000" cy="14671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A17832-63DD-44EE-A436-C2F3B260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5" y="406378"/>
            <a:ext cx="1368000" cy="146277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B4EFE34-9364-4C4A-A6E1-64561C615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107" y="422476"/>
            <a:ext cx="1368000" cy="1462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053FA5-45A4-422E-B15E-4454353256E7}"/>
              </a:ext>
            </a:extLst>
          </p:cNvPr>
          <p:cNvSpPr txBox="1"/>
          <p:nvPr/>
        </p:nvSpPr>
        <p:spPr>
          <a:xfrm>
            <a:off x="-42864" y="2016567"/>
            <a:ext cx="656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/>
              <a:t>Supplementary Figure 8 Gating strategy for Figure 5F. </a:t>
            </a:r>
            <a:r>
              <a:rPr lang="en-US" altLang="ko-KR" sz="900" dirty="0"/>
              <a:t>The tumor-bearing mice were sacrificed five days after the T cell injection and the tumors were harvested. Mechanical dissociation was performed to prepare the single-cell suspension, which was then analyzed by flow cytometry. To detect tumor-infiltrating T cells, live cells (fixable dye negative) were gated, followed by single-cell gating. In the non-tumor population (</a:t>
            </a:r>
            <a:r>
              <a:rPr lang="en-US" altLang="ko-KR" sz="900" dirty="0" err="1"/>
              <a:t>Zsgreen</a:t>
            </a:r>
            <a:r>
              <a:rPr lang="en-US" altLang="ko-KR" sz="900" dirty="0"/>
              <a:t> negative), CD3+ positive cells were quantified.</a:t>
            </a:r>
            <a:endParaRPr lang="ko-KR" alt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B36F8-29CF-45F5-A175-9BE4C44EDF08}"/>
              </a:ext>
            </a:extLst>
          </p:cNvPr>
          <p:cNvSpPr txBox="1"/>
          <p:nvPr/>
        </p:nvSpPr>
        <p:spPr>
          <a:xfrm>
            <a:off x="5064770" y="291156"/>
            <a:ext cx="132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4. CD3 positive gating</a:t>
            </a:r>
            <a:endParaRPr lang="ko-KR" altLang="en-US" sz="7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C0DFF-1613-4393-A176-E7E6D5A1CCE3}"/>
              </a:ext>
            </a:extLst>
          </p:cNvPr>
          <p:cNvSpPr txBox="1"/>
          <p:nvPr/>
        </p:nvSpPr>
        <p:spPr>
          <a:xfrm>
            <a:off x="250468" y="1702845"/>
            <a:ext cx="765742" cy="18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Dead cells</a:t>
            </a:r>
            <a:endParaRPr lang="ko-KR" altLang="en-US" sz="7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29170-9E5E-400C-B751-95F9EF63BCBA}"/>
              </a:ext>
            </a:extLst>
          </p:cNvPr>
          <p:cNvSpPr txBox="1"/>
          <p:nvPr/>
        </p:nvSpPr>
        <p:spPr>
          <a:xfrm rot="16200000">
            <a:off x="53015" y="1569233"/>
            <a:ext cx="401848" cy="17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SSC</a:t>
            </a:r>
            <a:endParaRPr lang="ko-KR" altLang="en-US" sz="700" b="1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D6EAFC7-BE0A-44D7-8371-0BCB35AC4926}"/>
              </a:ext>
            </a:extLst>
          </p:cNvPr>
          <p:cNvCxnSpPr>
            <a:cxnSpLocks/>
          </p:cNvCxnSpPr>
          <p:nvPr/>
        </p:nvCxnSpPr>
        <p:spPr>
          <a:xfrm flipV="1">
            <a:off x="266639" y="516133"/>
            <a:ext cx="0" cy="104597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5CFBD82-BF01-44E3-8AC2-CB01919EBAB0}"/>
              </a:ext>
            </a:extLst>
          </p:cNvPr>
          <p:cNvCxnSpPr>
            <a:cxnSpLocks/>
          </p:cNvCxnSpPr>
          <p:nvPr/>
        </p:nvCxnSpPr>
        <p:spPr>
          <a:xfrm>
            <a:off x="814085" y="1810795"/>
            <a:ext cx="7851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2F5419-7435-4FC0-A89C-AFEC31A27896}"/>
              </a:ext>
            </a:extLst>
          </p:cNvPr>
          <p:cNvSpPr txBox="1"/>
          <p:nvPr/>
        </p:nvSpPr>
        <p:spPr>
          <a:xfrm>
            <a:off x="443806" y="297283"/>
            <a:ext cx="20171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1. Live cell gating</a:t>
            </a:r>
            <a:endParaRPr lang="ko-KR" altLang="en-US" sz="7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45FE2-B3B2-48DE-AE67-7F9C244684A3}"/>
              </a:ext>
            </a:extLst>
          </p:cNvPr>
          <p:cNvSpPr txBox="1"/>
          <p:nvPr/>
        </p:nvSpPr>
        <p:spPr>
          <a:xfrm>
            <a:off x="2016283" y="296032"/>
            <a:ext cx="14962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2. Single cell gating</a:t>
            </a:r>
            <a:endParaRPr lang="ko-KR" altLang="en-US" sz="7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AD8EF-A060-46BB-B1E5-BC337764EC7F}"/>
              </a:ext>
            </a:extLst>
          </p:cNvPr>
          <p:cNvSpPr txBox="1"/>
          <p:nvPr/>
        </p:nvSpPr>
        <p:spPr>
          <a:xfrm>
            <a:off x="3407915" y="292960"/>
            <a:ext cx="20171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3. Tumor cell negative gating</a:t>
            </a:r>
            <a:endParaRPr lang="ko-KR" altLang="en-US" sz="7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E0B951-3C1D-4D7D-B112-6C3B8DF36776}"/>
              </a:ext>
            </a:extLst>
          </p:cNvPr>
          <p:cNvSpPr txBox="1"/>
          <p:nvPr/>
        </p:nvSpPr>
        <p:spPr>
          <a:xfrm>
            <a:off x="1846904" y="1702845"/>
            <a:ext cx="7657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SSC-A</a:t>
            </a:r>
            <a:endParaRPr lang="ko-KR" altLang="en-US" sz="7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4C46E-17E6-4CD4-A345-F7687BDE1726}"/>
              </a:ext>
            </a:extLst>
          </p:cNvPr>
          <p:cNvSpPr txBox="1"/>
          <p:nvPr/>
        </p:nvSpPr>
        <p:spPr>
          <a:xfrm rot="16200000">
            <a:off x="1577488" y="1513274"/>
            <a:ext cx="4929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SSC-H</a:t>
            </a:r>
            <a:endParaRPr lang="ko-KR" altLang="en-US" sz="700" b="1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65BC4F8-1791-46DA-AFE2-3E35CC955773}"/>
              </a:ext>
            </a:extLst>
          </p:cNvPr>
          <p:cNvCxnSpPr>
            <a:cxnSpLocks/>
          </p:cNvCxnSpPr>
          <p:nvPr/>
        </p:nvCxnSpPr>
        <p:spPr>
          <a:xfrm>
            <a:off x="2257752" y="1810795"/>
            <a:ext cx="9375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3185C5-5BC2-48D8-8197-3D6DC4411DC1}"/>
              </a:ext>
            </a:extLst>
          </p:cNvPr>
          <p:cNvSpPr txBox="1"/>
          <p:nvPr/>
        </p:nvSpPr>
        <p:spPr>
          <a:xfrm>
            <a:off x="3441770" y="1702845"/>
            <a:ext cx="12557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err="1"/>
              <a:t>Zsgreen</a:t>
            </a:r>
            <a:endParaRPr lang="ko-KR" altLang="en-US" sz="700" b="1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8AD9E81-C62C-4ABA-9A5C-54AA5E4B9FB2}"/>
              </a:ext>
            </a:extLst>
          </p:cNvPr>
          <p:cNvCxnSpPr>
            <a:cxnSpLocks/>
          </p:cNvCxnSpPr>
          <p:nvPr/>
        </p:nvCxnSpPr>
        <p:spPr>
          <a:xfrm>
            <a:off x="3950248" y="1810795"/>
            <a:ext cx="77312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9317B5-6D07-458A-95D8-EEC5AEDAF852}"/>
              </a:ext>
            </a:extLst>
          </p:cNvPr>
          <p:cNvSpPr txBox="1"/>
          <p:nvPr/>
        </p:nvSpPr>
        <p:spPr>
          <a:xfrm rot="16200000">
            <a:off x="3168551" y="1513274"/>
            <a:ext cx="4929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SSC</a:t>
            </a:r>
            <a:endParaRPr lang="ko-KR" altLang="en-US" sz="7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8A19DB-D928-404F-97DD-8497AF0FD3AD}"/>
              </a:ext>
            </a:extLst>
          </p:cNvPr>
          <p:cNvSpPr txBox="1"/>
          <p:nvPr/>
        </p:nvSpPr>
        <p:spPr>
          <a:xfrm>
            <a:off x="4932107" y="1702845"/>
            <a:ext cx="4911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CD3</a:t>
            </a:r>
            <a:endParaRPr lang="ko-KR" altLang="en-US" sz="700" b="1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0D571B96-4C6E-449C-93F9-8FF46B60CE5A}"/>
              </a:ext>
            </a:extLst>
          </p:cNvPr>
          <p:cNvCxnSpPr>
            <a:cxnSpLocks/>
          </p:cNvCxnSpPr>
          <p:nvPr/>
        </p:nvCxnSpPr>
        <p:spPr>
          <a:xfrm>
            <a:off x="5251838" y="1802926"/>
            <a:ext cx="1012348" cy="7869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FBB9216-CBD7-464F-BD2F-B700CDF95F16}"/>
              </a:ext>
            </a:extLst>
          </p:cNvPr>
          <p:cNvSpPr txBox="1"/>
          <p:nvPr/>
        </p:nvSpPr>
        <p:spPr>
          <a:xfrm rot="16200000">
            <a:off x="4703012" y="1513274"/>
            <a:ext cx="4929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SSC</a:t>
            </a:r>
            <a:endParaRPr lang="ko-KR" altLang="en-US" sz="700" b="1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6DD9AD98-D4C7-43E1-9CEE-36C8FD09A9AA}"/>
              </a:ext>
            </a:extLst>
          </p:cNvPr>
          <p:cNvCxnSpPr>
            <a:cxnSpLocks/>
          </p:cNvCxnSpPr>
          <p:nvPr/>
        </p:nvCxnSpPr>
        <p:spPr>
          <a:xfrm flipV="1">
            <a:off x="3415037" y="516133"/>
            <a:ext cx="0" cy="104597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0A471F6-7D14-4987-A443-1E87E450EBDD}"/>
              </a:ext>
            </a:extLst>
          </p:cNvPr>
          <p:cNvCxnSpPr>
            <a:cxnSpLocks/>
          </p:cNvCxnSpPr>
          <p:nvPr/>
        </p:nvCxnSpPr>
        <p:spPr>
          <a:xfrm flipV="1">
            <a:off x="4949498" y="516133"/>
            <a:ext cx="0" cy="104597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D6D131BB-3896-4A6D-BA99-0038FBE83DD0}"/>
              </a:ext>
            </a:extLst>
          </p:cNvPr>
          <p:cNvCxnSpPr>
            <a:cxnSpLocks/>
          </p:cNvCxnSpPr>
          <p:nvPr/>
        </p:nvCxnSpPr>
        <p:spPr>
          <a:xfrm flipV="1">
            <a:off x="1823974" y="516133"/>
            <a:ext cx="0" cy="936223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F47C3B3-A53A-4276-869E-2B30C9756715}"/>
              </a:ext>
            </a:extLst>
          </p:cNvPr>
          <p:cNvCxnSpPr/>
          <p:nvPr/>
        </p:nvCxnSpPr>
        <p:spPr>
          <a:xfrm>
            <a:off x="1016210" y="751623"/>
            <a:ext cx="1807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B622AB5-CE77-4331-9079-9C3EE6F24493}"/>
              </a:ext>
            </a:extLst>
          </p:cNvPr>
          <p:cNvCxnSpPr>
            <a:cxnSpLocks/>
          </p:cNvCxnSpPr>
          <p:nvPr/>
        </p:nvCxnSpPr>
        <p:spPr>
          <a:xfrm>
            <a:off x="3018446" y="895344"/>
            <a:ext cx="770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1CEFAEE-35F2-48EC-8579-6DEA72D7AAA6}"/>
              </a:ext>
            </a:extLst>
          </p:cNvPr>
          <p:cNvCxnSpPr>
            <a:cxnSpLocks/>
          </p:cNvCxnSpPr>
          <p:nvPr/>
        </p:nvCxnSpPr>
        <p:spPr>
          <a:xfrm>
            <a:off x="3950248" y="984244"/>
            <a:ext cx="1665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5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2958</TotalTime>
  <Words>890</Words>
  <Application>Microsoft Office PowerPoint</Application>
  <PresentationFormat>Custom</PresentationFormat>
  <Paragraphs>122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Sans Serif</vt:lpstr>
      <vt:lpstr>Office 테마</vt:lpstr>
      <vt:lpstr>Prism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Segi</dc:creator>
  <cp:lastModifiedBy>Lucie Senn</cp:lastModifiedBy>
  <cp:revision>278</cp:revision>
  <dcterms:created xsi:type="dcterms:W3CDTF">2021-08-05T09:06:12Z</dcterms:created>
  <dcterms:modified xsi:type="dcterms:W3CDTF">2023-01-23T13:24:59Z</dcterms:modified>
</cp:coreProperties>
</file>