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10"/>
  </p:handoutMasterIdLst>
  <p:sldIdLst>
    <p:sldId id="302" r:id="rId3"/>
    <p:sldId id="316" r:id="rId4"/>
    <p:sldId id="317" r:id="rId6"/>
    <p:sldId id="295" r:id="rId7"/>
    <p:sldId id="332" r:id="rId8"/>
    <p:sldId id="261" r:id="rId9"/>
  </p:sldIdLst>
  <p:sldSz cx="6858000" cy="9903460" type="A4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283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9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DELL\Desktop\&#40644;&#33449;&#20195;&#35874;&#36716;&#24405;&#32452;\&#20108;&#24180;&#29983;&#27700;&#22521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DELL\Desktop\&#40644;&#33449;&#20195;&#35874;&#36716;&#24405;&#32452;\&#20108;&#24180;&#29983;&#27700;&#2252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97151757899421"/>
          <c:y val="0.0454473973895267"/>
          <c:w val="0.901023587004895"/>
          <c:h val="0.889510929391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[二年生水培.xlsx]代谢物!$A$20</c:f>
              <c:strCache>
                <c:ptCount val="1"/>
                <c:pt idx="0">
                  <c:v>Cinnamic acid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[二年生水培.xlsx]代谢物!$E$20:$G$20</c:f>
                <c:numCache>
                  <c:formatCode>General</c:formatCode>
                  <c:ptCount val="3"/>
                  <c:pt idx="0">
                    <c:v>0.157765510698396</c:v>
                  </c:pt>
                  <c:pt idx="1">
                    <c:v>0.0246835587942292</c:v>
                  </c:pt>
                  <c:pt idx="2">
                    <c:v>0.174295832466171</c:v>
                  </c:pt>
                </c:numCache>
              </c:numRef>
            </c:plus>
            <c:minus>
              <c:numRef>
                <c:f>[二年生水培.xlsx]代谢物!$E$20:$G$20</c:f>
                <c:numCache>
                  <c:formatCode>General</c:formatCode>
                  <c:ptCount val="3"/>
                  <c:pt idx="0">
                    <c:v>0.157765510698396</c:v>
                  </c:pt>
                  <c:pt idx="1">
                    <c:v>0.0246835587942292</c:v>
                  </c:pt>
                  <c:pt idx="2">
                    <c:v>0.174295832466171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[二年生水培.xlsx]代谢物!$B$19:$D$19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[二年生水培.xlsx]代谢物!$B$20:$D$20</c:f>
              <c:numCache>
                <c:formatCode>General</c:formatCode>
                <c:ptCount val="3"/>
                <c:pt idx="0">
                  <c:v>1</c:v>
                </c:pt>
                <c:pt idx="1">
                  <c:v>1.19467103117943</c:v>
                </c:pt>
                <c:pt idx="2">
                  <c:v>1.05152657488048</c:v>
                </c:pt>
              </c:numCache>
            </c:numRef>
          </c:val>
        </c:ser>
        <c:ser>
          <c:idx val="1"/>
          <c:order val="1"/>
          <c:tx>
            <c:strRef>
              <c:f>[二年生水培.xlsx]代谢物!$A$21</c:f>
              <c:strCache>
                <c:ptCount val="1"/>
                <c:pt idx="0">
                  <c:v>Pinocembrin chalcone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[二年生水培.xlsx]代谢物!$E$21:$G$21</c:f>
                <c:numCache>
                  <c:formatCode>General</c:formatCode>
                  <c:ptCount val="3"/>
                  <c:pt idx="0">
                    <c:v>0.117054132840468</c:v>
                  </c:pt>
                  <c:pt idx="1">
                    <c:v>0.0975967230706217</c:v>
                  </c:pt>
                  <c:pt idx="2">
                    <c:v>0.183996624073417</c:v>
                  </c:pt>
                </c:numCache>
              </c:numRef>
            </c:plus>
            <c:minus>
              <c:numRef>
                <c:f>[二年生水培.xlsx]代谢物!$E$21:$G$21</c:f>
                <c:numCache>
                  <c:formatCode>General</c:formatCode>
                  <c:ptCount val="3"/>
                  <c:pt idx="0">
                    <c:v>0.117054132840468</c:v>
                  </c:pt>
                  <c:pt idx="1">
                    <c:v>0.0975967230706217</c:v>
                  </c:pt>
                  <c:pt idx="2">
                    <c:v>0.183996624073417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[二年生水培.xlsx]代谢物!$B$19:$D$19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[二年生水培.xlsx]代谢物!$B$21:$D$21</c:f>
              <c:numCache>
                <c:formatCode>General</c:formatCode>
                <c:ptCount val="3"/>
                <c:pt idx="0">
                  <c:v>1</c:v>
                </c:pt>
                <c:pt idx="1">
                  <c:v>1.17981192858837</c:v>
                </c:pt>
                <c:pt idx="2">
                  <c:v>1.02046481791853</c:v>
                </c:pt>
              </c:numCache>
            </c:numRef>
          </c:val>
        </c:ser>
        <c:ser>
          <c:idx val="2"/>
          <c:order val="2"/>
          <c:tx>
            <c:strRef>
              <c:f>[二年生水培.xlsx]代谢物!$A$22</c:f>
              <c:strCache>
                <c:ptCount val="1"/>
                <c:pt idx="0">
                  <c:v>Pinocembrin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[二年生水培.xlsx]代谢物!$E$22:$G$22</c:f>
                <c:numCache>
                  <c:formatCode>General</c:formatCode>
                  <c:ptCount val="3"/>
                  <c:pt idx="0">
                    <c:v>0.0912184703933445</c:v>
                  </c:pt>
                  <c:pt idx="1">
                    <c:v>0.0203754394164993</c:v>
                  </c:pt>
                  <c:pt idx="2">
                    <c:v>0.201676218530831</c:v>
                  </c:pt>
                </c:numCache>
              </c:numRef>
            </c:plus>
            <c:minus>
              <c:numRef>
                <c:f>[二年生水培.xlsx]代谢物!$E$22:$G$22</c:f>
                <c:numCache>
                  <c:formatCode>General</c:formatCode>
                  <c:ptCount val="3"/>
                  <c:pt idx="0">
                    <c:v>0.0912184703933445</c:v>
                  </c:pt>
                  <c:pt idx="1">
                    <c:v>0.0203754394164993</c:v>
                  </c:pt>
                  <c:pt idx="2">
                    <c:v>0.201676218530831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[二年生水培.xlsx]代谢物!$B$19:$D$19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[二年生水培.xlsx]代谢物!$B$22:$D$22</c:f>
              <c:numCache>
                <c:formatCode>General</c:formatCode>
                <c:ptCount val="3"/>
                <c:pt idx="0">
                  <c:v>1</c:v>
                </c:pt>
                <c:pt idx="1">
                  <c:v>0.856278520839115</c:v>
                </c:pt>
                <c:pt idx="2">
                  <c:v>1.02785518100326</c:v>
                </c:pt>
              </c:numCache>
            </c:numRef>
          </c:val>
        </c:ser>
        <c:ser>
          <c:idx val="3"/>
          <c:order val="3"/>
          <c:tx>
            <c:strRef>
              <c:f>[二年生水培.xlsx]代谢物!$A$23</c:f>
              <c:strCache>
                <c:ptCount val="1"/>
                <c:pt idx="0">
                  <c:v>Chrysin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[二年生水培.xlsx]代谢物!$E$23:$G$23</c:f>
                <c:numCache>
                  <c:formatCode>General</c:formatCode>
                  <c:ptCount val="3"/>
                  <c:pt idx="0">
                    <c:v>0.0537909934592299</c:v>
                  </c:pt>
                  <c:pt idx="1">
                    <c:v>0.0989270691050294</c:v>
                  </c:pt>
                  <c:pt idx="2">
                    <c:v>0.0431906781447873</c:v>
                  </c:pt>
                </c:numCache>
              </c:numRef>
            </c:plus>
            <c:minus>
              <c:numRef>
                <c:f>[二年生水培.xlsx]代谢物!$E$23:$G$23</c:f>
                <c:numCache>
                  <c:formatCode>General</c:formatCode>
                  <c:ptCount val="3"/>
                  <c:pt idx="0">
                    <c:v>0.0537909934592299</c:v>
                  </c:pt>
                  <c:pt idx="1">
                    <c:v>0.0989270691050294</c:v>
                  </c:pt>
                  <c:pt idx="2">
                    <c:v>0.0431906781447873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[二年生水培.xlsx]代谢物!$B$19:$D$19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[二年生水培.xlsx]代谢物!$B$23:$D$23</c:f>
              <c:numCache>
                <c:formatCode>General</c:formatCode>
                <c:ptCount val="3"/>
                <c:pt idx="0">
                  <c:v>1</c:v>
                </c:pt>
                <c:pt idx="1">
                  <c:v>0.981667580824683</c:v>
                </c:pt>
                <c:pt idx="2">
                  <c:v>0.867569340382445</c:v>
                </c:pt>
              </c:numCache>
            </c:numRef>
          </c:val>
        </c:ser>
        <c:ser>
          <c:idx val="4"/>
          <c:order val="4"/>
          <c:tx>
            <c:strRef>
              <c:f>[二年生水培.xlsx]代谢物!$A$24</c:f>
              <c:strCache>
                <c:ptCount val="1"/>
                <c:pt idx="0">
                  <c:v>Baicalein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[二年生水培.xlsx]代谢物!$E$24:$G$24</c:f>
                <c:numCache>
                  <c:formatCode>General</c:formatCode>
                  <c:ptCount val="3"/>
                  <c:pt idx="0">
                    <c:v>0.10188064922291</c:v>
                  </c:pt>
                  <c:pt idx="1">
                    <c:v>0.124973557559915</c:v>
                  </c:pt>
                  <c:pt idx="2">
                    <c:v>0.131744298100838</c:v>
                  </c:pt>
                </c:numCache>
              </c:numRef>
            </c:plus>
            <c:minus>
              <c:numRef>
                <c:f>[二年生水培.xlsx]代谢物!$E$24:$G$24</c:f>
                <c:numCache>
                  <c:formatCode>General</c:formatCode>
                  <c:ptCount val="3"/>
                  <c:pt idx="0">
                    <c:v>0.10188064922291</c:v>
                  </c:pt>
                  <c:pt idx="1">
                    <c:v>0.124973557559915</c:v>
                  </c:pt>
                  <c:pt idx="2">
                    <c:v>0.131744298100838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[二年生水培.xlsx]代谢物!$B$19:$D$19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[二年生水培.xlsx]代谢物!$B$24:$D$24</c:f>
              <c:numCache>
                <c:formatCode>General</c:formatCode>
                <c:ptCount val="3"/>
                <c:pt idx="0">
                  <c:v>1</c:v>
                </c:pt>
                <c:pt idx="1">
                  <c:v>0.946059201176092</c:v>
                </c:pt>
                <c:pt idx="2">
                  <c:v>0.809519127076291</c:v>
                </c:pt>
              </c:numCache>
            </c:numRef>
          </c:val>
        </c:ser>
        <c:ser>
          <c:idx val="5"/>
          <c:order val="5"/>
          <c:tx>
            <c:strRef>
              <c:f>[二年生水培.xlsx]代谢物!$A$25</c:f>
              <c:strCache>
                <c:ptCount val="1"/>
                <c:pt idx="0">
                  <c:v>Wogonin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[二年生水培.xlsx]代谢物!$E$25:$G$25</c:f>
                <c:numCache>
                  <c:formatCode>General</c:formatCode>
                  <c:ptCount val="3"/>
                  <c:pt idx="0">
                    <c:v>0.133782582744609</c:v>
                  </c:pt>
                  <c:pt idx="1">
                    <c:v>0.13224990935854</c:v>
                  </c:pt>
                  <c:pt idx="2">
                    <c:v>0.0106797821420883</c:v>
                  </c:pt>
                </c:numCache>
              </c:numRef>
            </c:plus>
            <c:minus>
              <c:numRef>
                <c:f>[二年生水培.xlsx]代谢物!$E$25:$G$25</c:f>
                <c:numCache>
                  <c:formatCode>General</c:formatCode>
                  <c:ptCount val="3"/>
                  <c:pt idx="0">
                    <c:v>0.133782582744609</c:v>
                  </c:pt>
                  <c:pt idx="1">
                    <c:v>0.13224990935854</c:v>
                  </c:pt>
                  <c:pt idx="2">
                    <c:v>0.0106797821420883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[二年生水培.xlsx]代谢物!$B$19:$D$19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[二年生水培.xlsx]代谢物!$B$25:$D$25</c:f>
              <c:numCache>
                <c:formatCode>General</c:formatCode>
                <c:ptCount val="3"/>
                <c:pt idx="0">
                  <c:v>1</c:v>
                </c:pt>
                <c:pt idx="1">
                  <c:v>1.19864892029443</c:v>
                </c:pt>
                <c:pt idx="2">
                  <c:v>0.877985149254668</c:v>
                </c:pt>
              </c:numCache>
            </c:numRef>
          </c:val>
        </c:ser>
        <c:ser>
          <c:idx val="6"/>
          <c:order val="6"/>
          <c:tx>
            <c:strRef>
              <c:f>[二年生水培.xlsx]代谢物!$A$26</c:f>
              <c:strCache>
                <c:ptCount val="1"/>
                <c:pt idx="0">
                  <c:v>Baicalin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[二年生水培.xlsx]代谢物!$E$26:$G$26</c:f>
                <c:numCache>
                  <c:formatCode>General</c:formatCode>
                  <c:ptCount val="3"/>
                  <c:pt idx="0">
                    <c:v>0.0779149198831987</c:v>
                  </c:pt>
                  <c:pt idx="1">
                    <c:v>0.161469203514874</c:v>
                  </c:pt>
                  <c:pt idx="2">
                    <c:v>0.147332157447702</c:v>
                  </c:pt>
                </c:numCache>
              </c:numRef>
            </c:plus>
            <c:minus>
              <c:numRef>
                <c:f>[二年生水培.xlsx]代谢物!$E$26:$G$26</c:f>
                <c:numCache>
                  <c:formatCode>General</c:formatCode>
                  <c:ptCount val="3"/>
                  <c:pt idx="0">
                    <c:v>0.0779149198831987</c:v>
                  </c:pt>
                  <c:pt idx="1">
                    <c:v>0.161469203514874</c:v>
                  </c:pt>
                  <c:pt idx="2">
                    <c:v>0.147332157447702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[二年生水培.xlsx]代谢物!$B$19:$D$19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[二年生水培.xlsx]代谢物!$B$26:$D$26</c:f>
              <c:numCache>
                <c:formatCode>General</c:formatCode>
                <c:ptCount val="3"/>
                <c:pt idx="0">
                  <c:v>1</c:v>
                </c:pt>
                <c:pt idx="1">
                  <c:v>0.916230224310737</c:v>
                </c:pt>
                <c:pt idx="2">
                  <c:v>0.923841087302378</c:v>
                </c:pt>
              </c:numCache>
            </c:numRef>
          </c:val>
        </c:ser>
        <c:ser>
          <c:idx val="7"/>
          <c:order val="7"/>
          <c:tx>
            <c:strRef>
              <c:f>[二年生水培.xlsx]代谢物!$A$27</c:f>
              <c:strCache>
                <c:ptCount val="1"/>
                <c:pt idx="0">
                  <c:v>Wogonoside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[二年生水培.xlsx]代谢物!$E$27:$G$27</c:f>
                <c:numCache>
                  <c:formatCode>General</c:formatCode>
                  <c:ptCount val="3"/>
                  <c:pt idx="0">
                    <c:v>0.189399249618745</c:v>
                  </c:pt>
                  <c:pt idx="1">
                    <c:v>0.181154320067085</c:v>
                  </c:pt>
                  <c:pt idx="2">
                    <c:v>0.0720047358920542</c:v>
                  </c:pt>
                </c:numCache>
              </c:numRef>
            </c:plus>
            <c:minus>
              <c:numRef>
                <c:f>[二年生水培.xlsx]代谢物!$E$27:$G$27</c:f>
                <c:numCache>
                  <c:formatCode>General</c:formatCode>
                  <c:ptCount val="3"/>
                  <c:pt idx="0">
                    <c:v>0.189399249618745</c:v>
                  </c:pt>
                  <c:pt idx="1">
                    <c:v>0.181154320067085</c:v>
                  </c:pt>
                  <c:pt idx="2">
                    <c:v>0.0720047358920542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[二年生水培.xlsx]代谢物!$B$19:$D$19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[二年生水培.xlsx]代谢物!$B$27:$D$27</c:f>
              <c:numCache>
                <c:formatCode>General</c:formatCode>
                <c:ptCount val="3"/>
                <c:pt idx="0">
                  <c:v>1</c:v>
                </c:pt>
                <c:pt idx="1">
                  <c:v>0.98760375245086</c:v>
                </c:pt>
                <c:pt idx="2">
                  <c:v>1.10119478959249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8316809"/>
        <c:axId val="922947964"/>
      </c:barChart>
      <c:catAx>
        <c:axId val="90831680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922947964"/>
        <c:crosses val="autoZero"/>
        <c:auto val="1"/>
        <c:lblAlgn val="ctr"/>
        <c:lblOffset val="100"/>
        <c:noMultiLvlLbl val="0"/>
      </c:catAx>
      <c:valAx>
        <c:axId val="922947964"/>
        <c:scaling>
          <c:orientation val="minMax"/>
          <c:max val="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908316809"/>
        <c:crosses val="autoZero"/>
        <c:crossBetween val="between"/>
      </c:valAx>
      <c:spPr>
        <a:noFill/>
        <a:ln w="12700" cmpd="sng">
          <a:solidFill>
            <a:schemeClr val="tx1"/>
          </a:solidFill>
          <a:prstDash val="solid"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4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5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6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7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ayout>
        <c:manualLayout>
          <c:xMode val="edge"/>
          <c:yMode val="edge"/>
          <c:x val="0.114365100920189"/>
          <c:y val="0.0685720417867103"/>
          <c:w val="0.782361111111111"/>
          <c:h val="0.205787037037037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zh-CN" sz="1200"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04356128416279"/>
          <c:y val="0.0272602471072759"/>
          <c:w val="0.945984007638143"/>
          <c:h val="0.8916258089821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[二年生水培.xlsx]基因表达!$A$14</c:f>
              <c:strCache>
                <c:ptCount val="1"/>
                <c:pt idx="0">
                  <c:v>SbCLL-7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[二年生水培.xlsx]基因表达!$E$14:$G$14</c:f>
                <c:numCache>
                  <c:formatCode>General</c:formatCode>
                  <c:ptCount val="3"/>
                  <c:pt idx="0">
                    <c:v>0.104476686660532</c:v>
                  </c:pt>
                  <c:pt idx="1">
                    <c:v>0.0280950470087439</c:v>
                  </c:pt>
                  <c:pt idx="2">
                    <c:v>0.0136959654961781</c:v>
                  </c:pt>
                </c:numCache>
              </c:numRef>
            </c:plus>
            <c:minus>
              <c:numRef>
                <c:f>[二年生水培.xlsx]基因表达!$E$14:$G$14</c:f>
                <c:numCache>
                  <c:formatCode>General</c:formatCode>
                  <c:ptCount val="3"/>
                  <c:pt idx="0">
                    <c:v>0.104476686660532</c:v>
                  </c:pt>
                  <c:pt idx="1">
                    <c:v>0.0280950470087439</c:v>
                  </c:pt>
                  <c:pt idx="2">
                    <c:v>0.0136959654961781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[二年生水培.xlsx]基因表达!$B$13:$D$13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[二年生水培.xlsx]基因表达!$B$14:$D$14</c:f>
              <c:numCache>
                <c:formatCode>General</c:formatCode>
                <c:ptCount val="3"/>
                <c:pt idx="0">
                  <c:v>1.0787057</c:v>
                </c:pt>
                <c:pt idx="1">
                  <c:v>0.976175891164647</c:v>
                </c:pt>
                <c:pt idx="2">
                  <c:v>0.884710467049226</c:v>
                </c:pt>
              </c:numCache>
            </c:numRef>
          </c:val>
        </c:ser>
        <c:ser>
          <c:idx val="1"/>
          <c:order val="1"/>
          <c:tx>
            <c:strRef>
              <c:f>[二年生水培.xlsx]基因表达!$A$15</c:f>
              <c:strCache>
                <c:ptCount val="1"/>
                <c:pt idx="0">
                  <c:v>SbCHS-2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[二年生水培.xlsx]基因表达!$E$15:$G$15</c:f>
                <c:numCache>
                  <c:formatCode>General</c:formatCode>
                  <c:ptCount val="3"/>
                  <c:pt idx="0">
                    <c:v>0.197785160477449</c:v>
                  </c:pt>
                  <c:pt idx="1">
                    <c:v>0.00587639462744084</c:v>
                  </c:pt>
                  <c:pt idx="2">
                    <c:v>0.11193366917658</c:v>
                  </c:pt>
                </c:numCache>
              </c:numRef>
            </c:plus>
            <c:minus>
              <c:numRef>
                <c:f>[二年生水培.xlsx]基因表达!$E$15:$G$15</c:f>
                <c:numCache>
                  <c:formatCode>General</c:formatCode>
                  <c:ptCount val="3"/>
                  <c:pt idx="0">
                    <c:v>0.197785160477449</c:v>
                  </c:pt>
                  <c:pt idx="1">
                    <c:v>0.00587639462744084</c:v>
                  </c:pt>
                  <c:pt idx="2">
                    <c:v>0.11193366917658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[二年生水培.xlsx]基因表达!$B$13:$D$13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[二年生水培.xlsx]基因表达!$B$15:$D$15</c:f>
              <c:numCache>
                <c:formatCode>General</c:formatCode>
                <c:ptCount val="3"/>
                <c:pt idx="0">
                  <c:v>1.11966343628179</c:v>
                </c:pt>
                <c:pt idx="1">
                  <c:v>1.30262853289683</c:v>
                </c:pt>
                <c:pt idx="2">
                  <c:v>1.04835973990433</c:v>
                </c:pt>
              </c:numCache>
            </c:numRef>
          </c:val>
        </c:ser>
        <c:ser>
          <c:idx val="2"/>
          <c:order val="2"/>
          <c:tx>
            <c:strRef>
              <c:f>[二年生水培.xlsx]基因表达!$A$16</c:f>
              <c:strCache>
                <c:ptCount val="1"/>
                <c:pt idx="0">
                  <c:v>SbCHI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[二年生水培.xlsx]基因表达!$E$16:$G$16</c:f>
                <c:numCache>
                  <c:formatCode>General</c:formatCode>
                  <c:ptCount val="3"/>
                  <c:pt idx="0">
                    <c:v>0.131914570014649</c:v>
                  </c:pt>
                  <c:pt idx="1">
                    <c:v>0.0243828885612143</c:v>
                  </c:pt>
                  <c:pt idx="2">
                    <c:v>0.146632839567849</c:v>
                  </c:pt>
                </c:numCache>
              </c:numRef>
            </c:plus>
            <c:minus>
              <c:numRef>
                <c:f>[二年生水培.xlsx]基因表达!$E$16:$G$16</c:f>
                <c:numCache>
                  <c:formatCode>General</c:formatCode>
                  <c:ptCount val="3"/>
                  <c:pt idx="0">
                    <c:v>0.131914570014649</c:v>
                  </c:pt>
                  <c:pt idx="1">
                    <c:v>0.0243828885612143</c:v>
                  </c:pt>
                  <c:pt idx="2">
                    <c:v>0.146632839567849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[二年生水培.xlsx]基因表达!$B$13:$D$13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[二年生水培.xlsx]基因表达!$B$16:$D$16</c:f>
              <c:numCache>
                <c:formatCode>General</c:formatCode>
                <c:ptCount val="3"/>
                <c:pt idx="0">
                  <c:v>1.0792427400041</c:v>
                </c:pt>
                <c:pt idx="1">
                  <c:v>0.969009035810797</c:v>
                </c:pt>
                <c:pt idx="2">
                  <c:v>1.23643619625681</c:v>
                </c:pt>
              </c:numCache>
            </c:numRef>
          </c:val>
        </c:ser>
        <c:ser>
          <c:idx val="3"/>
          <c:order val="3"/>
          <c:tx>
            <c:strRef>
              <c:f>[二年生水培.xlsx]基因表达!$A$17</c:f>
              <c:strCache>
                <c:ptCount val="1"/>
                <c:pt idx="0">
                  <c:v>SbFNSII-2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[二年生水培.xlsx]基因表达!$E$17:$G$17</c:f>
                <c:numCache>
                  <c:formatCode>General</c:formatCode>
                  <c:ptCount val="3"/>
                  <c:pt idx="0">
                    <c:v>0.0979015212655492</c:v>
                  </c:pt>
                  <c:pt idx="1">
                    <c:v>0.160770608559574</c:v>
                  </c:pt>
                  <c:pt idx="2">
                    <c:v>0.19209661855883</c:v>
                  </c:pt>
                </c:numCache>
              </c:numRef>
            </c:plus>
            <c:minus>
              <c:numRef>
                <c:f>[二年生水培.xlsx]基因表达!$E$17:$G$17</c:f>
                <c:numCache>
                  <c:formatCode>General</c:formatCode>
                  <c:ptCount val="3"/>
                  <c:pt idx="0">
                    <c:v>0.0979015212655492</c:v>
                  </c:pt>
                  <c:pt idx="1">
                    <c:v>0.160770608559574</c:v>
                  </c:pt>
                  <c:pt idx="2">
                    <c:v>0.19209661855883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[二年生水培.xlsx]基因表达!$B$13:$D$13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[二年生水培.xlsx]基因表达!$B$17:$D$17</c:f>
              <c:numCache>
                <c:formatCode>General</c:formatCode>
                <c:ptCount val="3"/>
                <c:pt idx="0">
                  <c:v>1.05539852009958</c:v>
                </c:pt>
                <c:pt idx="1">
                  <c:v>1.07951580873973</c:v>
                </c:pt>
                <c:pt idx="2">
                  <c:v>1.2992859437049</c:v>
                </c:pt>
              </c:numCache>
            </c:numRef>
          </c:val>
        </c:ser>
        <c:ser>
          <c:idx val="4"/>
          <c:order val="4"/>
          <c:tx>
            <c:strRef>
              <c:f>[二年生水培.xlsx]基因表达!$A$18</c:f>
              <c:strCache>
                <c:ptCount val="1"/>
                <c:pt idx="0">
                  <c:v>SbF6H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[二年生水培.xlsx]基因表达!$E$18:$G$18</c:f>
                <c:numCache>
                  <c:formatCode>General</c:formatCode>
                  <c:ptCount val="3"/>
                  <c:pt idx="0">
                    <c:v>0.118800171495911</c:v>
                  </c:pt>
                  <c:pt idx="1">
                    <c:v>0.040339510413914</c:v>
                  </c:pt>
                  <c:pt idx="2">
                    <c:v>0.177274661648932</c:v>
                  </c:pt>
                </c:numCache>
              </c:numRef>
            </c:plus>
            <c:minus>
              <c:numRef>
                <c:f>[二年生水培.xlsx]基因表达!$E$18:$G$18</c:f>
                <c:numCache>
                  <c:formatCode>General</c:formatCode>
                  <c:ptCount val="3"/>
                  <c:pt idx="0">
                    <c:v>0.118800171495911</c:v>
                  </c:pt>
                  <c:pt idx="1">
                    <c:v>0.040339510413914</c:v>
                  </c:pt>
                  <c:pt idx="2">
                    <c:v>0.177274661648932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[二年生水培.xlsx]基因表达!$B$13:$D$13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[二年生水培.xlsx]基因表达!$B$18:$D$18</c:f>
              <c:numCache>
                <c:formatCode>General</c:formatCode>
                <c:ptCount val="3"/>
                <c:pt idx="0">
                  <c:v>0.913381678725009</c:v>
                </c:pt>
                <c:pt idx="1">
                  <c:v>0.951362957270388</c:v>
                </c:pt>
                <c:pt idx="2">
                  <c:v>1.00997979501936</c:v>
                </c:pt>
              </c:numCache>
            </c:numRef>
          </c:val>
        </c:ser>
        <c:ser>
          <c:idx val="5"/>
          <c:order val="5"/>
          <c:tx>
            <c:strRef>
              <c:f>[二年生水培.xlsx]基因表达!$A$19</c:f>
              <c:strCache>
                <c:ptCount val="1"/>
                <c:pt idx="0">
                  <c:v>SbF8H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[二年生水培.xlsx]基因表达!$E$19:$G$19</c:f>
                <c:numCache>
                  <c:formatCode>General</c:formatCode>
                  <c:ptCount val="3"/>
                  <c:pt idx="0">
                    <c:v>0.130360200598596</c:v>
                  </c:pt>
                  <c:pt idx="1">
                    <c:v>0.137563738376784</c:v>
                  </c:pt>
                  <c:pt idx="2">
                    <c:v>0.0750427456223404</c:v>
                  </c:pt>
                </c:numCache>
              </c:numRef>
            </c:plus>
            <c:minus>
              <c:numRef>
                <c:f>[二年生水培.xlsx]基因表达!$E$19:$G$19</c:f>
                <c:numCache>
                  <c:formatCode>General</c:formatCode>
                  <c:ptCount val="3"/>
                  <c:pt idx="0">
                    <c:v>0.130360200598596</c:v>
                  </c:pt>
                  <c:pt idx="1">
                    <c:v>0.137563738376784</c:v>
                  </c:pt>
                  <c:pt idx="2">
                    <c:v>0.0750427456223404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[二年生水培.xlsx]基因表达!$B$13:$D$13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[二年生水培.xlsx]基因表达!$B$19:$D$19</c:f>
              <c:numCache>
                <c:formatCode>General</c:formatCode>
                <c:ptCount val="3"/>
                <c:pt idx="0">
                  <c:v>1.12505149317255</c:v>
                </c:pt>
                <c:pt idx="1">
                  <c:v>1.02162861855786</c:v>
                </c:pt>
                <c:pt idx="2">
                  <c:v>1.2626009190129</c:v>
                </c:pt>
              </c:numCache>
            </c:numRef>
          </c:val>
        </c:ser>
        <c:ser>
          <c:idx val="6"/>
          <c:order val="6"/>
          <c:tx>
            <c:strRef>
              <c:f>[二年生水培.xlsx]基因表达!$A$20</c:f>
              <c:strCache>
                <c:ptCount val="1"/>
                <c:pt idx="0">
                  <c:v>SbPFOMT5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[二年生水培.xlsx]基因表达!$E$20:$G$20</c:f>
                <c:numCache>
                  <c:formatCode>General</c:formatCode>
                  <c:ptCount val="3"/>
                  <c:pt idx="0">
                    <c:v>0.0421953</c:v>
                  </c:pt>
                  <c:pt idx="1">
                    <c:v>0.0722265498246439</c:v>
                  </c:pt>
                  <c:pt idx="2">
                    <c:v>0.000646130352383535</c:v>
                  </c:pt>
                </c:numCache>
              </c:numRef>
            </c:plus>
            <c:minus>
              <c:numRef>
                <c:f>[二年生水培.xlsx]基因表达!$E$20:$G$20</c:f>
                <c:numCache>
                  <c:formatCode>General</c:formatCode>
                  <c:ptCount val="3"/>
                  <c:pt idx="0">
                    <c:v>0.0421953</c:v>
                  </c:pt>
                  <c:pt idx="1">
                    <c:v>0.0722265498246439</c:v>
                  </c:pt>
                  <c:pt idx="2">
                    <c:v>0.000646130352383535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[二年生水培.xlsx]基因表达!$B$13:$D$13</c:f>
              <c:strCache>
                <c:ptCount val="3"/>
                <c:pt idx="0">
                  <c:v>Control</c:v>
                </c:pt>
                <c:pt idx="1">
                  <c:v>+ABA</c:v>
                </c:pt>
                <c:pt idx="2">
                  <c:v>+SA</c:v>
                </c:pt>
              </c:strCache>
            </c:strRef>
          </c:cat>
          <c:val>
            <c:numRef>
              <c:f>[二年生水培.xlsx]基因表达!$B$20:$D$20</c:f>
              <c:numCache>
                <c:formatCode>General</c:formatCode>
                <c:ptCount val="3"/>
                <c:pt idx="0">
                  <c:v>1.07726472</c:v>
                </c:pt>
                <c:pt idx="1">
                  <c:v>0.80454185619784</c:v>
                </c:pt>
                <c:pt idx="2">
                  <c:v>1.19464132769007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7109737"/>
        <c:axId val="364302682"/>
      </c:barChart>
      <c:catAx>
        <c:axId val="21710973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364302682"/>
        <c:crosses val="autoZero"/>
        <c:auto val="1"/>
        <c:lblAlgn val="ctr"/>
        <c:lblOffset val="100"/>
        <c:noMultiLvlLbl val="0"/>
      </c:catAx>
      <c:valAx>
        <c:axId val="364302682"/>
        <c:scaling>
          <c:orientation val="minMax"/>
          <c:max val="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21710973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4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5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6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ayout>
        <c:manualLayout>
          <c:xMode val="edge"/>
          <c:yMode val="edge"/>
          <c:x val="0.10812746151092"/>
          <c:y val="0.0737399490096097"/>
          <c:w val="0.862513426423201"/>
          <c:h val="0.130417728966464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lang="zh-CN" sz="1200">
          <a:solidFill>
            <a:schemeClr val="tx1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2FCBD-1BBF-4DD6-8A10-3755798434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476" y="1143000"/>
            <a:ext cx="213704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55E49-5C58-4D84-B9D0-22FA7B08307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0972"/>
            <a:ext cx="5829300" cy="3448289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240"/>
            <a:ext cx="5143500" cy="239133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331"/>
            <a:ext cx="1478756" cy="839374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331"/>
            <a:ext cx="4350544" cy="839374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290"/>
            <a:ext cx="5915025" cy="412006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8330"/>
            <a:ext cx="5915025" cy="216664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6657"/>
            <a:ext cx="2914650" cy="628441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6657"/>
            <a:ext cx="2914650" cy="628441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334"/>
            <a:ext cx="5915025" cy="191444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018"/>
            <a:ext cx="2901255" cy="118993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7953"/>
            <a:ext cx="2901255" cy="53214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018"/>
            <a:ext cx="2915543" cy="118993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7953"/>
            <a:ext cx="2915543" cy="53214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310"/>
            <a:ext cx="2211884" cy="231108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090"/>
            <a:ext cx="3471863" cy="703872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398"/>
            <a:ext cx="2211884" cy="550488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310"/>
            <a:ext cx="2211884" cy="231108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090"/>
            <a:ext cx="3471863" cy="703872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398"/>
            <a:ext cx="2211884" cy="550488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334"/>
            <a:ext cx="5915025" cy="1914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6657"/>
            <a:ext cx="5915025" cy="628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0155"/>
            <a:ext cx="1543050" cy="527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75A42-6BB9-48F9-ACE9-F10D3850D6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0155"/>
            <a:ext cx="2314575" cy="527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0155"/>
            <a:ext cx="1543050" cy="527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0307D-9254-4504-8373-A7F2632B0EF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ct val="15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tags" Target="../tags/tag3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14.png"/><Relationship Id="rId7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tags" Target="../tags/tag6.xml"/><Relationship Id="rId4" Type="http://schemas.openxmlformats.org/officeDocument/2006/relationships/image" Target="../media/image12.png"/><Relationship Id="rId3" Type="http://schemas.openxmlformats.org/officeDocument/2006/relationships/tags" Target="../tags/tag5.xml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292100" y="650875"/>
            <a:ext cx="3295650" cy="6396355"/>
            <a:chOff x="2590" y="2002"/>
            <a:chExt cx="5190" cy="1007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rcRect l="33944" t="2996" r="38597" b="56985"/>
            <a:stretch>
              <a:fillRect/>
            </a:stretch>
          </p:blipFill>
          <p:spPr>
            <a:xfrm>
              <a:off x="2597" y="2002"/>
              <a:ext cx="5183" cy="10073"/>
            </a:xfrm>
            <a:prstGeom prst="rect">
              <a:avLst/>
            </a:prstGeom>
          </p:spPr>
        </p:pic>
        <p:cxnSp>
          <p:nvCxnSpPr>
            <p:cNvPr id="4" name="直接连接符 3"/>
            <p:cNvCxnSpPr/>
            <p:nvPr/>
          </p:nvCxnSpPr>
          <p:spPr>
            <a:xfrm>
              <a:off x="2614" y="4028"/>
              <a:ext cx="5117" cy="0"/>
            </a:xfrm>
            <a:prstGeom prst="line">
              <a:avLst/>
            </a:prstGeom>
            <a:ln w="28575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05" y="5363"/>
              <a:ext cx="5075" cy="0"/>
            </a:xfrm>
            <a:prstGeom prst="line">
              <a:avLst/>
            </a:prstGeom>
            <a:ln w="28575" cmpd="sng">
              <a:solidFill>
                <a:srgbClr val="00B0F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590" y="7262"/>
              <a:ext cx="5162" cy="0"/>
            </a:xfrm>
            <a:prstGeom prst="line">
              <a:avLst/>
            </a:prstGeom>
            <a:ln w="28575" cmpd="sng">
              <a:solidFill>
                <a:srgbClr val="00B0F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直接箭头连接符 11"/>
          <p:cNvCxnSpPr/>
          <p:nvPr/>
        </p:nvCxnSpPr>
        <p:spPr>
          <a:xfrm>
            <a:off x="1917700" y="3467100"/>
            <a:ext cx="2219325" cy="0"/>
          </a:xfrm>
          <a:prstGeom prst="straightConnector1">
            <a:avLst/>
          </a:prstGeom>
          <a:ln w="28575" cmpd="sng">
            <a:solidFill>
              <a:srgbClr val="00B0F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IMG_20210428_141115"/>
          <p:cNvPicPr>
            <a:picLocks noChangeAspect="1"/>
          </p:cNvPicPr>
          <p:nvPr/>
        </p:nvPicPr>
        <p:blipFill>
          <a:blip r:embed="rId2"/>
          <a:srcRect l="60037" t="66521" r="1361" b="4389"/>
          <a:stretch>
            <a:fillRect/>
          </a:stretch>
        </p:blipFill>
        <p:spPr>
          <a:xfrm>
            <a:off x="4137025" y="2136775"/>
            <a:ext cx="2647315" cy="2660015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5071110" y="1341120"/>
            <a:ext cx="0" cy="3903980"/>
          </a:xfrm>
          <a:prstGeom prst="line">
            <a:avLst/>
          </a:prstGeom>
          <a:ln w="28575" cmpd="sng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832485" y="796544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Supplementary Figure 1. Cut meathods of </a:t>
            </a:r>
            <a:r>
              <a:rPr lang="en-US" sz="1600" b="1" i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S. baicalensis </a:t>
            </a:r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roots. </a:t>
            </a:r>
            <a:endParaRPr lang="zh-CN" altLang="en-US" sz="1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" name="直接箭头连接符 1"/>
          <p:cNvCxnSpPr>
            <a:stCxn id="6" idx="1"/>
          </p:cNvCxnSpPr>
          <p:nvPr/>
        </p:nvCxnSpPr>
        <p:spPr>
          <a:xfrm flipH="1">
            <a:off x="2845435" y="1400810"/>
            <a:ext cx="840105" cy="51943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>
            <a:stCxn id="7" idx="1"/>
          </p:cNvCxnSpPr>
          <p:nvPr/>
        </p:nvCxnSpPr>
        <p:spPr>
          <a:xfrm flipH="1">
            <a:off x="3188335" y="2332355"/>
            <a:ext cx="426085" cy="46609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>
            <a:stCxn id="13" idx="0"/>
          </p:cNvCxnSpPr>
          <p:nvPr/>
        </p:nvCxnSpPr>
        <p:spPr>
          <a:xfrm flipH="1" flipV="1">
            <a:off x="3165475" y="4013200"/>
            <a:ext cx="666750" cy="54356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685540" y="1247140"/>
            <a:ext cx="12877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charset="0"/>
                <a:cs typeface="Times New Roman" panose="02020603050405020304" charset="0"/>
              </a:rPr>
              <a:t>Soil surface</a:t>
            </a:r>
            <a:endParaRPr lang="en-US" altLang="zh-CN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14420" y="2194560"/>
            <a:ext cx="4349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Cut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14420" y="4556760"/>
            <a:ext cx="4349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Cut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626100" y="1506855"/>
            <a:ext cx="4349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Cut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9" name="直接箭头连接符 18"/>
          <p:cNvCxnSpPr>
            <a:stCxn id="18" idx="1"/>
          </p:cNvCxnSpPr>
          <p:nvPr/>
        </p:nvCxnSpPr>
        <p:spPr>
          <a:xfrm flipH="1">
            <a:off x="5071110" y="1644650"/>
            <a:ext cx="554990" cy="35242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293360" y="3344545"/>
            <a:ext cx="11957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Fixed with FAA 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59275" y="3017520"/>
            <a:ext cx="7118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Frozen with liquid nitrogen</a:t>
            </a:r>
            <a:endParaRPr lang="en-US" altLang="zh-CN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heatmap"/>
          <p:cNvPicPr>
            <a:picLocks noChangeAspect="1"/>
          </p:cNvPicPr>
          <p:nvPr/>
        </p:nvPicPr>
        <p:blipFill>
          <a:blip r:embed="rId1"/>
          <a:srcRect l="87612" r="2261" b="52440"/>
          <a:stretch>
            <a:fillRect/>
          </a:stretch>
        </p:blipFill>
        <p:spPr>
          <a:xfrm>
            <a:off x="6204313" y="599712"/>
            <a:ext cx="475343" cy="21744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 rot="5400000">
            <a:off x="4110990" y="7312025"/>
            <a:ext cx="10769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2 years roots-1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5400000">
            <a:off x="4392930" y="7308215"/>
            <a:ext cx="10693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2 years roots-2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 rot="5400000">
            <a:off x="4836160" y="7387590"/>
            <a:ext cx="12274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3 years roots+RH-1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 rot="5400000">
            <a:off x="4653915" y="7308215"/>
            <a:ext cx="10693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2 years roots-3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 rot="5400000">
            <a:off x="5057775" y="7426325"/>
            <a:ext cx="1304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3 years roots-+RH-2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 rot="5400000">
            <a:off x="5297170" y="7465060"/>
            <a:ext cx="1382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3 years roots+RH-3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7" name="图片 16" descr="temp.dat.PC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33" y="321310"/>
            <a:ext cx="3160395" cy="3025140"/>
          </a:xfrm>
          <a:prstGeom prst="rect">
            <a:avLst/>
          </a:prstGeom>
        </p:spPr>
      </p:pic>
      <p:pic>
        <p:nvPicPr>
          <p:cNvPr id="18" name="图片 17" descr="2_years_roots-vs-3_years_roots.oplsd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6445" y="6035675"/>
            <a:ext cx="2589530" cy="2589530"/>
          </a:xfrm>
          <a:prstGeom prst="rect">
            <a:avLst/>
          </a:prstGeom>
        </p:spPr>
      </p:pic>
      <p:pic>
        <p:nvPicPr>
          <p:cNvPr id="2" name="图片 1" descr="pheatmap"/>
          <p:cNvPicPr>
            <a:picLocks noChangeAspect="1"/>
          </p:cNvPicPr>
          <p:nvPr/>
        </p:nvPicPr>
        <p:blipFill>
          <a:blip r:embed="rId5"/>
          <a:srcRect r="6162" b="3327"/>
          <a:stretch>
            <a:fillRect/>
          </a:stretch>
        </p:blipFill>
        <p:spPr>
          <a:xfrm>
            <a:off x="4331879" y="488769"/>
            <a:ext cx="1713139" cy="6346371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77470" y="488950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1145" y="6035675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55085" y="488950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000" y="8874125"/>
            <a:ext cx="50800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Supplementary Figure 2. </a:t>
            </a:r>
            <a:r>
              <a:rPr lang="en-US" altLang="zh-CN" sz="1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Quality control of metabolomics analysis of 2 years and 3 years with rotten heart roots</a:t>
            </a:r>
            <a:r>
              <a:rPr lang="en-US" altLang="zh-CN" sz="1600" b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. A, PCA analysis. B, Pearson correlation analysis B, OPLS-DA analysis. C,</a:t>
            </a:r>
            <a:r>
              <a:rPr lang="en-US" altLang="zh-CN" sz="16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clustered heatmap</a:t>
            </a:r>
            <a:endParaRPr lang="zh-CN" altLang="en-US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 descr="代谢物相关性分析"/>
          <p:cNvPicPr>
            <a:picLocks noChangeAspect="1"/>
          </p:cNvPicPr>
          <p:nvPr/>
        </p:nvPicPr>
        <p:blipFill>
          <a:blip r:embed="rId6"/>
          <a:srcRect l="1500" t="3855" r="31843" b="1280"/>
          <a:stretch>
            <a:fillRect/>
          </a:stretch>
        </p:blipFill>
        <p:spPr>
          <a:xfrm>
            <a:off x="692150" y="3346450"/>
            <a:ext cx="2663825" cy="2522220"/>
          </a:xfrm>
          <a:prstGeom prst="rect">
            <a:avLst/>
          </a:prstGeom>
        </p:spPr>
      </p:pic>
      <p:pic>
        <p:nvPicPr>
          <p:cNvPr id="7" name="图片 6" descr="代谢物相关性分析"/>
          <p:cNvPicPr>
            <a:picLocks noChangeAspect="1"/>
          </p:cNvPicPr>
          <p:nvPr/>
        </p:nvPicPr>
        <p:blipFill>
          <a:blip r:embed="rId6"/>
          <a:srcRect l="71796" t="11844" r="17519" b="55894"/>
          <a:stretch>
            <a:fillRect/>
          </a:stretch>
        </p:blipFill>
        <p:spPr>
          <a:xfrm>
            <a:off x="3355975" y="3620770"/>
            <a:ext cx="732790" cy="14719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6850" y="3477895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map00941 (4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79714" y="597989"/>
            <a:ext cx="3958771" cy="2794000"/>
          </a:xfrm>
          <a:prstGeom prst="rect">
            <a:avLst/>
          </a:prstGeom>
        </p:spPr>
      </p:pic>
      <p:pic>
        <p:nvPicPr>
          <p:cNvPr id="17" name="图片 16" descr="map00944 (3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79805" y="4162244"/>
            <a:ext cx="4007304" cy="2673804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400050" y="515620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7520" y="4013200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01370" y="7292340"/>
            <a:ext cx="5080000" cy="25533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Supplementary Figure 3.</a:t>
            </a:r>
            <a:r>
              <a:rPr lang="en-US" altLang="zh-CN" sz="16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Differential metabolites in flavonoid, flavone and flavonol biosynthesis pathway </a:t>
            </a:r>
            <a:r>
              <a:rPr lang="en-US" altLang="zh-CN" sz="1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</a:t>
            </a:r>
            <a:r>
              <a:rPr lang="en-US" altLang="zh-CN" sz="1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 years with rotten heart roots</a:t>
            </a:r>
            <a:r>
              <a:rPr lang="en-US" altLang="zh-CN" sz="16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.Blue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indicates that the metabolite content in </a:t>
            </a:r>
            <a:r>
              <a:rPr lang="en-US" altLang="zh-CN" sz="16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 years with rotten heart roots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is lower than 2 years roots, and Red indicates higher. White indicates no difference in the content of metabolite, or undetected. A, 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Differential metabolites in flavonoid biosynthesis pathway. B, Differential metabolites in flavone and flavonol biosynthesis pathway.</a:t>
            </a:r>
            <a:endParaRPr lang="en-US" altLang="zh-CN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endParaRPr lang="zh-CN" altLang="en-US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440" y="2564130"/>
            <a:ext cx="6421120" cy="334772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94385" y="6296660"/>
            <a:ext cx="50800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Supplementary Figure 4. </a:t>
            </a:r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</a:rPr>
              <a:t>Vertical section of hydroponic roots with MeJA treatment.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 XPC, xylem parenchyma cells. V, vessels.  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583055" y="4515485"/>
            <a:ext cx="6038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XPC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910715" y="5123815"/>
            <a:ext cx="4222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</a:rPr>
              <a:t>V</a:t>
            </a:r>
            <a:endParaRPr lang="en-US" altLang="zh-CN" sz="1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图表 5"/>
          <p:cNvGraphicFramePr/>
          <p:nvPr/>
        </p:nvGraphicFramePr>
        <p:xfrm>
          <a:off x="610235" y="974090"/>
          <a:ext cx="5637530" cy="27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6" name="文本框 45"/>
          <p:cNvSpPr txBox="1"/>
          <p:nvPr/>
        </p:nvSpPr>
        <p:spPr>
          <a:xfrm>
            <a:off x="114935" y="691515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935" y="3986530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768985" y="4354830"/>
          <a:ext cx="5320665" cy="272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文本框 18"/>
          <p:cNvSpPr txBox="1"/>
          <p:nvPr/>
        </p:nvSpPr>
        <p:spPr>
          <a:xfrm rot="16200000">
            <a:off x="-554355" y="5430520"/>
            <a:ext cx="20218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charset="0"/>
                <a:cs typeface="Times New Roman" panose="02020603050405020304" charset="0"/>
              </a:rPr>
              <a:t>Relative expression level</a:t>
            </a:r>
            <a:endParaRPr lang="en-US" altLang="zh-CN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2" name="文本框 111"/>
          <p:cNvSpPr txBox="1"/>
          <p:nvPr/>
        </p:nvSpPr>
        <p:spPr>
          <a:xfrm rot="16200000">
            <a:off x="-329565" y="2185035"/>
            <a:ext cx="157226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400" b="0">
                <a:solidFill>
                  <a:srgbClr val="000000"/>
                </a:solidFill>
                <a:latin typeface="Times New Roman" panose="02020603050405020304" charset="0"/>
              </a:rPr>
              <a:t>Relative content</a:t>
            </a:r>
            <a:endParaRPr lang="en-US" altLang="en-US" sz="1400" b="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0870" y="7280275"/>
            <a:ext cx="563753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/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Supplementary</a:t>
            </a:r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</a:rPr>
              <a:t> Figure 5. Content and expression level of metabolites and enzymes related to </a:t>
            </a:r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4'-</a:t>
            </a:r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</a:rPr>
              <a:t>d</a:t>
            </a:r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eoxyflavones</a:t>
            </a:r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</a:rPr>
              <a:t>biosynthesis in hydroponic Scutellaria baicalensis roots with treatment of ABA and SA</a:t>
            </a:r>
            <a:r>
              <a:rPr lang="en-US" sz="1600" b="0">
                <a:solidFill>
                  <a:srgbClr val="000000"/>
                </a:solidFill>
                <a:latin typeface="Times New Roman" panose="02020603050405020304" charset="0"/>
              </a:rPr>
              <a:t>. A, relative content of metabolites related to</a:t>
            </a:r>
            <a:r>
              <a:rPr lang="en-US" sz="16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4'-</a:t>
            </a:r>
            <a:r>
              <a:rPr lang="en-US" sz="1600" b="0">
                <a:solidFill>
                  <a:srgbClr val="000000"/>
                </a:solidFill>
                <a:latin typeface="Times New Roman" panose="02020603050405020304" charset="0"/>
              </a:rPr>
              <a:t>d</a:t>
            </a:r>
            <a:r>
              <a:rPr lang="en-US" sz="16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eoxyflavones</a:t>
            </a:r>
            <a:r>
              <a:rPr lang="en-US" sz="1600" b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b="0">
                <a:solidFill>
                  <a:srgbClr val="000000"/>
                </a:solidFill>
                <a:latin typeface="Times New Roman" panose="02020603050405020304" charset="0"/>
              </a:rPr>
              <a:t>biosynthesis (n=5). B, relative expression level of enzymes related to </a:t>
            </a:r>
            <a:r>
              <a:rPr lang="en-US" sz="16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4'-</a:t>
            </a:r>
            <a:r>
              <a:rPr lang="en-US" sz="1600" b="0">
                <a:solidFill>
                  <a:srgbClr val="000000"/>
                </a:solidFill>
                <a:latin typeface="Times New Roman" panose="02020603050405020304" charset="0"/>
              </a:rPr>
              <a:t>d</a:t>
            </a:r>
            <a:r>
              <a:rPr lang="en-US" sz="1600" b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eoxyflavones</a:t>
            </a:r>
            <a:r>
              <a:rPr lang="en-US" sz="1600" b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b="0">
                <a:solidFill>
                  <a:srgbClr val="000000"/>
                </a:solidFill>
                <a:latin typeface="Times New Roman" panose="02020603050405020304" charset="0"/>
              </a:rPr>
              <a:t>biosynthesis (n=3). </a:t>
            </a:r>
            <a:endParaRPr lang="en-US" altLang="en-US" sz="1600" b="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temp.dat.PC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8389" y="674415"/>
            <a:ext cx="2415721" cy="1933121"/>
          </a:xfrm>
          <a:prstGeom prst="rect">
            <a:avLst/>
          </a:prstGeom>
        </p:spPr>
      </p:pic>
      <p:pic>
        <p:nvPicPr>
          <p:cNvPr id="11" name="图片 10" descr="all.cor_heatma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16829" y="665117"/>
            <a:ext cx="2180318" cy="1951718"/>
          </a:xfrm>
          <a:prstGeom prst="rect">
            <a:avLst/>
          </a:prstGeom>
        </p:spPr>
      </p:pic>
      <p:pic>
        <p:nvPicPr>
          <p:cNvPr id="4" name="图片 3" descr="out.DE.volcan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6730"/>
          <a:stretch>
            <a:fillRect/>
          </a:stretch>
        </p:blipFill>
        <p:spPr>
          <a:xfrm>
            <a:off x="3580765" y="3146425"/>
            <a:ext cx="3277235" cy="2675255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0" y="543560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2981325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87065" y="598170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81350" y="2981325"/>
            <a:ext cx="49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32485" y="7965440"/>
            <a:ext cx="50800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6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Supplementary Figure 6. </a:t>
            </a:r>
            <a:r>
              <a:rPr lang="en-US" altLang="zh-CN" sz="1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Quality control of metabolomics analysis of 2 years and 3 years with rotten heart roots</a:t>
            </a:r>
            <a:r>
              <a:rPr lang="en-US" altLang="zh-CN" sz="1600" b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. A, PCA results. B, Pearson correlation results. C,</a:t>
            </a:r>
            <a:r>
              <a:rPr lang="en-US" altLang="zh-CN" sz="16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clustered heatmap. D,volcano plots. </a:t>
            </a:r>
            <a:endParaRPr lang="zh-CN" altLang="en-US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43840" y="2607310"/>
            <a:ext cx="2552065" cy="5372100"/>
            <a:chOff x="348" y="4106"/>
            <a:chExt cx="4019" cy="8460"/>
          </a:xfrm>
        </p:grpSpPr>
        <p:pic>
          <p:nvPicPr>
            <p:cNvPr id="7" name="图片 6" descr="差异表达基因热图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r="56916"/>
            <a:stretch>
              <a:fillRect/>
            </a:stretch>
          </p:blipFill>
          <p:spPr>
            <a:xfrm>
              <a:off x="348" y="4106"/>
              <a:ext cx="3115" cy="8460"/>
            </a:xfrm>
            <a:prstGeom prst="rect">
              <a:avLst/>
            </a:prstGeom>
          </p:spPr>
        </p:pic>
        <p:pic>
          <p:nvPicPr>
            <p:cNvPr id="8" name="图片 7" descr="差异表达基因热图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/>
            <a:srcRect l="64522" t="15626" r="23030" b="56548"/>
            <a:stretch>
              <a:fillRect/>
            </a:stretch>
          </p:blipFill>
          <p:spPr>
            <a:xfrm>
              <a:off x="3467" y="5766"/>
              <a:ext cx="900" cy="23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2.xml><?xml version="1.0" encoding="utf-8"?>
<p:tagLst xmlns:p="http://schemas.openxmlformats.org/presentationml/2006/main">
  <p:tag name="KSO_WM_UNIT_PLACING_PICTURE_USER_VIEWPORT" val="{&quot;height&quot;:4400,&quot;width&quot;:6234.285039370078}"/>
</p:tagLst>
</file>

<file path=ppt/tags/tag3.xml><?xml version="1.0" encoding="utf-8"?>
<p:tagLst xmlns:p="http://schemas.openxmlformats.org/presentationml/2006/main">
  <p:tag name="KSO_WM_UNIT_PLACING_PICTURE_USER_VIEWPORT" val="{&quot;height&quot;:4210.714960629921,&quot;width&quot;:6310.714960629921}"/>
</p:tagLst>
</file>

<file path=ppt/tags/tag4.xml><?xml version="1.0" encoding="utf-8"?>
<p:tagLst xmlns:p="http://schemas.openxmlformats.org/presentationml/2006/main">
  <p:tag name="KSO_WM_UNIT_PLACING_PICTURE_USER_VIEWPORT" val="{&quot;height&quot;:3044.2850393700787,&quot;width&quot;:3804.2850393700787}"/>
</p:tagLst>
</file>

<file path=ppt/tags/tag5.xml><?xml version="1.0" encoding="utf-8"?>
<p:tagLst xmlns:p="http://schemas.openxmlformats.org/presentationml/2006/main">
  <p:tag name="KSO_WM_UNIT_PLACING_PICTURE_USER_VIEWPORT" val="{&quot;height&quot;:3073.571653543307,&quot;width&quot;:3433.571653543307}"/>
</p:tagLst>
</file>

<file path=ppt/tags/tag6.xml><?xml version="1.0" encoding="utf-8"?>
<p:tagLst xmlns:p="http://schemas.openxmlformats.org/presentationml/2006/main">
  <p:tag name="KSO_WM_UNIT_PLACING_PICTURE_USER_VIEWPORT" val="{&quot;height&quot;:4213,&quot;width&quot;:5161}"/>
</p:tagLst>
</file>

<file path=ppt/tags/tag7.xml><?xml version="1.0" encoding="utf-8"?>
<p:tagLst xmlns:p="http://schemas.openxmlformats.org/presentationml/2006/main">
  <p:tag name="KSO_WM_UNIT_PLACING_PICTURE_USER_VIEWPORT" val="{&quot;height&quot;:8460,&quot;width&quot;:7230}"/>
</p:tagLst>
</file>

<file path=ppt/tags/tag8.xml><?xml version="1.0" encoding="utf-8"?>
<p:tagLst xmlns:p="http://schemas.openxmlformats.org/presentationml/2006/main">
  <p:tag name="KSO_WM_UNIT_PLACING_PICTURE_USER_VIEWPORT" val="{&quot;height&quot;:8460,&quot;width&quot;:7230}"/>
</p:tagLst>
</file>

<file path=ppt/tags/tag9.xml><?xml version="1.0" encoding="utf-8"?>
<p:tagLst xmlns:p="http://schemas.openxmlformats.org/presentationml/2006/main">
  <p:tag name="COMMONDATA" val="eyJoZGlkIjoiM2Y2MzNlNGYzMjk1ODZhNzgzYzQyOGQ3NjYyMjg5MGMifQ=="/>
  <p:tag name="KSO_WPP_MARK_KEY" val="7af64a1c-43b7-4096-9c28-affb0b3a392e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1658</Words>
  <Application>WPS 演示</Application>
  <PresentationFormat>宽屏</PresentationFormat>
  <Paragraphs>69</Paragraphs>
  <Slides>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7" baseType="lpstr">
      <vt:lpstr>Arial</vt:lpstr>
      <vt:lpstr>宋体</vt:lpstr>
      <vt:lpstr>Wingdings</vt:lpstr>
      <vt:lpstr>Times New Roman</vt:lpstr>
      <vt:lpstr>微软雅黑</vt:lpstr>
      <vt:lpstr>Arial Unicode MS</vt:lpstr>
      <vt:lpstr>等线 Light</vt:lpstr>
      <vt:lpstr>Calibri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耿 达立</dc:creator>
  <cp:lastModifiedBy>WPS_1647928797</cp:lastModifiedBy>
  <cp:revision>177</cp:revision>
  <dcterms:created xsi:type="dcterms:W3CDTF">2022-03-17T05:36:00Z</dcterms:created>
  <dcterms:modified xsi:type="dcterms:W3CDTF">2022-11-16T08:30:51Z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E7CE62FCEE1642ABAF7B6FA8576D99EF</vt:lpwstr>
  </property>
  <property fmtid="{D5CDD505-2E9C-101B-9397-08002B2CF9AE}" pid="3" name="KSOProductBuildVer">
    <vt:lpwstr>2052-11.1.0.12763</vt:lpwstr>
  </property>
</Properties>
</file>