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sldIdLst>
    <p:sldId id="402" r:id="rId2"/>
    <p:sldId id="370" r:id="rId3"/>
    <p:sldId id="420" r:id="rId4"/>
    <p:sldId id="265" r:id="rId5"/>
    <p:sldId id="266" r:id="rId6"/>
    <p:sldId id="267" r:id="rId7"/>
    <p:sldId id="284" r:id="rId8"/>
    <p:sldId id="310" r:id="rId9"/>
    <p:sldId id="268" r:id="rId10"/>
    <p:sldId id="269" r:id="rId11"/>
    <p:sldId id="270" r:id="rId12"/>
    <p:sldId id="271" r:id="rId13"/>
    <p:sldId id="311" r:id="rId14"/>
    <p:sldId id="425" r:id="rId15"/>
    <p:sldId id="421" r:id="rId16"/>
    <p:sldId id="377" r:id="rId17"/>
    <p:sldId id="422" r:id="rId18"/>
    <p:sldId id="334" r:id="rId19"/>
    <p:sldId id="337" r:id="rId20"/>
    <p:sldId id="338" r:id="rId21"/>
    <p:sldId id="347" r:id="rId22"/>
    <p:sldId id="423" r:id="rId23"/>
    <p:sldId id="426" r:id="rId24"/>
    <p:sldId id="390" r:id="rId25"/>
    <p:sldId id="384" r:id="rId26"/>
    <p:sldId id="385" r:id="rId27"/>
    <p:sldId id="386" r:id="rId28"/>
    <p:sldId id="391" r:id="rId29"/>
    <p:sldId id="388" r:id="rId30"/>
    <p:sldId id="299" r:id="rId31"/>
    <p:sldId id="300" r:id="rId32"/>
    <p:sldId id="415" r:id="rId33"/>
    <p:sldId id="416" r:id="rId34"/>
    <p:sldId id="378" r:id="rId35"/>
    <p:sldId id="379" r:id="rId36"/>
    <p:sldId id="405" r:id="rId37"/>
    <p:sldId id="397" r:id="rId38"/>
    <p:sldId id="419" r:id="rId39"/>
    <p:sldId id="427" r:id="rId40"/>
    <p:sldId id="424" r:id="rId41"/>
    <p:sldId id="407" r:id="rId42"/>
    <p:sldId id="408" r:id="rId43"/>
    <p:sldId id="409" r:id="rId44"/>
    <p:sldId id="396" r:id="rId45"/>
    <p:sldId id="308" r:id="rId46"/>
    <p:sldId id="309" r:id="rId47"/>
    <p:sldId id="288" r:id="rId48"/>
    <p:sldId id="289" r:id="rId49"/>
    <p:sldId id="290" r:id="rId50"/>
    <p:sldId id="291" r:id="rId51"/>
    <p:sldId id="292" r:id="rId52"/>
    <p:sldId id="293" r:id="rId53"/>
    <p:sldId id="259" r:id="rId54"/>
    <p:sldId id="312" r:id="rId55"/>
    <p:sldId id="263" r:id="rId56"/>
    <p:sldId id="262" r:id="rId57"/>
    <p:sldId id="257" r:id="rId58"/>
    <p:sldId id="260" r:id="rId59"/>
    <p:sldId id="313" r:id="rId60"/>
    <p:sldId id="315" r:id="rId61"/>
    <p:sldId id="316" r:id="rId62"/>
    <p:sldId id="294" r:id="rId63"/>
    <p:sldId id="295" r:id="rId64"/>
    <p:sldId id="296" r:id="rId65"/>
    <p:sldId id="264" r:id="rId66"/>
    <p:sldId id="428" r:id="rId67"/>
    <p:sldId id="429" r:id="rId68"/>
    <p:sldId id="430" r:id="rId69"/>
    <p:sldId id="431" r:id="rId70"/>
    <p:sldId id="432" r:id="rId71"/>
    <p:sldId id="433" r:id="rId72"/>
    <p:sldId id="317" r:id="rId73"/>
    <p:sldId id="301" r:id="rId74"/>
    <p:sldId id="272" r:id="rId75"/>
    <p:sldId id="273" r:id="rId76"/>
    <p:sldId id="274" r:id="rId77"/>
    <p:sldId id="275" r:id="rId78"/>
    <p:sldId id="276" r:id="rId79"/>
    <p:sldId id="277" r:id="rId80"/>
    <p:sldId id="320" r:id="rId81"/>
    <p:sldId id="297" r:id="rId82"/>
    <p:sldId id="281" r:id="rId83"/>
    <p:sldId id="282" r:id="rId84"/>
    <p:sldId id="283" r:id="rId85"/>
    <p:sldId id="319" r:id="rId86"/>
    <p:sldId id="298" r:id="rId87"/>
    <p:sldId id="434" r:id="rId88"/>
    <p:sldId id="435" r:id="rId89"/>
    <p:sldId id="436" r:id="rId90"/>
    <p:sldId id="302" r:id="rId91"/>
    <p:sldId id="321" r:id="rId92"/>
    <p:sldId id="303" r:id="rId93"/>
    <p:sldId id="304" r:id="rId94"/>
    <p:sldId id="286" r:id="rId95"/>
    <p:sldId id="305" r:id="rId96"/>
    <p:sldId id="306" r:id="rId97"/>
    <p:sldId id="307" r:id="rId98"/>
    <p:sldId id="437" r:id="rId99"/>
    <p:sldId id="438" r:id="rId100"/>
    <p:sldId id="439" r:id="rId101"/>
    <p:sldId id="440" r:id="rId10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536"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H:\durham\obstacle_project\kinematics_summary_data_coll_plo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H:\durham\obstacle_project\kinematics_summary_data_coll_plot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H:\durham\obstacle_project\kinematics_summary_data_coll_plot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H:\durham\obstacle_project\kinematics_summary_data_coll_plot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H:\durham\obstacle_project\kinematics_summary_data_coll_plot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H:\durham\obstacle_project\kinematics_summary_data_coll_plot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H:\durham\obstacle_project\kinematics_summary_data_coll_plot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H:\durham\obstacle_project\kinematics_summary_data_coll_plot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H:\durham\obstacle_project\kinematics_summary_data_coll_plo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a:t>Blind Echo-Experts</a:t>
            </a:r>
          </a:p>
        </c:rich>
      </c:tx>
      <c:overlay val="0"/>
    </c:title>
    <c:autoTitleDeleted val="0"/>
    <c:plotArea>
      <c:layout/>
      <c:barChart>
        <c:barDir val="col"/>
        <c:grouping val="clustered"/>
        <c:varyColors val="0"/>
        <c:ser>
          <c:idx val="0"/>
          <c:order val="0"/>
          <c:tx>
            <c:v>head height</c:v>
          </c:tx>
          <c:spPr>
            <a:solidFill>
              <a:schemeClr val="tx1"/>
            </a:solidFill>
            <a:ln>
              <a:solidFill>
                <a:schemeClr val="tx1"/>
              </a:solidFill>
            </a:ln>
          </c:spPr>
          <c:invertIfNegative val="0"/>
          <c:errBars>
            <c:errBarType val="both"/>
            <c:errValType val="cust"/>
            <c:noEndCap val="0"/>
            <c:plus>
              <c:numRef>
                <c:f>Sheet1!$BA$12:$BC$12</c:f>
                <c:numCache>
                  <c:formatCode>General</c:formatCode>
                  <c:ptCount val="3"/>
                  <c:pt idx="0">
                    <c:v>7.6651599631821693E-2</c:v>
                  </c:pt>
                  <c:pt idx="1">
                    <c:v>9.6857176307831278E-2</c:v>
                  </c:pt>
                  <c:pt idx="2">
                    <c:v>2.7079904361579161E-2</c:v>
                  </c:pt>
                </c:numCache>
              </c:numRef>
            </c:plus>
            <c:minus>
              <c:numRef>
                <c:f>Sheet1!$BA$12:$BC$12</c:f>
                <c:numCache>
                  <c:formatCode>General</c:formatCode>
                  <c:ptCount val="3"/>
                  <c:pt idx="0">
                    <c:v>7.6651599631821693E-2</c:v>
                  </c:pt>
                  <c:pt idx="1">
                    <c:v>9.6857176307831278E-2</c:v>
                  </c:pt>
                  <c:pt idx="2">
                    <c:v>2.7079904361579161E-2</c:v>
                  </c:pt>
                </c:numCache>
              </c:numRef>
            </c:minus>
          </c:errBars>
          <c:val>
            <c:numRef>
              <c:f>Sheet1!$BA$11:$BC$11</c:f>
              <c:numCache>
                <c:formatCode>General</c:formatCode>
                <c:ptCount val="3"/>
                <c:pt idx="0">
                  <c:v>0.21645021645021678</c:v>
                </c:pt>
                <c:pt idx="1">
                  <c:v>0.22174254317111497</c:v>
                </c:pt>
                <c:pt idx="2">
                  <c:v>0.87489891061319958</c:v>
                </c:pt>
              </c:numCache>
            </c:numRef>
          </c:val>
          <c:extLst>
            <c:ext xmlns:c16="http://schemas.microsoft.com/office/drawing/2014/chart" uri="{C3380CC4-5D6E-409C-BE32-E72D297353CC}">
              <c16:uniqueId val="{00000000-8F6C-43AB-BB2C-541FAEE5ACDC}"/>
            </c:ext>
          </c:extLst>
        </c:ser>
        <c:ser>
          <c:idx val="1"/>
          <c:order val="1"/>
          <c:tx>
            <c:v>ground level</c:v>
          </c:tx>
          <c:spPr>
            <a:solidFill>
              <a:schemeClr val="bg1"/>
            </a:solidFill>
            <a:ln>
              <a:solidFill>
                <a:schemeClr val="tx1"/>
              </a:solidFill>
            </a:ln>
          </c:spPr>
          <c:invertIfNegative val="0"/>
          <c:errBars>
            <c:errBarType val="both"/>
            <c:errValType val="cust"/>
            <c:noEndCap val="0"/>
            <c:plus>
              <c:numRef>
                <c:f>Sheet1!$BD$12:$BF$12</c:f>
                <c:numCache>
                  <c:formatCode>General</c:formatCode>
                  <c:ptCount val="3"/>
                  <c:pt idx="0">
                    <c:v>0.11623665488791153</c:v>
                  </c:pt>
                  <c:pt idx="1">
                    <c:v>2.3809523809523895E-2</c:v>
                  </c:pt>
                  <c:pt idx="2">
                    <c:v>2.3275471976182089E-2</c:v>
                  </c:pt>
                </c:numCache>
              </c:numRef>
            </c:plus>
            <c:minus>
              <c:numRef>
                <c:f>Sheet1!$BD$12:$BF$12</c:f>
                <c:numCache>
                  <c:formatCode>General</c:formatCode>
                  <c:ptCount val="3"/>
                  <c:pt idx="0">
                    <c:v>0.11623665488791153</c:v>
                  </c:pt>
                  <c:pt idx="1">
                    <c:v>2.3809523809523895E-2</c:v>
                  </c:pt>
                  <c:pt idx="2">
                    <c:v>2.3275471976182089E-2</c:v>
                  </c:pt>
                </c:numCache>
              </c:numRef>
            </c:minus>
          </c:errBars>
          <c:val>
            <c:numRef>
              <c:f>Sheet1!$BD$11:$BF$11</c:f>
              <c:numCache>
                <c:formatCode>General</c:formatCode>
                <c:ptCount val="3"/>
                <c:pt idx="0">
                  <c:v>0.53571428571428559</c:v>
                </c:pt>
                <c:pt idx="1">
                  <c:v>2.3809523809523895E-2</c:v>
                </c:pt>
                <c:pt idx="2">
                  <c:v>4.5169116597688054E-2</c:v>
                </c:pt>
              </c:numCache>
            </c:numRef>
          </c:val>
          <c:extLst>
            <c:ext xmlns:c16="http://schemas.microsoft.com/office/drawing/2014/chart" uri="{C3380CC4-5D6E-409C-BE32-E72D297353CC}">
              <c16:uniqueId val="{00000001-8F6C-43AB-BB2C-541FAEE5ACDC}"/>
            </c:ext>
          </c:extLst>
        </c:ser>
        <c:dLbls>
          <c:showLegendKey val="0"/>
          <c:showVal val="0"/>
          <c:showCatName val="0"/>
          <c:showSerName val="0"/>
          <c:showPercent val="0"/>
          <c:showBubbleSize val="0"/>
        </c:dLbls>
        <c:gapWidth val="150"/>
        <c:axId val="62550784"/>
        <c:axId val="62552320"/>
      </c:barChart>
      <c:catAx>
        <c:axId val="62550784"/>
        <c:scaling>
          <c:orientation val="minMax"/>
        </c:scaling>
        <c:delete val="0"/>
        <c:axPos val="b"/>
        <c:majorTickMark val="out"/>
        <c:minorTickMark val="none"/>
        <c:tickLblPos val="nextTo"/>
        <c:crossAx val="62552320"/>
        <c:crosses val="autoZero"/>
        <c:auto val="1"/>
        <c:lblAlgn val="ctr"/>
        <c:lblOffset val="100"/>
        <c:noMultiLvlLbl val="0"/>
      </c:catAx>
      <c:valAx>
        <c:axId val="62552320"/>
        <c:scaling>
          <c:orientation val="minMax"/>
          <c:max val="1"/>
          <c:min val="0"/>
        </c:scaling>
        <c:delete val="0"/>
        <c:axPos val="l"/>
        <c:majorGridlines/>
        <c:numFmt formatCode="General" sourceLinked="1"/>
        <c:majorTickMark val="out"/>
        <c:minorTickMark val="none"/>
        <c:tickLblPos val="nextTo"/>
        <c:crossAx val="62550784"/>
        <c:crosses val="autoZero"/>
        <c:crossBetween val="between"/>
        <c:majorUnit val="0.2"/>
        <c:minorUnit val="2.0000000000000032E-2"/>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a:t>Blind Echo-Beginner</a:t>
            </a:r>
          </a:p>
        </c:rich>
      </c:tx>
      <c:overlay val="0"/>
    </c:title>
    <c:autoTitleDeleted val="0"/>
    <c:plotArea>
      <c:layout/>
      <c:barChart>
        <c:barDir val="col"/>
        <c:grouping val="clustered"/>
        <c:varyColors val="0"/>
        <c:ser>
          <c:idx val="0"/>
          <c:order val="0"/>
          <c:tx>
            <c:v>head height</c:v>
          </c:tx>
          <c:spPr>
            <a:solidFill>
              <a:schemeClr val="tx1"/>
            </a:solidFill>
            <a:ln>
              <a:solidFill>
                <a:schemeClr val="tx1"/>
              </a:solidFill>
            </a:ln>
          </c:spPr>
          <c:invertIfNegative val="0"/>
          <c:errBars>
            <c:errBarType val="both"/>
            <c:errValType val="cust"/>
            <c:noEndCap val="0"/>
            <c:plus>
              <c:numRef>
                <c:f>Sheet1!$BA$29:$BC$29</c:f>
                <c:numCache>
                  <c:formatCode>General</c:formatCode>
                  <c:ptCount val="3"/>
                  <c:pt idx="0">
                    <c:v>8.9720756659847051E-2</c:v>
                  </c:pt>
                  <c:pt idx="1">
                    <c:v>0.10272778960985661</c:v>
                  </c:pt>
                  <c:pt idx="2">
                    <c:v>3.6851386559504706E-2</c:v>
                  </c:pt>
                </c:numCache>
              </c:numRef>
            </c:plus>
            <c:minus>
              <c:numRef>
                <c:f>Sheet1!$BA$29:$BC$29</c:f>
                <c:numCache>
                  <c:formatCode>General</c:formatCode>
                  <c:ptCount val="3"/>
                  <c:pt idx="0">
                    <c:v>8.9720756659847051E-2</c:v>
                  </c:pt>
                  <c:pt idx="1">
                    <c:v>0.10272778960985661</c:v>
                  </c:pt>
                  <c:pt idx="2">
                    <c:v>3.6851386559504706E-2</c:v>
                  </c:pt>
                </c:numCache>
              </c:numRef>
            </c:minus>
          </c:errBars>
          <c:val>
            <c:numRef>
              <c:f>Sheet1!$BA$28:$BC$28</c:f>
              <c:numCache>
                <c:formatCode>General</c:formatCode>
                <c:ptCount val="3"/>
                <c:pt idx="0">
                  <c:v>0.31506410256410311</c:v>
                </c:pt>
                <c:pt idx="1">
                  <c:v>0.47094017094017132</c:v>
                </c:pt>
                <c:pt idx="2">
                  <c:v>0.93333333333333324</c:v>
                </c:pt>
              </c:numCache>
            </c:numRef>
          </c:val>
          <c:extLst>
            <c:ext xmlns:c16="http://schemas.microsoft.com/office/drawing/2014/chart" uri="{C3380CC4-5D6E-409C-BE32-E72D297353CC}">
              <c16:uniqueId val="{00000000-A269-4AC1-AFEA-BDBEAD15B17C}"/>
            </c:ext>
          </c:extLst>
        </c:ser>
        <c:ser>
          <c:idx val="1"/>
          <c:order val="1"/>
          <c:tx>
            <c:v>ground level</c:v>
          </c:tx>
          <c:spPr>
            <a:solidFill>
              <a:schemeClr val="bg1"/>
            </a:solidFill>
            <a:ln>
              <a:solidFill>
                <a:schemeClr val="tx1"/>
              </a:solidFill>
            </a:ln>
          </c:spPr>
          <c:invertIfNegative val="0"/>
          <c:errBars>
            <c:errBarType val="both"/>
            <c:errValType val="cust"/>
            <c:noEndCap val="0"/>
            <c:plus>
              <c:numRef>
                <c:f>Sheet1!$BD$29:$BF$29</c:f>
                <c:numCache>
                  <c:formatCode>General</c:formatCode>
                  <c:ptCount val="3"/>
                  <c:pt idx="0">
                    <c:v>9.0348065928474747E-2</c:v>
                  </c:pt>
                  <c:pt idx="1">
                    <c:v>8.3333333333333297E-3</c:v>
                  </c:pt>
                  <c:pt idx="2">
                    <c:v>0</c:v>
                  </c:pt>
                </c:numCache>
              </c:numRef>
            </c:plus>
            <c:minus>
              <c:numRef>
                <c:f>Sheet1!$BD$29:$BF$29</c:f>
                <c:numCache>
                  <c:formatCode>General</c:formatCode>
                  <c:ptCount val="3"/>
                  <c:pt idx="0">
                    <c:v>9.0348065928474747E-2</c:v>
                  </c:pt>
                  <c:pt idx="1">
                    <c:v>8.3333333333333297E-3</c:v>
                  </c:pt>
                  <c:pt idx="2">
                    <c:v>0</c:v>
                  </c:pt>
                </c:numCache>
              </c:numRef>
            </c:minus>
          </c:errBars>
          <c:val>
            <c:numRef>
              <c:f>Sheet1!$BD$28:$BF$28</c:f>
              <c:numCache>
                <c:formatCode>General</c:formatCode>
                <c:ptCount val="3"/>
                <c:pt idx="0">
                  <c:v>0.63263125763125905</c:v>
                </c:pt>
                <c:pt idx="1">
                  <c:v>8.3333333333333297E-3</c:v>
                </c:pt>
                <c:pt idx="2">
                  <c:v>0</c:v>
                </c:pt>
              </c:numCache>
            </c:numRef>
          </c:val>
          <c:extLst>
            <c:ext xmlns:c16="http://schemas.microsoft.com/office/drawing/2014/chart" uri="{C3380CC4-5D6E-409C-BE32-E72D297353CC}">
              <c16:uniqueId val="{00000001-A269-4AC1-AFEA-BDBEAD15B17C}"/>
            </c:ext>
          </c:extLst>
        </c:ser>
        <c:dLbls>
          <c:showLegendKey val="0"/>
          <c:showVal val="0"/>
          <c:showCatName val="0"/>
          <c:showSerName val="0"/>
          <c:showPercent val="0"/>
          <c:showBubbleSize val="0"/>
        </c:dLbls>
        <c:gapWidth val="150"/>
        <c:axId val="63770624"/>
        <c:axId val="63772160"/>
      </c:barChart>
      <c:catAx>
        <c:axId val="63770624"/>
        <c:scaling>
          <c:orientation val="minMax"/>
        </c:scaling>
        <c:delete val="0"/>
        <c:axPos val="b"/>
        <c:majorTickMark val="out"/>
        <c:minorTickMark val="none"/>
        <c:tickLblPos val="nextTo"/>
        <c:crossAx val="63772160"/>
        <c:crosses val="autoZero"/>
        <c:auto val="1"/>
        <c:lblAlgn val="ctr"/>
        <c:lblOffset val="100"/>
        <c:noMultiLvlLbl val="0"/>
      </c:catAx>
      <c:valAx>
        <c:axId val="63772160"/>
        <c:scaling>
          <c:orientation val="minMax"/>
          <c:max val="1"/>
          <c:min val="0"/>
        </c:scaling>
        <c:delete val="0"/>
        <c:axPos val="l"/>
        <c:majorGridlines/>
        <c:numFmt formatCode="General" sourceLinked="1"/>
        <c:majorTickMark val="out"/>
        <c:minorTickMark val="none"/>
        <c:tickLblPos val="nextTo"/>
        <c:crossAx val="63770624"/>
        <c:crosses val="autoZero"/>
        <c:crossBetween val="between"/>
        <c:majorUnit val="0.2"/>
        <c:minorUnit val="2.0000000000000011E-2"/>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Sighted Echo-Beginner</a:t>
            </a:r>
          </a:p>
        </c:rich>
      </c:tx>
      <c:overlay val="0"/>
    </c:title>
    <c:autoTitleDeleted val="0"/>
    <c:plotArea>
      <c:layout/>
      <c:barChart>
        <c:barDir val="col"/>
        <c:grouping val="clustered"/>
        <c:varyColors val="0"/>
        <c:ser>
          <c:idx val="0"/>
          <c:order val="0"/>
          <c:tx>
            <c:v>head height</c:v>
          </c:tx>
          <c:spPr>
            <a:solidFill>
              <a:schemeClr val="tx1"/>
            </a:solidFill>
            <a:ln>
              <a:solidFill>
                <a:schemeClr val="tx1"/>
              </a:solidFill>
            </a:ln>
          </c:spPr>
          <c:invertIfNegative val="0"/>
          <c:errBars>
            <c:errBarType val="both"/>
            <c:errValType val="cust"/>
            <c:noEndCap val="0"/>
            <c:plus>
              <c:numRef>
                <c:f>Sheet1!$BA$47:$BC$47</c:f>
                <c:numCache>
                  <c:formatCode>General</c:formatCode>
                  <c:ptCount val="3"/>
                  <c:pt idx="0">
                    <c:v>6.9101842163197216E-2</c:v>
                  </c:pt>
                  <c:pt idx="1">
                    <c:v>6.4617243085414403E-2</c:v>
                  </c:pt>
                  <c:pt idx="2">
                    <c:v>3.9354519407949456E-2</c:v>
                  </c:pt>
                </c:numCache>
              </c:numRef>
            </c:plus>
            <c:minus>
              <c:numRef>
                <c:f>Sheet1!$BA$47:$BC$47</c:f>
                <c:numCache>
                  <c:formatCode>General</c:formatCode>
                  <c:ptCount val="3"/>
                  <c:pt idx="0">
                    <c:v>6.9101842163197216E-2</c:v>
                  </c:pt>
                  <c:pt idx="1">
                    <c:v>6.4617243085414403E-2</c:v>
                  </c:pt>
                  <c:pt idx="2">
                    <c:v>3.9354519407949456E-2</c:v>
                  </c:pt>
                </c:numCache>
              </c:numRef>
            </c:minus>
          </c:errBars>
          <c:val>
            <c:numRef>
              <c:f>Sheet1!$BA$46:$BC$46</c:f>
              <c:numCache>
                <c:formatCode>General</c:formatCode>
                <c:ptCount val="3"/>
                <c:pt idx="0">
                  <c:v>0.45996860282574642</c:v>
                </c:pt>
                <c:pt idx="1">
                  <c:v>0.38095238095238187</c:v>
                </c:pt>
                <c:pt idx="2">
                  <c:v>0.83418367346938926</c:v>
                </c:pt>
              </c:numCache>
            </c:numRef>
          </c:val>
          <c:extLst>
            <c:ext xmlns:c16="http://schemas.microsoft.com/office/drawing/2014/chart" uri="{C3380CC4-5D6E-409C-BE32-E72D297353CC}">
              <c16:uniqueId val="{00000000-6F18-4FAC-A037-BE18269017CB}"/>
            </c:ext>
          </c:extLst>
        </c:ser>
        <c:ser>
          <c:idx val="1"/>
          <c:order val="1"/>
          <c:tx>
            <c:v>ground level</c:v>
          </c:tx>
          <c:spPr>
            <a:solidFill>
              <a:schemeClr val="bg1"/>
            </a:solidFill>
            <a:ln>
              <a:solidFill>
                <a:schemeClr val="tx1"/>
              </a:solidFill>
            </a:ln>
          </c:spPr>
          <c:invertIfNegative val="0"/>
          <c:errBars>
            <c:errBarType val="both"/>
            <c:errValType val="cust"/>
            <c:noEndCap val="0"/>
            <c:plus>
              <c:numRef>
                <c:f>Sheet1!$BD$47:$BF$47</c:f>
                <c:numCache>
                  <c:formatCode>General</c:formatCode>
                  <c:ptCount val="3"/>
                  <c:pt idx="0">
                    <c:v>4.8028101485982945E-2</c:v>
                  </c:pt>
                  <c:pt idx="1">
                    <c:v>0</c:v>
                  </c:pt>
                  <c:pt idx="2">
                    <c:v>0</c:v>
                  </c:pt>
                </c:numCache>
              </c:numRef>
            </c:plus>
            <c:minus>
              <c:numRef>
                <c:f>Sheet1!$BD$47:$BF$47</c:f>
                <c:numCache>
                  <c:formatCode>General</c:formatCode>
                  <c:ptCount val="3"/>
                  <c:pt idx="0">
                    <c:v>4.8028101485982945E-2</c:v>
                  </c:pt>
                  <c:pt idx="1">
                    <c:v>0</c:v>
                  </c:pt>
                  <c:pt idx="2">
                    <c:v>0</c:v>
                  </c:pt>
                </c:numCache>
              </c:numRef>
            </c:minus>
          </c:errBars>
          <c:val>
            <c:numRef>
              <c:f>Sheet1!$BD$46:$BF$46</c:f>
              <c:numCache>
                <c:formatCode>General</c:formatCode>
                <c:ptCount val="3"/>
                <c:pt idx="0">
                  <c:v>0.78492340992340992</c:v>
                </c:pt>
                <c:pt idx="1">
                  <c:v>0</c:v>
                </c:pt>
                <c:pt idx="2">
                  <c:v>0</c:v>
                </c:pt>
              </c:numCache>
            </c:numRef>
          </c:val>
          <c:extLst>
            <c:ext xmlns:c16="http://schemas.microsoft.com/office/drawing/2014/chart" uri="{C3380CC4-5D6E-409C-BE32-E72D297353CC}">
              <c16:uniqueId val="{00000001-6F18-4FAC-A037-BE18269017CB}"/>
            </c:ext>
          </c:extLst>
        </c:ser>
        <c:dLbls>
          <c:showLegendKey val="0"/>
          <c:showVal val="0"/>
          <c:showCatName val="0"/>
          <c:showSerName val="0"/>
          <c:showPercent val="0"/>
          <c:showBubbleSize val="0"/>
        </c:dLbls>
        <c:gapWidth val="150"/>
        <c:axId val="63818752"/>
        <c:axId val="64226048"/>
      </c:barChart>
      <c:catAx>
        <c:axId val="63818752"/>
        <c:scaling>
          <c:orientation val="minMax"/>
        </c:scaling>
        <c:delete val="0"/>
        <c:axPos val="b"/>
        <c:majorTickMark val="out"/>
        <c:minorTickMark val="none"/>
        <c:tickLblPos val="nextTo"/>
        <c:crossAx val="64226048"/>
        <c:crosses val="autoZero"/>
        <c:auto val="1"/>
        <c:lblAlgn val="ctr"/>
        <c:lblOffset val="100"/>
        <c:noMultiLvlLbl val="0"/>
      </c:catAx>
      <c:valAx>
        <c:axId val="64226048"/>
        <c:scaling>
          <c:orientation val="minMax"/>
          <c:max val="1"/>
          <c:min val="0"/>
        </c:scaling>
        <c:delete val="0"/>
        <c:axPos val="l"/>
        <c:majorGridlines/>
        <c:numFmt formatCode="General" sourceLinked="1"/>
        <c:majorTickMark val="out"/>
        <c:minorTickMark val="none"/>
        <c:tickLblPos val="nextTo"/>
        <c:crossAx val="63818752"/>
        <c:crosses val="autoZero"/>
        <c:crossBetween val="between"/>
        <c:majorUnit val="0.2"/>
        <c:minorUnit val="2.0000000000000011E-2"/>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a:t>Blind Echo-Experts</a:t>
            </a:r>
          </a:p>
        </c:rich>
      </c:tx>
      <c:overlay val="0"/>
    </c:title>
    <c:autoTitleDeleted val="0"/>
    <c:plotArea>
      <c:layout/>
      <c:barChart>
        <c:barDir val="col"/>
        <c:grouping val="clustered"/>
        <c:varyColors val="0"/>
        <c:ser>
          <c:idx val="0"/>
          <c:order val="0"/>
          <c:tx>
            <c:v>head height</c:v>
          </c:tx>
          <c:spPr>
            <a:solidFill>
              <a:schemeClr val="tx1"/>
            </a:solidFill>
            <a:ln>
              <a:solidFill>
                <a:schemeClr val="tx1"/>
              </a:solidFill>
            </a:ln>
          </c:spPr>
          <c:invertIfNegative val="0"/>
          <c:errBars>
            <c:errBarType val="both"/>
            <c:errValType val="cust"/>
            <c:noEndCap val="0"/>
            <c:plus>
              <c:numRef>
                <c:f>Sheet1!$BA$12:$BC$12</c:f>
                <c:numCache>
                  <c:formatCode>General</c:formatCode>
                  <c:ptCount val="3"/>
                  <c:pt idx="0">
                    <c:v>7.6651599631821624E-2</c:v>
                  </c:pt>
                  <c:pt idx="1">
                    <c:v>9.6857176307831208E-2</c:v>
                  </c:pt>
                  <c:pt idx="2">
                    <c:v>2.707990436157915E-2</c:v>
                  </c:pt>
                </c:numCache>
              </c:numRef>
            </c:plus>
            <c:minus>
              <c:numRef>
                <c:f>Sheet1!$BA$12:$BC$12</c:f>
                <c:numCache>
                  <c:formatCode>General</c:formatCode>
                  <c:ptCount val="3"/>
                  <c:pt idx="0">
                    <c:v>7.6651599631821624E-2</c:v>
                  </c:pt>
                  <c:pt idx="1">
                    <c:v>9.6857176307831208E-2</c:v>
                  </c:pt>
                  <c:pt idx="2">
                    <c:v>2.707990436157915E-2</c:v>
                  </c:pt>
                </c:numCache>
              </c:numRef>
            </c:minus>
          </c:errBars>
          <c:val>
            <c:numRef>
              <c:f>Sheet1!$BA$11:$BC$11</c:f>
              <c:numCache>
                <c:formatCode>General</c:formatCode>
                <c:ptCount val="3"/>
                <c:pt idx="0">
                  <c:v>0.21645021645021678</c:v>
                </c:pt>
                <c:pt idx="1">
                  <c:v>0.22174254317111491</c:v>
                </c:pt>
                <c:pt idx="2">
                  <c:v>0.87489891061319958</c:v>
                </c:pt>
              </c:numCache>
            </c:numRef>
          </c:val>
          <c:extLst>
            <c:ext xmlns:c16="http://schemas.microsoft.com/office/drawing/2014/chart" uri="{C3380CC4-5D6E-409C-BE32-E72D297353CC}">
              <c16:uniqueId val="{00000000-6066-454F-8CB0-65FAA818E774}"/>
            </c:ext>
          </c:extLst>
        </c:ser>
        <c:ser>
          <c:idx val="1"/>
          <c:order val="1"/>
          <c:tx>
            <c:v>ground level</c:v>
          </c:tx>
          <c:spPr>
            <a:solidFill>
              <a:schemeClr val="bg1"/>
            </a:solidFill>
            <a:ln>
              <a:solidFill>
                <a:schemeClr val="tx1"/>
              </a:solidFill>
            </a:ln>
          </c:spPr>
          <c:invertIfNegative val="0"/>
          <c:errBars>
            <c:errBarType val="both"/>
            <c:errValType val="cust"/>
            <c:noEndCap val="0"/>
            <c:plus>
              <c:numRef>
                <c:f>Sheet1!$BD$12:$BF$12</c:f>
                <c:numCache>
                  <c:formatCode>General</c:formatCode>
                  <c:ptCount val="3"/>
                  <c:pt idx="0">
                    <c:v>0.11623665488791149</c:v>
                  </c:pt>
                  <c:pt idx="1">
                    <c:v>2.3809523809523891E-2</c:v>
                  </c:pt>
                  <c:pt idx="2">
                    <c:v>2.3275471976182089E-2</c:v>
                  </c:pt>
                </c:numCache>
              </c:numRef>
            </c:plus>
            <c:minus>
              <c:numRef>
                <c:f>Sheet1!$BD$12:$BF$12</c:f>
                <c:numCache>
                  <c:formatCode>General</c:formatCode>
                  <c:ptCount val="3"/>
                  <c:pt idx="0">
                    <c:v>0.11623665488791149</c:v>
                  </c:pt>
                  <c:pt idx="1">
                    <c:v>2.3809523809523891E-2</c:v>
                  </c:pt>
                  <c:pt idx="2">
                    <c:v>2.3275471976182089E-2</c:v>
                  </c:pt>
                </c:numCache>
              </c:numRef>
            </c:minus>
          </c:errBars>
          <c:val>
            <c:numRef>
              <c:f>Sheet1!$BD$11:$BF$11</c:f>
              <c:numCache>
                <c:formatCode>General</c:formatCode>
                <c:ptCount val="3"/>
                <c:pt idx="0">
                  <c:v>0.53571428571428559</c:v>
                </c:pt>
                <c:pt idx="1">
                  <c:v>2.3809523809523891E-2</c:v>
                </c:pt>
                <c:pt idx="2">
                  <c:v>4.516911659768804E-2</c:v>
                </c:pt>
              </c:numCache>
            </c:numRef>
          </c:val>
          <c:extLst>
            <c:ext xmlns:c16="http://schemas.microsoft.com/office/drawing/2014/chart" uri="{C3380CC4-5D6E-409C-BE32-E72D297353CC}">
              <c16:uniqueId val="{00000001-6066-454F-8CB0-65FAA818E774}"/>
            </c:ext>
          </c:extLst>
        </c:ser>
        <c:dLbls>
          <c:showLegendKey val="0"/>
          <c:showVal val="0"/>
          <c:showCatName val="0"/>
          <c:showSerName val="0"/>
          <c:showPercent val="0"/>
          <c:showBubbleSize val="0"/>
        </c:dLbls>
        <c:gapWidth val="150"/>
        <c:axId val="63212160"/>
        <c:axId val="63222144"/>
      </c:barChart>
      <c:catAx>
        <c:axId val="63212160"/>
        <c:scaling>
          <c:orientation val="minMax"/>
        </c:scaling>
        <c:delete val="0"/>
        <c:axPos val="b"/>
        <c:majorTickMark val="out"/>
        <c:minorTickMark val="none"/>
        <c:tickLblPos val="nextTo"/>
        <c:crossAx val="63222144"/>
        <c:crosses val="autoZero"/>
        <c:auto val="1"/>
        <c:lblAlgn val="ctr"/>
        <c:lblOffset val="100"/>
        <c:noMultiLvlLbl val="0"/>
      </c:catAx>
      <c:valAx>
        <c:axId val="63222144"/>
        <c:scaling>
          <c:orientation val="minMax"/>
          <c:max val="1"/>
          <c:min val="0"/>
        </c:scaling>
        <c:delete val="0"/>
        <c:axPos val="l"/>
        <c:majorGridlines/>
        <c:numFmt formatCode="General" sourceLinked="1"/>
        <c:majorTickMark val="out"/>
        <c:minorTickMark val="none"/>
        <c:tickLblPos val="nextTo"/>
        <c:crossAx val="63212160"/>
        <c:crosses val="autoZero"/>
        <c:crossBetween val="between"/>
        <c:majorUnit val="0.2"/>
        <c:minorUnit val="2.0000000000000011E-2"/>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a:t>Blind Echo-Beginner</a:t>
            </a:r>
          </a:p>
        </c:rich>
      </c:tx>
      <c:overlay val="0"/>
    </c:title>
    <c:autoTitleDeleted val="0"/>
    <c:plotArea>
      <c:layout/>
      <c:barChart>
        <c:barDir val="col"/>
        <c:grouping val="clustered"/>
        <c:varyColors val="0"/>
        <c:ser>
          <c:idx val="0"/>
          <c:order val="0"/>
          <c:tx>
            <c:v>head height</c:v>
          </c:tx>
          <c:spPr>
            <a:solidFill>
              <a:schemeClr val="tx1"/>
            </a:solidFill>
            <a:ln>
              <a:solidFill>
                <a:schemeClr val="tx1"/>
              </a:solidFill>
            </a:ln>
          </c:spPr>
          <c:invertIfNegative val="0"/>
          <c:errBars>
            <c:errBarType val="both"/>
            <c:errValType val="cust"/>
            <c:noEndCap val="0"/>
            <c:plus>
              <c:numRef>
                <c:f>Sheet1!$BA$29:$BC$29</c:f>
                <c:numCache>
                  <c:formatCode>General</c:formatCode>
                  <c:ptCount val="3"/>
                  <c:pt idx="0">
                    <c:v>8.9720756659847051E-2</c:v>
                  </c:pt>
                  <c:pt idx="1">
                    <c:v>0.10272778960985661</c:v>
                  </c:pt>
                  <c:pt idx="2">
                    <c:v>3.6851386559504706E-2</c:v>
                  </c:pt>
                </c:numCache>
              </c:numRef>
            </c:plus>
            <c:minus>
              <c:numRef>
                <c:f>Sheet1!$BA$29:$BC$29</c:f>
                <c:numCache>
                  <c:formatCode>General</c:formatCode>
                  <c:ptCount val="3"/>
                  <c:pt idx="0">
                    <c:v>8.9720756659847051E-2</c:v>
                  </c:pt>
                  <c:pt idx="1">
                    <c:v>0.10272778960985661</c:v>
                  </c:pt>
                  <c:pt idx="2">
                    <c:v>3.6851386559504706E-2</c:v>
                  </c:pt>
                </c:numCache>
              </c:numRef>
            </c:minus>
          </c:errBars>
          <c:val>
            <c:numRef>
              <c:f>Sheet1!$BA$28:$BC$28</c:f>
              <c:numCache>
                <c:formatCode>General</c:formatCode>
                <c:ptCount val="3"/>
                <c:pt idx="0">
                  <c:v>0.31506410256410311</c:v>
                </c:pt>
                <c:pt idx="1">
                  <c:v>0.47094017094017132</c:v>
                </c:pt>
                <c:pt idx="2">
                  <c:v>0.93333333333333324</c:v>
                </c:pt>
              </c:numCache>
            </c:numRef>
          </c:val>
          <c:extLst>
            <c:ext xmlns:c16="http://schemas.microsoft.com/office/drawing/2014/chart" uri="{C3380CC4-5D6E-409C-BE32-E72D297353CC}">
              <c16:uniqueId val="{00000000-70DC-4E8F-9FCD-AD6CFDFA90F6}"/>
            </c:ext>
          </c:extLst>
        </c:ser>
        <c:ser>
          <c:idx val="1"/>
          <c:order val="1"/>
          <c:tx>
            <c:v>ground level</c:v>
          </c:tx>
          <c:spPr>
            <a:solidFill>
              <a:schemeClr val="bg1"/>
            </a:solidFill>
            <a:ln>
              <a:solidFill>
                <a:schemeClr val="tx1"/>
              </a:solidFill>
            </a:ln>
          </c:spPr>
          <c:invertIfNegative val="0"/>
          <c:errBars>
            <c:errBarType val="both"/>
            <c:errValType val="cust"/>
            <c:noEndCap val="0"/>
            <c:plus>
              <c:numRef>
                <c:f>Sheet1!$BD$29:$BF$29</c:f>
                <c:numCache>
                  <c:formatCode>General</c:formatCode>
                  <c:ptCount val="3"/>
                  <c:pt idx="0">
                    <c:v>9.0348065928474747E-2</c:v>
                  </c:pt>
                  <c:pt idx="1">
                    <c:v>8.3333333333333297E-3</c:v>
                  </c:pt>
                  <c:pt idx="2">
                    <c:v>0</c:v>
                  </c:pt>
                </c:numCache>
              </c:numRef>
            </c:plus>
            <c:minus>
              <c:numRef>
                <c:f>Sheet1!$BD$29:$BF$29</c:f>
                <c:numCache>
                  <c:formatCode>General</c:formatCode>
                  <c:ptCount val="3"/>
                  <c:pt idx="0">
                    <c:v>9.0348065928474747E-2</c:v>
                  </c:pt>
                  <c:pt idx="1">
                    <c:v>8.3333333333333297E-3</c:v>
                  </c:pt>
                  <c:pt idx="2">
                    <c:v>0</c:v>
                  </c:pt>
                </c:numCache>
              </c:numRef>
            </c:minus>
          </c:errBars>
          <c:val>
            <c:numRef>
              <c:f>Sheet1!$BD$28:$BF$28</c:f>
              <c:numCache>
                <c:formatCode>General</c:formatCode>
                <c:ptCount val="3"/>
                <c:pt idx="0">
                  <c:v>0.63263125763125905</c:v>
                </c:pt>
                <c:pt idx="1">
                  <c:v>8.3333333333333297E-3</c:v>
                </c:pt>
                <c:pt idx="2">
                  <c:v>0</c:v>
                </c:pt>
              </c:numCache>
            </c:numRef>
          </c:val>
          <c:extLst>
            <c:ext xmlns:c16="http://schemas.microsoft.com/office/drawing/2014/chart" uri="{C3380CC4-5D6E-409C-BE32-E72D297353CC}">
              <c16:uniqueId val="{00000001-70DC-4E8F-9FCD-AD6CFDFA90F6}"/>
            </c:ext>
          </c:extLst>
        </c:ser>
        <c:dLbls>
          <c:showLegendKey val="0"/>
          <c:showVal val="0"/>
          <c:showCatName val="0"/>
          <c:showSerName val="0"/>
          <c:showPercent val="0"/>
          <c:showBubbleSize val="0"/>
        </c:dLbls>
        <c:gapWidth val="150"/>
        <c:axId val="63235968"/>
        <c:axId val="63237504"/>
      </c:barChart>
      <c:catAx>
        <c:axId val="63235968"/>
        <c:scaling>
          <c:orientation val="minMax"/>
        </c:scaling>
        <c:delete val="0"/>
        <c:axPos val="b"/>
        <c:majorTickMark val="out"/>
        <c:minorTickMark val="none"/>
        <c:tickLblPos val="nextTo"/>
        <c:crossAx val="63237504"/>
        <c:crosses val="autoZero"/>
        <c:auto val="1"/>
        <c:lblAlgn val="ctr"/>
        <c:lblOffset val="100"/>
        <c:noMultiLvlLbl val="0"/>
      </c:catAx>
      <c:valAx>
        <c:axId val="63237504"/>
        <c:scaling>
          <c:orientation val="minMax"/>
          <c:max val="1"/>
          <c:min val="0"/>
        </c:scaling>
        <c:delete val="0"/>
        <c:axPos val="l"/>
        <c:majorGridlines/>
        <c:numFmt formatCode="General" sourceLinked="1"/>
        <c:majorTickMark val="out"/>
        <c:minorTickMark val="none"/>
        <c:tickLblPos val="nextTo"/>
        <c:crossAx val="63235968"/>
        <c:crosses val="autoZero"/>
        <c:crossBetween val="between"/>
        <c:majorUnit val="0.2"/>
        <c:minorUnit val="2.0000000000000011E-2"/>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Sighted Echo-Beginner</a:t>
            </a:r>
          </a:p>
        </c:rich>
      </c:tx>
      <c:overlay val="0"/>
    </c:title>
    <c:autoTitleDeleted val="0"/>
    <c:plotArea>
      <c:layout/>
      <c:barChart>
        <c:barDir val="col"/>
        <c:grouping val="clustered"/>
        <c:varyColors val="0"/>
        <c:ser>
          <c:idx val="0"/>
          <c:order val="0"/>
          <c:tx>
            <c:v>head height</c:v>
          </c:tx>
          <c:spPr>
            <a:solidFill>
              <a:schemeClr val="tx1"/>
            </a:solidFill>
            <a:ln>
              <a:solidFill>
                <a:schemeClr val="tx1"/>
              </a:solidFill>
            </a:ln>
          </c:spPr>
          <c:invertIfNegative val="0"/>
          <c:errBars>
            <c:errBarType val="both"/>
            <c:errValType val="cust"/>
            <c:noEndCap val="0"/>
            <c:plus>
              <c:numRef>
                <c:f>Sheet1!$BA$47:$BC$47</c:f>
                <c:numCache>
                  <c:formatCode>General</c:formatCode>
                  <c:ptCount val="3"/>
                  <c:pt idx="0">
                    <c:v>6.9101842163197216E-2</c:v>
                  </c:pt>
                  <c:pt idx="1">
                    <c:v>6.4617243085414403E-2</c:v>
                  </c:pt>
                  <c:pt idx="2">
                    <c:v>3.9354519407949456E-2</c:v>
                  </c:pt>
                </c:numCache>
              </c:numRef>
            </c:plus>
            <c:minus>
              <c:numRef>
                <c:f>Sheet1!$BA$47:$BC$47</c:f>
                <c:numCache>
                  <c:formatCode>General</c:formatCode>
                  <c:ptCount val="3"/>
                  <c:pt idx="0">
                    <c:v>6.9101842163197216E-2</c:v>
                  </c:pt>
                  <c:pt idx="1">
                    <c:v>6.4617243085414403E-2</c:v>
                  </c:pt>
                  <c:pt idx="2">
                    <c:v>3.9354519407949456E-2</c:v>
                  </c:pt>
                </c:numCache>
              </c:numRef>
            </c:minus>
          </c:errBars>
          <c:val>
            <c:numRef>
              <c:f>Sheet1!$BA$46:$BC$46</c:f>
              <c:numCache>
                <c:formatCode>General</c:formatCode>
                <c:ptCount val="3"/>
                <c:pt idx="0">
                  <c:v>0.45996860282574642</c:v>
                </c:pt>
                <c:pt idx="1">
                  <c:v>0.38095238095238187</c:v>
                </c:pt>
                <c:pt idx="2">
                  <c:v>0.83418367346938926</c:v>
                </c:pt>
              </c:numCache>
            </c:numRef>
          </c:val>
          <c:extLst>
            <c:ext xmlns:c16="http://schemas.microsoft.com/office/drawing/2014/chart" uri="{C3380CC4-5D6E-409C-BE32-E72D297353CC}">
              <c16:uniqueId val="{00000000-8160-4CB0-87A6-0346C8E02925}"/>
            </c:ext>
          </c:extLst>
        </c:ser>
        <c:ser>
          <c:idx val="1"/>
          <c:order val="1"/>
          <c:tx>
            <c:v>ground level</c:v>
          </c:tx>
          <c:spPr>
            <a:solidFill>
              <a:schemeClr val="bg1"/>
            </a:solidFill>
            <a:ln>
              <a:solidFill>
                <a:schemeClr val="tx1"/>
              </a:solidFill>
            </a:ln>
          </c:spPr>
          <c:invertIfNegative val="0"/>
          <c:errBars>
            <c:errBarType val="both"/>
            <c:errValType val="cust"/>
            <c:noEndCap val="0"/>
            <c:plus>
              <c:numRef>
                <c:f>Sheet1!$BD$47:$BF$47</c:f>
                <c:numCache>
                  <c:formatCode>General</c:formatCode>
                  <c:ptCount val="3"/>
                  <c:pt idx="0">
                    <c:v>4.8028101485982945E-2</c:v>
                  </c:pt>
                  <c:pt idx="1">
                    <c:v>0</c:v>
                  </c:pt>
                  <c:pt idx="2">
                    <c:v>0</c:v>
                  </c:pt>
                </c:numCache>
              </c:numRef>
            </c:plus>
            <c:minus>
              <c:numRef>
                <c:f>Sheet1!$BD$47:$BF$47</c:f>
                <c:numCache>
                  <c:formatCode>General</c:formatCode>
                  <c:ptCount val="3"/>
                  <c:pt idx="0">
                    <c:v>4.8028101485982945E-2</c:v>
                  </c:pt>
                  <c:pt idx="1">
                    <c:v>0</c:v>
                  </c:pt>
                  <c:pt idx="2">
                    <c:v>0</c:v>
                  </c:pt>
                </c:numCache>
              </c:numRef>
            </c:minus>
          </c:errBars>
          <c:val>
            <c:numRef>
              <c:f>Sheet1!$BD$46:$BF$46</c:f>
              <c:numCache>
                <c:formatCode>General</c:formatCode>
                <c:ptCount val="3"/>
                <c:pt idx="0">
                  <c:v>0.78492340992340992</c:v>
                </c:pt>
                <c:pt idx="1">
                  <c:v>0</c:v>
                </c:pt>
                <c:pt idx="2">
                  <c:v>0</c:v>
                </c:pt>
              </c:numCache>
            </c:numRef>
          </c:val>
          <c:extLst>
            <c:ext xmlns:c16="http://schemas.microsoft.com/office/drawing/2014/chart" uri="{C3380CC4-5D6E-409C-BE32-E72D297353CC}">
              <c16:uniqueId val="{00000001-8160-4CB0-87A6-0346C8E02925}"/>
            </c:ext>
          </c:extLst>
        </c:ser>
        <c:dLbls>
          <c:showLegendKey val="0"/>
          <c:showVal val="0"/>
          <c:showCatName val="0"/>
          <c:showSerName val="0"/>
          <c:showPercent val="0"/>
          <c:showBubbleSize val="0"/>
        </c:dLbls>
        <c:gapWidth val="150"/>
        <c:axId val="65504384"/>
        <c:axId val="65505920"/>
      </c:barChart>
      <c:catAx>
        <c:axId val="65504384"/>
        <c:scaling>
          <c:orientation val="minMax"/>
        </c:scaling>
        <c:delete val="0"/>
        <c:axPos val="b"/>
        <c:majorTickMark val="out"/>
        <c:minorTickMark val="none"/>
        <c:tickLblPos val="nextTo"/>
        <c:crossAx val="65505920"/>
        <c:crosses val="autoZero"/>
        <c:auto val="1"/>
        <c:lblAlgn val="ctr"/>
        <c:lblOffset val="100"/>
        <c:noMultiLvlLbl val="0"/>
      </c:catAx>
      <c:valAx>
        <c:axId val="65505920"/>
        <c:scaling>
          <c:orientation val="minMax"/>
          <c:max val="1"/>
          <c:min val="0"/>
        </c:scaling>
        <c:delete val="0"/>
        <c:axPos val="l"/>
        <c:majorGridlines/>
        <c:numFmt formatCode="General" sourceLinked="1"/>
        <c:majorTickMark val="out"/>
        <c:minorTickMark val="none"/>
        <c:tickLblPos val="nextTo"/>
        <c:crossAx val="65504384"/>
        <c:crosses val="autoZero"/>
        <c:crossBetween val="between"/>
        <c:majorUnit val="0.2"/>
        <c:minorUnit val="2.0000000000000011E-2"/>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a:t>Blind Echo-Experts</a:t>
            </a:r>
          </a:p>
        </c:rich>
      </c:tx>
      <c:overlay val="0"/>
    </c:title>
    <c:autoTitleDeleted val="0"/>
    <c:plotArea>
      <c:layout/>
      <c:barChart>
        <c:barDir val="col"/>
        <c:grouping val="clustered"/>
        <c:varyColors val="0"/>
        <c:ser>
          <c:idx val="0"/>
          <c:order val="0"/>
          <c:tx>
            <c:v>head height</c:v>
          </c:tx>
          <c:spPr>
            <a:solidFill>
              <a:schemeClr val="tx1"/>
            </a:solidFill>
            <a:ln>
              <a:solidFill>
                <a:schemeClr val="tx1"/>
              </a:solidFill>
            </a:ln>
          </c:spPr>
          <c:invertIfNegative val="0"/>
          <c:errBars>
            <c:errBarType val="both"/>
            <c:errValType val="cust"/>
            <c:noEndCap val="0"/>
            <c:plus>
              <c:numRef>
                <c:f>Sheet1!$BA$12:$BC$12</c:f>
                <c:numCache>
                  <c:formatCode>General</c:formatCode>
                  <c:ptCount val="3"/>
                  <c:pt idx="0">
                    <c:v>7.6651599631821624E-2</c:v>
                  </c:pt>
                  <c:pt idx="1">
                    <c:v>9.6857176307831208E-2</c:v>
                  </c:pt>
                  <c:pt idx="2">
                    <c:v>2.7079904361579175E-2</c:v>
                  </c:pt>
                </c:numCache>
              </c:numRef>
            </c:plus>
            <c:minus>
              <c:numRef>
                <c:f>Sheet1!$BA$12:$BC$12</c:f>
                <c:numCache>
                  <c:formatCode>General</c:formatCode>
                  <c:ptCount val="3"/>
                  <c:pt idx="0">
                    <c:v>7.6651599631821624E-2</c:v>
                  </c:pt>
                  <c:pt idx="1">
                    <c:v>9.6857176307831208E-2</c:v>
                  </c:pt>
                  <c:pt idx="2">
                    <c:v>2.7079904361579175E-2</c:v>
                  </c:pt>
                </c:numCache>
              </c:numRef>
            </c:minus>
          </c:errBars>
          <c:val>
            <c:numRef>
              <c:f>Sheet1!$BA$11:$BC$11</c:f>
              <c:numCache>
                <c:formatCode>General</c:formatCode>
                <c:ptCount val="3"/>
                <c:pt idx="0">
                  <c:v>0.21645021645021684</c:v>
                </c:pt>
                <c:pt idx="1">
                  <c:v>0.22174254317111491</c:v>
                </c:pt>
                <c:pt idx="2">
                  <c:v>0.87489891061320024</c:v>
                </c:pt>
              </c:numCache>
            </c:numRef>
          </c:val>
          <c:extLst>
            <c:ext xmlns:c16="http://schemas.microsoft.com/office/drawing/2014/chart" uri="{C3380CC4-5D6E-409C-BE32-E72D297353CC}">
              <c16:uniqueId val="{00000000-86F4-4F1A-95A7-07898CB57414}"/>
            </c:ext>
          </c:extLst>
        </c:ser>
        <c:ser>
          <c:idx val="1"/>
          <c:order val="1"/>
          <c:tx>
            <c:v>ground level</c:v>
          </c:tx>
          <c:spPr>
            <a:solidFill>
              <a:schemeClr val="bg1"/>
            </a:solidFill>
            <a:ln>
              <a:solidFill>
                <a:schemeClr val="tx1"/>
              </a:solidFill>
            </a:ln>
          </c:spPr>
          <c:invertIfNegative val="0"/>
          <c:errBars>
            <c:errBarType val="both"/>
            <c:errValType val="cust"/>
            <c:noEndCap val="0"/>
            <c:plus>
              <c:numRef>
                <c:f>Sheet1!$BD$12:$BF$12</c:f>
                <c:numCache>
                  <c:formatCode>General</c:formatCode>
                  <c:ptCount val="3"/>
                  <c:pt idx="0">
                    <c:v>0.11623665488791154</c:v>
                  </c:pt>
                  <c:pt idx="1">
                    <c:v>2.3809523809523891E-2</c:v>
                  </c:pt>
                  <c:pt idx="2">
                    <c:v>2.3275471976182089E-2</c:v>
                  </c:pt>
                </c:numCache>
              </c:numRef>
            </c:plus>
            <c:minus>
              <c:numRef>
                <c:f>Sheet1!$BD$12:$BF$12</c:f>
                <c:numCache>
                  <c:formatCode>General</c:formatCode>
                  <c:ptCount val="3"/>
                  <c:pt idx="0">
                    <c:v>0.11623665488791154</c:v>
                  </c:pt>
                  <c:pt idx="1">
                    <c:v>2.3809523809523891E-2</c:v>
                  </c:pt>
                  <c:pt idx="2">
                    <c:v>2.3275471976182089E-2</c:v>
                  </c:pt>
                </c:numCache>
              </c:numRef>
            </c:minus>
          </c:errBars>
          <c:val>
            <c:numRef>
              <c:f>Sheet1!$BD$11:$BF$11</c:f>
              <c:numCache>
                <c:formatCode>General</c:formatCode>
                <c:ptCount val="3"/>
                <c:pt idx="0">
                  <c:v>0.53571428571428559</c:v>
                </c:pt>
                <c:pt idx="1">
                  <c:v>2.3809523809523891E-2</c:v>
                </c:pt>
                <c:pt idx="2">
                  <c:v>4.516911659768804E-2</c:v>
                </c:pt>
              </c:numCache>
            </c:numRef>
          </c:val>
          <c:extLst>
            <c:ext xmlns:c16="http://schemas.microsoft.com/office/drawing/2014/chart" uri="{C3380CC4-5D6E-409C-BE32-E72D297353CC}">
              <c16:uniqueId val="{00000001-86F4-4F1A-95A7-07898CB57414}"/>
            </c:ext>
          </c:extLst>
        </c:ser>
        <c:dLbls>
          <c:showLegendKey val="0"/>
          <c:showVal val="0"/>
          <c:showCatName val="0"/>
          <c:showSerName val="0"/>
          <c:showPercent val="0"/>
          <c:showBubbleSize val="0"/>
        </c:dLbls>
        <c:gapWidth val="150"/>
        <c:axId val="65688320"/>
        <c:axId val="65689856"/>
      </c:barChart>
      <c:catAx>
        <c:axId val="65688320"/>
        <c:scaling>
          <c:orientation val="minMax"/>
        </c:scaling>
        <c:delete val="0"/>
        <c:axPos val="b"/>
        <c:majorTickMark val="out"/>
        <c:minorTickMark val="none"/>
        <c:tickLblPos val="nextTo"/>
        <c:crossAx val="65689856"/>
        <c:crosses val="autoZero"/>
        <c:auto val="1"/>
        <c:lblAlgn val="ctr"/>
        <c:lblOffset val="100"/>
        <c:noMultiLvlLbl val="0"/>
      </c:catAx>
      <c:valAx>
        <c:axId val="65689856"/>
        <c:scaling>
          <c:orientation val="minMax"/>
          <c:max val="1"/>
          <c:min val="0"/>
        </c:scaling>
        <c:delete val="0"/>
        <c:axPos val="l"/>
        <c:majorGridlines/>
        <c:numFmt formatCode="General" sourceLinked="1"/>
        <c:majorTickMark val="out"/>
        <c:minorTickMark val="none"/>
        <c:tickLblPos val="nextTo"/>
        <c:crossAx val="65688320"/>
        <c:crosses val="autoZero"/>
        <c:crossBetween val="between"/>
        <c:majorUnit val="0.2"/>
        <c:minorUnit val="2.0000000000000011E-2"/>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a:t>Blind Echo-Beginner</a:t>
            </a:r>
          </a:p>
        </c:rich>
      </c:tx>
      <c:overlay val="0"/>
    </c:title>
    <c:autoTitleDeleted val="0"/>
    <c:plotArea>
      <c:layout/>
      <c:barChart>
        <c:barDir val="col"/>
        <c:grouping val="clustered"/>
        <c:varyColors val="0"/>
        <c:ser>
          <c:idx val="0"/>
          <c:order val="0"/>
          <c:tx>
            <c:v>head height</c:v>
          </c:tx>
          <c:spPr>
            <a:solidFill>
              <a:schemeClr val="tx1"/>
            </a:solidFill>
            <a:ln>
              <a:solidFill>
                <a:schemeClr val="tx1"/>
              </a:solidFill>
            </a:ln>
          </c:spPr>
          <c:invertIfNegative val="0"/>
          <c:errBars>
            <c:errBarType val="both"/>
            <c:errValType val="cust"/>
            <c:noEndCap val="0"/>
            <c:plus>
              <c:numRef>
                <c:f>Sheet1!$BA$29:$BC$29</c:f>
                <c:numCache>
                  <c:formatCode>General</c:formatCode>
                  <c:ptCount val="3"/>
                  <c:pt idx="0">
                    <c:v>8.9720756659847065E-2</c:v>
                  </c:pt>
                  <c:pt idx="1">
                    <c:v>0.10272778960985661</c:v>
                  </c:pt>
                  <c:pt idx="2">
                    <c:v>3.6851386559504727E-2</c:v>
                  </c:pt>
                </c:numCache>
              </c:numRef>
            </c:plus>
            <c:minus>
              <c:numRef>
                <c:f>Sheet1!$BA$29:$BC$29</c:f>
                <c:numCache>
                  <c:formatCode>General</c:formatCode>
                  <c:ptCount val="3"/>
                  <c:pt idx="0">
                    <c:v>8.9720756659847065E-2</c:v>
                  </c:pt>
                  <c:pt idx="1">
                    <c:v>0.10272778960985661</c:v>
                  </c:pt>
                  <c:pt idx="2">
                    <c:v>3.6851386559504727E-2</c:v>
                  </c:pt>
                </c:numCache>
              </c:numRef>
            </c:minus>
          </c:errBars>
          <c:val>
            <c:numRef>
              <c:f>Sheet1!$BA$28:$BC$28</c:f>
              <c:numCache>
                <c:formatCode>General</c:formatCode>
                <c:ptCount val="3"/>
                <c:pt idx="0">
                  <c:v>0.31506410256410322</c:v>
                </c:pt>
                <c:pt idx="1">
                  <c:v>0.47094017094017132</c:v>
                </c:pt>
                <c:pt idx="2">
                  <c:v>0.93333333333333324</c:v>
                </c:pt>
              </c:numCache>
            </c:numRef>
          </c:val>
          <c:extLst>
            <c:ext xmlns:c16="http://schemas.microsoft.com/office/drawing/2014/chart" uri="{C3380CC4-5D6E-409C-BE32-E72D297353CC}">
              <c16:uniqueId val="{00000000-69EA-4425-8FED-462B3B231806}"/>
            </c:ext>
          </c:extLst>
        </c:ser>
        <c:ser>
          <c:idx val="1"/>
          <c:order val="1"/>
          <c:tx>
            <c:v>ground level</c:v>
          </c:tx>
          <c:spPr>
            <a:solidFill>
              <a:schemeClr val="bg1"/>
            </a:solidFill>
            <a:ln>
              <a:solidFill>
                <a:schemeClr val="tx1"/>
              </a:solidFill>
            </a:ln>
          </c:spPr>
          <c:invertIfNegative val="0"/>
          <c:errBars>
            <c:errBarType val="both"/>
            <c:errValType val="cust"/>
            <c:noEndCap val="0"/>
            <c:plus>
              <c:numRef>
                <c:f>Sheet1!$BD$29:$BF$29</c:f>
                <c:numCache>
                  <c:formatCode>General</c:formatCode>
                  <c:ptCount val="3"/>
                  <c:pt idx="0">
                    <c:v>9.0348065928474747E-2</c:v>
                  </c:pt>
                  <c:pt idx="1">
                    <c:v>8.3333333333333297E-3</c:v>
                  </c:pt>
                  <c:pt idx="2">
                    <c:v>0</c:v>
                  </c:pt>
                </c:numCache>
              </c:numRef>
            </c:plus>
            <c:minus>
              <c:numRef>
                <c:f>Sheet1!$BD$29:$BF$29</c:f>
                <c:numCache>
                  <c:formatCode>General</c:formatCode>
                  <c:ptCount val="3"/>
                  <c:pt idx="0">
                    <c:v>9.0348065928474747E-2</c:v>
                  </c:pt>
                  <c:pt idx="1">
                    <c:v>8.3333333333333297E-3</c:v>
                  </c:pt>
                  <c:pt idx="2">
                    <c:v>0</c:v>
                  </c:pt>
                </c:numCache>
              </c:numRef>
            </c:minus>
          </c:errBars>
          <c:val>
            <c:numRef>
              <c:f>Sheet1!$BD$28:$BF$28</c:f>
              <c:numCache>
                <c:formatCode>General</c:formatCode>
                <c:ptCount val="3"/>
                <c:pt idx="0">
                  <c:v>0.63263125763125938</c:v>
                </c:pt>
                <c:pt idx="1">
                  <c:v>8.3333333333333297E-3</c:v>
                </c:pt>
                <c:pt idx="2">
                  <c:v>0</c:v>
                </c:pt>
              </c:numCache>
            </c:numRef>
          </c:val>
          <c:extLst>
            <c:ext xmlns:c16="http://schemas.microsoft.com/office/drawing/2014/chart" uri="{C3380CC4-5D6E-409C-BE32-E72D297353CC}">
              <c16:uniqueId val="{00000001-69EA-4425-8FED-462B3B231806}"/>
            </c:ext>
          </c:extLst>
        </c:ser>
        <c:dLbls>
          <c:showLegendKey val="0"/>
          <c:showVal val="0"/>
          <c:showCatName val="0"/>
          <c:showSerName val="0"/>
          <c:showPercent val="0"/>
          <c:showBubbleSize val="0"/>
        </c:dLbls>
        <c:gapWidth val="150"/>
        <c:axId val="65720320"/>
        <c:axId val="65721856"/>
      </c:barChart>
      <c:catAx>
        <c:axId val="65720320"/>
        <c:scaling>
          <c:orientation val="minMax"/>
        </c:scaling>
        <c:delete val="0"/>
        <c:axPos val="b"/>
        <c:majorTickMark val="out"/>
        <c:minorTickMark val="none"/>
        <c:tickLblPos val="nextTo"/>
        <c:crossAx val="65721856"/>
        <c:crosses val="autoZero"/>
        <c:auto val="1"/>
        <c:lblAlgn val="ctr"/>
        <c:lblOffset val="100"/>
        <c:noMultiLvlLbl val="0"/>
      </c:catAx>
      <c:valAx>
        <c:axId val="65721856"/>
        <c:scaling>
          <c:orientation val="minMax"/>
          <c:max val="1"/>
          <c:min val="0"/>
        </c:scaling>
        <c:delete val="0"/>
        <c:axPos val="l"/>
        <c:majorGridlines/>
        <c:numFmt formatCode="General" sourceLinked="1"/>
        <c:majorTickMark val="out"/>
        <c:minorTickMark val="none"/>
        <c:tickLblPos val="nextTo"/>
        <c:crossAx val="65720320"/>
        <c:crosses val="autoZero"/>
        <c:crossBetween val="between"/>
        <c:majorUnit val="0.2"/>
        <c:minorUnit val="2.0000000000000011E-2"/>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Sighted Echo-Beginner</a:t>
            </a:r>
          </a:p>
        </c:rich>
      </c:tx>
      <c:overlay val="0"/>
    </c:title>
    <c:autoTitleDeleted val="0"/>
    <c:plotArea>
      <c:layout/>
      <c:barChart>
        <c:barDir val="col"/>
        <c:grouping val="clustered"/>
        <c:varyColors val="0"/>
        <c:ser>
          <c:idx val="0"/>
          <c:order val="0"/>
          <c:tx>
            <c:v>head height</c:v>
          </c:tx>
          <c:spPr>
            <a:solidFill>
              <a:schemeClr val="tx1"/>
            </a:solidFill>
            <a:ln>
              <a:solidFill>
                <a:schemeClr val="tx1"/>
              </a:solidFill>
            </a:ln>
          </c:spPr>
          <c:invertIfNegative val="0"/>
          <c:errBars>
            <c:errBarType val="both"/>
            <c:errValType val="cust"/>
            <c:noEndCap val="0"/>
            <c:plus>
              <c:numRef>
                <c:f>Sheet1!$BA$47:$BC$47</c:f>
                <c:numCache>
                  <c:formatCode>General</c:formatCode>
                  <c:ptCount val="3"/>
                  <c:pt idx="0">
                    <c:v>6.9101842163197216E-2</c:v>
                  </c:pt>
                  <c:pt idx="1">
                    <c:v>6.4617243085414403E-2</c:v>
                  </c:pt>
                  <c:pt idx="2">
                    <c:v>3.9354519407949456E-2</c:v>
                  </c:pt>
                </c:numCache>
              </c:numRef>
            </c:plus>
            <c:minus>
              <c:numRef>
                <c:f>Sheet1!$BA$47:$BC$47</c:f>
                <c:numCache>
                  <c:formatCode>General</c:formatCode>
                  <c:ptCount val="3"/>
                  <c:pt idx="0">
                    <c:v>6.9101842163197216E-2</c:v>
                  </c:pt>
                  <c:pt idx="1">
                    <c:v>6.4617243085414403E-2</c:v>
                  </c:pt>
                  <c:pt idx="2">
                    <c:v>3.9354519407949456E-2</c:v>
                  </c:pt>
                </c:numCache>
              </c:numRef>
            </c:minus>
          </c:errBars>
          <c:val>
            <c:numRef>
              <c:f>Sheet1!$BA$46:$BC$46</c:f>
              <c:numCache>
                <c:formatCode>General</c:formatCode>
                <c:ptCount val="3"/>
                <c:pt idx="0">
                  <c:v>0.45996860282574653</c:v>
                </c:pt>
                <c:pt idx="1">
                  <c:v>0.38095238095238204</c:v>
                </c:pt>
                <c:pt idx="2">
                  <c:v>0.83418367346938971</c:v>
                </c:pt>
              </c:numCache>
            </c:numRef>
          </c:val>
          <c:extLst>
            <c:ext xmlns:c16="http://schemas.microsoft.com/office/drawing/2014/chart" uri="{C3380CC4-5D6E-409C-BE32-E72D297353CC}">
              <c16:uniqueId val="{00000000-1A8A-4925-803A-C8657BF2C206}"/>
            </c:ext>
          </c:extLst>
        </c:ser>
        <c:ser>
          <c:idx val="1"/>
          <c:order val="1"/>
          <c:tx>
            <c:v>ground level</c:v>
          </c:tx>
          <c:spPr>
            <a:solidFill>
              <a:schemeClr val="bg1"/>
            </a:solidFill>
            <a:ln>
              <a:solidFill>
                <a:schemeClr val="tx1"/>
              </a:solidFill>
            </a:ln>
          </c:spPr>
          <c:invertIfNegative val="0"/>
          <c:errBars>
            <c:errBarType val="both"/>
            <c:errValType val="cust"/>
            <c:noEndCap val="0"/>
            <c:plus>
              <c:numRef>
                <c:f>Sheet1!$BD$47:$BF$47</c:f>
                <c:numCache>
                  <c:formatCode>General</c:formatCode>
                  <c:ptCount val="3"/>
                  <c:pt idx="0">
                    <c:v>4.8028101485982945E-2</c:v>
                  </c:pt>
                  <c:pt idx="1">
                    <c:v>0</c:v>
                  </c:pt>
                  <c:pt idx="2">
                    <c:v>0</c:v>
                  </c:pt>
                </c:numCache>
              </c:numRef>
            </c:plus>
            <c:minus>
              <c:numRef>
                <c:f>Sheet1!$BD$47:$BF$47</c:f>
                <c:numCache>
                  <c:formatCode>General</c:formatCode>
                  <c:ptCount val="3"/>
                  <c:pt idx="0">
                    <c:v>4.8028101485982945E-2</c:v>
                  </c:pt>
                  <c:pt idx="1">
                    <c:v>0</c:v>
                  </c:pt>
                  <c:pt idx="2">
                    <c:v>0</c:v>
                  </c:pt>
                </c:numCache>
              </c:numRef>
            </c:minus>
          </c:errBars>
          <c:val>
            <c:numRef>
              <c:f>Sheet1!$BD$46:$BF$46</c:f>
              <c:numCache>
                <c:formatCode>General</c:formatCode>
                <c:ptCount val="3"/>
                <c:pt idx="0">
                  <c:v>0.78492340992340992</c:v>
                </c:pt>
                <c:pt idx="1">
                  <c:v>0</c:v>
                </c:pt>
                <c:pt idx="2">
                  <c:v>0</c:v>
                </c:pt>
              </c:numCache>
            </c:numRef>
          </c:val>
          <c:extLst>
            <c:ext xmlns:c16="http://schemas.microsoft.com/office/drawing/2014/chart" uri="{C3380CC4-5D6E-409C-BE32-E72D297353CC}">
              <c16:uniqueId val="{00000001-1A8A-4925-803A-C8657BF2C206}"/>
            </c:ext>
          </c:extLst>
        </c:ser>
        <c:dLbls>
          <c:showLegendKey val="0"/>
          <c:showVal val="0"/>
          <c:showCatName val="0"/>
          <c:showSerName val="0"/>
          <c:showPercent val="0"/>
          <c:showBubbleSize val="0"/>
        </c:dLbls>
        <c:gapWidth val="150"/>
        <c:axId val="65620992"/>
        <c:axId val="65630976"/>
      </c:barChart>
      <c:catAx>
        <c:axId val="65620992"/>
        <c:scaling>
          <c:orientation val="minMax"/>
        </c:scaling>
        <c:delete val="0"/>
        <c:axPos val="b"/>
        <c:majorTickMark val="out"/>
        <c:minorTickMark val="none"/>
        <c:tickLblPos val="nextTo"/>
        <c:crossAx val="65630976"/>
        <c:crosses val="autoZero"/>
        <c:auto val="1"/>
        <c:lblAlgn val="ctr"/>
        <c:lblOffset val="100"/>
        <c:noMultiLvlLbl val="0"/>
      </c:catAx>
      <c:valAx>
        <c:axId val="65630976"/>
        <c:scaling>
          <c:orientation val="minMax"/>
          <c:max val="1"/>
          <c:min val="0"/>
        </c:scaling>
        <c:delete val="0"/>
        <c:axPos val="l"/>
        <c:majorGridlines/>
        <c:numFmt formatCode="General" sourceLinked="1"/>
        <c:majorTickMark val="out"/>
        <c:minorTickMark val="none"/>
        <c:tickLblPos val="nextTo"/>
        <c:crossAx val="65620992"/>
        <c:crosses val="autoZero"/>
        <c:crossBetween val="between"/>
        <c:majorUnit val="0.2"/>
        <c:minorUnit val="2.0000000000000011E-2"/>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2084C5-42E2-49C5-BAD0-175EDBD3644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5AC4B75A-178C-4322-9AC3-DEB208D210A8}">
      <dgm:prSet phldrT="[Text]" custT="1"/>
      <dgm:spPr/>
      <dgm:t>
        <a:bodyPr/>
        <a:lstStyle/>
        <a:p>
          <a:r>
            <a:rPr lang="en-US" sz="1800" dirty="0"/>
            <a:t>Echolocation / SONAR</a:t>
          </a:r>
        </a:p>
      </dgm:t>
    </dgm:pt>
    <dgm:pt modelId="{2FC0D73D-B93E-4857-B6F6-1F46CB5FA217}" type="parTrans" cxnId="{DB52F3B7-4964-4051-8E8D-7581BB2683F8}">
      <dgm:prSet/>
      <dgm:spPr/>
      <dgm:t>
        <a:bodyPr/>
        <a:lstStyle/>
        <a:p>
          <a:endParaRPr lang="en-US"/>
        </a:p>
      </dgm:t>
    </dgm:pt>
    <dgm:pt modelId="{149FCE95-E8D3-4838-985E-00ADCAF5432D}" type="sibTrans" cxnId="{DB52F3B7-4964-4051-8E8D-7581BB2683F8}">
      <dgm:prSet/>
      <dgm:spPr/>
      <dgm:t>
        <a:bodyPr/>
        <a:lstStyle/>
        <a:p>
          <a:endParaRPr lang="en-US"/>
        </a:p>
      </dgm:t>
    </dgm:pt>
    <dgm:pt modelId="{B81D422C-6BC1-48C8-9DFA-2ED6015B8AB9}">
      <dgm:prSet phldrT="[Text]" custT="1"/>
      <dgm:spPr/>
      <dgm:t>
        <a:bodyPr/>
        <a:lstStyle/>
        <a:p>
          <a:r>
            <a:rPr lang="en-US" sz="1800" dirty="0"/>
            <a:t>Passive</a:t>
          </a:r>
          <a:endParaRPr lang="en-US" sz="1000" dirty="0"/>
        </a:p>
      </dgm:t>
    </dgm:pt>
    <dgm:pt modelId="{773D2F9F-3E0A-4747-A3C6-F24BE2D7B170}" type="parTrans" cxnId="{05998E6E-E56D-4E26-87F7-A1A40CCE9259}">
      <dgm:prSet/>
      <dgm:spPr/>
      <dgm:t>
        <a:bodyPr/>
        <a:lstStyle/>
        <a:p>
          <a:endParaRPr lang="en-US"/>
        </a:p>
      </dgm:t>
    </dgm:pt>
    <dgm:pt modelId="{DABFBE86-2520-40BA-8551-C8BE8E33A8C4}" type="sibTrans" cxnId="{05998E6E-E56D-4E26-87F7-A1A40CCE9259}">
      <dgm:prSet/>
      <dgm:spPr/>
      <dgm:t>
        <a:bodyPr/>
        <a:lstStyle/>
        <a:p>
          <a:endParaRPr lang="en-US"/>
        </a:p>
      </dgm:t>
    </dgm:pt>
    <dgm:pt modelId="{3E48BBCA-6087-4E05-AE7A-A5AD22566B6A}">
      <dgm:prSet phldrT="[Text]" custT="1"/>
      <dgm:spPr/>
      <dgm:t>
        <a:bodyPr/>
        <a:lstStyle/>
        <a:p>
          <a:r>
            <a:rPr lang="en-US" sz="1400" dirty="0"/>
            <a:t>Echoes in Ambient sound field (traffic, other people)</a:t>
          </a:r>
        </a:p>
      </dgm:t>
    </dgm:pt>
    <dgm:pt modelId="{6BD6F037-DD03-4CA6-962F-26D45ADF0619}" type="parTrans" cxnId="{55189BAB-91F4-42F3-A639-419AB06D412B}">
      <dgm:prSet/>
      <dgm:spPr/>
      <dgm:t>
        <a:bodyPr/>
        <a:lstStyle/>
        <a:p>
          <a:endParaRPr lang="en-US"/>
        </a:p>
      </dgm:t>
    </dgm:pt>
    <dgm:pt modelId="{88A20389-0B84-46F8-8182-0DD39A997B9C}" type="sibTrans" cxnId="{55189BAB-91F4-42F3-A639-419AB06D412B}">
      <dgm:prSet/>
      <dgm:spPr/>
      <dgm:t>
        <a:bodyPr/>
        <a:lstStyle/>
        <a:p>
          <a:endParaRPr lang="en-US"/>
        </a:p>
      </dgm:t>
    </dgm:pt>
    <dgm:pt modelId="{E8CE30BD-F1AB-4F40-A689-9FE67006AB1F}">
      <dgm:prSet phldrT="[Text]" custT="1"/>
      <dgm:spPr/>
      <dgm:t>
        <a:bodyPr/>
        <a:lstStyle/>
        <a:p>
          <a:r>
            <a:rPr lang="en-US" sz="1800" dirty="0"/>
            <a:t>Active</a:t>
          </a:r>
        </a:p>
      </dgm:t>
    </dgm:pt>
    <dgm:pt modelId="{A61C8523-E4E9-48E1-92EC-50F5AB0B73DC}" type="sibTrans" cxnId="{0C258DBB-0B9E-4F0D-8B97-714F23A2D490}">
      <dgm:prSet/>
      <dgm:spPr/>
      <dgm:t>
        <a:bodyPr/>
        <a:lstStyle/>
        <a:p>
          <a:endParaRPr lang="en-US"/>
        </a:p>
      </dgm:t>
    </dgm:pt>
    <dgm:pt modelId="{8CACE84D-979E-4AC5-886C-4570C0930861}" type="parTrans" cxnId="{0C258DBB-0B9E-4F0D-8B97-714F23A2D490}">
      <dgm:prSet/>
      <dgm:spPr/>
      <dgm:t>
        <a:bodyPr/>
        <a:lstStyle/>
        <a:p>
          <a:endParaRPr lang="en-US"/>
        </a:p>
      </dgm:t>
    </dgm:pt>
    <dgm:pt modelId="{642EDCA6-082B-4B26-8114-3EDB5F15F9FB}">
      <dgm:prSet phldrT="[Text]" custT="1"/>
      <dgm:spPr/>
      <dgm:t>
        <a:bodyPr/>
        <a:lstStyle/>
        <a:p>
          <a:r>
            <a:rPr lang="en-US" sz="1800" dirty="0"/>
            <a:t>Hybrid</a:t>
          </a:r>
        </a:p>
      </dgm:t>
    </dgm:pt>
    <dgm:pt modelId="{23E3D944-09B2-4BB5-96BA-F3DD926D55D7}" type="parTrans" cxnId="{2D8E21D2-3297-421A-AFC8-D6D3C536DD12}">
      <dgm:prSet/>
      <dgm:spPr/>
      <dgm:t>
        <a:bodyPr/>
        <a:lstStyle/>
        <a:p>
          <a:endParaRPr lang="en-GB"/>
        </a:p>
      </dgm:t>
    </dgm:pt>
    <dgm:pt modelId="{E1B6F514-EF5A-4825-BD53-90DE6E12F3B2}" type="sibTrans" cxnId="{2D8E21D2-3297-421A-AFC8-D6D3C536DD12}">
      <dgm:prSet/>
      <dgm:spPr/>
      <dgm:t>
        <a:bodyPr/>
        <a:lstStyle/>
        <a:p>
          <a:endParaRPr lang="en-GB"/>
        </a:p>
      </dgm:t>
    </dgm:pt>
    <dgm:pt modelId="{3B59E840-EFE5-458B-8CB7-E8AA42330670}">
      <dgm:prSet phldrT="[Text]" custT="1"/>
      <dgm:spPr/>
      <dgm:t>
        <a:bodyPr/>
        <a:lstStyle/>
        <a:p>
          <a:r>
            <a:rPr lang="en-US" sz="1400" dirty="0"/>
            <a:t>Echoes from Self-Generated sounds (hissing, whistling, mouth clicking, speech, finger snaps, cane taps, foot steps, etc.) </a:t>
          </a:r>
        </a:p>
      </dgm:t>
    </dgm:pt>
    <dgm:pt modelId="{91B442E9-453D-41B2-8D04-AA909B8256A4}" type="parTrans" cxnId="{CF789738-D5D8-4651-B563-D4EF9028A8D1}">
      <dgm:prSet/>
      <dgm:spPr/>
      <dgm:t>
        <a:bodyPr/>
        <a:lstStyle/>
        <a:p>
          <a:endParaRPr lang="en-GB"/>
        </a:p>
      </dgm:t>
    </dgm:pt>
    <dgm:pt modelId="{D0489F4C-5189-48D5-8013-1442053F5016}" type="sibTrans" cxnId="{CF789738-D5D8-4651-B563-D4EF9028A8D1}">
      <dgm:prSet/>
      <dgm:spPr/>
      <dgm:t>
        <a:bodyPr/>
        <a:lstStyle/>
        <a:p>
          <a:endParaRPr lang="en-GB"/>
        </a:p>
      </dgm:t>
    </dgm:pt>
    <dgm:pt modelId="{7EDC123A-660F-4DD5-84AD-85F3EE46B6F4}">
      <dgm:prSet phldrT="[Text]" custT="1"/>
      <dgm:spPr/>
      <dgm:t>
        <a:bodyPr/>
        <a:lstStyle/>
        <a:p>
          <a:r>
            <a:rPr lang="en-US" sz="1400" dirty="0"/>
            <a:t>Sensory substitution devices (i-glasses, K-sonar, sonic eye)</a:t>
          </a:r>
        </a:p>
        <a:p>
          <a:r>
            <a:rPr lang="en-US" sz="1400" dirty="0"/>
            <a:t>Listening to previously recorded active echolocation</a:t>
          </a:r>
        </a:p>
      </dgm:t>
    </dgm:pt>
    <dgm:pt modelId="{08538FDA-8B16-4999-B3C8-B8658397109C}" type="parTrans" cxnId="{0DC63331-1491-48E5-8D6C-4F5D9C6D726F}">
      <dgm:prSet/>
      <dgm:spPr/>
      <dgm:t>
        <a:bodyPr/>
        <a:lstStyle/>
        <a:p>
          <a:endParaRPr lang="en-GB"/>
        </a:p>
      </dgm:t>
    </dgm:pt>
    <dgm:pt modelId="{82360C59-EB65-4852-ABCC-438908221FA3}" type="sibTrans" cxnId="{0DC63331-1491-48E5-8D6C-4F5D9C6D726F}">
      <dgm:prSet/>
      <dgm:spPr/>
      <dgm:t>
        <a:bodyPr/>
        <a:lstStyle/>
        <a:p>
          <a:endParaRPr lang="en-GB"/>
        </a:p>
      </dgm:t>
    </dgm:pt>
    <dgm:pt modelId="{91C9DA68-7382-41BB-B271-44475A49BBFA}" type="pres">
      <dgm:prSet presAssocID="{112084C5-42E2-49C5-BAD0-175EDBD3644E}" presName="hierChild1" presStyleCnt="0">
        <dgm:presLayoutVars>
          <dgm:chPref val="1"/>
          <dgm:dir/>
          <dgm:animOne val="branch"/>
          <dgm:animLvl val="lvl"/>
          <dgm:resizeHandles/>
        </dgm:presLayoutVars>
      </dgm:prSet>
      <dgm:spPr/>
    </dgm:pt>
    <dgm:pt modelId="{313A2E57-7E82-42CC-9046-6CF1BD022389}" type="pres">
      <dgm:prSet presAssocID="{5AC4B75A-178C-4322-9AC3-DEB208D210A8}" presName="hierRoot1" presStyleCnt="0"/>
      <dgm:spPr/>
    </dgm:pt>
    <dgm:pt modelId="{8C3B0745-A14D-4A93-9D5D-C0318CDD1A79}" type="pres">
      <dgm:prSet presAssocID="{5AC4B75A-178C-4322-9AC3-DEB208D210A8}" presName="composite" presStyleCnt="0"/>
      <dgm:spPr/>
    </dgm:pt>
    <dgm:pt modelId="{AD7E8AEB-E6C9-4FE3-BA89-2169CF2B12AC}" type="pres">
      <dgm:prSet presAssocID="{5AC4B75A-178C-4322-9AC3-DEB208D210A8}" presName="background" presStyleLbl="node0" presStyleIdx="0" presStyleCnt="1"/>
      <dgm:spPr/>
    </dgm:pt>
    <dgm:pt modelId="{81DFC81B-D3D5-4FE9-A50D-EFF1ABD41E04}" type="pres">
      <dgm:prSet presAssocID="{5AC4B75A-178C-4322-9AC3-DEB208D210A8}" presName="text" presStyleLbl="fgAcc0" presStyleIdx="0" presStyleCnt="1" custScaleX="139256" custScaleY="113584">
        <dgm:presLayoutVars>
          <dgm:chPref val="3"/>
        </dgm:presLayoutVars>
      </dgm:prSet>
      <dgm:spPr/>
    </dgm:pt>
    <dgm:pt modelId="{145D1F5D-1348-47F1-8B8A-88E40EE67EC8}" type="pres">
      <dgm:prSet presAssocID="{5AC4B75A-178C-4322-9AC3-DEB208D210A8}" presName="hierChild2" presStyleCnt="0"/>
      <dgm:spPr/>
    </dgm:pt>
    <dgm:pt modelId="{4AA33A8D-074D-46CE-AE47-3168149020C0}" type="pres">
      <dgm:prSet presAssocID="{773D2F9F-3E0A-4747-A3C6-F24BE2D7B170}" presName="Name10" presStyleLbl="parChTrans1D2" presStyleIdx="0" presStyleCnt="3"/>
      <dgm:spPr/>
    </dgm:pt>
    <dgm:pt modelId="{4A40813C-B666-4B98-A6AB-AF02BCD7015D}" type="pres">
      <dgm:prSet presAssocID="{B81D422C-6BC1-48C8-9DFA-2ED6015B8AB9}" presName="hierRoot2" presStyleCnt="0"/>
      <dgm:spPr/>
    </dgm:pt>
    <dgm:pt modelId="{0FAF2CA9-92C7-497B-BB14-2E64D53A7FD2}" type="pres">
      <dgm:prSet presAssocID="{B81D422C-6BC1-48C8-9DFA-2ED6015B8AB9}" presName="composite2" presStyleCnt="0"/>
      <dgm:spPr/>
    </dgm:pt>
    <dgm:pt modelId="{EF3EF8E5-5F64-4244-93AF-3189C9A7896B}" type="pres">
      <dgm:prSet presAssocID="{B81D422C-6BC1-48C8-9DFA-2ED6015B8AB9}" presName="background2" presStyleLbl="node2" presStyleIdx="0" presStyleCnt="3"/>
      <dgm:spPr/>
    </dgm:pt>
    <dgm:pt modelId="{F08CE872-D934-427C-80C9-4FA1B28FFA85}" type="pres">
      <dgm:prSet presAssocID="{B81D422C-6BC1-48C8-9DFA-2ED6015B8AB9}" presName="text2" presStyleLbl="fgAcc2" presStyleIdx="0" presStyleCnt="3">
        <dgm:presLayoutVars>
          <dgm:chPref val="3"/>
        </dgm:presLayoutVars>
      </dgm:prSet>
      <dgm:spPr/>
    </dgm:pt>
    <dgm:pt modelId="{318860E9-1690-48C4-A423-434E0AA121C8}" type="pres">
      <dgm:prSet presAssocID="{B81D422C-6BC1-48C8-9DFA-2ED6015B8AB9}" presName="hierChild3" presStyleCnt="0"/>
      <dgm:spPr/>
    </dgm:pt>
    <dgm:pt modelId="{225708F4-9382-438B-8B31-E7AD69877C56}" type="pres">
      <dgm:prSet presAssocID="{6BD6F037-DD03-4CA6-962F-26D45ADF0619}" presName="Name17" presStyleLbl="parChTrans1D3" presStyleIdx="0" presStyleCnt="3"/>
      <dgm:spPr/>
    </dgm:pt>
    <dgm:pt modelId="{528ADA63-07AE-4C5D-8CA9-86A9AB355DC5}" type="pres">
      <dgm:prSet presAssocID="{3E48BBCA-6087-4E05-AE7A-A5AD22566B6A}" presName="hierRoot3" presStyleCnt="0"/>
      <dgm:spPr/>
    </dgm:pt>
    <dgm:pt modelId="{EC1A5DA2-C626-44B3-BB7C-470FC38A0A9D}" type="pres">
      <dgm:prSet presAssocID="{3E48BBCA-6087-4E05-AE7A-A5AD22566B6A}" presName="composite3" presStyleCnt="0"/>
      <dgm:spPr/>
    </dgm:pt>
    <dgm:pt modelId="{C28C1C27-F0F6-4CE0-995C-B78A93592048}" type="pres">
      <dgm:prSet presAssocID="{3E48BBCA-6087-4E05-AE7A-A5AD22566B6A}" presName="background3" presStyleLbl="node3" presStyleIdx="0" presStyleCnt="3"/>
      <dgm:spPr/>
    </dgm:pt>
    <dgm:pt modelId="{50A8BF3A-D563-48E5-8D88-3D7211D736D3}" type="pres">
      <dgm:prSet presAssocID="{3E48BBCA-6087-4E05-AE7A-A5AD22566B6A}" presName="text3" presStyleLbl="fgAcc3" presStyleIdx="0" presStyleCnt="3" custScaleX="137047" custScaleY="209763">
        <dgm:presLayoutVars>
          <dgm:chPref val="3"/>
        </dgm:presLayoutVars>
      </dgm:prSet>
      <dgm:spPr/>
    </dgm:pt>
    <dgm:pt modelId="{34F0FA5D-1FDF-4A6E-842B-FB54E609F66F}" type="pres">
      <dgm:prSet presAssocID="{3E48BBCA-6087-4E05-AE7A-A5AD22566B6A}" presName="hierChild4" presStyleCnt="0"/>
      <dgm:spPr/>
    </dgm:pt>
    <dgm:pt modelId="{036063D3-2886-465A-B44B-C303C9A0D27F}" type="pres">
      <dgm:prSet presAssocID="{8CACE84D-979E-4AC5-886C-4570C0930861}" presName="Name10" presStyleLbl="parChTrans1D2" presStyleIdx="1" presStyleCnt="3"/>
      <dgm:spPr/>
    </dgm:pt>
    <dgm:pt modelId="{11C11287-5419-4311-995F-33C35D96F733}" type="pres">
      <dgm:prSet presAssocID="{E8CE30BD-F1AB-4F40-A689-9FE67006AB1F}" presName="hierRoot2" presStyleCnt="0"/>
      <dgm:spPr/>
    </dgm:pt>
    <dgm:pt modelId="{83C4EABC-C381-4E92-9EF7-B76E8158A40F}" type="pres">
      <dgm:prSet presAssocID="{E8CE30BD-F1AB-4F40-A689-9FE67006AB1F}" presName="composite2" presStyleCnt="0"/>
      <dgm:spPr/>
    </dgm:pt>
    <dgm:pt modelId="{E31A7C8F-CEDB-4DCB-B37F-7747F33662A3}" type="pres">
      <dgm:prSet presAssocID="{E8CE30BD-F1AB-4F40-A689-9FE67006AB1F}" presName="background2" presStyleLbl="node2" presStyleIdx="1" presStyleCnt="3"/>
      <dgm:spPr/>
    </dgm:pt>
    <dgm:pt modelId="{6B661D18-ABA9-4AC4-A0F8-3B71385911BE}" type="pres">
      <dgm:prSet presAssocID="{E8CE30BD-F1AB-4F40-A689-9FE67006AB1F}" presName="text2" presStyleLbl="fgAcc2" presStyleIdx="1" presStyleCnt="3">
        <dgm:presLayoutVars>
          <dgm:chPref val="3"/>
        </dgm:presLayoutVars>
      </dgm:prSet>
      <dgm:spPr/>
    </dgm:pt>
    <dgm:pt modelId="{F748434E-0A1C-40F8-ADDF-74B65BDB0AD3}" type="pres">
      <dgm:prSet presAssocID="{E8CE30BD-F1AB-4F40-A689-9FE67006AB1F}" presName="hierChild3" presStyleCnt="0"/>
      <dgm:spPr/>
    </dgm:pt>
    <dgm:pt modelId="{C0C7EF6F-0C0F-4167-B9E3-71E00081F689}" type="pres">
      <dgm:prSet presAssocID="{91B442E9-453D-41B2-8D04-AA909B8256A4}" presName="Name17" presStyleLbl="parChTrans1D3" presStyleIdx="1" presStyleCnt="3"/>
      <dgm:spPr/>
    </dgm:pt>
    <dgm:pt modelId="{E13D758A-F0BD-43AE-9646-0151379C2F02}" type="pres">
      <dgm:prSet presAssocID="{3B59E840-EFE5-458B-8CB7-E8AA42330670}" presName="hierRoot3" presStyleCnt="0"/>
      <dgm:spPr/>
    </dgm:pt>
    <dgm:pt modelId="{AFED2F1F-60FE-4775-B315-93115E58C1A4}" type="pres">
      <dgm:prSet presAssocID="{3B59E840-EFE5-458B-8CB7-E8AA42330670}" presName="composite3" presStyleCnt="0"/>
      <dgm:spPr/>
    </dgm:pt>
    <dgm:pt modelId="{AAA22436-C9B5-4A86-9996-8F2907B287FD}" type="pres">
      <dgm:prSet presAssocID="{3B59E840-EFE5-458B-8CB7-E8AA42330670}" presName="background3" presStyleLbl="node3" presStyleIdx="1" presStyleCnt="3"/>
      <dgm:spPr/>
    </dgm:pt>
    <dgm:pt modelId="{6460B09D-305F-429E-951F-2989D7AAFC98}" type="pres">
      <dgm:prSet presAssocID="{3B59E840-EFE5-458B-8CB7-E8AA42330670}" presName="text3" presStyleLbl="fgAcc3" presStyleIdx="1" presStyleCnt="3" custScaleX="142379" custScaleY="217923">
        <dgm:presLayoutVars>
          <dgm:chPref val="3"/>
        </dgm:presLayoutVars>
      </dgm:prSet>
      <dgm:spPr/>
    </dgm:pt>
    <dgm:pt modelId="{2C838C89-921A-48CA-8605-705E08408100}" type="pres">
      <dgm:prSet presAssocID="{3B59E840-EFE5-458B-8CB7-E8AA42330670}" presName="hierChild4" presStyleCnt="0"/>
      <dgm:spPr/>
    </dgm:pt>
    <dgm:pt modelId="{CA896EFD-B181-4674-A7AA-1FA881A2592E}" type="pres">
      <dgm:prSet presAssocID="{23E3D944-09B2-4BB5-96BA-F3DD926D55D7}" presName="Name10" presStyleLbl="parChTrans1D2" presStyleIdx="2" presStyleCnt="3"/>
      <dgm:spPr/>
    </dgm:pt>
    <dgm:pt modelId="{295BD59F-1542-4F9D-8A50-7812F2C74A0D}" type="pres">
      <dgm:prSet presAssocID="{642EDCA6-082B-4B26-8114-3EDB5F15F9FB}" presName="hierRoot2" presStyleCnt="0"/>
      <dgm:spPr/>
    </dgm:pt>
    <dgm:pt modelId="{CF460709-8C2F-4CC8-BEC6-B58BE5ADFF02}" type="pres">
      <dgm:prSet presAssocID="{642EDCA6-082B-4B26-8114-3EDB5F15F9FB}" presName="composite2" presStyleCnt="0"/>
      <dgm:spPr/>
    </dgm:pt>
    <dgm:pt modelId="{D1BE8C2B-73E4-4E6F-942C-842D860095E2}" type="pres">
      <dgm:prSet presAssocID="{642EDCA6-082B-4B26-8114-3EDB5F15F9FB}" presName="background2" presStyleLbl="node2" presStyleIdx="2" presStyleCnt="3"/>
      <dgm:spPr/>
    </dgm:pt>
    <dgm:pt modelId="{E821F259-0A36-4E08-8907-94211C4E52F7}" type="pres">
      <dgm:prSet presAssocID="{642EDCA6-082B-4B26-8114-3EDB5F15F9FB}" presName="text2" presStyleLbl="fgAcc2" presStyleIdx="2" presStyleCnt="3">
        <dgm:presLayoutVars>
          <dgm:chPref val="3"/>
        </dgm:presLayoutVars>
      </dgm:prSet>
      <dgm:spPr/>
    </dgm:pt>
    <dgm:pt modelId="{18D527BE-0E01-46E2-BB6B-F58CA512CB44}" type="pres">
      <dgm:prSet presAssocID="{642EDCA6-082B-4B26-8114-3EDB5F15F9FB}" presName="hierChild3" presStyleCnt="0"/>
      <dgm:spPr/>
    </dgm:pt>
    <dgm:pt modelId="{B8D3D82A-9A10-4F26-AF5C-115223A7D11C}" type="pres">
      <dgm:prSet presAssocID="{08538FDA-8B16-4999-B3C8-B8658397109C}" presName="Name17" presStyleLbl="parChTrans1D3" presStyleIdx="2" presStyleCnt="3"/>
      <dgm:spPr/>
    </dgm:pt>
    <dgm:pt modelId="{49C45348-C2C9-4913-92F3-099F5EEC94CD}" type="pres">
      <dgm:prSet presAssocID="{7EDC123A-660F-4DD5-84AD-85F3EE46B6F4}" presName="hierRoot3" presStyleCnt="0"/>
      <dgm:spPr/>
    </dgm:pt>
    <dgm:pt modelId="{36D509E1-D4D4-4054-B5C3-C7C8A400425C}" type="pres">
      <dgm:prSet presAssocID="{7EDC123A-660F-4DD5-84AD-85F3EE46B6F4}" presName="composite3" presStyleCnt="0"/>
      <dgm:spPr/>
    </dgm:pt>
    <dgm:pt modelId="{023E29FD-91B1-4EBD-974D-1B534272D07B}" type="pres">
      <dgm:prSet presAssocID="{7EDC123A-660F-4DD5-84AD-85F3EE46B6F4}" presName="background3" presStyleLbl="node3" presStyleIdx="2" presStyleCnt="3"/>
      <dgm:spPr/>
    </dgm:pt>
    <dgm:pt modelId="{C867E961-D478-42E2-A5A3-00AE325B8824}" type="pres">
      <dgm:prSet presAssocID="{7EDC123A-660F-4DD5-84AD-85F3EE46B6F4}" presName="text3" presStyleLbl="fgAcc3" presStyleIdx="2" presStyleCnt="3" custScaleX="140700" custScaleY="217923">
        <dgm:presLayoutVars>
          <dgm:chPref val="3"/>
        </dgm:presLayoutVars>
      </dgm:prSet>
      <dgm:spPr/>
    </dgm:pt>
    <dgm:pt modelId="{D03B161D-7EB2-43BA-9FC3-DE70B6A72C70}" type="pres">
      <dgm:prSet presAssocID="{7EDC123A-660F-4DD5-84AD-85F3EE46B6F4}" presName="hierChild4" presStyleCnt="0"/>
      <dgm:spPr/>
    </dgm:pt>
  </dgm:ptLst>
  <dgm:cxnLst>
    <dgm:cxn modelId="{0DC63331-1491-48E5-8D6C-4F5D9C6D726F}" srcId="{642EDCA6-082B-4B26-8114-3EDB5F15F9FB}" destId="{7EDC123A-660F-4DD5-84AD-85F3EE46B6F4}" srcOrd="0" destOrd="0" parTransId="{08538FDA-8B16-4999-B3C8-B8658397109C}" sibTransId="{82360C59-EB65-4852-ABCC-438908221FA3}"/>
    <dgm:cxn modelId="{CF789738-D5D8-4651-B563-D4EF9028A8D1}" srcId="{E8CE30BD-F1AB-4F40-A689-9FE67006AB1F}" destId="{3B59E840-EFE5-458B-8CB7-E8AA42330670}" srcOrd="0" destOrd="0" parTransId="{91B442E9-453D-41B2-8D04-AA909B8256A4}" sibTransId="{D0489F4C-5189-48D5-8013-1442053F5016}"/>
    <dgm:cxn modelId="{F440CF3C-3C30-4FBC-91D2-ADA6091EF30B}" type="presOf" srcId="{112084C5-42E2-49C5-BAD0-175EDBD3644E}" destId="{91C9DA68-7382-41BB-B271-44475A49BBFA}" srcOrd="0" destOrd="0" presId="urn:microsoft.com/office/officeart/2005/8/layout/hierarchy1"/>
    <dgm:cxn modelId="{D5108A3E-34E2-4161-B16C-17D48D8C6E15}" type="presOf" srcId="{6BD6F037-DD03-4CA6-962F-26D45ADF0619}" destId="{225708F4-9382-438B-8B31-E7AD69877C56}" srcOrd="0" destOrd="0" presId="urn:microsoft.com/office/officeart/2005/8/layout/hierarchy1"/>
    <dgm:cxn modelId="{654AD344-4806-435D-89BC-BB12D28656F9}" type="presOf" srcId="{5AC4B75A-178C-4322-9AC3-DEB208D210A8}" destId="{81DFC81B-D3D5-4FE9-A50D-EFF1ABD41E04}" srcOrd="0" destOrd="0" presId="urn:microsoft.com/office/officeart/2005/8/layout/hierarchy1"/>
    <dgm:cxn modelId="{5105BD69-8FCE-4559-B11C-F4FE78EEA39C}" type="presOf" srcId="{3B59E840-EFE5-458B-8CB7-E8AA42330670}" destId="{6460B09D-305F-429E-951F-2989D7AAFC98}" srcOrd="0" destOrd="0" presId="urn:microsoft.com/office/officeart/2005/8/layout/hierarchy1"/>
    <dgm:cxn modelId="{22F6996B-CAA7-4AD4-9128-22ABE970F648}" type="presOf" srcId="{B81D422C-6BC1-48C8-9DFA-2ED6015B8AB9}" destId="{F08CE872-D934-427C-80C9-4FA1B28FFA85}" srcOrd="0" destOrd="0" presId="urn:microsoft.com/office/officeart/2005/8/layout/hierarchy1"/>
    <dgm:cxn modelId="{05998E6E-E56D-4E26-87F7-A1A40CCE9259}" srcId="{5AC4B75A-178C-4322-9AC3-DEB208D210A8}" destId="{B81D422C-6BC1-48C8-9DFA-2ED6015B8AB9}" srcOrd="0" destOrd="0" parTransId="{773D2F9F-3E0A-4747-A3C6-F24BE2D7B170}" sibTransId="{DABFBE86-2520-40BA-8551-C8BE8E33A8C4}"/>
    <dgm:cxn modelId="{1360B153-2192-4C2A-98FF-1D52779DB80C}" type="presOf" srcId="{7EDC123A-660F-4DD5-84AD-85F3EE46B6F4}" destId="{C867E961-D478-42E2-A5A3-00AE325B8824}" srcOrd="0" destOrd="0" presId="urn:microsoft.com/office/officeart/2005/8/layout/hierarchy1"/>
    <dgm:cxn modelId="{B23D3D81-EDAA-4E63-ABAD-678C237C730F}" type="presOf" srcId="{08538FDA-8B16-4999-B3C8-B8658397109C}" destId="{B8D3D82A-9A10-4F26-AF5C-115223A7D11C}" srcOrd="0" destOrd="0" presId="urn:microsoft.com/office/officeart/2005/8/layout/hierarchy1"/>
    <dgm:cxn modelId="{39E9B58F-0D4D-4018-9246-B8193463CC69}" type="presOf" srcId="{23E3D944-09B2-4BB5-96BA-F3DD926D55D7}" destId="{CA896EFD-B181-4674-A7AA-1FA881A2592E}" srcOrd="0" destOrd="0" presId="urn:microsoft.com/office/officeart/2005/8/layout/hierarchy1"/>
    <dgm:cxn modelId="{F826D293-26CB-4B8F-8D61-B328743DAFD8}" type="presOf" srcId="{E8CE30BD-F1AB-4F40-A689-9FE67006AB1F}" destId="{6B661D18-ABA9-4AC4-A0F8-3B71385911BE}" srcOrd="0" destOrd="0" presId="urn:microsoft.com/office/officeart/2005/8/layout/hierarchy1"/>
    <dgm:cxn modelId="{55189BAB-91F4-42F3-A639-419AB06D412B}" srcId="{B81D422C-6BC1-48C8-9DFA-2ED6015B8AB9}" destId="{3E48BBCA-6087-4E05-AE7A-A5AD22566B6A}" srcOrd="0" destOrd="0" parTransId="{6BD6F037-DD03-4CA6-962F-26D45ADF0619}" sibTransId="{88A20389-0B84-46F8-8182-0DD39A997B9C}"/>
    <dgm:cxn modelId="{DB52F3B7-4964-4051-8E8D-7581BB2683F8}" srcId="{112084C5-42E2-49C5-BAD0-175EDBD3644E}" destId="{5AC4B75A-178C-4322-9AC3-DEB208D210A8}" srcOrd="0" destOrd="0" parTransId="{2FC0D73D-B93E-4857-B6F6-1F46CB5FA217}" sibTransId="{149FCE95-E8D3-4838-985E-00ADCAF5432D}"/>
    <dgm:cxn modelId="{58010EB9-749B-4ED6-B789-772B70ADD172}" type="presOf" srcId="{8CACE84D-979E-4AC5-886C-4570C0930861}" destId="{036063D3-2886-465A-B44B-C303C9A0D27F}" srcOrd="0" destOrd="0" presId="urn:microsoft.com/office/officeart/2005/8/layout/hierarchy1"/>
    <dgm:cxn modelId="{0C258DBB-0B9E-4F0D-8B97-714F23A2D490}" srcId="{5AC4B75A-178C-4322-9AC3-DEB208D210A8}" destId="{E8CE30BD-F1AB-4F40-A689-9FE67006AB1F}" srcOrd="1" destOrd="0" parTransId="{8CACE84D-979E-4AC5-886C-4570C0930861}" sibTransId="{A61C8523-E4E9-48E1-92EC-50F5AB0B73DC}"/>
    <dgm:cxn modelId="{BD34C6CC-2998-43CE-8782-F39E25B08910}" type="presOf" srcId="{773D2F9F-3E0A-4747-A3C6-F24BE2D7B170}" destId="{4AA33A8D-074D-46CE-AE47-3168149020C0}" srcOrd="0" destOrd="0" presId="urn:microsoft.com/office/officeart/2005/8/layout/hierarchy1"/>
    <dgm:cxn modelId="{2D8E21D2-3297-421A-AFC8-D6D3C536DD12}" srcId="{5AC4B75A-178C-4322-9AC3-DEB208D210A8}" destId="{642EDCA6-082B-4B26-8114-3EDB5F15F9FB}" srcOrd="2" destOrd="0" parTransId="{23E3D944-09B2-4BB5-96BA-F3DD926D55D7}" sibTransId="{E1B6F514-EF5A-4825-BD53-90DE6E12F3B2}"/>
    <dgm:cxn modelId="{9EBF68D4-C7B3-44DC-A620-288454DCCB54}" type="presOf" srcId="{3E48BBCA-6087-4E05-AE7A-A5AD22566B6A}" destId="{50A8BF3A-D563-48E5-8D88-3D7211D736D3}" srcOrd="0" destOrd="0" presId="urn:microsoft.com/office/officeart/2005/8/layout/hierarchy1"/>
    <dgm:cxn modelId="{26BE3ED7-71EA-4664-82C8-4181AAD89C24}" type="presOf" srcId="{642EDCA6-082B-4B26-8114-3EDB5F15F9FB}" destId="{E821F259-0A36-4E08-8907-94211C4E52F7}" srcOrd="0" destOrd="0" presId="urn:microsoft.com/office/officeart/2005/8/layout/hierarchy1"/>
    <dgm:cxn modelId="{961DD4F3-77F8-4890-A805-CF0D986D870C}" type="presOf" srcId="{91B442E9-453D-41B2-8D04-AA909B8256A4}" destId="{C0C7EF6F-0C0F-4167-B9E3-71E00081F689}" srcOrd="0" destOrd="0" presId="urn:microsoft.com/office/officeart/2005/8/layout/hierarchy1"/>
    <dgm:cxn modelId="{5C585C11-2850-400E-BAA4-6374150F97A4}" type="presParOf" srcId="{91C9DA68-7382-41BB-B271-44475A49BBFA}" destId="{313A2E57-7E82-42CC-9046-6CF1BD022389}" srcOrd="0" destOrd="0" presId="urn:microsoft.com/office/officeart/2005/8/layout/hierarchy1"/>
    <dgm:cxn modelId="{7BAFBEE4-9497-4BBF-B06F-D87720CE5003}" type="presParOf" srcId="{313A2E57-7E82-42CC-9046-6CF1BD022389}" destId="{8C3B0745-A14D-4A93-9D5D-C0318CDD1A79}" srcOrd="0" destOrd="0" presId="urn:microsoft.com/office/officeart/2005/8/layout/hierarchy1"/>
    <dgm:cxn modelId="{8F4D6F56-7B13-4C54-8917-16A9F35D1BC4}" type="presParOf" srcId="{8C3B0745-A14D-4A93-9D5D-C0318CDD1A79}" destId="{AD7E8AEB-E6C9-4FE3-BA89-2169CF2B12AC}" srcOrd="0" destOrd="0" presId="urn:microsoft.com/office/officeart/2005/8/layout/hierarchy1"/>
    <dgm:cxn modelId="{6B7ADF1A-1CC7-4772-9122-F18698F20D2D}" type="presParOf" srcId="{8C3B0745-A14D-4A93-9D5D-C0318CDD1A79}" destId="{81DFC81B-D3D5-4FE9-A50D-EFF1ABD41E04}" srcOrd="1" destOrd="0" presId="urn:microsoft.com/office/officeart/2005/8/layout/hierarchy1"/>
    <dgm:cxn modelId="{1CDF472F-1DC4-465B-8094-11CA6B65A6C5}" type="presParOf" srcId="{313A2E57-7E82-42CC-9046-6CF1BD022389}" destId="{145D1F5D-1348-47F1-8B8A-88E40EE67EC8}" srcOrd="1" destOrd="0" presId="urn:microsoft.com/office/officeart/2005/8/layout/hierarchy1"/>
    <dgm:cxn modelId="{D99DB116-F7EF-4214-A783-3FEEA09B16AB}" type="presParOf" srcId="{145D1F5D-1348-47F1-8B8A-88E40EE67EC8}" destId="{4AA33A8D-074D-46CE-AE47-3168149020C0}" srcOrd="0" destOrd="0" presId="urn:microsoft.com/office/officeart/2005/8/layout/hierarchy1"/>
    <dgm:cxn modelId="{1F7094BD-E635-44BB-838F-1A75CB87C1BA}" type="presParOf" srcId="{145D1F5D-1348-47F1-8B8A-88E40EE67EC8}" destId="{4A40813C-B666-4B98-A6AB-AF02BCD7015D}" srcOrd="1" destOrd="0" presId="urn:microsoft.com/office/officeart/2005/8/layout/hierarchy1"/>
    <dgm:cxn modelId="{5FB6FF64-1F2F-4C5E-86DE-AA8C3E3E949B}" type="presParOf" srcId="{4A40813C-B666-4B98-A6AB-AF02BCD7015D}" destId="{0FAF2CA9-92C7-497B-BB14-2E64D53A7FD2}" srcOrd="0" destOrd="0" presId="urn:microsoft.com/office/officeart/2005/8/layout/hierarchy1"/>
    <dgm:cxn modelId="{A095DEA9-7900-4E28-9D16-775921C0BD1B}" type="presParOf" srcId="{0FAF2CA9-92C7-497B-BB14-2E64D53A7FD2}" destId="{EF3EF8E5-5F64-4244-93AF-3189C9A7896B}" srcOrd="0" destOrd="0" presId="urn:microsoft.com/office/officeart/2005/8/layout/hierarchy1"/>
    <dgm:cxn modelId="{74CA12CB-B96B-465D-906B-500912C116EC}" type="presParOf" srcId="{0FAF2CA9-92C7-497B-BB14-2E64D53A7FD2}" destId="{F08CE872-D934-427C-80C9-4FA1B28FFA85}" srcOrd="1" destOrd="0" presId="urn:microsoft.com/office/officeart/2005/8/layout/hierarchy1"/>
    <dgm:cxn modelId="{4D231D93-9A54-425F-A3E7-9D29152BEC48}" type="presParOf" srcId="{4A40813C-B666-4B98-A6AB-AF02BCD7015D}" destId="{318860E9-1690-48C4-A423-434E0AA121C8}" srcOrd="1" destOrd="0" presId="urn:microsoft.com/office/officeart/2005/8/layout/hierarchy1"/>
    <dgm:cxn modelId="{46C9EE26-6DC0-4B61-8336-988906250FF3}" type="presParOf" srcId="{318860E9-1690-48C4-A423-434E0AA121C8}" destId="{225708F4-9382-438B-8B31-E7AD69877C56}" srcOrd="0" destOrd="0" presId="urn:microsoft.com/office/officeart/2005/8/layout/hierarchy1"/>
    <dgm:cxn modelId="{0A4C1C00-FCFC-44CD-BF91-673B57511E87}" type="presParOf" srcId="{318860E9-1690-48C4-A423-434E0AA121C8}" destId="{528ADA63-07AE-4C5D-8CA9-86A9AB355DC5}" srcOrd="1" destOrd="0" presId="urn:microsoft.com/office/officeart/2005/8/layout/hierarchy1"/>
    <dgm:cxn modelId="{71073E10-8B89-4A50-BEC9-5ECB50090237}" type="presParOf" srcId="{528ADA63-07AE-4C5D-8CA9-86A9AB355DC5}" destId="{EC1A5DA2-C626-44B3-BB7C-470FC38A0A9D}" srcOrd="0" destOrd="0" presId="urn:microsoft.com/office/officeart/2005/8/layout/hierarchy1"/>
    <dgm:cxn modelId="{EF38833E-AADB-4376-A89C-C33D962D3040}" type="presParOf" srcId="{EC1A5DA2-C626-44B3-BB7C-470FC38A0A9D}" destId="{C28C1C27-F0F6-4CE0-995C-B78A93592048}" srcOrd="0" destOrd="0" presId="urn:microsoft.com/office/officeart/2005/8/layout/hierarchy1"/>
    <dgm:cxn modelId="{67B1B785-F58C-4020-8C86-BE7EDB9BF6A5}" type="presParOf" srcId="{EC1A5DA2-C626-44B3-BB7C-470FC38A0A9D}" destId="{50A8BF3A-D563-48E5-8D88-3D7211D736D3}" srcOrd="1" destOrd="0" presId="urn:microsoft.com/office/officeart/2005/8/layout/hierarchy1"/>
    <dgm:cxn modelId="{C808763C-B424-49E3-844B-C47C5927708F}" type="presParOf" srcId="{528ADA63-07AE-4C5D-8CA9-86A9AB355DC5}" destId="{34F0FA5D-1FDF-4A6E-842B-FB54E609F66F}" srcOrd="1" destOrd="0" presId="urn:microsoft.com/office/officeart/2005/8/layout/hierarchy1"/>
    <dgm:cxn modelId="{48C9516E-B100-4175-B5DA-EF420DB89644}" type="presParOf" srcId="{145D1F5D-1348-47F1-8B8A-88E40EE67EC8}" destId="{036063D3-2886-465A-B44B-C303C9A0D27F}" srcOrd="2" destOrd="0" presId="urn:microsoft.com/office/officeart/2005/8/layout/hierarchy1"/>
    <dgm:cxn modelId="{7E3B721C-B911-4CE3-BBF3-2AC01CA6B65C}" type="presParOf" srcId="{145D1F5D-1348-47F1-8B8A-88E40EE67EC8}" destId="{11C11287-5419-4311-995F-33C35D96F733}" srcOrd="3" destOrd="0" presId="urn:microsoft.com/office/officeart/2005/8/layout/hierarchy1"/>
    <dgm:cxn modelId="{19E3EBCB-70FA-4C13-A77E-303C32D8A963}" type="presParOf" srcId="{11C11287-5419-4311-995F-33C35D96F733}" destId="{83C4EABC-C381-4E92-9EF7-B76E8158A40F}" srcOrd="0" destOrd="0" presId="urn:microsoft.com/office/officeart/2005/8/layout/hierarchy1"/>
    <dgm:cxn modelId="{DBE7350D-557A-4817-B0FE-2F7DA3A0D86F}" type="presParOf" srcId="{83C4EABC-C381-4E92-9EF7-B76E8158A40F}" destId="{E31A7C8F-CEDB-4DCB-B37F-7747F33662A3}" srcOrd="0" destOrd="0" presId="urn:microsoft.com/office/officeart/2005/8/layout/hierarchy1"/>
    <dgm:cxn modelId="{DB9F73A0-A9A8-4A6A-81FA-1DA03CBD1FD9}" type="presParOf" srcId="{83C4EABC-C381-4E92-9EF7-B76E8158A40F}" destId="{6B661D18-ABA9-4AC4-A0F8-3B71385911BE}" srcOrd="1" destOrd="0" presId="urn:microsoft.com/office/officeart/2005/8/layout/hierarchy1"/>
    <dgm:cxn modelId="{C54839DE-1FD0-4CA4-A69F-B01FF92E5E7F}" type="presParOf" srcId="{11C11287-5419-4311-995F-33C35D96F733}" destId="{F748434E-0A1C-40F8-ADDF-74B65BDB0AD3}" srcOrd="1" destOrd="0" presId="urn:microsoft.com/office/officeart/2005/8/layout/hierarchy1"/>
    <dgm:cxn modelId="{95A60061-0A9C-45B8-A992-9F0D784806DE}" type="presParOf" srcId="{F748434E-0A1C-40F8-ADDF-74B65BDB0AD3}" destId="{C0C7EF6F-0C0F-4167-B9E3-71E00081F689}" srcOrd="0" destOrd="0" presId="urn:microsoft.com/office/officeart/2005/8/layout/hierarchy1"/>
    <dgm:cxn modelId="{8BA29B71-C258-47B7-A0BA-51D2E89E03E8}" type="presParOf" srcId="{F748434E-0A1C-40F8-ADDF-74B65BDB0AD3}" destId="{E13D758A-F0BD-43AE-9646-0151379C2F02}" srcOrd="1" destOrd="0" presId="urn:microsoft.com/office/officeart/2005/8/layout/hierarchy1"/>
    <dgm:cxn modelId="{783AD5E7-9C11-43D6-861C-0827434CB26B}" type="presParOf" srcId="{E13D758A-F0BD-43AE-9646-0151379C2F02}" destId="{AFED2F1F-60FE-4775-B315-93115E58C1A4}" srcOrd="0" destOrd="0" presId="urn:microsoft.com/office/officeart/2005/8/layout/hierarchy1"/>
    <dgm:cxn modelId="{6EB77805-00D5-4B5B-845D-D70D898A46E7}" type="presParOf" srcId="{AFED2F1F-60FE-4775-B315-93115E58C1A4}" destId="{AAA22436-C9B5-4A86-9996-8F2907B287FD}" srcOrd="0" destOrd="0" presId="urn:microsoft.com/office/officeart/2005/8/layout/hierarchy1"/>
    <dgm:cxn modelId="{04372CDD-233F-4229-925D-AF2D3B0C29F0}" type="presParOf" srcId="{AFED2F1F-60FE-4775-B315-93115E58C1A4}" destId="{6460B09D-305F-429E-951F-2989D7AAFC98}" srcOrd="1" destOrd="0" presId="urn:microsoft.com/office/officeart/2005/8/layout/hierarchy1"/>
    <dgm:cxn modelId="{6D8525D9-A281-4593-8804-E9009FC7E11D}" type="presParOf" srcId="{E13D758A-F0BD-43AE-9646-0151379C2F02}" destId="{2C838C89-921A-48CA-8605-705E08408100}" srcOrd="1" destOrd="0" presId="urn:microsoft.com/office/officeart/2005/8/layout/hierarchy1"/>
    <dgm:cxn modelId="{6E151214-1735-4365-81C0-77DBFCC4E60C}" type="presParOf" srcId="{145D1F5D-1348-47F1-8B8A-88E40EE67EC8}" destId="{CA896EFD-B181-4674-A7AA-1FA881A2592E}" srcOrd="4" destOrd="0" presId="urn:microsoft.com/office/officeart/2005/8/layout/hierarchy1"/>
    <dgm:cxn modelId="{A317C70D-7DE4-44CD-AFFF-A9DD858558E2}" type="presParOf" srcId="{145D1F5D-1348-47F1-8B8A-88E40EE67EC8}" destId="{295BD59F-1542-4F9D-8A50-7812F2C74A0D}" srcOrd="5" destOrd="0" presId="urn:microsoft.com/office/officeart/2005/8/layout/hierarchy1"/>
    <dgm:cxn modelId="{B81CD0F5-E12C-4480-B095-1C3CCC355740}" type="presParOf" srcId="{295BD59F-1542-4F9D-8A50-7812F2C74A0D}" destId="{CF460709-8C2F-4CC8-BEC6-B58BE5ADFF02}" srcOrd="0" destOrd="0" presId="urn:microsoft.com/office/officeart/2005/8/layout/hierarchy1"/>
    <dgm:cxn modelId="{D04193C1-E6F7-42B1-9896-890203D2E178}" type="presParOf" srcId="{CF460709-8C2F-4CC8-BEC6-B58BE5ADFF02}" destId="{D1BE8C2B-73E4-4E6F-942C-842D860095E2}" srcOrd="0" destOrd="0" presId="urn:microsoft.com/office/officeart/2005/8/layout/hierarchy1"/>
    <dgm:cxn modelId="{77040C1A-AE81-4590-A281-942BC85362B2}" type="presParOf" srcId="{CF460709-8C2F-4CC8-BEC6-B58BE5ADFF02}" destId="{E821F259-0A36-4E08-8907-94211C4E52F7}" srcOrd="1" destOrd="0" presId="urn:microsoft.com/office/officeart/2005/8/layout/hierarchy1"/>
    <dgm:cxn modelId="{319CF193-410C-4F6F-81D0-18BC89C3E6C9}" type="presParOf" srcId="{295BD59F-1542-4F9D-8A50-7812F2C74A0D}" destId="{18D527BE-0E01-46E2-BB6B-F58CA512CB44}" srcOrd="1" destOrd="0" presId="urn:microsoft.com/office/officeart/2005/8/layout/hierarchy1"/>
    <dgm:cxn modelId="{4070992C-27DC-4C9D-ACBE-B145F6E57C3A}" type="presParOf" srcId="{18D527BE-0E01-46E2-BB6B-F58CA512CB44}" destId="{B8D3D82A-9A10-4F26-AF5C-115223A7D11C}" srcOrd="0" destOrd="0" presId="urn:microsoft.com/office/officeart/2005/8/layout/hierarchy1"/>
    <dgm:cxn modelId="{23C855F9-5FE9-45E1-BAB3-8D4C09F7808E}" type="presParOf" srcId="{18D527BE-0E01-46E2-BB6B-F58CA512CB44}" destId="{49C45348-C2C9-4913-92F3-099F5EEC94CD}" srcOrd="1" destOrd="0" presId="urn:microsoft.com/office/officeart/2005/8/layout/hierarchy1"/>
    <dgm:cxn modelId="{71334051-A217-4CA1-B296-571123CF85C0}" type="presParOf" srcId="{49C45348-C2C9-4913-92F3-099F5EEC94CD}" destId="{36D509E1-D4D4-4054-B5C3-C7C8A400425C}" srcOrd="0" destOrd="0" presId="urn:microsoft.com/office/officeart/2005/8/layout/hierarchy1"/>
    <dgm:cxn modelId="{DB2AE310-F35E-4957-8812-3E52889F770A}" type="presParOf" srcId="{36D509E1-D4D4-4054-B5C3-C7C8A400425C}" destId="{023E29FD-91B1-4EBD-974D-1B534272D07B}" srcOrd="0" destOrd="0" presId="urn:microsoft.com/office/officeart/2005/8/layout/hierarchy1"/>
    <dgm:cxn modelId="{CE8AD229-3094-47B9-9C2D-4912BC4CCA28}" type="presParOf" srcId="{36D509E1-D4D4-4054-B5C3-C7C8A400425C}" destId="{C867E961-D478-42E2-A5A3-00AE325B8824}" srcOrd="1" destOrd="0" presId="urn:microsoft.com/office/officeart/2005/8/layout/hierarchy1"/>
    <dgm:cxn modelId="{428CB0D3-C4F6-4069-8775-A2C768EC14BF}" type="presParOf" srcId="{49C45348-C2C9-4913-92F3-099F5EEC94CD}" destId="{D03B161D-7EB2-43BA-9FC3-DE70B6A72C7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2084C5-42E2-49C5-BAD0-175EDBD3644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5AC4B75A-178C-4322-9AC3-DEB208D210A8}">
      <dgm:prSet phldrT="[Text]" custT="1"/>
      <dgm:spPr/>
      <dgm:t>
        <a:bodyPr/>
        <a:lstStyle/>
        <a:p>
          <a:r>
            <a:rPr lang="en-US" sz="1800" dirty="0"/>
            <a:t>Echolocation / SONAR</a:t>
          </a:r>
        </a:p>
      </dgm:t>
    </dgm:pt>
    <dgm:pt modelId="{2FC0D73D-B93E-4857-B6F6-1F46CB5FA217}" type="parTrans" cxnId="{DB52F3B7-4964-4051-8E8D-7581BB2683F8}">
      <dgm:prSet/>
      <dgm:spPr/>
      <dgm:t>
        <a:bodyPr/>
        <a:lstStyle/>
        <a:p>
          <a:endParaRPr lang="en-US"/>
        </a:p>
      </dgm:t>
    </dgm:pt>
    <dgm:pt modelId="{149FCE95-E8D3-4838-985E-00ADCAF5432D}" type="sibTrans" cxnId="{DB52F3B7-4964-4051-8E8D-7581BB2683F8}">
      <dgm:prSet/>
      <dgm:spPr/>
      <dgm:t>
        <a:bodyPr/>
        <a:lstStyle/>
        <a:p>
          <a:endParaRPr lang="en-US"/>
        </a:p>
      </dgm:t>
    </dgm:pt>
    <dgm:pt modelId="{B81D422C-6BC1-48C8-9DFA-2ED6015B8AB9}">
      <dgm:prSet phldrT="[Text]" custT="1"/>
      <dgm:spPr/>
      <dgm:t>
        <a:bodyPr/>
        <a:lstStyle/>
        <a:p>
          <a:r>
            <a:rPr lang="en-US" sz="1800" dirty="0"/>
            <a:t>Passive</a:t>
          </a:r>
          <a:endParaRPr lang="en-US" sz="1000" dirty="0"/>
        </a:p>
      </dgm:t>
    </dgm:pt>
    <dgm:pt modelId="{773D2F9F-3E0A-4747-A3C6-F24BE2D7B170}" type="parTrans" cxnId="{05998E6E-E56D-4E26-87F7-A1A40CCE9259}">
      <dgm:prSet/>
      <dgm:spPr/>
      <dgm:t>
        <a:bodyPr/>
        <a:lstStyle/>
        <a:p>
          <a:endParaRPr lang="en-US"/>
        </a:p>
      </dgm:t>
    </dgm:pt>
    <dgm:pt modelId="{DABFBE86-2520-40BA-8551-C8BE8E33A8C4}" type="sibTrans" cxnId="{05998E6E-E56D-4E26-87F7-A1A40CCE9259}">
      <dgm:prSet/>
      <dgm:spPr/>
      <dgm:t>
        <a:bodyPr/>
        <a:lstStyle/>
        <a:p>
          <a:endParaRPr lang="en-US"/>
        </a:p>
      </dgm:t>
    </dgm:pt>
    <dgm:pt modelId="{3E48BBCA-6087-4E05-AE7A-A5AD22566B6A}">
      <dgm:prSet phldrT="[Text]" custT="1"/>
      <dgm:spPr/>
      <dgm:t>
        <a:bodyPr/>
        <a:lstStyle/>
        <a:p>
          <a:r>
            <a:rPr lang="en-US" sz="1400" dirty="0"/>
            <a:t>Echoes in Ambient sound field (traffic, other people)</a:t>
          </a:r>
        </a:p>
      </dgm:t>
    </dgm:pt>
    <dgm:pt modelId="{6BD6F037-DD03-4CA6-962F-26D45ADF0619}" type="parTrans" cxnId="{55189BAB-91F4-42F3-A639-419AB06D412B}">
      <dgm:prSet/>
      <dgm:spPr/>
      <dgm:t>
        <a:bodyPr/>
        <a:lstStyle/>
        <a:p>
          <a:endParaRPr lang="en-US"/>
        </a:p>
      </dgm:t>
    </dgm:pt>
    <dgm:pt modelId="{88A20389-0B84-46F8-8182-0DD39A997B9C}" type="sibTrans" cxnId="{55189BAB-91F4-42F3-A639-419AB06D412B}">
      <dgm:prSet/>
      <dgm:spPr/>
      <dgm:t>
        <a:bodyPr/>
        <a:lstStyle/>
        <a:p>
          <a:endParaRPr lang="en-US"/>
        </a:p>
      </dgm:t>
    </dgm:pt>
    <dgm:pt modelId="{E8CE30BD-F1AB-4F40-A689-9FE67006AB1F}">
      <dgm:prSet phldrT="[Text]" custT="1"/>
      <dgm:spPr/>
      <dgm:t>
        <a:bodyPr/>
        <a:lstStyle/>
        <a:p>
          <a:r>
            <a:rPr lang="en-US" sz="1800" dirty="0"/>
            <a:t>Active</a:t>
          </a:r>
        </a:p>
      </dgm:t>
    </dgm:pt>
    <dgm:pt modelId="{A61C8523-E4E9-48E1-92EC-50F5AB0B73DC}" type="sibTrans" cxnId="{0C258DBB-0B9E-4F0D-8B97-714F23A2D490}">
      <dgm:prSet/>
      <dgm:spPr/>
      <dgm:t>
        <a:bodyPr/>
        <a:lstStyle/>
        <a:p>
          <a:endParaRPr lang="en-US"/>
        </a:p>
      </dgm:t>
    </dgm:pt>
    <dgm:pt modelId="{8CACE84D-979E-4AC5-886C-4570C0930861}" type="parTrans" cxnId="{0C258DBB-0B9E-4F0D-8B97-714F23A2D490}">
      <dgm:prSet/>
      <dgm:spPr/>
      <dgm:t>
        <a:bodyPr/>
        <a:lstStyle/>
        <a:p>
          <a:endParaRPr lang="en-US"/>
        </a:p>
      </dgm:t>
    </dgm:pt>
    <dgm:pt modelId="{642EDCA6-082B-4B26-8114-3EDB5F15F9FB}">
      <dgm:prSet phldrT="[Text]" custT="1"/>
      <dgm:spPr/>
      <dgm:t>
        <a:bodyPr/>
        <a:lstStyle/>
        <a:p>
          <a:r>
            <a:rPr lang="en-US" sz="1800" dirty="0"/>
            <a:t>Hybrid</a:t>
          </a:r>
        </a:p>
      </dgm:t>
    </dgm:pt>
    <dgm:pt modelId="{23E3D944-09B2-4BB5-96BA-F3DD926D55D7}" type="parTrans" cxnId="{2D8E21D2-3297-421A-AFC8-D6D3C536DD12}">
      <dgm:prSet/>
      <dgm:spPr/>
      <dgm:t>
        <a:bodyPr/>
        <a:lstStyle/>
        <a:p>
          <a:endParaRPr lang="en-GB"/>
        </a:p>
      </dgm:t>
    </dgm:pt>
    <dgm:pt modelId="{E1B6F514-EF5A-4825-BD53-90DE6E12F3B2}" type="sibTrans" cxnId="{2D8E21D2-3297-421A-AFC8-D6D3C536DD12}">
      <dgm:prSet/>
      <dgm:spPr/>
      <dgm:t>
        <a:bodyPr/>
        <a:lstStyle/>
        <a:p>
          <a:endParaRPr lang="en-GB"/>
        </a:p>
      </dgm:t>
    </dgm:pt>
    <dgm:pt modelId="{3B59E840-EFE5-458B-8CB7-E8AA42330670}">
      <dgm:prSet phldrT="[Text]" custT="1"/>
      <dgm:spPr/>
      <dgm:t>
        <a:bodyPr/>
        <a:lstStyle/>
        <a:p>
          <a:r>
            <a:rPr lang="en-US" sz="1400" dirty="0"/>
            <a:t>Echoes from Self-Generated sounds (hissing, whistling, </a:t>
          </a:r>
          <a:r>
            <a:rPr lang="en-US" sz="1400" b="1" dirty="0">
              <a:solidFill>
                <a:srgbClr val="FF0000"/>
              </a:solidFill>
            </a:rPr>
            <a:t>mouth clicking</a:t>
          </a:r>
          <a:r>
            <a:rPr lang="en-US" sz="1400" dirty="0"/>
            <a:t>, speech, finger snaps, cane taps, foot steps, etc.) </a:t>
          </a:r>
        </a:p>
      </dgm:t>
    </dgm:pt>
    <dgm:pt modelId="{91B442E9-453D-41B2-8D04-AA909B8256A4}" type="parTrans" cxnId="{CF789738-D5D8-4651-B563-D4EF9028A8D1}">
      <dgm:prSet/>
      <dgm:spPr/>
      <dgm:t>
        <a:bodyPr/>
        <a:lstStyle/>
        <a:p>
          <a:endParaRPr lang="en-GB"/>
        </a:p>
      </dgm:t>
    </dgm:pt>
    <dgm:pt modelId="{D0489F4C-5189-48D5-8013-1442053F5016}" type="sibTrans" cxnId="{CF789738-D5D8-4651-B563-D4EF9028A8D1}">
      <dgm:prSet/>
      <dgm:spPr/>
      <dgm:t>
        <a:bodyPr/>
        <a:lstStyle/>
        <a:p>
          <a:endParaRPr lang="en-GB"/>
        </a:p>
      </dgm:t>
    </dgm:pt>
    <dgm:pt modelId="{7EDC123A-660F-4DD5-84AD-85F3EE46B6F4}">
      <dgm:prSet phldrT="[Text]" custT="1"/>
      <dgm:spPr/>
      <dgm:t>
        <a:bodyPr/>
        <a:lstStyle/>
        <a:p>
          <a:r>
            <a:rPr lang="en-US" sz="1400" dirty="0"/>
            <a:t>Sensory substitution devices (i-glasses, K-sonar, sonic eye)</a:t>
          </a:r>
        </a:p>
        <a:p>
          <a:r>
            <a:rPr lang="en-US" sz="1400" dirty="0"/>
            <a:t>Listening to previously recorded active echolocation</a:t>
          </a:r>
        </a:p>
      </dgm:t>
    </dgm:pt>
    <dgm:pt modelId="{08538FDA-8B16-4999-B3C8-B8658397109C}" type="parTrans" cxnId="{0DC63331-1491-48E5-8D6C-4F5D9C6D726F}">
      <dgm:prSet/>
      <dgm:spPr/>
      <dgm:t>
        <a:bodyPr/>
        <a:lstStyle/>
        <a:p>
          <a:endParaRPr lang="en-GB"/>
        </a:p>
      </dgm:t>
    </dgm:pt>
    <dgm:pt modelId="{82360C59-EB65-4852-ABCC-438908221FA3}" type="sibTrans" cxnId="{0DC63331-1491-48E5-8D6C-4F5D9C6D726F}">
      <dgm:prSet/>
      <dgm:spPr/>
      <dgm:t>
        <a:bodyPr/>
        <a:lstStyle/>
        <a:p>
          <a:endParaRPr lang="en-GB"/>
        </a:p>
      </dgm:t>
    </dgm:pt>
    <dgm:pt modelId="{91C9DA68-7382-41BB-B271-44475A49BBFA}" type="pres">
      <dgm:prSet presAssocID="{112084C5-42E2-49C5-BAD0-175EDBD3644E}" presName="hierChild1" presStyleCnt="0">
        <dgm:presLayoutVars>
          <dgm:chPref val="1"/>
          <dgm:dir/>
          <dgm:animOne val="branch"/>
          <dgm:animLvl val="lvl"/>
          <dgm:resizeHandles/>
        </dgm:presLayoutVars>
      </dgm:prSet>
      <dgm:spPr/>
    </dgm:pt>
    <dgm:pt modelId="{313A2E57-7E82-42CC-9046-6CF1BD022389}" type="pres">
      <dgm:prSet presAssocID="{5AC4B75A-178C-4322-9AC3-DEB208D210A8}" presName="hierRoot1" presStyleCnt="0"/>
      <dgm:spPr/>
    </dgm:pt>
    <dgm:pt modelId="{8C3B0745-A14D-4A93-9D5D-C0318CDD1A79}" type="pres">
      <dgm:prSet presAssocID="{5AC4B75A-178C-4322-9AC3-DEB208D210A8}" presName="composite" presStyleCnt="0"/>
      <dgm:spPr/>
    </dgm:pt>
    <dgm:pt modelId="{AD7E8AEB-E6C9-4FE3-BA89-2169CF2B12AC}" type="pres">
      <dgm:prSet presAssocID="{5AC4B75A-178C-4322-9AC3-DEB208D210A8}" presName="background" presStyleLbl="node0" presStyleIdx="0" presStyleCnt="1"/>
      <dgm:spPr/>
    </dgm:pt>
    <dgm:pt modelId="{81DFC81B-D3D5-4FE9-A50D-EFF1ABD41E04}" type="pres">
      <dgm:prSet presAssocID="{5AC4B75A-178C-4322-9AC3-DEB208D210A8}" presName="text" presStyleLbl="fgAcc0" presStyleIdx="0" presStyleCnt="1" custScaleX="139256" custScaleY="113584">
        <dgm:presLayoutVars>
          <dgm:chPref val="3"/>
        </dgm:presLayoutVars>
      </dgm:prSet>
      <dgm:spPr/>
    </dgm:pt>
    <dgm:pt modelId="{145D1F5D-1348-47F1-8B8A-88E40EE67EC8}" type="pres">
      <dgm:prSet presAssocID="{5AC4B75A-178C-4322-9AC3-DEB208D210A8}" presName="hierChild2" presStyleCnt="0"/>
      <dgm:spPr/>
    </dgm:pt>
    <dgm:pt modelId="{4AA33A8D-074D-46CE-AE47-3168149020C0}" type="pres">
      <dgm:prSet presAssocID="{773D2F9F-3E0A-4747-A3C6-F24BE2D7B170}" presName="Name10" presStyleLbl="parChTrans1D2" presStyleIdx="0" presStyleCnt="3"/>
      <dgm:spPr/>
    </dgm:pt>
    <dgm:pt modelId="{4A40813C-B666-4B98-A6AB-AF02BCD7015D}" type="pres">
      <dgm:prSet presAssocID="{B81D422C-6BC1-48C8-9DFA-2ED6015B8AB9}" presName="hierRoot2" presStyleCnt="0"/>
      <dgm:spPr/>
    </dgm:pt>
    <dgm:pt modelId="{0FAF2CA9-92C7-497B-BB14-2E64D53A7FD2}" type="pres">
      <dgm:prSet presAssocID="{B81D422C-6BC1-48C8-9DFA-2ED6015B8AB9}" presName="composite2" presStyleCnt="0"/>
      <dgm:spPr/>
    </dgm:pt>
    <dgm:pt modelId="{EF3EF8E5-5F64-4244-93AF-3189C9A7896B}" type="pres">
      <dgm:prSet presAssocID="{B81D422C-6BC1-48C8-9DFA-2ED6015B8AB9}" presName="background2" presStyleLbl="node2" presStyleIdx="0" presStyleCnt="3"/>
      <dgm:spPr/>
    </dgm:pt>
    <dgm:pt modelId="{F08CE872-D934-427C-80C9-4FA1B28FFA85}" type="pres">
      <dgm:prSet presAssocID="{B81D422C-6BC1-48C8-9DFA-2ED6015B8AB9}" presName="text2" presStyleLbl="fgAcc2" presStyleIdx="0" presStyleCnt="3">
        <dgm:presLayoutVars>
          <dgm:chPref val="3"/>
        </dgm:presLayoutVars>
      </dgm:prSet>
      <dgm:spPr/>
    </dgm:pt>
    <dgm:pt modelId="{318860E9-1690-48C4-A423-434E0AA121C8}" type="pres">
      <dgm:prSet presAssocID="{B81D422C-6BC1-48C8-9DFA-2ED6015B8AB9}" presName="hierChild3" presStyleCnt="0"/>
      <dgm:spPr/>
    </dgm:pt>
    <dgm:pt modelId="{225708F4-9382-438B-8B31-E7AD69877C56}" type="pres">
      <dgm:prSet presAssocID="{6BD6F037-DD03-4CA6-962F-26D45ADF0619}" presName="Name17" presStyleLbl="parChTrans1D3" presStyleIdx="0" presStyleCnt="3"/>
      <dgm:spPr/>
    </dgm:pt>
    <dgm:pt modelId="{528ADA63-07AE-4C5D-8CA9-86A9AB355DC5}" type="pres">
      <dgm:prSet presAssocID="{3E48BBCA-6087-4E05-AE7A-A5AD22566B6A}" presName="hierRoot3" presStyleCnt="0"/>
      <dgm:spPr/>
    </dgm:pt>
    <dgm:pt modelId="{EC1A5DA2-C626-44B3-BB7C-470FC38A0A9D}" type="pres">
      <dgm:prSet presAssocID="{3E48BBCA-6087-4E05-AE7A-A5AD22566B6A}" presName="composite3" presStyleCnt="0"/>
      <dgm:spPr/>
    </dgm:pt>
    <dgm:pt modelId="{C28C1C27-F0F6-4CE0-995C-B78A93592048}" type="pres">
      <dgm:prSet presAssocID="{3E48BBCA-6087-4E05-AE7A-A5AD22566B6A}" presName="background3" presStyleLbl="node3" presStyleIdx="0" presStyleCnt="3"/>
      <dgm:spPr/>
    </dgm:pt>
    <dgm:pt modelId="{50A8BF3A-D563-48E5-8D88-3D7211D736D3}" type="pres">
      <dgm:prSet presAssocID="{3E48BBCA-6087-4E05-AE7A-A5AD22566B6A}" presName="text3" presStyleLbl="fgAcc3" presStyleIdx="0" presStyleCnt="3" custScaleX="137047" custScaleY="209763">
        <dgm:presLayoutVars>
          <dgm:chPref val="3"/>
        </dgm:presLayoutVars>
      </dgm:prSet>
      <dgm:spPr/>
    </dgm:pt>
    <dgm:pt modelId="{34F0FA5D-1FDF-4A6E-842B-FB54E609F66F}" type="pres">
      <dgm:prSet presAssocID="{3E48BBCA-6087-4E05-AE7A-A5AD22566B6A}" presName="hierChild4" presStyleCnt="0"/>
      <dgm:spPr/>
    </dgm:pt>
    <dgm:pt modelId="{036063D3-2886-465A-B44B-C303C9A0D27F}" type="pres">
      <dgm:prSet presAssocID="{8CACE84D-979E-4AC5-886C-4570C0930861}" presName="Name10" presStyleLbl="parChTrans1D2" presStyleIdx="1" presStyleCnt="3"/>
      <dgm:spPr/>
    </dgm:pt>
    <dgm:pt modelId="{11C11287-5419-4311-995F-33C35D96F733}" type="pres">
      <dgm:prSet presAssocID="{E8CE30BD-F1AB-4F40-A689-9FE67006AB1F}" presName="hierRoot2" presStyleCnt="0"/>
      <dgm:spPr/>
    </dgm:pt>
    <dgm:pt modelId="{83C4EABC-C381-4E92-9EF7-B76E8158A40F}" type="pres">
      <dgm:prSet presAssocID="{E8CE30BD-F1AB-4F40-A689-9FE67006AB1F}" presName="composite2" presStyleCnt="0"/>
      <dgm:spPr/>
    </dgm:pt>
    <dgm:pt modelId="{E31A7C8F-CEDB-4DCB-B37F-7747F33662A3}" type="pres">
      <dgm:prSet presAssocID="{E8CE30BD-F1AB-4F40-A689-9FE67006AB1F}" presName="background2" presStyleLbl="node2" presStyleIdx="1" presStyleCnt="3"/>
      <dgm:spPr/>
    </dgm:pt>
    <dgm:pt modelId="{6B661D18-ABA9-4AC4-A0F8-3B71385911BE}" type="pres">
      <dgm:prSet presAssocID="{E8CE30BD-F1AB-4F40-A689-9FE67006AB1F}" presName="text2" presStyleLbl="fgAcc2" presStyleIdx="1" presStyleCnt="3">
        <dgm:presLayoutVars>
          <dgm:chPref val="3"/>
        </dgm:presLayoutVars>
      </dgm:prSet>
      <dgm:spPr/>
    </dgm:pt>
    <dgm:pt modelId="{F748434E-0A1C-40F8-ADDF-74B65BDB0AD3}" type="pres">
      <dgm:prSet presAssocID="{E8CE30BD-F1AB-4F40-A689-9FE67006AB1F}" presName="hierChild3" presStyleCnt="0"/>
      <dgm:spPr/>
    </dgm:pt>
    <dgm:pt modelId="{C0C7EF6F-0C0F-4167-B9E3-71E00081F689}" type="pres">
      <dgm:prSet presAssocID="{91B442E9-453D-41B2-8D04-AA909B8256A4}" presName="Name17" presStyleLbl="parChTrans1D3" presStyleIdx="1" presStyleCnt="3"/>
      <dgm:spPr/>
    </dgm:pt>
    <dgm:pt modelId="{E13D758A-F0BD-43AE-9646-0151379C2F02}" type="pres">
      <dgm:prSet presAssocID="{3B59E840-EFE5-458B-8CB7-E8AA42330670}" presName="hierRoot3" presStyleCnt="0"/>
      <dgm:spPr/>
    </dgm:pt>
    <dgm:pt modelId="{AFED2F1F-60FE-4775-B315-93115E58C1A4}" type="pres">
      <dgm:prSet presAssocID="{3B59E840-EFE5-458B-8CB7-E8AA42330670}" presName="composite3" presStyleCnt="0"/>
      <dgm:spPr/>
    </dgm:pt>
    <dgm:pt modelId="{AAA22436-C9B5-4A86-9996-8F2907B287FD}" type="pres">
      <dgm:prSet presAssocID="{3B59E840-EFE5-458B-8CB7-E8AA42330670}" presName="background3" presStyleLbl="node3" presStyleIdx="1" presStyleCnt="3"/>
      <dgm:spPr/>
    </dgm:pt>
    <dgm:pt modelId="{6460B09D-305F-429E-951F-2989D7AAFC98}" type="pres">
      <dgm:prSet presAssocID="{3B59E840-EFE5-458B-8CB7-E8AA42330670}" presName="text3" presStyleLbl="fgAcc3" presStyleIdx="1" presStyleCnt="3" custScaleX="142379" custScaleY="217923">
        <dgm:presLayoutVars>
          <dgm:chPref val="3"/>
        </dgm:presLayoutVars>
      </dgm:prSet>
      <dgm:spPr/>
    </dgm:pt>
    <dgm:pt modelId="{2C838C89-921A-48CA-8605-705E08408100}" type="pres">
      <dgm:prSet presAssocID="{3B59E840-EFE5-458B-8CB7-E8AA42330670}" presName="hierChild4" presStyleCnt="0"/>
      <dgm:spPr/>
    </dgm:pt>
    <dgm:pt modelId="{CA896EFD-B181-4674-A7AA-1FA881A2592E}" type="pres">
      <dgm:prSet presAssocID="{23E3D944-09B2-4BB5-96BA-F3DD926D55D7}" presName="Name10" presStyleLbl="parChTrans1D2" presStyleIdx="2" presStyleCnt="3"/>
      <dgm:spPr/>
    </dgm:pt>
    <dgm:pt modelId="{295BD59F-1542-4F9D-8A50-7812F2C74A0D}" type="pres">
      <dgm:prSet presAssocID="{642EDCA6-082B-4B26-8114-3EDB5F15F9FB}" presName="hierRoot2" presStyleCnt="0"/>
      <dgm:spPr/>
    </dgm:pt>
    <dgm:pt modelId="{CF460709-8C2F-4CC8-BEC6-B58BE5ADFF02}" type="pres">
      <dgm:prSet presAssocID="{642EDCA6-082B-4B26-8114-3EDB5F15F9FB}" presName="composite2" presStyleCnt="0"/>
      <dgm:spPr/>
    </dgm:pt>
    <dgm:pt modelId="{D1BE8C2B-73E4-4E6F-942C-842D860095E2}" type="pres">
      <dgm:prSet presAssocID="{642EDCA6-082B-4B26-8114-3EDB5F15F9FB}" presName="background2" presStyleLbl="node2" presStyleIdx="2" presStyleCnt="3"/>
      <dgm:spPr/>
    </dgm:pt>
    <dgm:pt modelId="{E821F259-0A36-4E08-8907-94211C4E52F7}" type="pres">
      <dgm:prSet presAssocID="{642EDCA6-082B-4B26-8114-3EDB5F15F9FB}" presName="text2" presStyleLbl="fgAcc2" presStyleIdx="2" presStyleCnt="3">
        <dgm:presLayoutVars>
          <dgm:chPref val="3"/>
        </dgm:presLayoutVars>
      </dgm:prSet>
      <dgm:spPr/>
    </dgm:pt>
    <dgm:pt modelId="{18D527BE-0E01-46E2-BB6B-F58CA512CB44}" type="pres">
      <dgm:prSet presAssocID="{642EDCA6-082B-4B26-8114-3EDB5F15F9FB}" presName="hierChild3" presStyleCnt="0"/>
      <dgm:spPr/>
    </dgm:pt>
    <dgm:pt modelId="{B8D3D82A-9A10-4F26-AF5C-115223A7D11C}" type="pres">
      <dgm:prSet presAssocID="{08538FDA-8B16-4999-B3C8-B8658397109C}" presName="Name17" presStyleLbl="parChTrans1D3" presStyleIdx="2" presStyleCnt="3"/>
      <dgm:spPr/>
    </dgm:pt>
    <dgm:pt modelId="{49C45348-C2C9-4913-92F3-099F5EEC94CD}" type="pres">
      <dgm:prSet presAssocID="{7EDC123A-660F-4DD5-84AD-85F3EE46B6F4}" presName="hierRoot3" presStyleCnt="0"/>
      <dgm:spPr/>
    </dgm:pt>
    <dgm:pt modelId="{36D509E1-D4D4-4054-B5C3-C7C8A400425C}" type="pres">
      <dgm:prSet presAssocID="{7EDC123A-660F-4DD5-84AD-85F3EE46B6F4}" presName="composite3" presStyleCnt="0"/>
      <dgm:spPr/>
    </dgm:pt>
    <dgm:pt modelId="{023E29FD-91B1-4EBD-974D-1B534272D07B}" type="pres">
      <dgm:prSet presAssocID="{7EDC123A-660F-4DD5-84AD-85F3EE46B6F4}" presName="background3" presStyleLbl="node3" presStyleIdx="2" presStyleCnt="3"/>
      <dgm:spPr/>
    </dgm:pt>
    <dgm:pt modelId="{C867E961-D478-42E2-A5A3-00AE325B8824}" type="pres">
      <dgm:prSet presAssocID="{7EDC123A-660F-4DD5-84AD-85F3EE46B6F4}" presName="text3" presStyleLbl="fgAcc3" presStyleIdx="2" presStyleCnt="3" custScaleX="140700" custScaleY="217923">
        <dgm:presLayoutVars>
          <dgm:chPref val="3"/>
        </dgm:presLayoutVars>
      </dgm:prSet>
      <dgm:spPr/>
    </dgm:pt>
    <dgm:pt modelId="{D03B161D-7EB2-43BA-9FC3-DE70B6A72C70}" type="pres">
      <dgm:prSet presAssocID="{7EDC123A-660F-4DD5-84AD-85F3EE46B6F4}" presName="hierChild4" presStyleCnt="0"/>
      <dgm:spPr/>
    </dgm:pt>
  </dgm:ptLst>
  <dgm:cxnLst>
    <dgm:cxn modelId="{B3ED3523-A886-458F-9F64-29FB72D82029}" type="presOf" srcId="{642EDCA6-082B-4B26-8114-3EDB5F15F9FB}" destId="{E821F259-0A36-4E08-8907-94211C4E52F7}" srcOrd="0" destOrd="0" presId="urn:microsoft.com/office/officeart/2005/8/layout/hierarchy1"/>
    <dgm:cxn modelId="{0DC63331-1491-48E5-8D6C-4F5D9C6D726F}" srcId="{642EDCA6-082B-4B26-8114-3EDB5F15F9FB}" destId="{7EDC123A-660F-4DD5-84AD-85F3EE46B6F4}" srcOrd="0" destOrd="0" parTransId="{08538FDA-8B16-4999-B3C8-B8658397109C}" sibTransId="{82360C59-EB65-4852-ABCC-438908221FA3}"/>
    <dgm:cxn modelId="{F8F5E431-9D3D-45C5-A5E6-371D409AB7FE}" type="presOf" srcId="{773D2F9F-3E0A-4747-A3C6-F24BE2D7B170}" destId="{4AA33A8D-074D-46CE-AE47-3168149020C0}" srcOrd="0" destOrd="0" presId="urn:microsoft.com/office/officeart/2005/8/layout/hierarchy1"/>
    <dgm:cxn modelId="{CF789738-D5D8-4651-B563-D4EF9028A8D1}" srcId="{E8CE30BD-F1AB-4F40-A689-9FE67006AB1F}" destId="{3B59E840-EFE5-458B-8CB7-E8AA42330670}" srcOrd="0" destOrd="0" parTransId="{91B442E9-453D-41B2-8D04-AA909B8256A4}" sibTransId="{D0489F4C-5189-48D5-8013-1442053F5016}"/>
    <dgm:cxn modelId="{53C54761-566D-418A-BDEC-068BDFA5817B}" type="presOf" srcId="{3E48BBCA-6087-4E05-AE7A-A5AD22566B6A}" destId="{50A8BF3A-D563-48E5-8D88-3D7211D736D3}" srcOrd="0" destOrd="0" presId="urn:microsoft.com/office/officeart/2005/8/layout/hierarchy1"/>
    <dgm:cxn modelId="{05998E6E-E56D-4E26-87F7-A1A40CCE9259}" srcId="{5AC4B75A-178C-4322-9AC3-DEB208D210A8}" destId="{B81D422C-6BC1-48C8-9DFA-2ED6015B8AB9}" srcOrd="0" destOrd="0" parTransId="{773D2F9F-3E0A-4747-A3C6-F24BE2D7B170}" sibTransId="{DABFBE86-2520-40BA-8551-C8BE8E33A8C4}"/>
    <dgm:cxn modelId="{20DF7F71-A8E6-4867-9918-B2309EC988FA}" type="presOf" srcId="{08538FDA-8B16-4999-B3C8-B8658397109C}" destId="{B8D3D82A-9A10-4F26-AF5C-115223A7D11C}" srcOrd="0" destOrd="0" presId="urn:microsoft.com/office/officeart/2005/8/layout/hierarchy1"/>
    <dgm:cxn modelId="{836D4E78-1BDB-4805-94D2-1600A09CBE97}" type="presOf" srcId="{5AC4B75A-178C-4322-9AC3-DEB208D210A8}" destId="{81DFC81B-D3D5-4FE9-A50D-EFF1ABD41E04}" srcOrd="0" destOrd="0" presId="urn:microsoft.com/office/officeart/2005/8/layout/hierarchy1"/>
    <dgm:cxn modelId="{64978E5A-D3C6-4F3E-BF37-9704401CBF13}" type="presOf" srcId="{3B59E840-EFE5-458B-8CB7-E8AA42330670}" destId="{6460B09D-305F-429E-951F-2989D7AAFC98}" srcOrd="0" destOrd="0" presId="urn:microsoft.com/office/officeart/2005/8/layout/hierarchy1"/>
    <dgm:cxn modelId="{F2FE2E80-5BFE-46E5-B86B-614B9F42C401}" type="presOf" srcId="{112084C5-42E2-49C5-BAD0-175EDBD3644E}" destId="{91C9DA68-7382-41BB-B271-44475A49BBFA}" srcOrd="0" destOrd="0" presId="urn:microsoft.com/office/officeart/2005/8/layout/hierarchy1"/>
    <dgm:cxn modelId="{7ED26E91-B943-4106-8BCE-395E28C41E8C}" type="presOf" srcId="{23E3D944-09B2-4BB5-96BA-F3DD926D55D7}" destId="{CA896EFD-B181-4674-A7AA-1FA881A2592E}" srcOrd="0" destOrd="0" presId="urn:microsoft.com/office/officeart/2005/8/layout/hierarchy1"/>
    <dgm:cxn modelId="{58B65C9A-DF39-4129-9E3F-5D75087EA6BC}" type="presOf" srcId="{91B442E9-453D-41B2-8D04-AA909B8256A4}" destId="{C0C7EF6F-0C0F-4167-B9E3-71E00081F689}" srcOrd="0" destOrd="0" presId="urn:microsoft.com/office/officeart/2005/8/layout/hierarchy1"/>
    <dgm:cxn modelId="{05297CA7-6AAC-41BD-8B17-D03E5C71DF3D}" type="presOf" srcId="{6BD6F037-DD03-4CA6-962F-26D45ADF0619}" destId="{225708F4-9382-438B-8B31-E7AD69877C56}" srcOrd="0" destOrd="0" presId="urn:microsoft.com/office/officeart/2005/8/layout/hierarchy1"/>
    <dgm:cxn modelId="{55189BAB-91F4-42F3-A639-419AB06D412B}" srcId="{B81D422C-6BC1-48C8-9DFA-2ED6015B8AB9}" destId="{3E48BBCA-6087-4E05-AE7A-A5AD22566B6A}" srcOrd="0" destOrd="0" parTransId="{6BD6F037-DD03-4CA6-962F-26D45ADF0619}" sibTransId="{88A20389-0B84-46F8-8182-0DD39A997B9C}"/>
    <dgm:cxn modelId="{DB52F3B7-4964-4051-8E8D-7581BB2683F8}" srcId="{112084C5-42E2-49C5-BAD0-175EDBD3644E}" destId="{5AC4B75A-178C-4322-9AC3-DEB208D210A8}" srcOrd="0" destOrd="0" parTransId="{2FC0D73D-B93E-4857-B6F6-1F46CB5FA217}" sibTransId="{149FCE95-E8D3-4838-985E-00ADCAF5432D}"/>
    <dgm:cxn modelId="{0C258DBB-0B9E-4F0D-8B97-714F23A2D490}" srcId="{5AC4B75A-178C-4322-9AC3-DEB208D210A8}" destId="{E8CE30BD-F1AB-4F40-A689-9FE67006AB1F}" srcOrd="1" destOrd="0" parTransId="{8CACE84D-979E-4AC5-886C-4570C0930861}" sibTransId="{A61C8523-E4E9-48E1-92EC-50F5AB0B73DC}"/>
    <dgm:cxn modelId="{E40DDCC2-A04D-43E8-B820-A3AE974C0022}" type="presOf" srcId="{8CACE84D-979E-4AC5-886C-4570C0930861}" destId="{036063D3-2886-465A-B44B-C303C9A0D27F}" srcOrd="0" destOrd="0" presId="urn:microsoft.com/office/officeart/2005/8/layout/hierarchy1"/>
    <dgm:cxn modelId="{2D8E21D2-3297-421A-AFC8-D6D3C536DD12}" srcId="{5AC4B75A-178C-4322-9AC3-DEB208D210A8}" destId="{642EDCA6-082B-4B26-8114-3EDB5F15F9FB}" srcOrd="2" destOrd="0" parTransId="{23E3D944-09B2-4BB5-96BA-F3DD926D55D7}" sibTransId="{E1B6F514-EF5A-4825-BD53-90DE6E12F3B2}"/>
    <dgm:cxn modelId="{35BC29DE-F11F-46D8-836A-658238FEDF6C}" type="presOf" srcId="{7EDC123A-660F-4DD5-84AD-85F3EE46B6F4}" destId="{C867E961-D478-42E2-A5A3-00AE325B8824}" srcOrd="0" destOrd="0" presId="urn:microsoft.com/office/officeart/2005/8/layout/hierarchy1"/>
    <dgm:cxn modelId="{AF3607E0-A2DD-48F7-B97A-E3E0A1A4B8A9}" type="presOf" srcId="{B81D422C-6BC1-48C8-9DFA-2ED6015B8AB9}" destId="{F08CE872-D934-427C-80C9-4FA1B28FFA85}" srcOrd="0" destOrd="0" presId="urn:microsoft.com/office/officeart/2005/8/layout/hierarchy1"/>
    <dgm:cxn modelId="{204159E3-A87A-4B07-8273-E5D4055785BC}" type="presOf" srcId="{E8CE30BD-F1AB-4F40-A689-9FE67006AB1F}" destId="{6B661D18-ABA9-4AC4-A0F8-3B71385911BE}" srcOrd="0" destOrd="0" presId="urn:microsoft.com/office/officeart/2005/8/layout/hierarchy1"/>
    <dgm:cxn modelId="{3504F02B-1F0E-4E81-90D7-D20ACE028108}" type="presParOf" srcId="{91C9DA68-7382-41BB-B271-44475A49BBFA}" destId="{313A2E57-7E82-42CC-9046-6CF1BD022389}" srcOrd="0" destOrd="0" presId="urn:microsoft.com/office/officeart/2005/8/layout/hierarchy1"/>
    <dgm:cxn modelId="{A607E862-FCD7-483E-8FF2-F3F6A6D0B178}" type="presParOf" srcId="{313A2E57-7E82-42CC-9046-6CF1BD022389}" destId="{8C3B0745-A14D-4A93-9D5D-C0318CDD1A79}" srcOrd="0" destOrd="0" presId="urn:microsoft.com/office/officeart/2005/8/layout/hierarchy1"/>
    <dgm:cxn modelId="{A5DBB4A1-B93A-4539-AC1B-9308571EDC03}" type="presParOf" srcId="{8C3B0745-A14D-4A93-9D5D-C0318CDD1A79}" destId="{AD7E8AEB-E6C9-4FE3-BA89-2169CF2B12AC}" srcOrd="0" destOrd="0" presId="urn:microsoft.com/office/officeart/2005/8/layout/hierarchy1"/>
    <dgm:cxn modelId="{58251585-49E9-4B7E-A32B-E830E8F6E7BD}" type="presParOf" srcId="{8C3B0745-A14D-4A93-9D5D-C0318CDD1A79}" destId="{81DFC81B-D3D5-4FE9-A50D-EFF1ABD41E04}" srcOrd="1" destOrd="0" presId="urn:microsoft.com/office/officeart/2005/8/layout/hierarchy1"/>
    <dgm:cxn modelId="{3FDD013A-4EBB-486A-ABF5-82E3B2E3673B}" type="presParOf" srcId="{313A2E57-7E82-42CC-9046-6CF1BD022389}" destId="{145D1F5D-1348-47F1-8B8A-88E40EE67EC8}" srcOrd="1" destOrd="0" presId="urn:microsoft.com/office/officeart/2005/8/layout/hierarchy1"/>
    <dgm:cxn modelId="{F30A397B-27C4-42D1-9278-2D2E75CF405F}" type="presParOf" srcId="{145D1F5D-1348-47F1-8B8A-88E40EE67EC8}" destId="{4AA33A8D-074D-46CE-AE47-3168149020C0}" srcOrd="0" destOrd="0" presId="urn:microsoft.com/office/officeart/2005/8/layout/hierarchy1"/>
    <dgm:cxn modelId="{DAE3C766-930B-4CA6-9F1A-BB9BC461B5DA}" type="presParOf" srcId="{145D1F5D-1348-47F1-8B8A-88E40EE67EC8}" destId="{4A40813C-B666-4B98-A6AB-AF02BCD7015D}" srcOrd="1" destOrd="0" presId="urn:microsoft.com/office/officeart/2005/8/layout/hierarchy1"/>
    <dgm:cxn modelId="{4A8CE0D9-56A9-43D0-A62C-39AD7B35AAA3}" type="presParOf" srcId="{4A40813C-B666-4B98-A6AB-AF02BCD7015D}" destId="{0FAF2CA9-92C7-497B-BB14-2E64D53A7FD2}" srcOrd="0" destOrd="0" presId="urn:microsoft.com/office/officeart/2005/8/layout/hierarchy1"/>
    <dgm:cxn modelId="{0F54ADB9-1499-4943-AE95-DDA679AADC30}" type="presParOf" srcId="{0FAF2CA9-92C7-497B-BB14-2E64D53A7FD2}" destId="{EF3EF8E5-5F64-4244-93AF-3189C9A7896B}" srcOrd="0" destOrd="0" presId="urn:microsoft.com/office/officeart/2005/8/layout/hierarchy1"/>
    <dgm:cxn modelId="{959A4F81-A2DD-46A7-9706-1E8C8B9C6B8D}" type="presParOf" srcId="{0FAF2CA9-92C7-497B-BB14-2E64D53A7FD2}" destId="{F08CE872-D934-427C-80C9-4FA1B28FFA85}" srcOrd="1" destOrd="0" presId="urn:microsoft.com/office/officeart/2005/8/layout/hierarchy1"/>
    <dgm:cxn modelId="{1EA26D58-3EAB-416F-9A4A-92D6CC00062C}" type="presParOf" srcId="{4A40813C-B666-4B98-A6AB-AF02BCD7015D}" destId="{318860E9-1690-48C4-A423-434E0AA121C8}" srcOrd="1" destOrd="0" presId="urn:microsoft.com/office/officeart/2005/8/layout/hierarchy1"/>
    <dgm:cxn modelId="{96E27B37-C336-4140-84A1-3D9FF99D47E2}" type="presParOf" srcId="{318860E9-1690-48C4-A423-434E0AA121C8}" destId="{225708F4-9382-438B-8B31-E7AD69877C56}" srcOrd="0" destOrd="0" presId="urn:microsoft.com/office/officeart/2005/8/layout/hierarchy1"/>
    <dgm:cxn modelId="{6143A26F-6817-432F-A5FA-D22450580D7F}" type="presParOf" srcId="{318860E9-1690-48C4-A423-434E0AA121C8}" destId="{528ADA63-07AE-4C5D-8CA9-86A9AB355DC5}" srcOrd="1" destOrd="0" presId="urn:microsoft.com/office/officeart/2005/8/layout/hierarchy1"/>
    <dgm:cxn modelId="{0ED699B1-748F-4017-B0CE-8771A0C91EB7}" type="presParOf" srcId="{528ADA63-07AE-4C5D-8CA9-86A9AB355DC5}" destId="{EC1A5DA2-C626-44B3-BB7C-470FC38A0A9D}" srcOrd="0" destOrd="0" presId="urn:microsoft.com/office/officeart/2005/8/layout/hierarchy1"/>
    <dgm:cxn modelId="{D7F852D9-A39B-4B29-9FEF-F8AA0431647B}" type="presParOf" srcId="{EC1A5DA2-C626-44B3-BB7C-470FC38A0A9D}" destId="{C28C1C27-F0F6-4CE0-995C-B78A93592048}" srcOrd="0" destOrd="0" presId="urn:microsoft.com/office/officeart/2005/8/layout/hierarchy1"/>
    <dgm:cxn modelId="{85DD630F-BBDF-42AA-84DF-049C88E37177}" type="presParOf" srcId="{EC1A5DA2-C626-44B3-BB7C-470FC38A0A9D}" destId="{50A8BF3A-D563-48E5-8D88-3D7211D736D3}" srcOrd="1" destOrd="0" presId="urn:microsoft.com/office/officeart/2005/8/layout/hierarchy1"/>
    <dgm:cxn modelId="{36A78365-91F2-4F6F-92EB-7A1488D8D028}" type="presParOf" srcId="{528ADA63-07AE-4C5D-8CA9-86A9AB355DC5}" destId="{34F0FA5D-1FDF-4A6E-842B-FB54E609F66F}" srcOrd="1" destOrd="0" presId="urn:microsoft.com/office/officeart/2005/8/layout/hierarchy1"/>
    <dgm:cxn modelId="{367F26FD-A9EE-4485-970E-B3CED5DB7A89}" type="presParOf" srcId="{145D1F5D-1348-47F1-8B8A-88E40EE67EC8}" destId="{036063D3-2886-465A-B44B-C303C9A0D27F}" srcOrd="2" destOrd="0" presId="urn:microsoft.com/office/officeart/2005/8/layout/hierarchy1"/>
    <dgm:cxn modelId="{22E57FF6-29C9-41BA-A79A-6E8C5A71E591}" type="presParOf" srcId="{145D1F5D-1348-47F1-8B8A-88E40EE67EC8}" destId="{11C11287-5419-4311-995F-33C35D96F733}" srcOrd="3" destOrd="0" presId="urn:microsoft.com/office/officeart/2005/8/layout/hierarchy1"/>
    <dgm:cxn modelId="{EAC2030A-27FC-4C0A-8880-4BCF3356631F}" type="presParOf" srcId="{11C11287-5419-4311-995F-33C35D96F733}" destId="{83C4EABC-C381-4E92-9EF7-B76E8158A40F}" srcOrd="0" destOrd="0" presId="urn:microsoft.com/office/officeart/2005/8/layout/hierarchy1"/>
    <dgm:cxn modelId="{912E4AF6-5E22-47F5-BE4A-0B16E31C8D66}" type="presParOf" srcId="{83C4EABC-C381-4E92-9EF7-B76E8158A40F}" destId="{E31A7C8F-CEDB-4DCB-B37F-7747F33662A3}" srcOrd="0" destOrd="0" presId="urn:microsoft.com/office/officeart/2005/8/layout/hierarchy1"/>
    <dgm:cxn modelId="{4945D23F-CC2D-423B-9432-BB524973F604}" type="presParOf" srcId="{83C4EABC-C381-4E92-9EF7-B76E8158A40F}" destId="{6B661D18-ABA9-4AC4-A0F8-3B71385911BE}" srcOrd="1" destOrd="0" presId="urn:microsoft.com/office/officeart/2005/8/layout/hierarchy1"/>
    <dgm:cxn modelId="{B6D343E4-5D21-419E-90EB-906E002223A5}" type="presParOf" srcId="{11C11287-5419-4311-995F-33C35D96F733}" destId="{F748434E-0A1C-40F8-ADDF-74B65BDB0AD3}" srcOrd="1" destOrd="0" presId="urn:microsoft.com/office/officeart/2005/8/layout/hierarchy1"/>
    <dgm:cxn modelId="{95FF1C5E-5777-43EB-9E83-B89357F4AEC2}" type="presParOf" srcId="{F748434E-0A1C-40F8-ADDF-74B65BDB0AD3}" destId="{C0C7EF6F-0C0F-4167-B9E3-71E00081F689}" srcOrd="0" destOrd="0" presId="urn:microsoft.com/office/officeart/2005/8/layout/hierarchy1"/>
    <dgm:cxn modelId="{A597AE2A-DFA9-49CC-93CA-896CA48F5D54}" type="presParOf" srcId="{F748434E-0A1C-40F8-ADDF-74B65BDB0AD3}" destId="{E13D758A-F0BD-43AE-9646-0151379C2F02}" srcOrd="1" destOrd="0" presId="urn:microsoft.com/office/officeart/2005/8/layout/hierarchy1"/>
    <dgm:cxn modelId="{A9A068A4-4B22-4706-8E85-6557ECDF8E9B}" type="presParOf" srcId="{E13D758A-F0BD-43AE-9646-0151379C2F02}" destId="{AFED2F1F-60FE-4775-B315-93115E58C1A4}" srcOrd="0" destOrd="0" presId="urn:microsoft.com/office/officeart/2005/8/layout/hierarchy1"/>
    <dgm:cxn modelId="{8C543330-7315-4FF0-98F7-3F60EB0D439F}" type="presParOf" srcId="{AFED2F1F-60FE-4775-B315-93115E58C1A4}" destId="{AAA22436-C9B5-4A86-9996-8F2907B287FD}" srcOrd="0" destOrd="0" presId="urn:microsoft.com/office/officeart/2005/8/layout/hierarchy1"/>
    <dgm:cxn modelId="{4FF63F00-C929-4647-BDE2-20FE73C7E5E0}" type="presParOf" srcId="{AFED2F1F-60FE-4775-B315-93115E58C1A4}" destId="{6460B09D-305F-429E-951F-2989D7AAFC98}" srcOrd="1" destOrd="0" presId="urn:microsoft.com/office/officeart/2005/8/layout/hierarchy1"/>
    <dgm:cxn modelId="{D62F1E20-61F2-4E0B-89BC-6459B52B1CF2}" type="presParOf" srcId="{E13D758A-F0BD-43AE-9646-0151379C2F02}" destId="{2C838C89-921A-48CA-8605-705E08408100}" srcOrd="1" destOrd="0" presId="urn:microsoft.com/office/officeart/2005/8/layout/hierarchy1"/>
    <dgm:cxn modelId="{7EF04355-5E24-4B47-8064-DC1158C8B9B7}" type="presParOf" srcId="{145D1F5D-1348-47F1-8B8A-88E40EE67EC8}" destId="{CA896EFD-B181-4674-A7AA-1FA881A2592E}" srcOrd="4" destOrd="0" presId="urn:microsoft.com/office/officeart/2005/8/layout/hierarchy1"/>
    <dgm:cxn modelId="{7EBA9766-9045-4DC4-8F2E-6FBB8082BA72}" type="presParOf" srcId="{145D1F5D-1348-47F1-8B8A-88E40EE67EC8}" destId="{295BD59F-1542-4F9D-8A50-7812F2C74A0D}" srcOrd="5" destOrd="0" presId="urn:microsoft.com/office/officeart/2005/8/layout/hierarchy1"/>
    <dgm:cxn modelId="{289F1CD5-DFDE-4912-B572-8DEBDD5557FF}" type="presParOf" srcId="{295BD59F-1542-4F9D-8A50-7812F2C74A0D}" destId="{CF460709-8C2F-4CC8-BEC6-B58BE5ADFF02}" srcOrd="0" destOrd="0" presId="urn:microsoft.com/office/officeart/2005/8/layout/hierarchy1"/>
    <dgm:cxn modelId="{E86032A3-B8E9-4BE5-90BD-A6CEE4D363CF}" type="presParOf" srcId="{CF460709-8C2F-4CC8-BEC6-B58BE5ADFF02}" destId="{D1BE8C2B-73E4-4E6F-942C-842D860095E2}" srcOrd="0" destOrd="0" presId="urn:microsoft.com/office/officeart/2005/8/layout/hierarchy1"/>
    <dgm:cxn modelId="{BADC643B-1DD1-4284-9D05-8FA0C8382E65}" type="presParOf" srcId="{CF460709-8C2F-4CC8-BEC6-B58BE5ADFF02}" destId="{E821F259-0A36-4E08-8907-94211C4E52F7}" srcOrd="1" destOrd="0" presId="urn:microsoft.com/office/officeart/2005/8/layout/hierarchy1"/>
    <dgm:cxn modelId="{041C643E-14A2-4EE5-B3E0-B0E002322B0D}" type="presParOf" srcId="{295BD59F-1542-4F9D-8A50-7812F2C74A0D}" destId="{18D527BE-0E01-46E2-BB6B-F58CA512CB44}" srcOrd="1" destOrd="0" presId="urn:microsoft.com/office/officeart/2005/8/layout/hierarchy1"/>
    <dgm:cxn modelId="{D6FDC458-CB14-4C34-A61B-7B3501F5A790}" type="presParOf" srcId="{18D527BE-0E01-46E2-BB6B-F58CA512CB44}" destId="{B8D3D82A-9A10-4F26-AF5C-115223A7D11C}" srcOrd="0" destOrd="0" presId="urn:microsoft.com/office/officeart/2005/8/layout/hierarchy1"/>
    <dgm:cxn modelId="{CA538099-C328-4B52-A1C4-BCB726EF453C}" type="presParOf" srcId="{18D527BE-0E01-46E2-BB6B-F58CA512CB44}" destId="{49C45348-C2C9-4913-92F3-099F5EEC94CD}" srcOrd="1" destOrd="0" presId="urn:microsoft.com/office/officeart/2005/8/layout/hierarchy1"/>
    <dgm:cxn modelId="{427393B6-8459-4FBE-9D60-B0BB73D2B6D6}" type="presParOf" srcId="{49C45348-C2C9-4913-92F3-099F5EEC94CD}" destId="{36D509E1-D4D4-4054-B5C3-C7C8A400425C}" srcOrd="0" destOrd="0" presId="urn:microsoft.com/office/officeart/2005/8/layout/hierarchy1"/>
    <dgm:cxn modelId="{033B7BCF-F849-456D-AD3B-3CF02980C48F}" type="presParOf" srcId="{36D509E1-D4D4-4054-B5C3-C7C8A400425C}" destId="{023E29FD-91B1-4EBD-974D-1B534272D07B}" srcOrd="0" destOrd="0" presId="urn:microsoft.com/office/officeart/2005/8/layout/hierarchy1"/>
    <dgm:cxn modelId="{98D36B9B-9694-46F8-B001-C8525E07A86C}" type="presParOf" srcId="{36D509E1-D4D4-4054-B5C3-C7C8A400425C}" destId="{C867E961-D478-42E2-A5A3-00AE325B8824}" srcOrd="1" destOrd="0" presId="urn:microsoft.com/office/officeart/2005/8/layout/hierarchy1"/>
    <dgm:cxn modelId="{8187FC14-6E87-44DE-B0EF-7E2A3D8F5AAB}" type="presParOf" srcId="{49C45348-C2C9-4913-92F3-099F5EEC94CD}" destId="{D03B161D-7EB2-43BA-9FC3-DE70B6A72C7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2084C5-42E2-49C5-BAD0-175EDBD3644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5AC4B75A-178C-4322-9AC3-DEB208D210A8}">
      <dgm:prSet phldrT="[Text]" custT="1"/>
      <dgm:spPr/>
      <dgm:t>
        <a:bodyPr/>
        <a:lstStyle/>
        <a:p>
          <a:r>
            <a:rPr lang="en-US" sz="1800" dirty="0"/>
            <a:t>Echolocation / SONAR</a:t>
          </a:r>
        </a:p>
      </dgm:t>
    </dgm:pt>
    <dgm:pt modelId="{2FC0D73D-B93E-4857-B6F6-1F46CB5FA217}" type="parTrans" cxnId="{DB52F3B7-4964-4051-8E8D-7581BB2683F8}">
      <dgm:prSet/>
      <dgm:spPr/>
      <dgm:t>
        <a:bodyPr/>
        <a:lstStyle/>
        <a:p>
          <a:endParaRPr lang="en-US"/>
        </a:p>
      </dgm:t>
    </dgm:pt>
    <dgm:pt modelId="{149FCE95-E8D3-4838-985E-00ADCAF5432D}" type="sibTrans" cxnId="{DB52F3B7-4964-4051-8E8D-7581BB2683F8}">
      <dgm:prSet/>
      <dgm:spPr/>
      <dgm:t>
        <a:bodyPr/>
        <a:lstStyle/>
        <a:p>
          <a:endParaRPr lang="en-US"/>
        </a:p>
      </dgm:t>
    </dgm:pt>
    <dgm:pt modelId="{B81D422C-6BC1-48C8-9DFA-2ED6015B8AB9}">
      <dgm:prSet phldrT="[Text]" custT="1"/>
      <dgm:spPr/>
      <dgm:t>
        <a:bodyPr/>
        <a:lstStyle/>
        <a:p>
          <a:r>
            <a:rPr lang="en-US" sz="1800" dirty="0"/>
            <a:t>Passive</a:t>
          </a:r>
          <a:endParaRPr lang="en-US" sz="1000" dirty="0"/>
        </a:p>
      </dgm:t>
    </dgm:pt>
    <dgm:pt modelId="{773D2F9F-3E0A-4747-A3C6-F24BE2D7B170}" type="parTrans" cxnId="{05998E6E-E56D-4E26-87F7-A1A40CCE9259}">
      <dgm:prSet/>
      <dgm:spPr/>
      <dgm:t>
        <a:bodyPr/>
        <a:lstStyle/>
        <a:p>
          <a:endParaRPr lang="en-US"/>
        </a:p>
      </dgm:t>
    </dgm:pt>
    <dgm:pt modelId="{DABFBE86-2520-40BA-8551-C8BE8E33A8C4}" type="sibTrans" cxnId="{05998E6E-E56D-4E26-87F7-A1A40CCE9259}">
      <dgm:prSet/>
      <dgm:spPr/>
      <dgm:t>
        <a:bodyPr/>
        <a:lstStyle/>
        <a:p>
          <a:endParaRPr lang="en-US"/>
        </a:p>
      </dgm:t>
    </dgm:pt>
    <dgm:pt modelId="{3E48BBCA-6087-4E05-AE7A-A5AD22566B6A}">
      <dgm:prSet phldrT="[Text]" custT="1"/>
      <dgm:spPr/>
      <dgm:t>
        <a:bodyPr/>
        <a:lstStyle/>
        <a:p>
          <a:r>
            <a:rPr lang="en-US" sz="1400" dirty="0"/>
            <a:t>Echoes in Ambient sound field (traffic, other people)</a:t>
          </a:r>
        </a:p>
      </dgm:t>
    </dgm:pt>
    <dgm:pt modelId="{6BD6F037-DD03-4CA6-962F-26D45ADF0619}" type="parTrans" cxnId="{55189BAB-91F4-42F3-A639-419AB06D412B}">
      <dgm:prSet/>
      <dgm:spPr/>
      <dgm:t>
        <a:bodyPr/>
        <a:lstStyle/>
        <a:p>
          <a:endParaRPr lang="en-US"/>
        </a:p>
      </dgm:t>
    </dgm:pt>
    <dgm:pt modelId="{88A20389-0B84-46F8-8182-0DD39A997B9C}" type="sibTrans" cxnId="{55189BAB-91F4-42F3-A639-419AB06D412B}">
      <dgm:prSet/>
      <dgm:spPr/>
      <dgm:t>
        <a:bodyPr/>
        <a:lstStyle/>
        <a:p>
          <a:endParaRPr lang="en-US"/>
        </a:p>
      </dgm:t>
    </dgm:pt>
    <dgm:pt modelId="{E8CE30BD-F1AB-4F40-A689-9FE67006AB1F}">
      <dgm:prSet phldrT="[Text]" custT="1"/>
      <dgm:spPr/>
      <dgm:t>
        <a:bodyPr/>
        <a:lstStyle/>
        <a:p>
          <a:r>
            <a:rPr lang="en-US" sz="1800" dirty="0"/>
            <a:t>Active</a:t>
          </a:r>
        </a:p>
      </dgm:t>
    </dgm:pt>
    <dgm:pt modelId="{A61C8523-E4E9-48E1-92EC-50F5AB0B73DC}" type="sibTrans" cxnId="{0C258DBB-0B9E-4F0D-8B97-714F23A2D490}">
      <dgm:prSet/>
      <dgm:spPr/>
      <dgm:t>
        <a:bodyPr/>
        <a:lstStyle/>
        <a:p>
          <a:endParaRPr lang="en-US"/>
        </a:p>
      </dgm:t>
    </dgm:pt>
    <dgm:pt modelId="{8CACE84D-979E-4AC5-886C-4570C0930861}" type="parTrans" cxnId="{0C258DBB-0B9E-4F0D-8B97-714F23A2D490}">
      <dgm:prSet/>
      <dgm:spPr/>
      <dgm:t>
        <a:bodyPr/>
        <a:lstStyle/>
        <a:p>
          <a:endParaRPr lang="en-US"/>
        </a:p>
      </dgm:t>
    </dgm:pt>
    <dgm:pt modelId="{642EDCA6-082B-4B26-8114-3EDB5F15F9FB}">
      <dgm:prSet phldrT="[Text]" custT="1"/>
      <dgm:spPr/>
      <dgm:t>
        <a:bodyPr/>
        <a:lstStyle/>
        <a:p>
          <a:r>
            <a:rPr lang="en-US" sz="1800" dirty="0"/>
            <a:t>Hybrid</a:t>
          </a:r>
        </a:p>
      </dgm:t>
    </dgm:pt>
    <dgm:pt modelId="{23E3D944-09B2-4BB5-96BA-F3DD926D55D7}" type="parTrans" cxnId="{2D8E21D2-3297-421A-AFC8-D6D3C536DD12}">
      <dgm:prSet/>
      <dgm:spPr/>
      <dgm:t>
        <a:bodyPr/>
        <a:lstStyle/>
        <a:p>
          <a:endParaRPr lang="en-GB"/>
        </a:p>
      </dgm:t>
    </dgm:pt>
    <dgm:pt modelId="{E1B6F514-EF5A-4825-BD53-90DE6E12F3B2}" type="sibTrans" cxnId="{2D8E21D2-3297-421A-AFC8-D6D3C536DD12}">
      <dgm:prSet/>
      <dgm:spPr/>
      <dgm:t>
        <a:bodyPr/>
        <a:lstStyle/>
        <a:p>
          <a:endParaRPr lang="en-GB"/>
        </a:p>
      </dgm:t>
    </dgm:pt>
    <dgm:pt modelId="{3B59E840-EFE5-458B-8CB7-E8AA42330670}">
      <dgm:prSet phldrT="[Text]" custT="1"/>
      <dgm:spPr/>
      <dgm:t>
        <a:bodyPr/>
        <a:lstStyle/>
        <a:p>
          <a:r>
            <a:rPr lang="en-US" sz="1400" dirty="0"/>
            <a:t>Echoes from Self-Generated sounds (hissing, whistling, </a:t>
          </a:r>
          <a:r>
            <a:rPr lang="en-US" sz="1400" b="1" dirty="0">
              <a:solidFill>
                <a:srgbClr val="FF0000"/>
              </a:solidFill>
            </a:rPr>
            <a:t>mouth clicking</a:t>
          </a:r>
          <a:r>
            <a:rPr lang="en-US" sz="1400" dirty="0"/>
            <a:t>, speech, finger snaps, cane taps, foot steps, etc.) </a:t>
          </a:r>
        </a:p>
      </dgm:t>
    </dgm:pt>
    <dgm:pt modelId="{91B442E9-453D-41B2-8D04-AA909B8256A4}" type="parTrans" cxnId="{CF789738-D5D8-4651-B563-D4EF9028A8D1}">
      <dgm:prSet/>
      <dgm:spPr/>
      <dgm:t>
        <a:bodyPr/>
        <a:lstStyle/>
        <a:p>
          <a:endParaRPr lang="en-GB"/>
        </a:p>
      </dgm:t>
    </dgm:pt>
    <dgm:pt modelId="{D0489F4C-5189-48D5-8013-1442053F5016}" type="sibTrans" cxnId="{CF789738-D5D8-4651-B563-D4EF9028A8D1}">
      <dgm:prSet/>
      <dgm:spPr/>
      <dgm:t>
        <a:bodyPr/>
        <a:lstStyle/>
        <a:p>
          <a:endParaRPr lang="en-GB"/>
        </a:p>
      </dgm:t>
    </dgm:pt>
    <dgm:pt modelId="{7EDC123A-660F-4DD5-84AD-85F3EE46B6F4}">
      <dgm:prSet phldrT="[Text]" custT="1"/>
      <dgm:spPr/>
      <dgm:t>
        <a:bodyPr/>
        <a:lstStyle/>
        <a:p>
          <a:r>
            <a:rPr lang="en-US" sz="1400" dirty="0"/>
            <a:t>Sensory substitution devices (i-glasses, K-sonar, sonic eye)</a:t>
          </a:r>
        </a:p>
        <a:p>
          <a:r>
            <a:rPr lang="en-US" sz="1400" dirty="0"/>
            <a:t>Listening to previously recorded active echolocation</a:t>
          </a:r>
        </a:p>
      </dgm:t>
    </dgm:pt>
    <dgm:pt modelId="{08538FDA-8B16-4999-B3C8-B8658397109C}" type="parTrans" cxnId="{0DC63331-1491-48E5-8D6C-4F5D9C6D726F}">
      <dgm:prSet/>
      <dgm:spPr/>
      <dgm:t>
        <a:bodyPr/>
        <a:lstStyle/>
        <a:p>
          <a:endParaRPr lang="en-GB"/>
        </a:p>
      </dgm:t>
    </dgm:pt>
    <dgm:pt modelId="{82360C59-EB65-4852-ABCC-438908221FA3}" type="sibTrans" cxnId="{0DC63331-1491-48E5-8D6C-4F5D9C6D726F}">
      <dgm:prSet/>
      <dgm:spPr/>
      <dgm:t>
        <a:bodyPr/>
        <a:lstStyle/>
        <a:p>
          <a:endParaRPr lang="en-GB"/>
        </a:p>
      </dgm:t>
    </dgm:pt>
    <dgm:pt modelId="{91C9DA68-7382-41BB-B271-44475A49BBFA}" type="pres">
      <dgm:prSet presAssocID="{112084C5-42E2-49C5-BAD0-175EDBD3644E}" presName="hierChild1" presStyleCnt="0">
        <dgm:presLayoutVars>
          <dgm:chPref val="1"/>
          <dgm:dir/>
          <dgm:animOne val="branch"/>
          <dgm:animLvl val="lvl"/>
          <dgm:resizeHandles/>
        </dgm:presLayoutVars>
      </dgm:prSet>
      <dgm:spPr/>
    </dgm:pt>
    <dgm:pt modelId="{313A2E57-7E82-42CC-9046-6CF1BD022389}" type="pres">
      <dgm:prSet presAssocID="{5AC4B75A-178C-4322-9AC3-DEB208D210A8}" presName="hierRoot1" presStyleCnt="0"/>
      <dgm:spPr/>
    </dgm:pt>
    <dgm:pt modelId="{8C3B0745-A14D-4A93-9D5D-C0318CDD1A79}" type="pres">
      <dgm:prSet presAssocID="{5AC4B75A-178C-4322-9AC3-DEB208D210A8}" presName="composite" presStyleCnt="0"/>
      <dgm:spPr/>
    </dgm:pt>
    <dgm:pt modelId="{AD7E8AEB-E6C9-4FE3-BA89-2169CF2B12AC}" type="pres">
      <dgm:prSet presAssocID="{5AC4B75A-178C-4322-9AC3-DEB208D210A8}" presName="background" presStyleLbl="node0" presStyleIdx="0" presStyleCnt="1"/>
      <dgm:spPr/>
    </dgm:pt>
    <dgm:pt modelId="{81DFC81B-D3D5-4FE9-A50D-EFF1ABD41E04}" type="pres">
      <dgm:prSet presAssocID="{5AC4B75A-178C-4322-9AC3-DEB208D210A8}" presName="text" presStyleLbl="fgAcc0" presStyleIdx="0" presStyleCnt="1" custScaleX="139256" custScaleY="113584">
        <dgm:presLayoutVars>
          <dgm:chPref val="3"/>
        </dgm:presLayoutVars>
      </dgm:prSet>
      <dgm:spPr/>
    </dgm:pt>
    <dgm:pt modelId="{145D1F5D-1348-47F1-8B8A-88E40EE67EC8}" type="pres">
      <dgm:prSet presAssocID="{5AC4B75A-178C-4322-9AC3-DEB208D210A8}" presName="hierChild2" presStyleCnt="0"/>
      <dgm:spPr/>
    </dgm:pt>
    <dgm:pt modelId="{4AA33A8D-074D-46CE-AE47-3168149020C0}" type="pres">
      <dgm:prSet presAssocID="{773D2F9F-3E0A-4747-A3C6-F24BE2D7B170}" presName="Name10" presStyleLbl="parChTrans1D2" presStyleIdx="0" presStyleCnt="3"/>
      <dgm:spPr/>
    </dgm:pt>
    <dgm:pt modelId="{4A40813C-B666-4B98-A6AB-AF02BCD7015D}" type="pres">
      <dgm:prSet presAssocID="{B81D422C-6BC1-48C8-9DFA-2ED6015B8AB9}" presName="hierRoot2" presStyleCnt="0"/>
      <dgm:spPr/>
    </dgm:pt>
    <dgm:pt modelId="{0FAF2CA9-92C7-497B-BB14-2E64D53A7FD2}" type="pres">
      <dgm:prSet presAssocID="{B81D422C-6BC1-48C8-9DFA-2ED6015B8AB9}" presName="composite2" presStyleCnt="0"/>
      <dgm:spPr/>
    </dgm:pt>
    <dgm:pt modelId="{EF3EF8E5-5F64-4244-93AF-3189C9A7896B}" type="pres">
      <dgm:prSet presAssocID="{B81D422C-6BC1-48C8-9DFA-2ED6015B8AB9}" presName="background2" presStyleLbl="node2" presStyleIdx="0" presStyleCnt="3"/>
      <dgm:spPr/>
    </dgm:pt>
    <dgm:pt modelId="{F08CE872-D934-427C-80C9-4FA1B28FFA85}" type="pres">
      <dgm:prSet presAssocID="{B81D422C-6BC1-48C8-9DFA-2ED6015B8AB9}" presName="text2" presStyleLbl="fgAcc2" presStyleIdx="0" presStyleCnt="3">
        <dgm:presLayoutVars>
          <dgm:chPref val="3"/>
        </dgm:presLayoutVars>
      </dgm:prSet>
      <dgm:spPr/>
    </dgm:pt>
    <dgm:pt modelId="{318860E9-1690-48C4-A423-434E0AA121C8}" type="pres">
      <dgm:prSet presAssocID="{B81D422C-6BC1-48C8-9DFA-2ED6015B8AB9}" presName="hierChild3" presStyleCnt="0"/>
      <dgm:spPr/>
    </dgm:pt>
    <dgm:pt modelId="{225708F4-9382-438B-8B31-E7AD69877C56}" type="pres">
      <dgm:prSet presAssocID="{6BD6F037-DD03-4CA6-962F-26D45ADF0619}" presName="Name17" presStyleLbl="parChTrans1D3" presStyleIdx="0" presStyleCnt="3"/>
      <dgm:spPr/>
    </dgm:pt>
    <dgm:pt modelId="{528ADA63-07AE-4C5D-8CA9-86A9AB355DC5}" type="pres">
      <dgm:prSet presAssocID="{3E48BBCA-6087-4E05-AE7A-A5AD22566B6A}" presName="hierRoot3" presStyleCnt="0"/>
      <dgm:spPr/>
    </dgm:pt>
    <dgm:pt modelId="{EC1A5DA2-C626-44B3-BB7C-470FC38A0A9D}" type="pres">
      <dgm:prSet presAssocID="{3E48BBCA-6087-4E05-AE7A-A5AD22566B6A}" presName="composite3" presStyleCnt="0"/>
      <dgm:spPr/>
    </dgm:pt>
    <dgm:pt modelId="{C28C1C27-F0F6-4CE0-995C-B78A93592048}" type="pres">
      <dgm:prSet presAssocID="{3E48BBCA-6087-4E05-AE7A-A5AD22566B6A}" presName="background3" presStyleLbl="node3" presStyleIdx="0" presStyleCnt="3"/>
      <dgm:spPr/>
    </dgm:pt>
    <dgm:pt modelId="{50A8BF3A-D563-48E5-8D88-3D7211D736D3}" type="pres">
      <dgm:prSet presAssocID="{3E48BBCA-6087-4E05-AE7A-A5AD22566B6A}" presName="text3" presStyleLbl="fgAcc3" presStyleIdx="0" presStyleCnt="3" custScaleX="137047" custScaleY="209763">
        <dgm:presLayoutVars>
          <dgm:chPref val="3"/>
        </dgm:presLayoutVars>
      </dgm:prSet>
      <dgm:spPr/>
    </dgm:pt>
    <dgm:pt modelId="{34F0FA5D-1FDF-4A6E-842B-FB54E609F66F}" type="pres">
      <dgm:prSet presAssocID="{3E48BBCA-6087-4E05-AE7A-A5AD22566B6A}" presName="hierChild4" presStyleCnt="0"/>
      <dgm:spPr/>
    </dgm:pt>
    <dgm:pt modelId="{036063D3-2886-465A-B44B-C303C9A0D27F}" type="pres">
      <dgm:prSet presAssocID="{8CACE84D-979E-4AC5-886C-4570C0930861}" presName="Name10" presStyleLbl="parChTrans1D2" presStyleIdx="1" presStyleCnt="3"/>
      <dgm:spPr/>
    </dgm:pt>
    <dgm:pt modelId="{11C11287-5419-4311-995F-33C35D96F733}" type="pres">
      <dgm:prSet presAssocID="{E8CE30BD-F1AB-4F40-A689-9FE67006AB1F}" presName="hierRoot2" presStyleCnt="0"/>
      <dgm:spPr/>
    </dgm:pt>
    <dgm:pt modelId="{83C4EABC-C381-4E92-9EF7-B76E8158A40F}" type="pres">
      <dgm:prSet presAssocID="{E8CE30BD-F1AB-4F40-A689-9FE67006AB1F}" presName="composite2" presStyleCnt="0"/>
      <dgm:spPr/>
    </dgm:pt>
    <dgm:pt modelId="{E31A7C8F-CEDB-4DCB-B37F-7747F33662A3}" type="pres">
      <dgm:prSet presAssocID="{E8CE30BD-F1AB-4F40-A689-9FE67006AB1F}" presName="background2" presStyleLbl="node2" presStyleIdx="1" presStyleCnt="3"/>
      <dgm:spPr/>
    </dgm:pt>
    <dgm:pt modelId="{6B661D18-ABA9-4AC4-A0F8-3B71385911BE}" type="pres">
      <dgm:prSet presAssocID="{E8CE30BD-F1AB-4F40-A689-9FE67006AB1F}" presName="text2" presStyleLbl="fgAcc2" presStyleIdx="1" presStyleCnt="3">
        <dgm:presLayoutVars>
          <dgm:chPref val="3"/>
        </dgm:presLayoutVars>
      </dgm:prSet>
      <dgm:spPr/>
    </dgm:pt>
    <dgm:pt modelId="{F748434E-0A1C-40F8-ADDF-74B65BDB0AD3}" type="pres">
      <dgm:prSet presAssocID="{E8CE30BD-F1AB-4F40-A689-9FE67006AB1F}" presName="hierChild3" presStyleCnt="0"/>
      <dgm:spPr/>
    </dgm:pt>
    <dgm:pt modelId="{C0C7EF6F-0C0F-4167-B9E3-71E00081F689}" type="pres">
      <dgm:prSet presAssocID="{91B442E9-453D-41B2-8D04-AA909B8256A4}" presName="Name17" presStyleLbl="parChTrans1D3" presStyleIdx="1" presStyleCnt="3"/>
      <dgm:spPr/>
    </dgm:pt>
    <dgm:pt modelId="{E13D758A-F0BD-43AE-9646-0151379C2F02}" type="pres">
      <dgm:prSet presAssocID="{3B59E840-EFE5-458B-8CB7-E8AA42330670}" presName="hierRoot3" presStyleCnt="0"/>
      <dgm:spPr/>
    </dgm:pt>
    <dgm:pt modelId="{AFED2F1F-60FE-4775-B315-93115E58C1A4}" type="pres">
      <dgm:prSet presAssocID="{3B59E840-EFE5-458B-8CB7-E8AA42330670}" presName="composite3" presStyleCnt="0"/>
      <dgm:spPr/>
    </dgm:pt>
    <dgm:pt modelId="{AAA22436-C9B5-4A86-9996-8F2907B287FD}" type="pres">
      <dgm:prSet presAssocID="{3B59E840-EFE5-458B-8CB7-E8AA42330670}" presName="background3" presStyleLbl="node3" presStyleIdx="1" presStyleCnt="3"/>
      <dgm:spPr/>
    </dgm:pt>
    <dgm:pt modelId="{6460B09D-305F-429E-951F-2989D7AAFC98}" type="pres">
      <dgm:prSet presAssocID="{3B59E840-EFE5-458B-8CB7-E8AA42330670}" presName="text3" presStyleLbl="fgAcc3" presStyleIdx="1" presStyleCnt="3" custScaleX="142379" custScaleY="217923">
        <dgm:presLayoutVars>
          <dgm:chPref val="3"/>
        </dgm:presLayoutVars>
      </dgm:prSet>
      <dgm:spPr/>
    </dgm:pt>
    <dgm:pt modelId="{2C838C89-921A-48CA-8605-705E08408100}" type="pres">
      <dgm:prSet presAssocID="{3B59E840-EFE5-458B-8CB7-E8AA42330670}" presName="hierChild4" presStyleCnt="0"/>
      <dgm:spPr/>
    </dgm:pt>
    <dgm:pt modelId="{CA896EFD-B181-4674-A7AA-1FA881A2592E}" type="pres">
      <dgm:prSet presAssocID="{23E3D944-09B2-4BB5-96BA-F3DD926D55D7}" presName="Name10" presStyleLbl="parChTrans1D2" presStyleIdx="2" presStyleCnt="3"/>
      <dgm:spPr/>
    </dgm:pt>
    <dgm:pt modelId="{295BD59F-1542-4F9D-8A50-7812F2C74A0D}" type="pres">
      <dgm:prSet presAssocID="{642EDCA6-082B-4B26-8114-3EDB5F15F9FB}" presName="hierRoot2" presStyleCnt="0"/>
      <dgm:spPr/>
    </dgm:pt>
    <dgm:pt modelId="{CF460709-8C2F-4CC8-BEC6-B58BE5ADFF02}" type="pres">
      <dgm:prSet presAssocID="{642EDCA6-082B-4B26-8114-3EDB5F15F9FB}" presName="composite2" presStyleCnt="0"/>
      <dgm:spPr/>
    </dgm:pt>
    <dgm:pt modelId="{D1BE8C2B-73E4-4E6F-942C-842D860095E2}" type="pres">
      <dgm:prSet presAssocID="{642EDCA6-082B-4B26-8114-3EDB5F15F9FB}" presName="background2" presStyleLbl="node2" presStyleIdx="2" presStyleCnt="3"/>
      <dgm:spPr/>
    </dgm:pt>
    <dgm:pt modelId="{E821F259-0A36-4E08-8907-94211C4E52F7}" type="pres">
      <dgm:prSet presAssocID="{642EDCA6-082B-4B26-8114-3EDB5F15F9FB}" presName="text2" presStyleLbl="fgAcc2" presStyleIdx="2" presStyleCnt="3">
        <dgm:presLayoutVars>
          <dgm:chPref val="3"/>
        </dgm:presLayoutVars>
      </dgm:prSet>
      <dgm:spPr/>
    </dgm:pt>
    <dgm:pt modelId="{18D527BE-0E01-46E2-BB6B-F58CA512CB44}" type="pres">
      <dgm:prSet presAssocID="{642EDCA6-082B-4B26-8114-3EDB5F15F9FB}" presName="hierChild3" presStyleCnt="0"/>
      <dgm:spPr/>
    </dgm:pt>
    <dgm:pt modelId="{B8D3D82A-9A10-4F26-AF5C-115223A7D11C}" type="pres">
      <dgm:prSet presAssocID="{08538FDA-8B16-4999-B3C8-B8658397109C}" presName="Name17" presStyleLbl="parChTrans1D3" presStyleIdx="2" presStyleCnt="3"/>
      <dgm:spPr/>
    </dgm:pt>
    <dgm:pt modelId="{49C45348-C2C9-4913-92F3-099F5EEC94CD}" type="pres">
      <dgm:prSet presAssocID="{7EDC123A-660F-4DD5-84AD-85F3EE46B6F4}" presName="hierRoot3" presStyleCnt="0"/>
      <dgm:spPr/>
    </dgm:pt>
    <dgm:pt modelId="{36D509E1-D4D4-4054-B5C3-C7C8A400425C}" type="pres">
      <dgm:prSet presAssocID="{7EDC123A-660F-4DD5-84AD-85F3EE46B6F4}" presName="composite3" presStyleCnt="0"/>
      <dgm:spPr/>
    </dgm:pt>
    <dgm:pt modelId="{023E29FD-91B1-4EBD-974D-1B534272D07B}" type="pres">
      <dgm:prSet presAssocID="{7EDC123A-660F-4DD5-84AD-85F3EE46B6F4}" presName="background3" presStyleLbl="node3" presStyleIdx="2" presStyleCnt="3"/>
      <dgm:spPr/>
    </dgm:pt>
    <dgm:pt modelId="{C867E961-D478-42E2-A5A3-00AE325B8824}" type="pres">
      <dgm:prSet presAssocID="{7EDC123A-660F-4DD5-84AD-85F3EE46B6F4}" presName="text3" presStyleLbl="fgAcc3" presStyleIdx="2" presStyleCnt="3" custScaleX="140700" custScaleY="217923">
        <dgm:presLayoutVars>
          <dgm:chPref val="3"/>
        </dgm:presLayoutVars>
      </dgm:prSet>
      <dgm:spPr/>
    </dgm:pt>
    <dgm:pt modelId="{D03B161D-7EB2-43BA-9FC3-DE70B6A72C70}" type="pres">
      <dgm:prSet presAssocID="{7EDC123A-660F-4DD5-84AD-85F3EE46B6F4}" presName="hierChild4" presStyleCnt="0"/>
      <dgm:spPr/>
    </dgm:pt>
  </dgm:ptLst>
  <dgm:cxnLst>
    <dgm:cxn modelId="{3DB39816-A7F7-45CD-9EA5-C1DF716A5FE1}" type="presOf" srcId="{3B59E840-EFE5-458B-8CB7-E8AA42330670}" destId="{6460B09D-305F-429E-951F-2989D7AAFC98}" srcOrd="0" destOrd="0" presId="urn:microsoft.com/office/officeart/2005/8/layout/hierarchy1"/>
    <dgm:cxn modelId="{A8043F1A-EFC1-4D03-B2C2-29DD8BA9CCF3}" type="presOf" srcId="{23E3D944-09B2-4BB5-96BA-F3DD926D55D7}" destId="{CA896EFD-B181-4674-A7AA-1FA881A2592E}" srcOrd="0" destOrd="0" presId="urn:microsoft.com/office/officeart/2005/8/layout/hierarchy1"/>
    <dgm:cxn modelId="{E8E4391F-3F06-4C08-9C0D-BCDD4EF38EDD}" type="presOf" srcId="{6BD6F037-DD03-4CA6-962F-26D45ADF0619}" destId="{225708F4-9382-438B-8B31-E7AD69877C56}" srcOrd="0" destOrd="0" presId="urn:microsoft.com/office/officeart/2005/8/layout/hierarchy1"/>
    <dgm:cxn modelId="{E6860426-5292-469A-9098-63581BE26A98}" type="presOf" srcId="{112084C5-42E2-49C5-BAD0-175EDBD3644E}" destId="{91C9DA68-7382-41BB-B271-44475A49BBFA}" srcOrd="0" destOrd="0" presId="urn:microsoft.com/office/officeart/2005/8/layout/hierarchy1"/>
    <dgm:cxn modelId="{C4E16D26-E0D8-4016-B099-B0E5999C3972}" type="presOf" srcId="{B81D422C-6BC1-48C8-9DFA-2ED6015B8AB9}" destId="{F08CE872-D934-427C-80C9-4FA1B28FFA85}" srcOrd="0" destOrd="0" presId="urn:microsoft.com/office/officeart/2005/8/layout/hierarchy1"/>
    <dgm:cxn modelId="{E1F12029-D539-466B-B7BD-A4DEB0A3C1A5}" type="presOf" srcId="{773D2F9F-3E0A-4747-A3C6-F24BE2D7B170}" destId="{4AA33A8D-074D-46CE-AE47-3168149020C0}" srcOrd="0" destOrd="0" presId="urn:microsoft.com/office/officeart/2005/8/layout/hierarchy1"/>
    <dgm:cxn modelId="{433DA72C-B230-4BA0-8FFE-97C8585C80DE}" type="presOf" srcId="{08538FDA-8B16-4999-B3C8-B8658397109C}" destId="{B8D3D82A-9A10-4F26-AF5C-115223A7D11C}" srcOrd="0" destOrd="0" presId="urn:microsoft.com/office/officeart/2005/8/layout/hierarchy1"/>
    <dgm:cxn modelId="{0DC63331-1491-48E5-8D6C-4F5D9C6D726F}" srcId="{642EDCA6-082B-4B26-8114-3EDB5F15F9FB}" destId="{7EDC123A-660F-4DD5-84AD-85F3EE46B6F4}" srcOrd="0" destOrd="0" parTransId="{08538FDA-8B16-4999-B3C8-B8658397109C}" sibTransId="{82360C59-EB65-4852-ABCC-438908221FA3}"/>
    <dgm:cxn modelId="{D99A7234-9D17-47F9-BB85-3CD8A41D5992}" type="presOf" srcId="{E8CE30BD-F1AB-4F40-A689-9FE67006AB1F}" destId="{6B661D18-ABA9-4AC4-A0F8-3B71385911BE}" srcOrd="0" destOrd="0" presId="urn:microsoft.com/office/officeart/2005/8/layout/hierarchy1"/>
    <dgm:cxn modelId="{ECDCDA34-32BC-4391-AEB7-DD4FB793A8DE}" type="presOf" srcId="{7EDC123A-660F-4DD5-84AD-85F3EE46B6F4}" destId="{C867E961-D478-42E2-A5A3-00AE325B8824}" srcOrd="0" destOrd="0" presId="urn:microsoft.com/office/officeart/2005/8/layout/hierarchy1"/>
    <dgm:cxn modelId="{CF789738-D5D8-4651-B563-D4EF9028A8D1}" srcId="{E8CE30BD-F1AB-4F40-A689-9FE67006AB1F}" destId="{3B59E840-EFE5-458B-8CB7-E8AA42330670}" srcOrd="0" destOrd="0" parTransId="{91B442E9-453D-41B2-8D04-AA909B8256A4}" sibTransId="{D0489F4C-5189-48D5-8013-1442053F5016}"/>
    <dgm:cxn modelId="{0C98696C-4000-4A34-864A-800CCDD9CA1B}" type="presOf" srcId="{3E48BBCA-6087-4E05-AE7A-A5AD22566B6A}" destId="{50A8BF3A-D563-48E5-8D88-3D7211D736D3}" srcOrd="0" destOrd="0" presId="urn:microsoft.com/office/officeart/2005/8/layout/hierarchy1"/>
    <dgm:cxn modelId="{05998E6E-E56D-4E26-87F7-A1A40CCE9259}" srcId="{5AC4B75A-178C-4322-9AC3-DEB208D210A8}" destId="{B81D422C-6BC1-48C8-9DFA-2ED6015B8AB9}" srcOrd="0" destOrd="0" parTransId="{773D2F9F-3E0A-4747-A3C6-F24BE2D7B170}" sibTransId="{DABFBE86-2520-40BA-8551-C8BE8E33A8C4}"/>
    <dgm:cxn modelId="{E522C9A5-7D03-4F91-BAAF-C0F2BCBEB31F}" type="presOf" srcId="{5AC4B75A-178C-4322-9AC3-DEB208D210A8}" destId="{81DFC81B-D3D5-4FE9-A50D-EFF1ABD41E04}" srcOrd="0" destOrd="0" presId="urn:microsoft.com/office/officeart/2005/8/layout/hierarchy1"/>
    <dgm:cxn modelId="{56A967AA-842F-4ACC-9FC8-0492D13EA463}" type="presOf" srcId="{91B442E9-453D-41B2-8D04-AA909B8256A4}" destId="{C0C7EF6F-0C0F-4167-B9E3-71E00081F689}" srcOrd="0" destOrd="0" presId="urn:microsoft.com/office/officeart/2005/8/layout/hierarchy1"/>
    <dgm:cxn modelId="{55189BAB-91F4-42F3-A639-419AB06D412B}" srcId="{B81D422C-6BC1-48C8-9DFA-2ED6015B8AB9}" destId="{3E48BBCA-6087-4E05-AE7A-A5AD22566B6A}" srcOrd="0" destOrd="0" parTransId="{6BD6F037-DD03-4CA6-962F-26D45ADF0619}" sibTransId="{88A20389-0B84-46F8-8182-0DD39A997B9C}"/>
    <dgm:cxn modelId="{DB52F3B7-4964-4051-8E8D-7581BB2683F8}" srcId="{112084C5-42E2-49C5-BAD0-175EDBD3644E}" destId="{5AC4B75A-178C-4322-9AC3-DEB208D210A8}" srcOrd="0" destOrd="0" parTransId="{2FC0D73D-B93E-4857-B6F6-1F46CB5FA217}" sibTransId="{149FCE95-E8D3-4838-985E-00ADCAF5432D}"/>
    <dgm:cxn modelId="{0C258DBB-0B9E-4F0D-8B97-714F23A2D490}" srcId="{5AC4B75A-178C-4322-9AC3-DEB208D210A8}" destId="{E8CE30BD-F1AB-4F40-A689-9FE67006AB1F}" srcOrd="1" destOrd="0" parTransId="{8CACE84D-979E-4AC5-886C-4570C0930861}" sibTransId="{A61C8523-E4E9-48E1-92EC-50F5AB0B73DC}"/>
    <dgm:cxn modelId="{6443BCCB-0558-49A7-9376-F6A982A5021A}" type="presOf" srcId="{8CACE84D-979E-4AC5-886C-4570C0930861}" destId="{036063D3-2886-465A-B44B-C303C9A0D27F}" srcOrd="0" destOrd="0" presId="urn:microsoft.com/office/officeart/2005/8/layout/hierarchy1"/>
    <dgm:cxn modelId="{2D8E21D2-3297-421A-AFC8-D6D3C536DD12}" srcId="{5AC4B75A-178C-4322-9AC3-DEB208D210A8}" destId="{642EDCA6-082B-4B26-8114-3EDB5F15F9FB}" srcOrd="2" destOrd="0" parTransId="{23E3D944-09B2-4BB5-96BA-F3DD926D55D7}" sibTransId="{E1B6F514-EF5A-4825-BD53-90DE6E12F3B2}"/>
    <dgm:cxn modelId="{D264D9F6-0A98-49D6-B040-53924E873CAF}" type="presOf" srcId="{642EDCA6-082B-4B26-8114-3EDB5F15F9FB}" destId="{E821F259-0A36-4E08-8907-94211C4E52F7}" srcOrd="0" destOrd="0" presId="urn:microsoft.com/office/officeart/2005/8/layout/hierarchy1"/>
    <dgm:cxn modelId="{BA43ADAB-2A4A-4C7B-8B7C-3C6B27F77D34}" type="presParOf" srcId="{91C9DA68-7382-41BB-B271-44475A49BBFA}" destId="{313A2E57-7E82-42CC-9046-6CF1BD022389}" srcOrd="0" destOrd="0" presId="urn:microsoft.com/office/officeart/2005/8/layout/hierarchy1"/>
    <dgm:cxn modelId="{E8C93404-2C0E-4C84-BD4F-AA87E2372234}" type="presParOf" srcId="{313A2E57-7E82-42CC-9046-6CF1BD022389}" destId="{8C3B0745-A14D-4A93-9D5D-C0318CDD1A79}" srcOrd="0" destOrd="0" presId="urn:microsoft.com/office/officeart/2005/8/layout/hierarchy1"/>
    <dgm:cxn modelId="{01D32C24-7E9D-45E0-88B0-BB5AC4ACC496}" type="presParOf" srcId="{8C3B0745-A14D-4A93-9D5D-C0318CDD1A79}" destId="{AD7E8AEB-E6C9-4FE3-BA89-2169CF2B12AC}" srcOrd="0" destOrd="0" presId="urn:microsoft.com/office/officeart/2005/8/layout/hierarchy1"/>
    <dgm:cxn modelId="{0468AEE5-E9EC-47EE-9757-254909E5C626}" type="presParOf" srcId="{8C3B0745-A14D-4A93-9D5D-C0318CDD1A79}" destId="{81DFC81B-D3D5-4FE9-A50D-EFF1ABD41E04}" srcOrd="1" destOrd="0" presId="urn:microsoft.com/office/officeart/2005/8/layout/hierarchy1"/>
    <dgm:cxn modelId="{8546B764-5FC1-42CA-807A-C0AFE0D9D5F3}" type="presParOf" srcId="{313A2E57-7E82-42CC-9046-6CF1BD022389}" destId="{145D1F5D-1348-47F1-8B8A-88E40EE67EC8}" srcOrd="1" destOrd="0" presId="urn:microsoft.com/office/officeart/2005/8/layout/hierarchy1"/>
    <dgm:cxn modelId="{BC1B62FA-6F44-47EA-8D3F-AA4DC5AF9D31}" type="presParOf" srcId="{145D1F5D-1348-47F1-8B8A-88E40EE67EC8}" destId="{4AA33A8D-074D-46CE-AE47-3168149020C0}" srcOrd="0" destOrd="0" presId="urn:microsoft.com/office/officeart/2005/8/layout/hierarchy1"/>
    <dgm:cxn modelId="{7CE0F162-B8B3-4ACA-9765-83A633884E92}" type="presParOf" srcId="{145D1F5D-1348-47F1-8B8A-88E40EE67EC8}" destId="{4A40813C-B666-4B98-A6AB-AF02BCD7015D}" srcOrd="1" destOrd="0" presId="urn:microsoft.com/office/officeart/2005/8/layout/hierarchy1"/>
    <dgm:cxn modelId="{B3BCF1FD-0BCD-47EC-9972-ACA26CCFA537}" type="presParOf" srcId="{4A40813C-B666-4B98-A6AB-AF02BCD7015D}" destId="{0FAF2CA9-92C7-497B-BB14-2E64D53A7FD2}" srcOrd="0" destOrd="0" presId="urn:microsoft.com/office/officeart/2005/8/layout/hierarchy1"/>
    <dgm:cxn modelId="{FC93DECA-B5FE-47F6-B8B5-F97000D4618F}" type="presParOf" srcId="{0FAF2CA9-92C7-497B-BB14-2E64D53A7FD2}" destId="{EF3EF8E5-5F64-4244-93AF-3189C9A7896B}" srcOrd="0" destOrd="0" presId="urn:microsoft.com/office/officeart/2005/8/layout/hierarchy1"/>
    <dgm:cxn modelId="{C2A24C52-94B6-4C27-8F98-36B5B85828CD}" type="presParOf" srcId="{0FAF2CA9-92C7-497B-BB14-2E64D53A7FD2}" destId="{F08CE872-D934-427C-80C9-4FA1B28FFA85}" srcOrd="1" destOrd="0" presId="urn:microsoft.com/office/officeart/2005/8/layout/hierarchy1"/>
    <dgm:cxn modelId="{BC309D50-01A0-4F79-9C60-10DFC073F912}" type="presParOf" srcId="{4A40813C-B666-4B98-A6AB-AF02BCD7015D}" destId="{318860E9-1690-48C4-A423-434E0AA121C8}" srcOrd="1" destOrd="0" presId="urn:microsoft.com/office/officeart/2005/8/layout/hierarchy1"/>
    <dgm:cxn modelId="{F0F1DC49-ADF5-4E0D-BF6E-E8F9F34D257C}" type="presParOf" srcId="{318860E9-1690-48C4-A423-434E0AA121C8}" destId="{225708F4-9382-438B-8B31-E7AD69877C56}" srcOrd="0" destOrd="0" presId="urn:microsoft.com/office/officeart/2005/8/layout/hierarchy1"/>
    <dgm:cxn modelId="{FD0AB87E-79C1-40E7-9771-7928B3E29FF9}" type="presParOf" srcId="{318860E9-1690-48C4-A423-434E0AA121C8}" destId="{528ADA63-07AE-4C5D-8CA9-86A9AB355DC5}" srcOrd="1" destOrd="0" presId="urn:microsoft.com/office/officeart/2005/8/layout/hierarchy1"/>
    <dgm:cxn modelId="{F66B1B8C-3E74-4CE5-B51C-8A8A95B70C01}" type="presParOf" srcId="{528ADA63-07AE-4C5D-8CA9-86A9AB355DC5}" destId="{EC1A5DA2-C626-44B3-BB7C-470FC38A0A9D}" srcOrd="0" destOrd="0" presId="urn:microsoft.com/office/officeart/2005/8/layout/hierarchy1"/>
    <dgm:cxn modelId="{237177FE-93A5-49B9-81B8-1186E23F334E}" type="presParOf" srcId="{EC1A5DA2-C626-44B3-BB7C-470FC38A0A9D}" destId="{C28C1C27-F0F6-4CE0-995C-B78A93592048}" srcOrd="0" destOrd="0" presId="urn:microsoft.com/office/officeart/2005/8/layout/hierarchy1"/>
    <dgm:cxn modelId="{6CC8324B-4440-4607-8852-5574B2DA2910}" type="presParOf" srcId="{EC1A5DA2-C626-44B3-BB7C-470FC38A0A9D}" destId="{50A8BF3A-D563-48E5-8D88-3D7211D736D3}" srcOrd="1" destOrd="0" presId="urn:microsoft.com/office/officeart/2005/8/layout/hierarchy1"/>
    <dgm:cxn modelId="{9AF5C61E-C4BB-4DA9-8144-685C5D3BD01A}" type="presParOf" srcId="{528ADA63-07AE-4C5D-8CA9-86A9AB355DC5}" destId="{34F0FA5D-1FDF-4A6E-842B-FB54E609F66F}" srcOrd="1" destOrd="0" presId="urn:microsoft.com/office/officeart/2005/8/layout/hierarchy1"/>
    <dgm:cxn modelId="{4E763E7D-E3F6-424F-9600-AA4CDFAC9431}" type="presParOf" srcId="{145D1F5D-1348-47F1-8B8A-88E40EE67EC8}" destId="{036063D3-2886-465A-B44B-C303C9A0D27F}" srcOrd="2" destOrd="0" presId="urn:microsoft.com/office/officeart/2005/8/layout/hierarchy1"/>
    <dgm:cxn modelId="{56330685-F87B-4899-BDED-29D5AFD5C1F8}" type="presParOf" srcId="{145D1F5D-1348-47F1-8B8A-88E40EE67EC8}" destId="{11C11287-5419-4311-995F-33C35D96F733}" srcOrd="3" destOrd="0" presId="urn:microsoft.com/office/officeart/2005/8/layout/hierarchy1"/>
    <dgm:cxn modelId="{04ED2C44-0EA6-49C5-9B75-7DE459CA97DD}" type="presParOf" srcId="{11C11287-5419-4311-995F-33C35D96F733}" destId="{83C4EABC-C381-4E92-9EF7-B76E8158A40F}" srcOrd="0" destOrd="0" presId="urn:microsoft.com/office/officeart/2005/8/layout/hierarchy1"/>
    <dgm:cxn modelId="{AA8F0199-E2CE-4990-AF32-CD6DD3E3EA3F}" type="presParOf" srcId="{83C4EABC-C381-4E92-9EF7-B76E8158A40F}" destId="{E31A7C8F-CEDB-4DCB-B37F-7747F33662A3}" srcOrd="0" destOrd="0" presId="urn:microsoft.com/office/officeart/2005/8/layout/hierarchy1"/>
    <dgm:cxn modelId="{3F977923-A49C-4EF8-863C-8B0E85E6397A}" type="presParOf" srcId="{83C4EABC-C381-4E92-9EF7-B76E8158A40F}" destId="{6B661D18-ABA9-4AC4-A0F8-3B71385911BE}" srcOrd="1" destOrd="0" presId="urn:microsoft.com/office/officeart/2005/8/layout/hierarchy1"/>
    <dgm:cxn modelId="{474C5D57-0943-4C61-81C7-FFD8955D1A39}" type="presParOf" srcId="{11C11287-5419-4311-995F-33C35D96F733}" destId="{F748434E-0A1C-40F8-ADDF-74B65BDB0AD3}" srcOrd="1" destOrd="0" presId="urn:microsoft.com/office/officeart/2005/8/layout/hierarchy1"/>
    <dgm:cxn modelId="{C3ECDDB8-D90E-4375-AA14-69BDAE59166D}" type="presParOf" srcId="{F748434E-0A1C-40F8-ADDF-74B65BDB0AD3}" destId="{C0C7EF6F-0C0F-4167-B9E3-71E00081F689}" srcOrd="0" destOrd="0" presId="urn:microsoft.com/office/officeart/2005/8/layout/hierarchy1"/>
    <dgm:cxn modelId="{F7AC2B1E-240B-4262-B6AD-7618463DE247}" type="presParOf" srcId="{F748434E-0A1C-40F8-ADDF-74B65BDB0AD3}" destId="{E13D758A-F0BD-43AE-9646-0151379C2F02}" srcOrd="1" destOrd="0" presId="urn:microsoft.com/office/officeart/2005/8/layout/hierarchy1"/>
    <dgm:cxn modelId="{6B3B524B-5C5B-47A8-B0F1-8F794F787EA3}" type="presParOf" srcId="{E13D758A-F0BD-43AE-9646-0151379C2F02}" destId="{AFED2F1F-60FE-4775-B315-93115E58C1A4}" srcOrd="0" destOrd="0" presId="urn:microsoft.com/office/officeart/2005/8/layout/hierarchy1"/>
    <dgm:cxn modelId="{922C0000-1E86-47B6-AF7E-E0637E799BC9}" type="presParOf" srcId="{AFED2F1F-60FE-4775-B315-93115E58C1A4}" destId="{AAA22436-C9B5-4A86-9996-8F2907B287FD}" srcOrd="0" destOrd="0" presId="urn:microsoft.com/office/officeart/2005/8/layout/hierarchy1"/>
    <dgm:cxn modelId="{B76A26E5-7283-4BD4-B28E-3FE19911AAF1}" type="presParOf" srcId="{AFED2F1F-60FE-4775-B315-93115E58C1A4}" destId="{6460B09D-305F-429E-951F-2989D7AAFC98}" srcOrd="1" destOrd="0" presId="urn:microsoft.com/office/officeart/2005/8/layout/hierarchy1"/>
    <dgm:cxn modelId="{49A78D24-1C6A-495F-87E7-7158E618B318}" type="presParOf" srcId="{E13D758A-F0BD-43AE-9646-0151379C2F02}" destId="{2C838C89-921A-48CA-8605-705E08408100}" srcOrd="1" destOrd="0" presId="urn:microsoft.com/office/officeart/2005/8/layout/hierarchy1"/>
    <dgm:cxn modelId="{A3251E63-C842-4792-B212-98FB2814A6B4}" type="presParOf" srcId="{145D1F5D-1348-47F1-8B8A-88E40EE67EC8}" destId="{CA896EFD-B181-4674-A7AA-1FA881A2592E}" srcOrd="4" destOrd="0" presId="urn:microsoft.com/office/officeart/2005/8/layout/hierarchy1"/>
    <dgm:cxn modelId="{E99330B3-B9AA-44DE-882B-C6D49C524F07}" type="presParOf" srcId="{145D1F5D-1348-47F1-8B8A-88E40EE67EC8}" destId="{295BD59F-1542-4F9D-8A50-7812F2C74A0D}" srcOrd="5" destOrd="0" presId="urn:microsoft.com/office/officeart/2005/8/layout/hierarchy1"/>
    <dgm:cxn modelId="{75DA1F7A-6707-46C8-9178-FE0C5CDB5EFB}" type="presParOf" srcId="{295BD59F-1542-4F9D-8A50-7812F2C74A0D}" destId="{CF460709-8C2F-4CC8-BEC6-B58BE5ADFF02}" srcOrd="0" destOrd="0" presId="urn:microsoft.com/office/officeart/2005/8/layout/hierarchy1"/>
    <dgm:cxn modelId="{1DAE2F0D-729F-4185-A37C-07C34F44103C}" type="presParOf" srcId="{CF460709-8C2F-4CC8-BEC6-B58BE5ADFF02}" destId="{D1BE8C2B-73E4-4E6F-942C-842D860095E2}" srcOrd="0" destOrd="0" presId="urn:microsoft.com/office/officeart/2005/8/layout/hierarchy1"/>
    <dgm:cxn modelId="{0A28BCBE-DDB1-49B1-97C5-4704F198BFE3}" type="presParOf" srcId="{CF460709-8C2F-4CC8-BEC6-B58BE5ADFF02}" destId="{E821F259-0A36-4E08-8907-94211C4E52F7}" srcOrd="1" destOrd="0" presId="urn:microsoft.com/office/officeart/2005/8/layout/hierarchy1"/>
    <dgm:cxn modelId="{336741A2-07BF-4D92-A52D-CFF401A98D71}" type="presParOf" srcId="{295BD59F-1542-4F9D-8A50-7812F2C74A0D}" destId="{18D527BE-0E01-46E2-BB6B-F58CA512CB44}" srcOrd="1" destOrd="0" presId="urn:microsoft.com/office/officeart/2005/8/layout/hierarchy1"/>
    <dgm:cxn modelId="{AF719BB2-F179-445A-AA34-ACEEA1FC2791}" type="presParOf" srcId="{18D527BE-0E01-46E2-BB6B-F58CA512CB44}" destId="{B8D3D82A-9A10-4F26-AF5C-115223A7D11C}" srcOrd="0" destOrd="0" presId="urn:microsoft.com/office/officeart/2005/8/layout/hierarchy1"/>
    <dgm:cxn modelId="{BAD1FACA-F3CA-4AC2-AD1F-7F8D88FE3E8C}" type="presParOf" srcId="{18D527BE-0E01-46E2-BB6B-F58CA512CB44}" destId="{49C45348-C2C9-4913-92F3-099F5EEC94CD}" srcOrd="1" destOrd="0" presId="urn:microsoft.com/office/officeart/2005/8/layout/hierarchy1"/>
    <dgm:cxn modelId="{BE1A5EA9-72CF-402C-AC65-F9F139991D45}" type="presParOf" srcId="{49C45348-C2C9-4913-92F3-099F5EEC94CD}" destId="{36D509E1-D4D4-4054-B5C3-C7C8A400425C}" srcOrd="0" destOrd="0" presId="urn:microsoft.com/office/officeart/2005/8/layout/hierarchy1"/>
    <dgm:cxn modelId="{D8CEBEA8-AEE7-49EE-8E8F-BFFEEFC73E30}" type="presParOf" srcId="{36D509E1-D4D4-4054-B5C3-C7C8A400425C}" destId="{023E29FD-91B1-4EBD-974D-1B534272D07B}" srcOrd="0" destOrd="0" presId="urn:microsoft.com/office/officeart/2005/8/layout/hierarchy1"/>
    <dgm:cxn modelId="{BC92D7DC-7BC8-4688-A65E-0ED825A2D02C}" type="presParOf" srcId="{36D509E1-D4D4-4054-B5C3-C7C8A400425C}" destId="{C867E961-D478-42E2-A5A3-00AE325B8824}" srcOrd="1" destOrd="0" presId="urn:microsoft.com/office/officeart/2005/8/layout/hierarchy1"/>
    <dgm:cxn modelId="{C954CAD0-6802-40B6-8D0B-E80FA38EA09E}" type="presParOf" srcId="{49C45348-C2C9-4913-92F3-099F5EEC94CD}" destId="{D03B161D-7EB2-43BA-9FC3-DE70B6A72C7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D3D82A-9A10-4F26-AF5C-115223A7D11C}">
      <dsp:nvSpPr>
        <dsp:cNvPr id="0" name=""/>
        <dsp:cNvSpPr/>
      </dsp:nvSpPr>
      <dsp:spPr>
        <a:xfrm>
          <a:off x="5836379" y="2343726"/>
          <a:ext cx="91440" cy="413710"/>
        </a:xfrm>
        <a:custGeom>
          <a:avLst/>
          <a:gdLst/>
          <a:ahLst/>
          <a:cxnLst/>
          <a:rect l="0" t="0" r="0" b="0"/>
          <a:pathLst>
            <a:path>
              <a:moveTo>
                <a:pt x="45720" y="0"/>
              </a:moveTo>
              <a:lnTo>
                <a:pt x="45720" y="4137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896EFD-B181-4674-A7AA-1FA881A2592E}">
      <dsp:nvSpPr>
        <dsp:cNvPr id="0" name=""/>
        <dsp:cNvSpPr/>
      </dsp:nvSpPr>
      <dsp:spPr>
        <a:xfrm>
          <a:off x="3565581" y="1026729"/>
          <a:ext cx="2316518" cy="413710"/>
        </a:xfrm>
        <a:custGeom>
          <a:avLst/>
          <a:gdLst/>
          <a:ahLst/>
          <a:cxnLst/>
          <a:rect l="0" t="0" r="0" b="0"/>
          <a:pathLst>
            <a:path>
              <a:moveTo>
                <a:pt x="0" y="0"/>
              </a:moveTo>
              <a:lnTo>
                <a:pt x="0" y="281931"/>
              </a:lnTo>
              <a:lnTo>
                <a:pt x="2316518" y="281931"/>
              </a:lnTo>
              <a:lnTo>
                <a:pt x="2316518" y="4137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C7EF6F-0C0F-4167-B9E3-71E00081F689}">
      <dsp:nvSpPr>
        <dsp:cNvPr id="0" name=""/>
        <dsp:cNvSpPr/>
      </dsp:nvSpPr>
      <dsp:spPr>
        <a:xfrm>
          <a:off x="3506870" y="2343726"/>
          <a:ext cx="91440" cy="413710"/>
        </a:xfrm>
        <a:custGeom>
          <a:avLst/>
          <a:gdLst/>
          <a:ahLst/>
          <a:cxnLst/>
          <a:rect l="0" t="0" r="0" b="0"/>
          <a:pathLst>
            <a:path>
              <a:moveTo>
                <a:pt x="45720" y="0"/>
              </a:moveTo>
              <a:lnTo>
                <a:pt x="45720" y="4137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6063D3-2886-465A-B44B-C303C9A0D27F}">
      <dsp:nvSpPr>
        <dsp:cNvPr id="0" name=""/>
        <dsp:cNvSpPr/>
      </dsp:nvSpPr>
      <dsp:spPr>
        <a:xfrm>
          <a:off x="3506870" y="1026729"/>
          <a:ext cx="91440" cy="413710"/>
        </a:xfrm>
        <a:custGeom>
          <a:avLst/>
          <a:gdLst/>
          <a:ahLst/>
          <a:cxnLst/>
          <a:rect l="0" t="0" r="0" b="0"/>
          <a:pathLst>
            <a:path>
              <a:moveTo>
                <a:pt x="58710" y="0"/>
              </a:moveTo>
              <a:lnTo>
                <a:pt x="58710" y="281931"/>
              </a:lnTo>
              <a:lnTo>
                <a:pt x="45720" y="281931"/>
              </a:lnTo>
              <a:lnTo>
                <a:pt x="45720" y="4137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5708F4-9382-438B-8B31-E7AD69877C56}">
      <dsp:nvSpPr>
        <dsp:cNvPr id="0" name=""/>
        <dsp:cNvSpPr/>
      </dsp:nvSpPr>
      <dsp:spPr>
        <a:xfrm>
          <a:off x="1203343" y="2343726"/>
          <a:ext cx="91440" cy="413710"/>
        </a:xfrm>
        <a:custGeom>
          <a:avLst/>
          <a:gdLst/>
          <a:ahLst/>
          <a:cxnLst/>
          <a:rect l="0" t="0" r="0" b="0"/>
          <a:pathLst>
            <a:path>
              <a:moveTo>
                <a:pt x="45720" y="0"/>
              </a:moveTo>
              <a:lnTo>
                <a:pt x="45720" y="4137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A33A8D-074D-46CE-AE47-3168149020C0}">
      <dsp:nvSpPr>
        <dsp:cNvPr id="0" name=""/>
        <dsp:cNvSpPr/>
      </dsp:nvSpPr>
      <dsp:spPr>
        <a:xfrm>
          <a:off x="1249063" y="1026729"/>
          <a:ext cx="2316518" cy="413710"/>
        </a:xfrm>
        <a:custGeom>
          <a:avLst/>
          <a:gdLst/>
          <a:ahLst/>
          <a:cxnLst/>
          <a:rect l="0" t="0" r="0" b="0"/>
          <a:pathLst>
            <a:path>
              <a:moveTo>
                <a:pt x="2316518" y="0"/>
              </a:moveTo>
              <a:lnTo>
                <a:pt x="2316518" y="281931"/>
              </a:lnTo>
              <a:lnTo>
                <a:pt x="0" y="281931"/>
              </a:lnTo>
              <a:lnTo>
                <a:pt x="0" y="4137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7E8AEB-E6C9-4FE3-BA89-2169CF2B12AC}">
      <dsp:nvSpPr>
        <dsp:cNvPr id="0" name=""/>
        <dsp:cNvSpPr/>
      </dsp:nvSpPr>
      <dsp:spPr>
        <a:xfrm>
          <a:off x="2575123" y="740"/>
          <a:ext cx="1980915" cy="10259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DFC81B-D3D5-4FE9-A50D-EFF1ABD41E04}">
      <dsp:nvSpPr>
        <dsp:cNvPr id="0" name=""/>
        <dsp:cNvSpPr/>
      </dsp:nvSpPr>
      <dsp:spPr>
        <a:xfrm>
          <a:off x="2733179" y="150892"/>
          <a:ext cx="1980915" cy="102598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Echolocation / SONAR</a:t>
          </a:r>
        </a:p>
      </dsp:txBody>
      <dsp:txXfrm>
        <a:off x="2733179" y="150892"/>
        <a:ext cx="1980915" cy="1025989"/>
      </dsp:txXfrm>
    </dsp:sp>
    <dsp:sp modelId="{EF3EF8E5-5F64-4244-93AF-3189C9A7896B}">
      <dsp:nvSpPr>
        <dsp:cNvPr id="0" name=""/>
        <dsp:cNvSpPr/>
      </dsp:nvSpPr>
      <dsp:spPr>
        <a:xfrm>
          <a:off x="537813" y="1440439"/>
          <a:ext cx="1422499" cy="9032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8CE872-D934-427C-80C9-4FA1B28FFA85}">
      <dsp:nvSpPr>
        <dsp:cNvPr id="0" name=""/>
        <dsp:cNvSpPr/>
      </dsp:nvSpPr>
      <dsp:spPr>
        <a:xfrm>
          <a:off x="695868" y="1590592"/>
          <a:ext cx="1422499" cy="90328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Passive</a:t>
          </a:r>
          <a:endParaRPr lang="en-US" sz="1000" kern="1200" dirty="0"/>
        </a:p>
      </dsp:txBody>
      <dsp:txXfrm>
        <a:off x="695868" y="1590592"/>
        <a:ext cx="1422499" cy="903287"/>
      </dsp:txXfrm>
    </dsp:sp>
    <dsp:sp modelId="{C28C1C27-F0F6-4CE0-995C-B78A93592048}">
      <dsp:nvSpPr>
        <dsp:cNvPr id="0" name=""/>
        <dsp:cNvSpPr/>
      </dsp:nvSpPr>
      <dsp:spPr>
        <a:xfrm>
          <a:off x="274316" y="2757437"/>
          <a:ext cx="1949492" cy="18947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A8BF3A-D563-48E5-8D88-3D7211D736D3}">
      <dsp:nvSpPr>
        <dsp:cNvPr id="0" name=""/>
        <dsp:cNvSpPr/>
      </dsp:nvSpPr>
      <dsp:spPr>
        <a:xfrm>
          <a:off x="432372" y="2907589"/>
          <a:ext cx="1949492" cy="189476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Echoes in Ambient sound field (traffic, other people)</a:t>
          </a:r>
        </a:p>
      </dsp:txBody>
      <dsp:txXfrm>
        <a:off x="432372" y="2907589"/>
        <a:ext cx="1949492" cy="1894761"/>
      </dsp:txXfrm>
    </dsp:sp>
    <dsp:sp modelId="{E31A7C8F-CEDB-4DCB-B37F-7747F33662A3}">
      <dsp:nvSpPr>
        <dsp:cNvPr id="0" name=""/>
        <dsp:cNvSpPr/>
      </dsp:nvSpPr>
      <dsp:spPr>
        <a:xfrm>
          <a:off x="2841340" y="1440439"/>
          <a:ext cx="1422499" cy="9032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661D18-ABA9-4AC4-A0F8-3B71385911BE}">
      <dsp:nvSpPr>
        <dsp:cNvPr id="0" name=""/>
        <dsp:cNvSpPr/>
      </dsp:nvSpPr>
      <dsp:spPr>
        <a:xfrm>
          <a:off x="2999396" y="1590592"/>
          <a:ext cx="1422499" cy="90328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Active</a:t>
          </a:r>
        </a:p>
      </dsp:txBody>
      <dsp:txXfrm>
        <a:off x="2999396" y="1590592"/>
        <a:ext cx="1422499" cy="903287"/>
      </dsp:txXfrm>
    </dsp:sp>
    <dsp:sp modelId="{AAA22436-C9B5-4A86-9996-8F2907B287FD}">
      <dsp:nvSpPr>
        <dsp:cNvPr id="0" name=""/>
        <dsp:cNvSpPr/>
      </dsp:nvSpPr>
      <dsp:spPr>
        <a:xfrm>
          <a:off x="2539920" y="2757437"/>
          <a:ext cx="2025340" cy="19684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60B09D-305F-429E-951F-2989D7AAFC98}">
      <dsp:nvSpPr>
        <dsp:cNvPr id="0" name=""/>
        <dsp:cNvSpPr/>
      </dsp:nvSpPr>
      <dsp:spPr>
        <a:xfrm>
          <a:off x="2697975" y="2907589"/>
          <a:ext cx="2025340" cy="196847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Echoes from Self-Generated sounds (hissing, whistling, mouth clicking, speech, finger snaps, cane taps, foot steps, etc.) </a:t>
          </a:r>
        </a:p>
      </dsp:txBody>
      <dsp:txXfrm>
        <a:off x="2697975" y="2907589"/>
        <a:ext cx="2025340" cy="1968470"/>
      </dsp:txXfrm>
    </dsp:sp>
    <dsp:sp modelId="{D1BE8C2B-73E4-4E6F-942C-842D860095E2}">
      <dsp:nvSpPr>
        <dsp:cNvPr id="0" name=""/>
        <dsp:cNvSpPr/>
      </dsp:nvSpPr>
      <dsp:spPr>
        <a:xfrm>
          <a:off x="5170849" y="1440439"/>
          <a:ext cx="1422499" cy="9032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21F259-0A36-4E08-8907-94211C4E52F7}">
      <dsp:nvSpPr>
        <dsp:cNvPr id="0" name=""/>
        <dsp:cNvSpPr/>
      </dsp:nvSpPr>
      <dsp:spPr>
        <a:xfrm>
          <a:off x="5328905" y="1590592"/>
          <a:ext cx="1422499" cy="90328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Hybrid</a:t>
          </a:r>
        </a:p>
      </dsp:txBody>
      <dsp:txXfrm>
        <a:off x="5328905" y="1590592"/>
        <a:ext cx="1422499" cy="903287"/>
      </dsp:txXfrm>
    </dsp:sp>
    <dsp:sp modelId="{023E29FD-91B1-4EBD-974D-1B534272D07B}">
      <dsp:nvSpPr>
        <dsp:cNvPr id="0" name=""/>
        <dsp:cNvSpPr/>
      </dsp:nvSpPr>
      <dsp:spPr>
        <a:xfrm>
          <a:off x="4881371" y="2757437"/>
          <a:ext cx="2001456" cy="19684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67E961-D478-42E2-A5A3-00AE325B8824}">
      <dsp:nvSpPr>
        <dsp:cNvPr id="0" name=""/>
        <dsp:cNvSpPr/>
      </dsp:nvSpPr>
      <dsp:spPr>
        <a:xfrm>
          <a:off x="5039426" y="2907589"/>
          <a:ext cx="2001456" cy="196847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Sensory substitution devices (i-glasses, K-sonar, sonic eye)</a:t>
          </a:r>
        </a:p>
        <a:p>
          <a:pPr marL="0" lvl="0" indent="0" algn="ctr" defTabSz="622300">
            <a:lnSpc>
              <a:spcPct val="90000"/>
            </a:lnSpc>
            <a:spcBef>
              <a:spcPct val="0"/>
            </a:spcBef>
            <a:spcAft>
              <a:spcPct val="35000"/>
            </a:spcAft>
            <a:buNone/>
          </a:pPr>
          <a:r>
            <a:rPr lang="en-US" sz="1400" kern="1200" dirty="0"/>
            <a:t>Listening to previously recorded active echolocation</a:t>
          </a:r>
        </a:p>
      </dsp:txBody>
      <dsp:txXfrm>
        <a:off x="5039426" y="2907589"/>
        <a:ext cx="2001456" cy="19684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D3D82A-9A10-4F26-AF5C-115223A7D11C}">
      <dsp:nvSpPr>
        <dsp:cNvPr id="0" name=""/>
        <dsp:cNvSpPr/>
      </dsp:nvSpPr>
      <dsp:spPr>
        <a:xfrm>
          <a:off x="5836379" y="2343726"/>
          <a:ext cx="91440" cy="413710"/>
        </a:xfrm>
        <a:custGeom>
          <a:avLst/>
          <a:gdLst/>
          <a:ahLst/>
          <a:cxnLst/>
          <a:rect l="0" t="0" r="0" b="0"/>
          <a:pathLst>
            <a:path>
              <a:moveTo>
                <a:pt x="45720" y="0"/>
              </a:moveTo>
              <a:lnTo>
                <a:pt x="45720" y="4137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896EFD-B181-4674-A7AA-1FA881A2592E}">
      <dsp:nvSpPr>
        <dsp:cNvPr id="0" name=""/>
        <dsp:cNvSpPr/>
      </dsp:nvSpPr>
      <dsp:spPr>
        <a:xfrm>
          <a:off x="3565581" y="1026729"/>
          <a:ext cx="2316518" cy="413710"/>
        </a:xfrm>
        <a:custGeom>
          <a:avLst/>
          <a:gdLst/>
          <a:ahLst/>
          <a:cxnLst/>
          <a:rect l="0" t="0" r="0" b="0"/>
          <a:pathLst>
            <a:path>
              <a:moveTo>
                <a:pt x="0" y="0"/>
              </a:moveTo>
              <a:lnTo>
                <a:pt x="0" y="281931"/>
              </a:lnTo>
              <a:lnTo>
                <a:pt x="2316518" y="281931"/>
              </a:lnTo>
              <a:lnTo>
                <a:pt x="2316518" y="4137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C7EF6F-0C0F-4167-B9E3-71E00081F689}">
      <dsp:nvSpPr>
        <dsp:cNvPr id="0" name=""/>
        <dsp:cNvSpPr/>
      </dsp:nvSpPr>
      <dsp:spPr>
        <a:xfrm>
          <a:off x="3506870" y="2343726"/>
          <a:ext cx="91440" cy="413710"/>
        </a:xfrm>
        <a:custGeom>
          <a:avLst/>
          <a:gdLst/>
          <a:ahLst/>
          <a:cxnLst/>
          <a:rect l="0" t="0" r="0" b="0"/>
          <a:pathLst>
            <a:path>
              <a:moveTo>
                <a:pt x="45720" y="0"/>
              </a:moveTo>
              <a:lnTo>
                <a:pt x="45720" y="4137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6063D3-2886-465A-B44B-C303C9A0D27F}">
      <dsp:nvSpPr>
        <dsp:cNvPr id="0" name=""/>
        <dsp:cNvSpPr/>
      </dsp:nvSpPr>
      <dsp:spPr>
        <a:xfrm>
          <a:off x="3506870" y="1026729"/>
          <a:ext cx="91440" cy="413710"/>
        </a:xfrm>
        <a:custGeom>
          <a:avLst/>
          <a:gdLst/>
          <a:ahLst/>
          <a:cxnLst/>
          <a:rect l="0" t="0" r="0" b="0"/>
          <a:pathLst>
            <a:path>
              <a:moveTo>
                <a:pt x="58710" y="0"/>
              </a:moveTo>
              <a:lnTo>
                <a:pt x="58710" y="281931"/>
              </a:lnTo>
              <a:lnTo>
                <a:pt x="45720" y="281931"/>
              </a:lnTo>
              <a:lnTo>
                <a:pt x="45720" y="4137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5708F4-9382-438B-8B31-E7AD69877C56}">
      <dsp:nvSpPr>
        <dsp:cNvPr id="0" name=""/>
        <dsp:cNvSpPr/>
      </dsp:nvSpPr>
      <dsp:spPr>
        <a:xfrm>
          <a:off x="1203343" y="2343726"/>
          <a:ext cx="91440" cy="413710"/>
        </a:xfrm>
        <a:custGeom>
          <a:avLst/>
          <a:gdLst/>
          <a:ahLst/>
          <a:cxnLst/>
          <a:rect l="0" t="0" r="0" b="0"/>
          <a:pathLst>
            <a:path>
              <a:moveTo>
                <a:pt x="45720" y="0"/>
              </a:moveTo>
              <a:lnTo>
                <a:pt x="45720" y="4137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A33A8D-074D-46CE-AE47-3168149020C0}">
      <dsp:nvSpPr>
        <dsp:cNvPr id="0" name=""/>
        <dsp:cNvSpPr/>
      </dsp:nvSpPr>
      <dsp:spPr>
        <a:xfrm>
          <a:off x="1249063" y="1026729"/>
          <a:ext cx="2316518" cy="413710"/>
        </a:xfrm>
        <a:custGeom>
          <a:avLst/>
          <a:gdLst/>
          <a:ahLst/>
          <a:cxnLst/>
          <a:rect l="0" t="0" r="0" b="0"/>
          <a:pathLst>
            <a:path>
              <a:moveTo>
                <a:pt x="2316518" y="0"/>
              </a:moveTo>
              <a:lnTo>
                <a:pt x="2316518" y="281931"/>
              </a:lnTo>
              <a:lnTo>
                <a:pt x="0" y="281931"/>
              </a:lnTo>
              <a:lnTo>
                <a:pt x="0" y="4137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7E8AEB-E6C9-4FE3-BA89-2169CF2B12AC}">
      <dsp:nvSpPr>
        <dsp:cNvPr id="0" name=""/>
        <dsp:cNvSpPr/>
      </dsp:nvSpPr>
      <dsp:spPr>
        <a:xfrm>
          <a:off x="2575123" y="740"/>
          <a:ext cx="1980915" cy="10259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DFC81B-D3D5-4FE9-A50D-EFF1ABD41E04}">
      <dsp:nvSpPr>
        <dsp:cNvPr id="0" name=""/>
        <dsp:cNvSpPr/>
      </dsp:nvSpPr>
      <dsp:spPr>
        <a:xfrm>
          <a:off x="2733179" y="150892"/>
          <a:ext cx="1980915" cy="102598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Echolocation / SONAR</a:t>
          </a:r>
        </a:p>
      </dsp:txBody>
      <dsp:txXfrm>
        <a:off x="2763229" y="180942"/>
        <a:ext cx="1920815" cy="965889"/>
      </dsp:txXfrm>
    </dsp:sp>
    <dsp:sp modelId="{EF3EF8E5-5F64-4244-93AF-3189C9A7896B}">
      <dsp:nvSpPr>
        <dsp:cNvPr id="0" name=""/>
        <dsp:cNvSpPr/>
      </dsp:nvSpPr>
      <dsp:spPr>
        <a:xfrm>
          <a:off x="537813" y="1440439"/>
          <a:ext cx="1422499" cy="9032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8CE872-D934-427C-80C9-4FA1B28FFA85}">
      <dsp:nvSpPr>
        <dsp:cNvPr id="0" name=""/>
        <dsp:cNvSpPr/>
      </dsp:nvSpPr>
      <dsp:spPr>
        <a:xfrm>
          <a:off x="695868" y="1590592"/>
          <a:ext cx="1422499" cy="90328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Passive</a:t>
          </a:r>
          <a:endParaRPr lang="en-US" sz="1000" kern="1200" dirty="0"/>
        </a:p>
      </dsp:txBody>
      <dsp:txXfrm>
        <a:off x="722324" y="1617048"/>
        <a:ext cx="1369587" cy="850375"/>
      </dsp:txXfrm>
    </dsp:sp>
    <dsp:sp modelId="{C28C1C27-F0F6-4CE0-995C-B78A93592048}">
      <dsp:nvSpPr>
        <dsp:cNvPr id="0" name=""/>
        <dsp:cNvSpPr/>
      </dsp:nvSpPr>
      <dsp:spPr>
        <a:xfrm>
          <a:off x="274316" y="2757437"/>
          <a:ext cx="1949492" cy="18947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A8BF3A-D563-48E5-8D88-3D7211D736D3}">
      <dsp:nvSpPr>
        <dsp:cNvPr id="0" name=""/>
        <dsp:cNvSpPr/>
      </dsp:nvSpPr>
      <dsp:spPr>
        <a:xfrm>
          <a:off x="432372" y="2907589"/>
          <a:ext cx="1949492" cy="189476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Echoes in Ambient sound field (traffic, other people)</a:t>
          </a:r>
        </a:p>
      </dsp:txBody>
      <dsp:txXfrm>
        <a:off x="487868" y="2963085"/>
        <a:ext cx="1838500" cy="1783769"/>
      </dsp:txXfrm>
    </dsp:sp>
    <dsp:sp modelId="{E31A7C8F-CEDB-4DCB-B37F-7747F33662A3}">
      <dsp:nvSpPr>
        <dsp:cNvPr id="0" name=""/>
        <dsp:cNvSpPr/>
      </dsp:nvSpPr>
      <dsp:spPr>
        <a:xfrm>
          <a:off x="2841340" y="1440439"/>
          <a:ext cx="1422499" cy="9032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661D18-ABA9-4AC4-A0F8-3B71385911BE}">
      <dsp:nvSpPr>
        <dsp:cNvPr id="0" name=""/>
        <dsp:cNvSpPr/>
      </dsp:nvSpPr>
      <dsp:spPr>
        <a:xfrm>
          <a:off x="2999396" y="1590592"/>
          <a:ext cx="1422499" cy="90328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Active</a:t>
          </a:r>
        </a:p>
      </dsp:txBody>
      <dsp:txXfrm>
        <a:off x="3025852" y="1617048"/>
        <a:ext cx="1369587" cy="850375"/>
      </dsp:txXfrm>
    </dsp:sp>
    <dsp:sp modelId="{AAA22436-C9B5-4A86-9996-8F2907B287FD}">
      <dsp:nvSpPr>
        <dsp:cNvPr id="0" name=""/>
        <dsp:cNvSpPr/>
      </dsp:nvSpPr>
      <dsp:spPr>
        <a:xfrm>
          <a:off x="2539920" y="2757437"/>
          <a:ext cx="2025340" cy="19684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60B09D-305F-429E-951F-2989D7AAFC98}">
      <dsp:nvSpPr>
        <dsp:cNvPr id="0" name=""/>
        <dsp:cNvSpPr/>
      </dsp:nvSpPr>
      <dsp:spPr>
        <a:xfrm>
          <a:off x="2697975" y="2907589"/>
          <a:ext cx="2025340" cy="196847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Echoes from Self-Generated sounds (hissing, whistling, </a:t>
          </a:r>
          <a:r>
            <a:rPr lang="en-US" sz="1400" b="1" kern="1200" dirty="0">
              <a:solidFill>
                <a:srgbClr val="FF0000"/>
              </a:solidFill>
            </a:rPr>
            <a:t>mouth clicking</a:t>
          </a:r>
          <a:r>
            <a:rPr lang="en-US" sz="1400" kern="1200" dirty="0"/>
            <a:t>, speech, finger snaps, cane taps, foot steps, etc.) </a:t>
          </a:r>
        </a:p>
      </dsp:txBody>
      <dsp:txXfrm>
        <a:off x="2755630" y="2965244"/>
        <a:ext cx="1910030" cy="1853160"/>
      </dsp:txXfrm>
    </dsp:sp>
    <dsp:sp modelId="{D1BE8C2B-73E4-4E6F-942C-842D860095E2}">
      <dsp:nvSpPr>
        <dsp:cNvPr id="0" name=""/>
        <dsp:cNvSpPr/>
      </dsp:nvSpPr>
      <dsp:spPr>
        <a:xfrm>
          <a:off x="5170849" y="1440439"/>
          <a:ext cx="1422499" cy="9032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21F259-0A36-4E08-8907-94211C4E52F7}">
      <dsp:nvSpPr>
        <dsp:cNvPr id="0" name=""/>
        <dsp:cNvSpPr/>
      </dsp:nvSpPr>
      <dsp:spPr>
        <a:xfrm>
          <a:off x="5328905" y="1590592"/>
          <a:ext cx="1422499" cy="90328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Hybrid</a:t>
          </a:r>
        </a:p>
      </dsp:txBody>
      <dsp:txXfrm>
        <a:off x="5355361" y="1617048"/>
        <a:ext cx="1369587" cy="850375"/>
      </dsp:txXfrm>
    </dsp:sp>
    <dsp:sp modelId="{023E29FD-91B1-4EBD-974D-1B534272D07B}">
      <dsp:nvSpPr>
        <dsp:cNvPr id="0" name=""/>
        <dsp:cNvSpPr/>
      </dsp:nvSpPr>
      <dsp:spPr>
        <a:xfrm>
          <a:off x="4881371" y="2757437"/>
          <a:ext cx="2001456" cy="19684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67E961-D478-42E2-A5A3-00AE325B8824}">
      <dsp:nvSpPr>
        <dsp:cNvPr id="0" name=""/>
        <dsp:cNvSpPr/>
      </dsp:nvSpPr>
      <dsp:spPr>
        <a:xfrm>
          <a:off x="5039426" y="2907589"/>
          <a:ext cx="2001456" cy="196847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Sensory substitution devices (i-glasses, K-sonar, sonic eye)</a:t>
          </a:r>
        </a:p>
        <a:p>
          <a:pPr marL="0" lvl="0" indent="0" algn="ctr" defTabSz="622300">
            <a:lnSpc>
              <a:spcPct val="90000"/>
            </a:lnSpc>
            <a:spcBef>
              <a:spcPct val="0"/>
            </a:spcBef>
            <a:spcAft>
              <a:spcPct val="35000"/>
            </a:spcAft>
            <a:buNone/>
          </a:pPr>
          <a:r>
            <a:rPr lang="en-US" sz="1400" kern="1200" dirty="0"/>
            <a:t>Listening to previously recorded active echolocation</a:t>
          </a:r>
        </a:p>
      </dsp:txBody>
      <dsp:txXfrm>
        <a:off x="5097081" y="2965244"/>
        <a:ext cx="1886146" cy="18531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D3D82A-9A10-4F26-AF5C-115223A7D11C}">
      <dsp:nvSpPr>
        <dsp:cNvPr id="0" name=""/>
        <dsp:cNvSpPr/>
      </dsp:nvSpPr>
      <dsp:spPr>
        <a:xfrm>
          <a:off x="5836379" y="2343726"/>
          <a:ext cx="91440" cy="413710"/>
        </a:xfrm>
        <a:custGeom>
          <a:avLst/>
          <a:gdLst/>
          <a:ahLst/>
          <a:cxnLst/>
          <a:rect l="0" t="0" r="0" b="0"/>
          <a:pathLst>
            <a:path>
              <a:moveTo>
                <a:pt x="45720" y="0"/>
              </a:moveTo>
              <a:lnTo>
                <a:pt x="45720" y="4137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896EFD-B181-4674-A7AA-1FA881A2592E}">
      <dsp:nvSpPr>
        <dsp:cNvPr id="0" name=""/>
        <dsp:cNvSpPr/>
      </dsp:nvSpPr>
      <dsp:spPr>
        <a:xfrm>
          <a:off x="3565581" y="1026729"/>
          <a:ext cx="2316518" cy="413710"/>
        </a:xfrm>
        <a:custGeom>
          <a:avLst/>
          <a:gdLst/>
          <a:ahLst/>
          <a:cxnLst/>
          <a:rect l="0" t="0" r="0" b="0"/>
          <a:pathLst>
            <a:path>
              <a:moveTo>
                <a:pt x="0" y="0"/>
              </a:moveTo>
              <a:lnTo>
                <a:pt x="0" y="281931"/>
              </a:lnTo>
              <a:lnTo>
                <a:pt x="2316518" y="281931"/>
              </a:lnTo>
              <a:lnTo>
                <a:pt x="2316518" y="4137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C7EF6F-0C0F-4167-B9E3-71E00081F689}">
      <dsp:nvSpPr>
        <dsp:cNvPr id="0" name=""/>
        <dsp:cNvSpPr/>
      </dsp:nvSpPr>
      <dsp:spPr>
        <a:xfrm>
          <a:off x="3506870" y="2343726"/>
          <a:ext cx="91440" cy="413710"/>
        </a:xfrm>
        <a:custGeom>
          <a:avLst/>
          <a:gdLst/>
          <a:ahLst/>
          <a:cxnLst/>
          <a:rect l="0" t="0" r="0" b="0"/>
          <a:pathLst>
            <a:path>
              <a:moveTo>
                <a:pt x="45720" y="0"/>
              </a:moveTo>
              <a:lnTo>
                <a:pt x="45720" y="4137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6063D3-2886-465A-B44B-C303C9A0D27F}">
      <dsp:nvSpPr>
        <dsp:cNvPr id="0" name=""/>
        <dsp:cNvSpPr/>
      </dsp:nvSpPr>
      <dsp:spPr>
        <a:xfrm>
          <a:off x="3506870" y="1026729"/>
          <a:ext cx="91440" cy="413710"/>
        </a:xfrm>
        <a:custGeom>
          <a:avLst/>
          <a:gdLst/>
          <a:ahLst/>
          <a:cxnLst/>
          <a:rect l="0" t="0" r="0" b="0"/>
          <a:pathLst>
            <a:path>
              <a:moveTo>
                <a:pt x="58710" y="0"/>
              </a:moveTo>
              <a:lnTo>
                <a:pt x="58710" y="281931"/>
              </a:lnTo>
              <a:lnTo>
                <a:pt x="45720" y="281931"/>
              </a:lnTo>
              <a:lnTo>
                <a:pt x="45720" y="4137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5708F4-9382-438B-8B31-E7AD69877C56}">
      <dsp:nvSpPr>
        <dsp:cNvPr id="0" name=""/>
        <dsp:cNvSpPr/>
      </dsp:nvSpPr>
      <dsp:spPr>
        <a:xfrm>
          <a:off x="1203343" y="2343726"/>
          <a:ext cx="91440" cy="413710"/>
        </a:xfrm>
        <a:custGeom>
          <a:avLst/>
          <a:gdLst/>
          <a:ahLst/>
          <a:cxnLst/>
          <a:rect l="0" t="0" r="0" b="0"/>
          <a:pathLst>
            <a:path>
              <a:moveTo>
                <a:pt x="45720" y="0"/>
              </a:moveTo>
              <a:lnTo>
                <a:pt x="45720" y="4137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A33A8D-074D-46CE-AE47-3168149020C0}">
      <dsp:nvSpPr>
        <dsp:cNvPr id="0" name=""/>
        <dsp:cNvSpPr/>
      </dsp:nvSpPr>
      <dsp:spPr>
        <a:xfrm>
          <a:off x="1249063" y="1026729"/>
          <a:ext cx="2316518" cy="413710"/>
        </a:xfrm>
        <a:custGeom>
          <a:avLst/>
          <a:gdLst/>
          <a:ahLst/>
          <a:cxnLst/>
          <a:rect l="0" t="0" r="0" b="0"/>
          <a:pathLst>
            <a:path>
              <a:moveTo>
                <a:pt x="2316518" y="0"/>
              </a:moveTo>
              <a:lnTo>
                <a:pt x="2316518" y="281931"/>
              </a:lnTo>
              <a:lnTo>
                <a:pt x="0" y="281931"/>
              </a:lnTo>
              <a:lnTo>
                <a:pt x="0" y="4137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7E8AEB-E6C9-4FE3-BA89-2169CF2B12AC}">
      <dsp:nvSpPr>
        <dsp:cNvPr id="0" name=""/>
        <dsp:cNvSpPr/>
      </dsp:nvSpPr>
      <dsp:spPr>
        <a:xfrm>
          <a:off x="2575123" y="740"/>
          <a:ext cx="1980915" cy="10259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DFC81B-D3D5-4FE9-A50D-EFF1ABD41E04}">
      <dsp:nvSpPr>
        <dsp:cNvPr id="0" name=""/>
        <dsp:cNvSpPr/>
      </dsp:nvSpPr>
      <dsp:spPr>
        <a:xfrm>
          <a:off x="2733179" y="150892"/>
          <a:ext cx="1980915" cy="102598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Echolocation / SONAR</a:t>
          </a:r>
        </a:p>
      </dsp:txBody>
      <dsp:txXfrm>
        <a:off x="2763229" y="180942"/>
        <a:ext cx="1920815" cy="965889"/>
      </dsp:txXfrm>
    </dsp:sp>
    <dsp:sp modelId="{EF3EF8E5-5F64-4244-93AF-3189C9A7896B}">
      <dsp:nvSpPr>
        <dsp:cNvPr id="0" name=""/>
        <dsp:cNvSpPr/>
      </dsp:nvSpPr>
      <dsp:spPr>
        <a:xfrm>
          <a:off x="537813" y="1440439"/>
          <a:ext cx="1422499" cy="9032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8CE872-D934-427C-80C9-4FA1B28FFA85}">
      <dsp:nvSpPr>
        <dsp:cNvPr id="0" name=""/>
        <dsp:cNvSpPr/>
      </dsp:nvSpPr>
      <dsp:spPr>
        <a:xfrm>
          <a:off x="695868" y="1590592"/>
          <a:ext cx="1422499" cy="90328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Passive</a:t>
          </a:r>
          <a:endParaRPr lang="en-US" sz="1000" kern="1200" dirty="0"/>
        </a:p>
      </dsp:txBody>
      <dsp:txXfrm>
        <a:off x="722324" y="1617048"/>
        <a:ext cx="1369587" cy="850375"/>
      </dsp:txXfrm>
    </dsp:sp>
    <dsp:sp modelId="{C28C1C27-F0F6-4CE0-995C-B78A93592048}">
      <dsp:nvSpPr>
        <dsp:cNvPr id="0" name=""/>
        <dsp:cNvSpPr/>
      </dsp:nvSpPr>
      <dsp:spPr>
        <a:xfrm>
          <a:off x="274316" y="2757437"/>
          <a:ext cx="1949492" cy="189476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A8BF3A-D563-48E5-8D88-3D7211D736D3}">
      <dsp:nvSpPr>
        <dsp:cNvPr id="0" name=""/>
        <dsp:cNvSpPr/>
      </dsp:nvSpPr>
      <dsp:spPr>
        <a:xfrm>
          <a:off x="432372" y="2907589"/>
          <a:ext cx="1949492" cy="189476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Echoes in Ambient sound field (traffic, other people)</a:t>
          </a:r>
        </a:p>
      </dsp:txBody>
      <dsp:txXfrm>
        <a:off x="487868" y="2963085"/>
        <a:ext cx="1838500" cy="1783769"/>
      </dsp:txXfrm>
    </dsp:sp>
    <dsp:sp modelId="{E31A7C8F-CEDB-4DCB-B37F-7747F33662A3}">
      <dsp:nvSpPr>
        <dsp:cNvPr id="0" name=""/>
        <dsp:cNvSpPr/>
      </dsp:nvSpPr>
      <dsp:spPr>
        <a:xfrm>
          <a:off x="2841340" y="1440439"/>
          <a:ext cx="1422499" cy="9032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661D18-ABA9-4AC4-A0F8-3B71385911BE}">
      <dsp:nvSpPr>
        <dsp:cNvPr id="0" name=""/>
        <dsp:cNvSpPr/>
      </dsp:nvSpPr>
      <dsp:spPr>
        <a:xfrm>
          <a:off x="2999396" y="1590592"/>
          <a:ext cx="1422499" cy="90328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Active</a:t>
          </a:r>
        </a:p>
      </dsp:txBody>
      <dsp:txXfrm>
        <a:off x="3025852" y="1617048"/>
        <a:ext cx="1369587" cy="850375"/>
      </dsp:txXfrm>
    </dsp:sp>
    <dsp:sp modelId="{AAA22436-C9B5-4A86-9996-8F2907B287FD}">
      <dsp:nvSpPr>
        <dsp:cNvPr id="0" name=""/>
        <dsp:cNvSpPr/>
      </dsp:nvSpPr>
      <dsp:spPr>
        <a:xfrm>
          <a:off x="2539920" y="2757437"/>
          <a:ext cx="2025340" cy="19684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60B09D-305F-429E-951F-2989D7AAFC98}">
      <dsp:nvSpPr>
        <dsp:cNvPr id="0" name=""/>
        <dsp:cNvSpPr/>
      </dsp:nvSpPr>
      <dsp:spPr>
        <a:xfrm>
          <a:off x="2697975" y="2907589"/>
          <a:ext cx="2025340" cy="196847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Echoes from Self-Generated sounds (hissing, whistling, </a:t>
          </a:r>
          <a:r>
            <a:rPr lang="en-US" sz="1400" b="1" kern="1200" dirty="0">
              <a:solidFill>
                <a:srgbClr val="FF0000"/>
              </a:solidFill>
            </a:rPr>
            <a:t>mouth clicking</a:t>
          </a:r>
          <a:r>
            <a:rPr lang="en-US" sz="1400" kern="1200" dirty="0"/>
            <a:t>, speech, finger snaps, cane taps, foot steps, etc.) </a:t>
          </a:r>
        </a:p>
      </dsp:txBody>
      <dsp:txXfrm>
        <a:off x="2755630" y="2965244"/>
        <a:ext cx="1910030" cy="1853160"/>
      </dsp:txXfrm>
    </dsp:sp>
    <dsp:sp modelId="{D1BE8C2B-73E4-4E6F-942C-842D860095E2}">
      <dsp:nvSpPr>
        <dsp:cNvPr id="0" name=""/>
        <dsp:cNvSpPr/>
      </dsp:nvSpPr>
      <dsp:spPr>
        <a:xfrm>
          <a:off x="5170849" y="1440439"/>
          <a:ext cx="1422499" cy="9032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21F259-0A36-4E08-8907-94211C4E52F7}">
      <dsp:nvSpPr>
        <dsp:cNvPr id="0" name=""/>
        <dsp:cNvSpPr/>
      </dsp:nvSpPr>
      <dsp:spPr>
        <a:xfrm>
          <a:off x="5328905" y="1590592"/>
          <a:ext cx="1422499" cy="90328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Hybrid</a:t>
          </a:r>
        </a:p>
      </dsp:txBody>
      <dsp:txXfrm>
        <a:off x="5355361" y="1617048"/>
        <a:ext cx="1369587" cy="850375"/>
      </dsp:txXfrm>
    </dsp:sp>
    <dsp:sp modelId="{023E29FD-91B1-4EBD-974D-1B534272D07B}">
      <dsp:nvSpPr>
        <dsp:cNvPr id="0" name=""/>
        <dsp:cNvSpPr/>
      </dsp:nvSpPr>
      <dsp:spPr>
        <a:xfrm>
          <a:off x="4881371" y="2757437"/>
          <a:ext cx="2001456" cy="19684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67E961-D478-42E2-A5A3-00AE325B8824}">
      <dsp:nvSpPr>
        <dsp:cNvPr id="0" name=""/>
        <dsp:cNvSpPr/>
      </dsp:nvSpPr>
      <dsp:spPr>
        <a:xfrm>
          <a:off x="5039426" y="2907589"/>
          <a:ext cx="2001456" cy="196847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Sensory substitution devices (i-glasses, K-sonar, sonic eye)</a:t>
          </a:r>
        </a:p>
        <a:p>
          <a:pPr marL="0" lvl="0" indent="0" algn="ctr" defTabSz="622300">
            <a:lnSpc>
              <a:spcPct val="90000"/>
            </a:lnSpc>
            <a:spcBef>
              <a:spcPct val="0"/>
            </a:spcBef>
            <a:spcAft>
              <a:spcPct val="35000"/>
            </a:spcAft>
            <a:buNone/>
          </a:pPr>
          <a:r>
            <a:rPr lang="en-US" sz="1400" kern="1200" dirty="0"/>
            <a:t>Listening to previously recorded active echolocation</a:t>
          </a:r>
        </a:p>
      </dsp:txBody>
      <dsp:txXfrm>
        <a:off x="5097081" y="2965244"/>
        <a:ext cx="1886146" cy="185316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4A274A-ABE4-48F6-B47B-DB91D2EB4F62}" type="datetimeFigureOut">
              <a:rPr lang="en-GB" smtClean="0"/>
              <a:pPr/>
              <a:t>15/11/2022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2EB684-148D-467A-83CB-16C65E472A5A}" type="slidenum">
              <a:rPr lang="en-GB" smtClean="0"/>
              <a:pPr/>
              <a:t>‹#›</a:t>
            </a:fld>
            <a:endParaRPr lang="en-GB"/>
          </a:p>
        </p:txBody>
      </p:sp>
    </p:spTree>
    <p:extLst>
      <p:ext uri="{BB962C8B-B14F-4D97-AF65-F5344CB8AC3E}">
        <p14:creationId xmlns:p14="http://schemas.microsoft.com/office/powerpoint/2010/main" val="2554092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5C5AAAA-91D8-481D-8958-20D040A4C23D}" type="slidenum">
              <a:rPr lang="en-US" smtClean="0"/>
              <a:pPr eaLnBrk="1" hangingPunct="1"/>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CED2E3C-1BC9-45F2-B3D7-04CB5200EEA7}" type="datetime1">
              <a:rPr lang="en-US" smtClean="0"/>
              <a:pPr/>
              <a:t>11/15/2022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D86E87-180A-4CED-A4FE-DBF658987C0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E25ED-0467-465B-9A31-D1C6EAD0310D}" type="datetime1">
              <a:rPr lang="en-US" smtClean="0"/>
              <a:pPr/>
              <a:t>11/15/2022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D86E87-180A-4CED-A4FE-DBF658987C0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D557EC-CC82-4C6C-A3AD-3B25D4103E9B}" type="datetime1">
              <a:rPr lang="en-US" smtClean="0"/>
              <a:pPr/>
              <a:t>11/15/2022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D86E87-180A-4CED-A4FE-DBF658987C0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22E1BF-684C-4261-9E41-54F349CB415C}" type="datetime1">
              <a:rPr lang="en-US" smtClean="0"/>
              <a:pPr/>
              <a:t>11/15/2022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D86E87-180A-4CED-A4FE-DBF658987C0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D3CA94-5F33-4C02-849D-0AE7E338A50E}" type="datetime1">
              <a:rPr lang="en-US" smtClean="0"/>
              <a:pPr/>
              <a:t>11/15/2022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D86E87-180A-4CED-A4FE-DBF658987C0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35700C-428B-45D7-98BC-33C22C2C3B60}" type="datetime1">
              <a:rPr lang="en-US" smtClean="0"/>
              <a:pPr/>
              <a:t>11/15/2022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D86E87-180A-4CED-A4FE-DBF658987C0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0F1F52-0B26-4DB6-BE96-7C911BB02B0B}" type="datetime1">
              <a:rPr lang="en-US" smtClean="0"/>
              <a:pPr/>
              <a:t>11/15/2022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D86E87-180A-4CED-A4FE-DBF658987C0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020717-4F69-4A74-BBA1-A2CB5CE5388C}" type="datetime1">
              <a:rPr lang="en-US" smtClean="0"/>
              <a:pPr/>
              <a:t>11/15/2022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D86E87-180A-4CED-A4FE-DBF658987C0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69E258-240E-4C3E-A550-457DF78C0D9F}" type="datetime1">
              <a:rPr lang="en-US" smtClean="0"/>
              <a:pPr/>
              <a:t>11/15/2022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D86E87-180A-4CED-A4FE-DBF658987C0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C97571-1B26-43E1-8164-839FE6217C5D}" type="datetime1">
              <a:rPr lang="en-US" smtClean="0"/>
              <a:pPr/>
              <a:t>11/15/2022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D86E87-180A-4CED-A4FE-DBF658987C0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9BE8C5-9DA0-46C6-A982-BD5594790C31}" type="datetime1">
              <a:rPr lang="en-US" smtClean="0"/>
              <a:pPr/>
              <a:t>11/15/2022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D86E87-180A-4CED-A4FE-DBF658987C0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726519-04E5-470A-9DF4-942EAF240ABA}" type="datetime1">
              <a:rPr lang="en-US" smtClean="0"/>
              <a:pPr/>
              <a:t>11/15/2022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D86E87-180A-4CED-A4FE-DBF658987C0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cholocation@durham.ac.uk"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mailto:lore.thaler@durham.ac.u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ideo" Target="file:///C:\Users\LORE\Documents\durham\presentations\WorkshopJuneJuly2017\juan_record.wmv"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file:///C:\Users\LORE\Documents\durham\presentations\WorkshopJuneJuly2017\daniel_kish_building.wmv" TargetMode="Externa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file:///C:\Users\LORE\Documents\durham\presentations\CafeSciStocktonFeb2017\juan_shapes.wmv" TargetMode="Externa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 Id="rId4" Type="http://schemas.openxmlformats.org/officeDocument/2006/relationships/chart" Target="../charts/chart3.xml"/></Relationships>
</file>

<file path=ppt/slides/_rels/slide3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6.xml"/><Relationship Id="rId4" Type="http://schemas.openxmlformats.org/officeDocument/2006/relationships/chart" Target="../charts/chart6.xml"/></Relationships>
</file>

<file path=ppt/slides/_rels/slide3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6.xml"/><Relationship Id="rId4" Type="http://schemas.openxmlformats.org/officeDocument/2006/relationships/chart" Target="../charts/char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journal.frontiersin.org/article/10.3389/fphys.2013.00098/full"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mailto:lore.thaler@durham.ac.uk" TargetMode="External"/><Relationship Id="rId2" Type="http://schemas.openxmlformats.org/officeDocument/2006/relationships/hyperlink" Target="mailto:echolocation@durham.ac.uk"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1.jpeg"/><Relationship Id="rId3" Type="http://schemas.openxmlformats.org/officeDocument/2006/relationships/notesSlide" Target="../notesSlides/notesSlide3.xml"/><Relationship Id="rId7" Type="http://schemas.openxmlformats.org/officeDocument/2006/relationships/image" Target="../media/image8.png"/><Relationship Id="rId12" Type="http://schemas.openxmlformats.org/officeDocument/2006/relationships/audio" Target="../media/audio4.wav"/><Relationship Id="rId2" Type="http://schemas.openxmlformats.org/officeDocument/2006/relationships/slideLayout" Target="../slideLayouts/slideLayout1.xml"/><Relationship Id="rId16" Type="http://schemas.openxmlformats.org/officeDocument/2006/relationships/image" Target="../media/image14.png"/><Relationship Id="rId1" Type="http://schemas.openxmlformats.org/officeDocument/2006/relationships/tags" Target="../tags/tag2.xml"/><Relationship Id="rId6" Type="http://schemas.openxmlformats.org/officeDocument/2006/relationships/audio" Target="../media/audio1.wav"/><Relationship Id="rId11" Type="http://schemas.openxmlformats.org/officeDocument/2006/relationships/image" Target="../media/image10.jpeg"/><Relationship Id="rId5" Type="http://schemas.openxmlformats.org/officeDocument/2006/relationships/image" Target="../media/image7.png"/><Relationship Id="rId15" Type="http://schemas.openxmlformats.org/officeDocument/2006/relationships/image" Target="../media/image13.png"/><Relationship Id="rId10" Type="http://schemas.openxmlformats.org/officeDocument/2006/relationships/audio" Target="../media/audio3.wav"/><Relationship Id="rId4" Type="http://schemas.openxmlformats.org/officeDocument/2006/relationships/image" Target="../media/image6.png"/><Relationship Id="rId9" Type="http://schemas.openxmlformats.org/officeDocument/2006/relationships/image" Target="../media/image9.png"/><Relationship Id="rId14"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10" Type="http://schemas.openxmlformats.org/officeDocument/2006/relationships/image" Target="../media/image35.png"/><Relationship Id="rId4" Type="http://schemas.openxmlformats.org/officeDocument/2006/relationships/image" Target="../media/image38.jpeg"/><Relationship Id="rId9" Type="http://schemas.openxmlformats.org/officeDocument/2006/relationships/image" Target="../media/image43.jpeg"/></Relationships>
</file>

<file path=ppt/slides/_rels/slide7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6.jpeg"/><Relationship Id="rId7"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7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1.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0.png"/><Relationship Id="rId4" Type="http://schemas.openxmlformats.org/officeDocument/2006/relationships/image" Target="../media/image49.jpeg"/></Relationships>
</file>

<file path=ppt/slides/_rels/slide7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1.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0.png"/><Relationship Id="rId4" Type="http://schemas.openxmlformats.org/officeDocument/2006/relationships/image" Target="../media/image49.jpeg"/></Relationships>
</file>

<file path=ppt/slides/_rels/slide7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3.jpeg"/><Relationship Id="rId7" Type="http://schemas.openxmlformats.org/officeDocument/2006/relationships/image" Target="../media/image39.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8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file:///C:\Users\LORE\Documents\durham\presentations\WorkshopJuneJuly2017\daniel_boat.wmv" TargetMode="External"/><Relationship Id="rId4" Type="http://schemas.openxmlformats.org/officeDocument/2006/relationships/image" Target="../media/image15.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057400"/>
            <a:ext cx="7772400" cy="1470025"/>
          </a:xfrm>
        </p:spPr>
        <p:txBody>
          <a:bodyPr/>
          <a:lstStyle/>
          <a:p>
            <a:r>
              <a:rPr lang="en-GB" b="1" dirty="0"/>
              <a:t>Echolocation Training</a:t>
            </a:r>
            <a:br>
              <a:rPr lang="en-GB" b="1" dirty="0"/>
            </a:br>
            <a:r>
              <a:rPr lang="en-GB" b="1" dirty="0"/>
              <a:t>- Theory -</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04800"/>
            <a:ext cx="244606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304800"/>
            <a:ext cx="244606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72D86E87-180A-4CED-A4FE-DBF658987C09}" type="slidenum">
              <a:rPr lang="en-US" smtClean="0"/>
              <a:pPr/>
              <a:t>1</a:t>
            </a:fld>
            <a:endParaRPr lang="en-US"/>
          </a:p>
        </p:txBody>
      </p:sp>
      <p:sp>
        <p:nvSpPr>
          <p:cNvPr id="7" name="Subtitle 2"/>
          <p:cNvSpPr txBox="1">
            <a:spLocks/>
          </p:cNvSpPr>
          <p:nvPr/>
        </p:nvSpPr>
        <p:spPr>
          <a:xfrm>
            <a:off x="762000" y="3747864"/>
            <a:ext cx="8077200" cy="20574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a:ln>
                  <a:noFill/>
                </a:ln>
                <a:solidFill>
                  <a:schemeClr val="tx1">
                    <a:lumMod val="75000"/>
                    <a:lumOff val="25000"/>
                  </a:schemeClr>
                </a:solidFill>
                <a:effectLst/>
                <a:uLnTx/>
                <a:uFillTx/>
                <a:latin typeface="+mn-lt"/>
                <a:ea typeface="+mn-ea"/>
                <a:cs typeface="+mn-cs"/>
              </a:rPr>
              <a:t>Lore Thaler</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chemeClr val="tx1">
                    <a:lumMod val="75000"/>
                    <a:lumOff val="25000"/>
                  </a:schemeClr>
                </a:solidFill>
                <a:effectLst/>
                <a:uLnTx/>
                <a:uFillTx/>
                <a:latin typeface="+mn-lt"/>
                <a:ea typeface="+mn-ea"/>
                <a:cs typeface="+mn-cs"/>
              </a:rPr>
              <a:t>Department of Psychology</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chemeClr val="tx1"/>
                </a:solidFill>
                <a:effectLst/>
                <a:uLnTx/>
                <a:uFillTx/>
                <a:latin typeface="+mn-lt"/>
                <a:ea typeface="+mn-ea"/>
                <a:cs typeface="+mn-cs"/>
                <a:hlinkClick r:id="rId3"/>
              </a:rPr>
              <a:t>echolocation@durham.ac.uk</a:t>
            </a:r>
            <a:endParaRPr kumimoji="0" lang="en-US" sz="20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000" b="1" dirty="0">
                <a:hlinkClick r:id="rId4"/>
              </a:rPr>
              <a:t>lore.thaler@durham.ac.uk</a:t>
            </a:r>
            <a:r>
              <a:rPr lang="en-US" sz="2000" b="1" dirty="0"/>
              <a:t> </a:t>
            </a:r>
            <a:r>
              <a:rPr kumimoji="0" lang="en-US" sz="2000" b="0" i="0" u="none" strike="noStrike" kern="1200" cap="none" spc="0" normalizeH="0" baseline="0" noProof="0" dirty="0">
                <a:ln>
                  <a:noFill/>
                </a:ln>
                <a:solidFill>
                  <a:schemeClr val="tx1"/>
                </a:solidFill>
                <a:effectLst/>
                <a:uLnTx/>
                <a:uFillTx/>
                <a:latin typeface="+mn-lt"/>
                <a:ea typeface="+mn-ea"/>
                <a:cs typeface="+mn-cs"/>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juan_record.wmv">
            <a:hlinkClick r:id="" action="ppaction://media"/>
          </p:cNvPr>
          <p:cNvPicPr>
            <a:picLocks noGrp="1" noRot="1" noChangeAspect="1"/>
          </p:cNvPicPr>
          <p:nvPr>
            <p:ph idx="1"/>
            <a:videoFile r:link="rId1"/>
          </p:nvPr>
        </p:nvPicPr>
        <p:blipFill>
          <a:blip r:embed="rId3" cstate="print"/>
          <a:stretch>
            <a:fillRect/>
          </a:stretch>
        </p:blipFill>
        <p:spPr>
          <a:xfrm>
            <a:off x="1676400" y="2185988"/>
            <a:ext cx="5630395" cy="3681412"/>
          </a:xfrm>
          <a:prstGeom prst="rect">
            <a:avLst/>
          </a:prstGeom>
        </p:spPr>
      </p:pic>
      <p:sp>
        <p:nvSpPr>
          <p:cNvPr id="5" name="Title 3"/>
          <p:cNvSpPr txBox="1">
            <a:spLocks/>
          </p:cNvSpPr>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mj-lt"/>
                <a:ea typeface="+mj-ea"/>
                <a:cs typeface="+mj-cs"/>
              </a:rPr>
              <a:t>Echolocation</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Title 1"/>
          <p:cNvSpPr txBox="1">
            <a:spLocks/>
          </p:cNvSpPr>
          <p:nvPr/>
        </p:nvSpPr>
        <p:spPr bwMode="auto">
          <a:xfrm>
            <a:off x="304800" y="114300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dirty="0">
                <a:latin typeface="Calibri" pitchFamily="34" charset="0"/>
              </a:rPr>
              <a:t>Video - Juan Ruiz – Navigation</a:t>
            </a:r>
          </a:p>
        </p:txBody>
      </p:sp>
      <p:sp>
        <p:nvSpPr>
          <p:cNvPr id="3" name="Slide Number Placeholder 2"/>
          <p:cNvSpPr>
            <a:spLocks noGrp="1"/>
          </p:cNvSpPr>
          <p:nvPr>
            <p:ph type="sldNum" sz="quarter" idx="12"/>
          </p:nvPr>
        </p:nvSpPr>
        <p:spPr/>
        <p:txBody>
          <a:bodyPr/>
          <a:lstStyle/>
          <a:p>
            <a:fld id="{72D86E87-180A-4CED-A4FE-DBF658987C09}" type="slidenum">
              <a:rPr lang="en-US" smtClean="0"/>
              <a:pPr/>
              <a:t>10</a:t>
            </a:fld>
            <a:endParaRPr lang="en-US"/>
          </a:p>
        </p:txBody>
      </p:sp>
    </p:spTree>
    <p:extLst>
      <p:ext uri="{BB962C8B-B14F-4D97-AF65-F5344CB8AC3E}">
        <p14:creationId xmlns:p14="http://schemas.microsoft.com/office/powerpoint/2010/main" val="27140967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A word at the end</a:t>
            </a:r>
          </a:p>
        </p:txBody>
      </p:sp>
      <p:sp>
        <p:nvSpPr>
          <p:cNvPr id="3" name="Content Placeholder 2"/>
          <p:cNvSpPr>
            <a:spLocks noGrp="1"/>
          </p:cNvSpPr>
          <p:nvPr>
            <p:ph idx="1"/>
          </p:nvPr>
        </p:nvSpPr>
        <p:spPr/>
        <p:txBody>
          <a:bodyPr>
            <a:normAutofit/>
          </a:bodyPr>
          <a:lstStyle/>
          <a:p>
            <a:r>
              <a:rPr lang="en-GB" dirty="0"/>
              <a:t>Key to developing echolocation skills is practice</a:t>
            </a:r>
          </a:p>
          <a:p>
            <a:r>
              <a:rPr lang="en-GB" dirty="0"/>
              <a:t>Echolocation goes together with long cane, guide dog, human guide, etc. </a:t>
            </a:r>
            <a:r>
              <a:rPr lang="en-GB" u="sng" dirty="0"/>
              <a:t>It is just one more tool in your toolbox!</a:t>
            </a:r>
          </a:p>
        </p:txBody>
      </p:sp>
      <p:sp>
        <p:nvSpPr>
          <p:cNvPr id="4" name="Slide Number Placeholder 3"/>
          <p:cNvSpPr>
            <a:spLocks noGrp="1"/>
          </p:cNvSpPr>
          <p:nvPr>
            <p:ph type="sldNum" sz="quarter" idx="12"/>
          </p:nvPr>
        </p:nvSpPr>
        <p:spPr/>
        <p:txBody>
          <a:bodyPr/>
          <a:lstStyle/>
          <a:p>
            <a:fld id="{72D86E87-180A-4CED-A4FE-DBF658987C09}" type="slidenum">
              <a:rPr lang="en-US" smtClean="0"/>
              <a:pPr/>
              <a:t>100</a:t>
            </a:fld>
            <a:endParaRPr lang="en-US"/>
          </a:p>
        </p:txBody>
      </p:sp>
    </p:spTree>
    <p:extLst>
      <p:ext uri="{BB962C8B-B14F-4D97-AF65-F5344CB8AC3E}">
        <p14:creationId xmlns:p14="http://schemas.microsoft.com/office/powerpoint/2010/main" val="8489119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A word at the end</a:t>
            </a:r>
          </a:p>
        </p:txBody>
      </p:sp>
      <p:sp>
        <p:nvSpPr>
          <p:cNvPr id="3" name="Content Placeholder 2"/>
          <p:cNvSpPr>
            <a:spLocks noGrp="1"/>
          </p:cNvSpPr>
          <p:nvPr>
            <p:ph idx="1"/>
          </p:nvPr>
        </p:nvSpPr>
        <p:spPr/>
        <p:txBody>
          <a:bodyPr>
            <a:normAutofit/>
          </a:bodyPr>
          <a:lstStyle/>
          <a:p>
            <a:r>
              <a:rPr lang="en-GB" dirty="0"/>
              <a:t>the exercises I described in slides are </a:t>
            </a:r>
            <a:r>
              <a:rPr lang="en-GB" u="sng" dirty="0"/>
              <a:t>suggestions</a:t>
            </a:r>
            <a:r>
              <a:rPr lang="en-GB" dirty="0"/>
              <a:t> – they are neither compulsory nor an exhaustive list of ‘what to do’</a:t>
            </a:r>
          </a:p>
          <a:p>
            <a:pPr lvl="1"/>
            <a:r>
              <a:rPr lang="en-GB" dirty="0"/>
              <a:t>use your imagination to come up with more and more exercises with particular relevance to the person you are working with!</a:t>
            </a:r>
          </a:p>
          <a:p>
            <a:pPr lvl="1"/>
            <a:r>
              <a:rPr lang="en-GB" dirty="0"/>
              <a:t>Use life as an exercise ground!</a:t>
            </a:r>
          </a:p>
        </p:txBody>
      </p:sp>
      <p:sp>
        <p:nvSpPr>
          <p:cNvPr id="4" name="Slide Number Placeholder 3"/>
          <p:cNvSpPr>
            <a:spLocks noGrp="1"/>
          </p:cNvSpPr>
          <p:nvPr>
            <p:ph type="sldNum" sz="quarter" idx="12"/>
          </p:nvPr>
        </p:nvSpPr>
        <p:spPr/>
        <p:txBody>
          <a:bodyPr/>
          <a:lstStyle/>
          <a:p>
            <a:fld id="{72D86E87-180A-4CED-A4FE-DBF658987C09}" type="slidenum">
              <a:rPr lang="en-US" smtClean="0"/>
              <a:pPr/>
              <a:t>101</a:t>
            </a:fld>
            <a:endParaRPr lang="en-US"/>
          </a:p>
        </p:txBody>
      </p:sp>
    </p:spTree>
    <p:extLst>
      <p:ext uri="{BB962C8B-B14F-4D97-AF65-F5344CB8AC3E}">
        <p14:creationId xmlns:p14="http://schemas.microsoft.com/office/powerpoint/2010/main" val="3679054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p:txBody>
          <a:bodyPr/>
          <a:lstStyle/>
          <a:p>
            <a:pPr eaLnBrk="1" hangingPunct="1"/>
            <a:r>
              <a:rPr lang="en-US" dirty="0"/>
              <a:t>Echolocation</a:t>
            </a:r>
          </a:p>
        </p:txBody>
      </p:sp>
      <p:sp>
        <p:nvSpPr>
          <p:cNvPr id="6149" name="Title 1"/>
          <p:cNvSpPr txBox="1">
            <a:spLocks/>
          </p:cNvSpPr>
          <p:nvPr/>
        </p:nvSpPr>
        <p:spPr bwMode="auto">
          <a:xfrm>
            <a:off x="304800" y="114300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dirty="0">
                <a:latin typeface="Calibri" pitchFamily="34" charset="0"/>
              </a:rPr>
              <a:t>Video - Daniel Kish – Complex Spatial Structure</a:t>
            </a:r>
          </a:p>
        </p:txBody>
      </p:sp>
      <p:pic>
        <p:nvPicPr>
          <p:cNvPr id="6" name="daniel_kish_building.wmv">
            <a:hlinkClick r:id="" action="ppaction://media"/>
          </p:cNvPr>
          <p:cNvPicPr>
            <a:picLocks noRot="1" noChangeAspect="1"/>
          </p:cNvPicPr>
          <p:nvPr>
            <a:videoFile r:link="rId1"/>
          </p:nvPr>
        </p:nvPicPr>
        <p:blipFill>
          <a:blip r:embed="rId4" cstate="print"/>
          <a:stretch>
            <a:fillRect/>
          </a:stretch>
        </p:blipFill>
        <p:spPr>
          <a:xfrm>
            <a:off x="838200" y="2133600"/>
            <a:ext cx="7429500" cy="3412067"/>
          </a:xfrm>
          <a:prstGeom prst="rect">
            <a:avLst/>
          </a:prstGeom>
        </p:spPr>
      </p:pic>
      <p:sp>
        <p:nvSpPr>
          <p:cNvPr id="2" name="Slide Number Placeholder 1"/>
          <p:cNvSpPr>
            <a:spLocks noGrp="1"/>
          </p:cNvSpPr>
          <p:nvPr>
            <p:ph type="sldNum" sz="quarter" idx="12"/>
          </p:nvPr>
        </p:nvSpPr>
        <p:spPr/>
        <p:txBody>
          <a:bodyPr/>
          <a:lstStyle/>
          <a:p>
            <a:fld id="{72D86E87-180A-4CED-A4FE-DBF658987C09}" type="slidenum">
              <a:rPr lang="en-US" smtClean="0"/>
              <a:pPr/>
              <a:t>11</a:t>
            </a:fld>
            <a:endParaRPr lang="en-US"/>
          </a:p>
        </p:txBody>
      </p:sp>
    </p:spTree>
    <p:extLst>
      <p:ext uri="{BB962C8B-B14F-4D97-AF65-F5344CB8AC3E}">
        <p14:creationId xmlns:p14="http://schemas.microsoft.com/office/powerpoint/2010/main" val="32650550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20000">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p:txBody>
          <a:bodyPr/>
          <a:lstStyle/>
          <a:p>
            <a:pPr eaLnBrk="1" hangingPunct="1"/>
            <a:r>
              <a:rPr lang="en-US" dirty="0"/>
              <a:t>Echolocation</a:t>
            </a:r>
          </a:p>
        </p:txBody>
      </p:sp>
      <p:sp>
        <p:nvSpPr>
          <p:cNvPr id="6149" name="Title 1"/>
          <p:cNvSpPr txBox="1">
            <a:spLocks/>
          </p:cNvSpPr>
          <p:nvPr/>
        </p:nvSpPr>
        <p:spPr bwMode="auto">
          <a:xfrm>
            <a:off x="304800" y="114300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dirty="0">
                <a:latin typeface="Calibri" pitchFamily="34" charset="0"/>
              </a:rPr>
              <a:t>Video - Juan Ruiz – Shape Identification</a:t>
            </a:r>
          </a:p>
        </p:txBody>
      </p:sp>
      <p:pic>
        <p:nvPicPr>
          <p:cNvPr id="4" name="juan_shapes.wmv">
            <a:hlinkClick r:id="" action="ppaction://media"/>
          </p:cNvPr>
          <p:cNvPicPr>
            <a:picLocks noRot="1" noChangeAspect="1"/>
          </p:cNvPicPr>
          <p:nvPr>
            <a:videoFile r:link="rId1"/>
          </p:nvPr>
        </p:nvPicPr>
        <p:blipFill>
          <a:blip r:embed="rId4" cstate="print"/>
          <a:stretch>
            <a:fillRect/>
          </a:stretch>
        </p:blipFill>
        <p:spPr>
          <a:xfrm>
            <a:off x="1752600" y="2057400"/>
            <a:ext cx="5810250" cy="4191000"/>
          </a:xfrm>
          <a:prstGeom prst="rect">
            <a:avLst/>
          </a:prstGeom>
        </p:spPr>
      </p:pic>
      <p:sp>
        <p:nvSpPr>
          <p:cNvPr id="2" name="Slide Number Placeholder 1"/>
          <p:cNvSpPr>
            <a:spLocks noGrp="1"/>
          </p:cNvSpPr>
          <p:nvPr>
            <p:ph type="sldNum" sz="quarter" idx="12"/>
          </p:nvPr>
        </p:nvSpPr>
        <p:spPr/>
        <p:txBody>
          <a:bodyPr/>
          <a:lstStyle/>
          <a:p>
            <a:fld id="{72D86E87-180A-4CED-A4FE-DBF658987C09}" type="slidenum">
              <a:rPr lang="en-US" smtClean="0"/>
              <a:pPr/>
              <a:t>12</a:t>
            </a:fld>
            <a:endParaRPr lang="en-US"/>
          </a:p>
        </p:txBody>
      </p:sp>
    </p:spTree>
    <p:extLst>
      <p:ext uri="{BB962C8B-B14F-4D97-AF65-F5344CB8AC3E}">
        <p14:creationId xmlns:p14="http://schemas.microsoft.com/office/powerpoint/2010/main" val="34744443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Echolocation in People</a:t>
            </a:r>
          </a:p>
        </p:txBody>
      </p:sp>
      <p:graphicFrame>
        <p:nvGraphicFramePr>
          <p:cNvPr id="4" name="Diagram 3"/>
          <p:cNvGraphicFramePr>
            <a:graphicFrameLocks noChangeAspect="1"/>
          </p:cNvGraphicFramePr>
          <p:nvPr>
            <p:extLst>
              <p:ext uri="{D42A27DB-BD31-4B8C-83A1-F6EECF244321}">
                <p14:modId xmlns:p14="http://schemas.microsoft.com/office/powerpoint/2010/main" val="3000899411"/>
              </p:ext>
            </p:extLst>
          </p:nvPr>
        </p:nvGraphicFramePr>
        <p:xfrm>
          <a:off x="609600" y="1447800"/>
          <a:ext cx="73152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72D86E87-180A-4CED-A4FE-DBF658987C09}" type="slidenum">
              <a:rPr lang="en-US" smtClean="0"/>
              <a:pPr/>
              <a:t>13</a:t>
            </a:fld>
            <a:endParaRPr lang="en-US"/>
          </a:p>
        </p:txBody>
      </p:sp>
    </p:spTree>
    <p:extLst>
      <p:ext uri="{BB962C8B-B14F-4D97-AF65-F5344CB8AC3E}">
        <p14:creationId xmlns:p14="http://schemas.microsoft.com/office/powerpoint/2010/main" val="4068865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Mouth Clicks?</a:t>
            </a:r>
          </a:p>
        </p:txBody>
      </p:sp>
      <p:sp>
        <p:nvSpPr>
          <p:cNvPr id="3" name="Content Placeholder 2"/>
          <p:cNvSpPr>
            <a:spLocks noGrp="1"/>
          </p:cNvSpPr>
          <p:nvPr>
            <p:ph idx="1"/>
          </p:nvPr>
        </p:nvSpPr>
        <p:spPr/>
        <p:txBody>
          <a:bodyPr>
            <a:normAutofit fontScale="85000" lnSpcReduction="20000"/>
          </a:bodyPr>
          <a:lstStyle/>
          <a:p>
            <a:r>
              <a:rPr lang="en-GB" sz="4000" dirty="0"/>
              <a:t>Offers a head-level perspective (as opposed to cane/dog which focus more on ground level)</a:t>
            </a:r>
          </a:p>
          <a:p>
            <a:r>
              <a:rPr lang="en-GB" sz="4000" dirty="0"/>
              <a:t>Good position in between the ears!</a:t>
            </a:r>
          </a:p>
          <a:p>
            <a:endParaRPr lang="en-GB" sz="4000" dirty="0"/>
          </a:p>
          <a:p>
            <a:r>
              <a:rPr lang="en-GB" sz="4000" dirty="0"/>
              <a:t>hands free</a:t>
            </a:r>
          </a:p>
          <a:p>
            <a:r>
              <a:rPr lang="en-GB" sz="4000" dirty="0"/>
              <a:t>no interference with breathing</a:t>
            </a:r>
          </a:p>
          <a:p>
            <a:r>
              <a:rPr lang="en-GB" sz="4000" dirty="0"/>
              <a:t>Can be modulated depending on the situation</a:t>
            </a:r>
          </a:p>
          <a:p>
            <a:endParaRPr lang="en-GB" dirty="0"/>
          </a:p>
        </p:txBody>
      </p:sp>
      <p:sp>
        <p:nvSpPr>
          <p:cNvPr id="4" name="Slide Number Placeholder 3"/>
          <p:cNvSpPr>
            <a:spLocks noGrp="1"/>
          </p:cNvSpPr>
          <p:nvPr>
            <p:ph type="sldNum" sz="quarter" idx="12"/>
          </p:nvPr>
        </p:nvSpPr>
        <p:spPr/>
        <p:txBody>
          <a:bodyPr/>
          <a:lstStyle/>
          <a:p>
            <a:fld id="{72D86E87-180A-4CED-A4FE-DBF658987C09}" type="slidenum">
              <a:rPr lang="en-US" smtClean="0"/>
              <a:pPr/>
              <a:t>14</a:t>
            </a:fld>
            <a:endParaRPr lang="en-US"/>
          </a:p>
        </p:txBody>
      </p:sp>
    </p:spTree>
    <p:extLst>
      <p:ext uri="{BB962C8B-B14F-4D97-AF65-F5344CB8AC3E}">
        <p14:creationId xmlns:p14="http://schemas.microsoft.com/office/powerpoint/2010/main" val="2155889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Overview of this ‘Lecture’</a:t>
            </a:r>
          </a:p>
        </p:txBody>
      </p:sp>
      <p:sp>
        <p:nvSpPr>
          <p:cNvPr id="3" name="Content Placeholder 2"/>
          <p:cNvSpPr>
            <a:spLocks noGrp="1"/>
          </p:cNvSpPr>
          <p:nvPr>
            <p:ph idx="1"/>
          </p:nvPr>
        </p:nvSpPr>
        <p:spPr/>
        <p:txBody>
          <a:bodyPr>
            <a:normAutofit/>
          </a:bodyPr>
          <a:lstStyle/>
          <a:p>
            <a:r>
              <a:rPr lang="en-GB" sz="3600" dirty="0"/>
              <a:t>Introduction to Human Echolocation</a:t>
            </a:r>
          </a:p>
          <a:p>
            <a:endParaRPr lang="en-GB" sz="3600" dirty="0"/>
          </a:p>
          <a:p>
            <a:r>
              <a:rPr lang="en-GB" sz="3600" b="1" dirty="0">
                <a:solidFill>
                  <a:srgbClr val="FF0000"/>
                </a:solidFill>
              </a:rPr>
              <a:t>Echolocation and Vision Loss</a:t>
            </a:r>
          </a:p>
          <a:p>
            <a:pPr lvl="1"/>
            <a:r>
              <a:rPr lang="en-GB" sz="3200" dirty="0"/>
              <a:t>Echolocation and the Brain</a:t>
            </a:r>
          </a:p>
          <a:p>
            <a:pPr lvl="1"/>
            <a:r>
              <a:rPr lang="en-GB" sz="3200" dirty="0"/>
              <a:t>Replacing certain Visual Functionality?</a:t>
            </a:r>
          </a:p>
          <a:p>
            <a:endParaRPr lang="en-GB" sz="3600" dirty="0"/>
          </a:p>
          <a:p>
            <a:r>
              <a:rPr lang="en-GB" sz="3600" dirty="0"/>
              <a:t>Limitations of Echolocation</a:t>
            </a:r>
          </a:p>
          <a:p>
            <a:endParaRPr lang="en-GB" sz="3600" dirty="0"/>
          </a:p>
        </p:txBody>
      </p:sp>
      <p:sp>
        <p:nvSpPr>
          <p:cNvPr id="4" name="Slide Number Placeholder 3"/>
          <p:cNvSpPr>
            <a:spLocks noGrp="1"/>
          </p:cNvSpPr>
          <p:nvPr>
            <p:ph type="sldNum" sz="quarter" idx="12"/>
          </p:nvPr>
        </p:nvSpPr>
        <p:spPr/>
        <p:txBody>
          <a:bodyPr/>
          <a:lstStyle/>
          <a:p>
            <a:fld id="{72D86E87-180A-4CED-A4FE-DBF658987C09}" type="slidenum">
              <a:rPr lang="en-US" smtClean="0"/>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normAutofit/>
          </a:bodyPr>
          <a:lstStyle/>
          <a:p>
            <a:r>
              <a:rPr lang="en-GB" dirty="0"/>
              <a:t>People who are blind are generally better at perceiving echoes, even if they do not echolocate  </a:t>
            </a:r>
            <a:r>
              <a:rPr lang="en-GB" sz="2400" dirty="0"/>
              <a:t>(</a:t>
            </a:r>
            <a:r>
              <a:rPr lang="en-GB" sz="2400" dirty="0" err="1"/>
              <a:t>Kolarik</a:t>
            </a:r>
            <a:r>
              <a:rPr lang="en-GB" sz="2400" dirty="0"/>
              <a:t> et al., 2014; </a:t>
            </a:r>
            <a:r>
              <a:rPr lang="en-GB" sz="2400" dirty="0" err="1"/>
              <a:t>Dufour</a:t>
            </a:r>
            <a:r>
              <a:rPr lang="en-GB" sz="2400" dirty="0"/>
              <a:t> et al., 2005)</a:t>
            </a:r>
          </a:p>
          <a:p>
            <a:endParaRPr lang="en-GB" dirty="0"/>
          </a:p>
          <a:p>
            <a:r>
              <a:rPr lang="en-GB" b="1" u="sng" dirty="0"/>
              <a:t>But</a:t>
            </a:r>
            <a:r>
              <a:rPr lang="en-GB" dirty="0"/>
              <a:t>: to successfully echolocate one needs to practice! </a:t>
            </a:r>
          </a:p>
        </p:txBody>
      </p:sp>
      <p:sp>
        <p:nvSpPr>
          <p:cNvPr id="4" name="Slide Number Placeholder 3"/>
          <p:cNvSpPr>
            <a:spLocks noGrp="1"/>
          </p:cNvSpPr>
          <p:nvPr>
            <p:ph type="sldNum" sz="quarter" idx="12"/>
          </p:nvPr>
        </p:nvSpPr>
        <p:spPr/>
        <p:txBody>
          <a:bodyPr/>
          <a:lstStyle/>
          <a:p>
            <a:fld id="{72D86E87-180A-4CED-A4FE-DBF658987C09}" type="slidenum">
              <a:rPr lang="en-US" smtClean="0"/>
              <a:pPr/>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Overview of this ‘Lecture’</a:t>
            </a:r>
          </a:p>
        </p:txBody>
      </p:sp>
      <p:sp>
        <p:nvSpPr>
          <p:cNvPr id="3" name="Content Placeholder 2"/>
          <p:cNvSpPr>
            <a:spLocks noGrp="1"/>
          </p:cNvSpPr>
          <p:nvPr>
            <p:ph idx="1"/>
          </p:nvPr>
        </p:nvSpPr>
        <p:spPr/>
        <p:txBody>
          <a:bodyPr>
            <a:normAutofit/>
          </a:bodyPr>
          <a:lstStyle/>
          <a:p>
            <a:r>
              <a:rPr lang="en-GB" sz="3600" dirty="0"/>
              <a:t>Introduction to Human Echolocation</a:t>
            </a:r>
          </a:p>
          <a:p>
            <a:endParaRPr lang="en-GB" sz="3600" dirty="0"/>
          </a:p>
          <a:p>
            <a:r>
              <a:rPr lang="en-GB" sz="3600" b="1" dirty="0">
                <a:solidFill>
                  <a:srgbClr val="FF0000"/>
                </a:solidFill>
              </a:rPr>
              <a:t>Echolocation and Vision Loss</a:t>
            </a:r>
          </a:p>
          <a:p>
            <a:pPr lvl="1"/>
            <a:r>
              <a:rPr lang="en-GB" sz="3200" b="1" dirty="0">
                <a:solidFill>
                  <a:srgbClr val="FF0000"/>
                </a:solidFill>
              </a:rPr>
              <a:t>Echolocation and the Brain</a:t>
            </a:r>
          </a:p>
          <a:p>
            <a:pPr lvl="1"/>
            <a:r>
              <a:rPr lang="en-GB" sz="3200" dirty="0"/>
              <a:t>Replacing certain Visual Functionality?</a:t>
            </a:r>
          </a:p>
          <a:p>
            <a:endParaRPr lang="en-GB" sz="3600" dirty="0"/>
          </a:p>
          <a:p>
            <a:r>
              <a:rPr lang="en-GB" sz="3600" dirty="0"/>
              <a:t>Limitations of Echolocation</a:t>
            </a:r>
          </a:p>
          <a:p>
            <a:endParaRPr lang="en-GB" sz="3600" dirty="0"/>
          </a:p>
        </p:txBody>
      </p:sp>
      <p:sp>
        <p:nvSpPr>
          <p:cNvPr id="4" name="Slide Number Placeholder 3"/>
          <p:cNvSpPr>
            <a:spLocks noGrp="1"/>
          </p:cNvSpPr>
          <p:nvPr>
            <p:ph type="sldNum" sz="quarter" idx="12"/>
          </p:nvPr>
        </p:nvSpPr>
        <p:spPr/>
        <p:txBody>
          <a:bodyPr/>
          <a:lstStyle/>
          <a:p>
            <a:fld id="{72D86E87-180A-4CED-A4FE-DBF658987C09}" type="slidenum">
              <a:rPr lang="en-US" smtClean="0"/>
              <a:pPr/>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Which brain areas are involved in echolocation?</a:t>
            </a:r>
          </a:p>
        </p:txBody>
      </p:sp>
      <p:sp>
        <p:nvSpPr>
          <p:cNvPr id="3" name="Subtitle 2"/>
          <p:cNvSpPr>
            <a:spLocks noGrp="1"/>
          </p:cNvSpPr>
          <p:nvPr>
            <p:ph type="subTitle" idx="1"/>
          </p:nvPr>
        </p:nvSpPr>
        <p:spPr/>
        <p:txBody>
          <a:bodyPr/>
          <a:lstStyle/>
          <a:p>
            <a:endParaRPr lang="en-GB"/>
          </a:p>
        </p:txBody>
      </p:sp>
      <p:sp>
        <p:nvSpPr>
          <p:cNvPr id="4" name="Slide Number Placeholder 3"/>
          <p:cNvSpPr>
            <a:spLocks noGrp="1"/>
          </p:cNvSpPr>
          <p:nvPr>
            <p:ph type="sldNum" sz="quarter" idx="12"/>
          </p:nvPr>
        </p:nvSpPr>
        <p:spPr/>
        <p:txBody>
          <a:bodyPr/>
          <a:lstStyle/>
          <a:p>
            <a:fld id="{72D86E87-180A-4CED-A4FE-DBF658987C09}" type="slidenum">
              <a:rPr lang="en-US" smtClean="0"/>
              <a:pPr/>
              <a:t>18</a:t>
            </a:fld>
            <a:endParaRPr lang="en-US"/>
          </a:p>
        </p:txBody>
      </p:sp>
    </p:spTree>
    <p:extLst>
      <p:ext uri="{BB962C8B-B14F-4D97-AF65-F5344CB8AC3E}">
        <p14:creationId xmlns:p14="http://schemas.microsoft.com/office/powerpoint/2010/main" val="2904395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Thaler_Goodale_Figure2.tif"/>
          <p:cNvPicPr>
            <a:picLocks noChangeAspect="1"/>
          </p:cNvPicPr>
          <p:nvPr/>
        </p:nvPicPr>
        <p:blipFill>
          <a:blip r:embed="rId2" cstate="print"/>
          <a:stretch>
            <a:fillRect/>
          </a:stretch>
        </p:blipFill>
        <p:spPr>
          <a:xfrm>
            <a:off x="1547664" y="1052736"/>
            <a:ext cx="6073488" cy="4726606"/>
          </a:xfrm>
          <a:prstGeom prst="rect">
            <a:avLst/>
          </a:prstGeom>
        </p:spPr>
      </p:pic>
      <p:sp>
        <p:nvSpPr>
          <p:cNvPr id="3" name="TextBox 2"/>
          <p:cNvSpPr txBox="1"/>
          <p:nvPr/>
        </p:nvSpPr>
        <p:spPr>
          <a:xfrm>
            <a:off x="395536" y="6084004"/>
            <a:ext cx="3960440" cy="461665"/>
          </a:xfrm>
          <a:prstGeom prst="rect">
            <a:avLst/>
          </a:prstGeom>
          <a:noFill/>
        </p:spPr>
        <p:txBody>
          <a:bodyPr wrap="square" rtlCol="0">
            <a:spAutoFit/>
          </a:bodyPr>
          <a:lstStyle/>
          <a:p>
            <a:r>
              <a:rPr lang="en-GB" sz="2400" dirty="0"/>
              <a:t>Thaler et al (2011) </a:t>
            </a:r>
            <a:r>
              <a:rPr lang="en-GB" sz="2400" dirty="0" err="1"/>
              <a:t>PLoS</a:t>
            </a:r>
            <a:r>
              <a:rPr lang="en-GB" sz="2400" dirty="0"/>
              <a:t> One</a:t>
            </a:r>
          </a:p>
        </p:txBody>
      </p:sp>
      <p:sp>
        <p:nvSpPr>
          <p:cNvPr id="4" name="Slide Number Placeholder 3"/>
          <p:cNvSpPr>
            <a:spLocks noGrp="1"/>
          </p:cNvSpPr>
          <p:nvPr>
            <p:ph type="sldNum" sz="quarter" idx="12"/>
          </p:nvPr>
        </p:nvSpPr>
        <p:spPr/>
        <p:txBody>
          <a:bodyPr/>
          <a:lstStyle/>
          <a:p>
            <a:fld id="{72D86E87-180A-4CED-A4FE-DBF658987C09}" type="slidenum">
              <a:rPr lang="en-US" smtClean="0"/>
              <a:pPr/>
              <a:t>19</a:t>
            </a:fld>
            <a:endParaRPr lang="en-US"/>
          </a:p>
        </p:txBody>
      </p:sp>
    </p:spTree>
    <p:extLst>
      <p:ext uri="{BB962C8B-B14F-4D97-AF65-F5344CB8AC3E}">
        <p14:creationId xmlns:p14="http://schemas.microsoft.com/office/powerpoint/2010/main" val="72713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Overview of this ‘Lecture’</a:t>
            </a:r>
          </a:p>
        </p:txBody>
      </p:sp>
      <p:sp>
        <p:nvSpPr>
          <p:cNvPr id="3" name="Content Placeholder 2"/>
          <p:cNvSpPr>
            <a:spLocks noGrp="1"/>
          </p:cNvSpPr>
          <p:nvPr>
            <p:ph idx="1"/>
          </p:nvPr>
        </p:nvSpPr>
        <p:spPr/>
        <p:txBody>
          <a:bodyPr>
            <a:normAutofit/>
          </a:bodyPr>
          <a:lstStyle/>
          <a:p>
            <a:r>
              <a:rPr lang="en-GB" sz="3600" dirty="0"/>
              <a:t>Introduction to Human Echolocation</a:t>
            </a:r>
          </a:p>
          <a:p>
            <a:endParaRPr lang="en-GB" sz="3600" dirty="0"/>
          </a:p>
          <a:p>
            <a:r>
              <a:rPr lang="en-GB" sz="3600" dirty="0"/>
              <a:t>Echolocation and Vision Loss</a:t>
            </a:r>
          </a:p>
          <a:p>
            <a:pPr lvl="1"/>
            <a:r>
              <a:rPr lang="en-GB" sz="3200" dirty="0"/>
              <a:t>Echolocation and the Brain</a:t>
            </a:r>
          </a:p>
          <a:p>
            <a:pPr lvl="1"/>
            <a:r>
              <a:rPr lang="en-GB" sz="3200" dirty="0"/>
              <a:t>Replacing certain Visual Functionality?</a:t>
            </a:r>
          </a:p>
          <a:p>
            <a:endParaRPr lang="en-GB" sz="3600" dirty="0"/>
          </a:p>
          <a:p>
            <a:r>
              <a:rPr lang="en-GB" sz="3600" dirty="0"/>
              <a:t>Limitations of Echolocation</a:t>
            </a:r>
          </a:p>
          <a:p>
            <a:endParaRPr lang="en-GB" sz="3600" dirty="0"/>
          </a:p>
        </p:txBody>
      </p:sp>
      <p:sp>
        <p:nvSpPr>
          <p:cNvPr id="4" name="Slide Number Placeholder 3"/>
          <p:cNvSpPr>
            <a:spLocks noGrp="1"/>
          </p:cNvSpPr>
          <p:nvPr>
            <p:ph type="sldNum" sz="quarter" idx="12"/>
          </p:nvPr>
        </p:nvSpPr>
        <p:spPr/>
        <p:txBody>
          <a:bodyPr/>
          <a:lstStyle/>
          <a:p>
            <a:fld id="{72D86E87-180A-4CED-A4FE-DBF658987C09}"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a:ln>
                  <a:noFill/>
                </a:ln>
                <a:solidFill>
                  <a:schemeClr val="tx1"/>
                </a:solidFill>
                <a:effectLst/>
                <a:uLnTx/>
                <a:uFillTx/>
                <a:latin typeface="+mj-lt"/>
                <a:ea typeface="+mj-ea"/>
                <a:cs typeface="+mj-cs"/>
              </a:rPr>
              <a:t>Echolocation and The ‘Visual’ Brain</a:t>
            </a:r>
          </a:p>
        </p:txBody>
      </p:sp>
      <p:sp>
        <p:nvSpPr>
          <p:cNvPr id="3" name="Content Placeholder 2"/>
          <p:cNvSpPr txBox="1">
            <a:spLocks/>
          </p:cNvSpPr>
          <p:nvPr/>
        </p:nvSpPr>
        <p:spPr>
          <a:xfrm>
            <a:off x="533400" y="1219200"/>
            <a:ext cx="8610600" cy="4525963"/>
          </a:xfrm>
          <a:prstGeom prst="rect">
            <a:avLst/>
          </a:prstGeom>
        </p:spPr>
        <p:txBody>
          <a:bodyPr vert="horz" lIns="91440" tIns="45720" rIns="91440" bIns="45720" rtlCol="0">
            <a:noAutofit/>
          </a:bodyPr>
          <a:lstStyle/>
          <a:p>
            <a:pPr marL="342900" indent="-342900">
              <a:spcBef>
                <a:spcPct val="20000"/>
              </a:spcBef>
              <a:buFont typeface="Arial" pitchFamily="34" charset="0"/>
              <a:buChar char="•"/>
            </a:pPr>
            <a:r>
              <a:rPr lang="en-GB" sz="2800" dirty="0"/>
              <a:t>Echolocation (in blind people) elicits activations in ‘visual’ areas) </a:t>
            </a:r>
            <a:r>
              <a:rPr lang="en-GB" sz="2000" dirty="0"/>
              <a:t>(Arnott et al., 2013; Fiehler et al., 2015; Milne et al., 2015; Thaler et al., 2011; 2014; </a:t>
            </a:r>
            <a:r>
              <a:rPr lang="en-GB" sz="2000" dirty="0" err="1"/>
              <a:t>Wallmeier</a:t>
            </a:r>
            <a:r>
              <a:rPr lang="en-GB" sz="2000" dirty="0"/>
              <a:t> et al., 2015; </a:t>
            </a:r>
            <a:r>
              <a:rPr lang="en-GB" sz="2000" dirty="0" err="1"/>
              <a:t>Flanagin</a:t>
            </a:r>
            <a:r>
              <a:rPr lang="en-GB" sz="2000" dirty="0"/>
              <a:t> et al., 2016)</a:t>
            </a:r>
          </a:p>
          <a:p>
            <a:pPr marL="342900" indent="-342900">
              <a:spcBef>
                <a:spcPct val="20000"/>
              </a:spcBef>
              <a:buFont typeface="Arial" pitchFamily="34" charset="0"/>
              <a:buChar char="•"/>
            </a:pPr>
            <a:endParaRPr lang="en-GB" sz="2800" dirty="0"/>
          </a:p>
          <a:p>
            <a:pPr marL="342900" indent="-342900">
              <a:spcBef>
                <a:spcPct val="20000"/>
              </a:spcBef>
              <a:buFont typeface="Arial" pitchFamily="34" charset="0"/>
              <a:buChar char="•"/>
            </a:pPr>
            <a:r>
              <a:rPr lang="en-GB" sz="2800" dirty="0"/>
              <a:t>Contra-lateral preference</a:t>
            </a:r>
            <a:r>
              <a:rPr lang="en-GB" sz="2000" dirty="0"/>
              <a:t> (Thaler et al., 2011; 2014)</a:t>
            </a:r>
          </a:p>
          <a:p>
            <a:pPr marL="342900" indent="-342900">
              <a:spcBef>
                <a:spcPct val="20000"/>
              </a:spcBef>
            </a:pPr>
            <a:endParaRPr lang="en-GB" sz="2800" dirty="0"/>
          </a:p>
        </p:txBody>
      </p:sp>
      <p:sp>
        <p:nvSpPr>
          <p:cNvPr id="4" name="Slide Number Placeholder 3"/>
          <p:cNvSpPr>
            <a:spLocks noGrp="1"/>
          </p:cNvSpPr>
          <p:nvPr>
            <p:ph type="sldNum" sz="quarter" idx="12"/>
          </p:nvPr>
        </p:nvSpPr>
        <p:spPr/>
        <p:txBody>
          <a:bodyPr/>
          <a:lstStyle/>
          <a:p>
            <a:fld id="{72D86E87-180A-4CED-A4FE-DBF658987C09}" type="slidenum">
              <a:rPr lang="en-US" smtClean="0"/>
              <a:pPr/>
              <a:t>20</a:t>
            </a:fld>
            <a:endParaRPr lang="en-US"/>
          </a:p>
        </p:txBody>
      </p:sp>
    </p:spTree>
    <p:extLst>
      <p:ext uri="{BB962C8B-B14F-4D97-AF65-F5344CB8AC3E}">
        <p14:creationId xmlns:p14="http://schemas.microsoft.com/office/powerpoint/2010/main" val="269673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8"/>
          <p:cNvGrpSpPr>
            <a:grpSpLocks/>
          </p:cNvGrpSpPr>
          <p:nvPr/>
        </p:nvGrpSpPr>
        <p:grpSpPr bwMode="auto">
          <a:xfrm>
            <a:off x="1143000" y="1828800"/>
            <a:ext cx="2863850" cy="3886200"/>
            <a:chOff x="1994" y="1008"/>
            <a:chExt cx="1804" cy="2448"/>
          </a:xfrm>
        </p:grpSpPr>
        <p:pic>
          <p:nvPicPr>
            <p:cNvPr id="73741"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l="51563" t="8333" r="4688" b="12500"/>
            <a:stretch>
              <a:fillRect/>
            </a:stretch>
          </p:blipFill>
          <p:spPr bwMode="auto">
            <a:xfrm>
              <a:off x="1994" y="1008"/>
              <a:ext cx="1804" cy="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742" name="Text Box 14"/>
            <p:cNvSpPr txBox="1">
              <a:spLocks noChangeArrowheads="1"/>
            </p:cNvSpPr>
            <p:nvPr/>
          </p:nvSpPr>
          <p:spPr bwMode="auto">
            <a:xfrm>
              <a:off x="2160" y="2224"/>
              <a:ext cx="45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dirty="0">
                  <a:solidFill>
                    <a:schemeClr val="bg2"/>
                  </a:solidFill>
                </a:rPr>
                <a:t>iknow.net</a:t>
              </a:r>
            </a:p>
          </p:txBody>
        </p:sp>
      </p:grpSp>
      <p:sp>
        <p:nvSpPr>
          <p:cNvPr id="10" name="Text Box 17"/>
          <p:cNvSpPr txBox="1">
            <a:spLocks noChangeArrowheads="1"/>
          </p:cNvSpPr>
          <p:nvPr/>
        </p:nvSpPr>
        <p:spPr bwMode="auto">
          <a:xfrm>
            <a:off x="784225" y="228600"/>
            <a:ext cx="35814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dirty="0">
                <a:solidFill>
                  <a:schemeClr val="bg1"/>
                </a:solidFill>
              </a:rPr>
              <a:t>Vision displays </a:t>
            </a:r>
          </a:p>
          <a:p>
            <a:pPr algn="ctr"/>
            <a:r>
              <a:rPr lang="en-US" sz="2800" dirty="0">
                <a:solidFill>
                  <a:schemeClr val="bg1"/>
                </a:solidFill>
              </a:rPr>
              <a:t>contra-lateral preference</a:t>
            </a:r>
          </a:p>
        </p:txBody>
      </p:sp>
      <p:grpSp>
        <p:nvGrpSpPr>
          <p:cNvPr id="9" name="Group 18"/>
          <p:cNvGrpSpPr>
            <a:grpSpLocks/>
          </p:cNvGrpSpPr>
          <p:nvPr/>
        </p:nvGrpSpPr>
        <p:grpSpPr bwMode="auto">
          <a:xfrm>
            <a:off x="5105400" y="1752600"/>
            <a:ext cx="2863850" cy="3886200"/>
            <a:chOff x="1994" y="1008"/>
            <a:chExt cx="1804" cy="2448"/>
          </a:xfrm>
        </p:grpSpPr>
        <p:pic>
          <p:nvPicPr>
            <p:cNvPr id="11"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l="51563" t="8333" r="4688" b="12500"/>
            <a:stretch>
              <a:fillRect/>
            </a:stretch>
          </p:blipFill>
          <p:spPr bwMode="auto">
            <a:xfrm>
              <a:off x="1994" y="1008"/>
              <a:ext cx="1804" cy="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14"/>
            <p:cNvSpPr txBox="1">
              <a:spLocks noChangeArrowheads="1"/>
            </p:cNvSpPr>
            <p:nvPr/>
          </p:nvSpPr>
          <p:spPr bwMode="auto">
            <a:xfrm>
              <a:off x="2160" y="2224"/>
              <a:ext cx="452"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dirty="0">
                  <a:solidFill>
                    <a:schemeClr val="bg2"/>
                  </a:solidFill>
                </a:rPr>
                <a:t>iknow.net</a:t>
              </a:r>
            </a:p>
          </p:txBody>
        </p:sp>
      </p:grpSp>
      <p:sp>
        <p:nvSpPr>
          <p:cNvPr id="6" name="Oval 5"/>
          <p:cNvSpPr/>
          <p:nvPr/>
        </p:nvSpPr>
        <p:spPr>
          <a:xfrm rot="20767859">
            <a:off x="5252541" y="1258968"/>
            <a:ext cx="1448627" cy="1905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rot="351264">
            <a:off x="6264886" y="1274159"/>
            <a:ext cx="1713769" cy="1905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p:cNvGrpSpPr/>
          <p:nvPr/>
        </p:nvGrpSpPr>
        <p:grpSpPr>
          <a:xfrm>
            <a:off x="6080123" y="1859884"/>
            <a:ext cx="914400" cy="934649"/>
            <a:chOff x="6080123" y="1859884"/>
            <a:chExt cx="914400" cy="934649"/>
          </a:xfrm>
        </p:grpSpPr>
        <p:sp>
          <p:nvSpPr>
            <p:cNvPr id="3" name="Arc 2"/>
            <p:cNvSpPr/>
            <p:nvPr/>
          </p:nvSpPr>
          <p:spPr>
            <a:xfrm rot="18890897">
              <a:off x="6075360" y="1864647"/>
              <a:ext cx="923925" cy="914400"/>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Arc 12"/>
            <p:cNvSpPr>
              <a:spLocks noChangeAspect="1"/>
            </p:cNvSpPr>
            <p:nvPr/>
          </p:nvSpPr>
          <p:spPr>
            <a:xfrm rot="18890897">
              <a:off x="6167754" y="2059203"/>
              <a:ext cx="739140" cy="731520"/>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Arc 13"/>
            <p:cNvSpPr>
              <a:spLocks noChangeAspect="1"/>
            </p:cNvSpPr>
            <p:nvPr/>
          </p:nvSpPr>
          <p:spPr>
            <a:xfrm rot="18890897">
              <a:off x="6260144" y="2230601"/>
              <a:ext cx="554355" cy="548640"/>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Arc 14"/>
            <p:cNvSpPr>
              <a:spLocks noChangeAspect="1"/>
            </p:cNvSpPr>
            <p:nvPr/>
          </p:nvSpPr>
          <p:spPr>
            <a:xfrm rot="18890897">
              <a:off x="6398734" y="2433082"/>
              <a:ext cx="277178" cy="274320"/>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6" name="Group 15"/>
          <p:cNvGrpSpPr>
            <a:grpSpLocks noChangeAspect="1"/>
          </p:cNvGrpSpPr>
          <p:nvPr/>
        </p:nvGrpSpPr>
        <p:grpSpPr>
          <a:xfrm rot="13139672">
            <a:off x="7435914" y="1824736"/>
            <a:ext cx="274320" cy="280395"/>
            <a:chOff x="6080123" y="1859884"/>
            <a:chExt cx="914400" cy="934649"/>
          </a:xfrm>
        </p:grpSpPr>
        <p:sp>
          <p:nvSpPr>
            <p:cNvPr id="18" name="Arc 17"/>
            <p:cNvSpPr/>
            <p:nvPr/>
          </p:nvSpPr>
          <p:spPr>
            <a:xfrm rot="18890897">
              <a:off x="6075360" y="1864647"/>
              <a:ext cx="923925" cy="914400"/>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Arc 18"/>
            <p:cNvSpPr>
              <a:spLocks noChangeAspect="1"/>
            </p:cNvSpPr>
            <p:nvPr/>
          </p:nvSpPr>
          <p:spPr>
            <a:xfrm rot="18890897">
              <a:off x="6167754" y="2059203"/>
              <a:ext cx="739140" cy="731520"/>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Arc 19"/>
            <p:cNvSpPr>
              <a:spLocks noChangeAspect="1"/>
            </p:cNvSpPr>
            <p:nvPr/>
          </p:nvSpPr>
          <p:spPr>
            <a:xfrm rot="18890897">
              <a:off x="6260144" y="2230601"/>
              <a:ext cx="554355" cy="548640"/>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Arc 20"/>
            <p:cNvSpPr>
              <a:spLocks noChangeAspect="1"/>
            </p:cNvSpPr>
            <p:nvPr/>
          </p:nvSpPr>
          <p:spPr>
            <a:xfrm rot="18890897">
              <a:off x="6398734" y="2433082"/>
              <a:ext cx="277178" cy="274320"/>
            </a:xfrm>
            <a:prstGeom prst="arc">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22" name="Group 21"/>
          <p:cNvGrpSpPr>
            <a:grpSpLocks noChangeAspect="1"/>
          </p:cNvGrpSpPr>
          <p:nvPr/>
        </p:nvGrpSpPr>
        <p:grpSpPr>
          <a:xfrm rot="8514602">
            <a:off x="5396102" y="1842914"/>
            <a:ext cx="274320" cy="280395"/>
            <a:chOff x="6080123" y="1859884"/>
            <a:chExt cx="914400" cy="934649"/>
          </a:xfrm>
        </p:grpSpPr>
        <p:sp>
          <p:nvSpPr>
            <p:cNvPr id="23" name="Arc 22"/>
            <p:cNvSpPr/>
            <p:nvPr/>
          </p:nvSpPr>
          <p:spPr>
            <a:xfrm rot="18890897">
              <a:off x="6075360" y="1864647"/>
              <a:ext cx="923925" cy="914400"/>
            </a:xfrm>
            <a:prstGeom prst="arc">
              <a:avLst/>
            </a:prstGeom>
            <a:ln w="158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Arc 23"/>
            <p:cNvSpPr>
              <a:spLocks noChangeAspect="1"/>
            </p:cNvSpPr>
            <p:nvPr/>
          </p:nvSpPr>
          <p:spPr>
            <a:xfrm rot="18890897">
              <a:off x="6167754" y="2059203"/>
              <a:ext cx="739140" cy="731520"/>
            </a:xfrm>
            <a:prstGeom prst="arc">
              <a:avLst/>
            </a:prstGeom>
            <a:ln w="158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Arc 24"/>
            <p:cNvSpPr>
              <a:spLocks noChangeAspect="1"/>
            </p:cNvSpPr>
            <p:nvPr/>
          </p:nvSpPr>
          <p:spPr>
            <a:xfrm rot="18890897">
              <a:off x="6260144" y="2230601"/>
              <a:ext cx="554355" cy="548640"/>
            </a:xfrm>
            <a:prstGeom prst="arc">
              <a:avLst/>
            </a:prstGeom>
            <a:ln w="158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Arc 25"/>
            <p:cNvSpPr>
              <a:spLocks noChangeAspect="1"/>
            </p:cNvSpPr>
            <p:nvPr/>
          </p:nvSpPr>
          <p:spPr>
            <a:xfrm rot="18890897">
              <a:off x="6398734" y="2433082"/>
              <a:ext cx="277178" cy="274320"/>
            </a:xfrm>
            <a:prstGeom prst="arc">
              <a:avLst/>
            </a:prstGeom>
            <a:ln w="158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5" name="Rectangle 4"/>
          <p:cNvSpPr/>
          <p:nvPr/>
        </p:nvSpPr>
        <p:spPr>
          <a:xfrm>
            <a:off x="1476508" y="3805238"/>
            <a:ext cx="647567" cy="198438"/>
          </a:xfrm>
          <a:prstGeom prst="rect">
            <a:avLst/>
          </a:prstGeom>
          <a:solidFill>
            <a:schemeClr val="bg1">
              <a:lumMod val="7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5421214" y="3729037"/>
            <a:ext cx="647567" cy="198438"/>
          </a:xfrm>
          <a:prstGeom prst="rect">
            <a:avLst/>
          </a:prstGeom>
          <a:solidFill>
            <a:schemeClr val="bg1">
              <a:lumMod val="7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5457927" y="3810000"/>
            <a:ext cx="257073" cy="3627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p:nvSpPr>
        <p:spPr>
          <a:xfrm>
            <a:off x="7362927" y="3810000"/>
            <a:ext cx="257073" cy="3627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5381727" y="3810000"/>
            <a:ext cx="257073" cy="3627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7439127" y="3810000"/>
            <a:ext cx="257073" cy="3627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 Box 17"/>
          <p:cNvSpPr txBox="1">
            <a:spLocks noChangeArrowheads="1"/>
          </p:cNvSpPr>
          <p:nvPr/>
        </p:nvSpPr>
        <p:spPr bwMode="auto">
          <a:xfrm>
            <a:off x="4800600" y="228600"/>
            <a:ext cx="35814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dirty="0">
                <a:solidFill>
                  <a:schemeClr val="bg1"/>
                </a:solidFill>
              </a:rPr>
              <a:t>Echolocation displays </a:t>
            </a:r>
          </a:p>
          <a:p>
            <a:pPr algn="ctr"/>
            <a:r>
              <a:rPr lang="en-US" sz="2800" dirty="0">
                <a:solidFill>
                  <a:schemeClr val="bg1"/>
                </a:solidFill>
              </a:rPr>
              <a:t>contra-lateral preference</a:t>
            </a:r>
          </a:p>
        </p:txBody>
      </p:sp>
      <p:sp>
        <p:nvSpPr>
          <p:cNvPr id="35" name="Text Box 17"/>
          <p:cNvSpPr txBox="1">
            <a:spLocks noChangeArrowheads="1"/>
          </p:cNvSpPr>
          <p:nvPr/>
        </p:nvSpPr>
        <p:spPr bwMode="auto">
          <a:xfrm>
            <a:off x="5887387" y="6096000"/>
            <a:ext cx="310421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000" dirty="0">
                <a:solidFill>
                  <a:schemeClr val="bg1"/>
                </a:solidFill>
              </a:rPr>
              <a:t>Thaler et al., 2011, 2014</a:t>
            </a:r>
          </a:p>
        </p:txBody>
      </p:sp>
      <p:sp>
        <p:nvSpPr>
          <p:cNvPr id="7" name="TextBox 6"/>
          <p:cNvSpPr txBox="1"/>
          <p:nvPr/>
        </p:nvSpPr>
        <p:spPr>
          <a:xfrm>
            <a:off x="4724400" y="3620869"/>
            <a:ext cx="320940" cy="646331"/>
          </a:xfrm>
          <a:prstGeom prst="rect">
            <a:avLst/>
          </a:prstGeom>
          <a:noFill/>
        </p:spPr>
        <p:txBody>
          <a:bodyPr wrap="square" rtlCol="0">
            <a:spAutoFit/>
          </a:bodyPr>
          <a:lstStyle/>
          <a:p>
            <a:r>
              <a:rPr lang="en-GB" sz="3600" dirty="0">
                <a:solidFill>
                  <a:schemeClr val="bg1"/>
                </a:solidFill>
              </a:rPr>
              <a:t>?</a:t>
            </a:r>
          </a:p>
        </p:txBody>
      </p:sp>
      <p:sp>
        <p:nvSpPr>
          <p:cNvPr id="36" name="TextBox 35"/>
          <p:cNvSpPr txBox="1"/>
          <p:nvPr/>
        </p:nvSpPr>
        <p:spPr>
          <a:xfrm>
            <a:off x="7984860" y="3620869"/>
            <a:ext cx="320940" cy="646331"/>
          </a:xfrm>
          <a:prstGeom prst="rect">
            <a:avLst/>
          </a:prstGeom>
          <a:noFill/>
        </p:spPr>
        <p:txBody>
          <a:bodyPr wrap="square" rtlCol="0">
            <a:spAutoFit/>
          </a:bodyPr>
          <a:lstStyle/>
          <a:p>
            <a:r>
              <a:rPr lang="en-GB" sz="3600" dirty="0">
                <a:solidFill>
                  <a:schemeClr val="bg1"/>
                </a:solidFill>
              </a:rPr>
              <a:t>?</a:t>
            </a:r>
          </a:p>
        </p:txBody>
      </p:sp>
      <p:sp>
        <p:nvSpPr>
          <p:cNvPr id="8" name="Slide Number Placeholder 7"/>
          <p:cNvSpPr>
            <a:spLocks noGrp="1"/>
          </p:cNvSpPr>
          <p:nvPr>
            <p:ph type="sldNum" sz="quarter" idx="12"/>
          </p:nvPr>
        </p:nvSpPr>
        <p:spPr/>
        <p:txBody>
          <a:bodyPr/>
          <a:lstStyle/>
          <a:p>
            <a:fld id="{72D86E87-180A-4CED-A4FE-DBF658987C09}" type="slidenum">
              <a:rPr lang="en-US" smtClean="0"/>
              <a:pPr/>
              <a:t>21</a:t>
            </a:fld>
            <a:endParaRPr lang="en-US"/>
          </a:p>
        </p:txBody>
      </p:sp>
    </p:spTree>
    <p:custDataLst>
      <p:tags r:id="rId1"/>
    </p:custDataLst>
    <p:extLst>
      <p:ext uri="{BB962C8B-B14F-4D97-AF65-F5344CB8AC3E}">
        <p14:creationId xmlns:p14="http://schemas.microsoft.com/office/powerpoint/2010/main" val="19115005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animBg="1"/>
      <p:bldP spid="27" grpId="0" animBg="1"/>
      <p:bldP spid="32" grpId="0" animBg="1"/>
      <p:bldP spid="33" grpId="0" animBg="1"/>
      <p:bldP spid="31" grpId="0" animBg="1"/>
      <p:bldP spid="28" grpId="0" animBg="1"/>
      <p:bldP spid="34" grpId="0"/>
      <p:bldP spid="35" grpId="0"/>
      <p:bldP spid="7" grpId="0"/>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Overview of this ‘Lecture’</a:t>
            </a:r>
          </a:p>
        </p:txBody>
      </p:sp>
      <p:sp>
        <p:nvSpPr>
          <p:cNvPr id="3" name="Content Placeholder 2"/>
          <p:cNvSpPr>
            <a:spLocks noGrp="1"/>
          </p:cNvSpPr>
          <p:nvPr>
            <p:ph idx="1"/>
          </p:nvPr>
        </p:nvSpPr>
        <p:spPr/>
        <p:txBody>
          <a:bodyPr>
            <a:normAutofit/>
          </a:bodyPr>
          <a:lstStyle/>
          <a:p>
            <a:r>
              <a:rPr lang="en-GB" sz="3600" dirty="0"/>
              <a:t>Introduction to Human Echolocation</a:t>
            </a:r>
          </a:p>
          <a:p>
            <a:endParaRPr lang="en-GB" sz="3600" dirty="0"/>
          </a:p>
          <a:p>
            <a:r>
              <a:rPr lang="en-GB" sz="3600" b="1" dirty="0">
                <a:solidFill>
                  <a:srgbClr val="FF0000"/>
                </a:solidFill>
              </a:rPr>
              <a:t>Echolocation and Vision Loss</a:t>
            </a:r>
          </a:p>
          <a:p>
            <a:pPr lvl="1"/>
            <a:r>
              <a:rPr lang="en-GB" sz="3200" dirty="0"/>
              <a:t>Echolocation and the Brain</a:t>
            </a:r>
          </a:p>
          <a:p>
            <a:pPr lvl="1"/>
            <a:r>
              <a:rPr lang="en-GB" sz="3200" b="1" dirty="0">
                <a:solidFill>
                  <a:srgbClr val="FF0000"/>
                </a:solidFill>
              </a:rPr>
              <a:t>Replacing certain Visual Functionality?</a:t>
            </a:r>
          </a:p>
          <a:p>
            <a:endParaRPr lang="en-GB" sz="3600" dirty="0"/>
          </a:p>
          <a:p>
            <a:r>
              <a:rPr lang="en-GB" sz="3600" dirty="0"/>
              <a:t>Limitations of Echolocation</a:t>
            </a:r>
          </a:p>
          <a:p>
            <a:endParaRPr lang="en-GB" sz="3600" dirty="0"/>
          </a:p>
        </p:txBody>
      </p:sp>
      <p:sp>
        <p:nvSpPr>
          <p:cNvPr id="4" name="Slide Number Placeholder 3"/>
          <p:cNvSpPr>
            <a:spLocks noGrp="1"/>
          </p:cNvSpPr>
          <p:nvPr>
            <p:ph type="sldNum" sz="quarter" idx="12"/>
          </p:nvPr>
        </p:nvSpPr>
        <p:spPr/>
        <p:txBody>
          <a:bodyPr/>
          <a:lstStyle/>
          <a:p>
            <a:fld id="{72D86E87-180A-4CED-A4FE-DBF658987C09}" type="slidenum">
              <a:rPr lang="en-US" smtClean="0"/>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rmAutofit fontScale="90000"/>
          </a:bodyPr>
          <a:lstStyle/>
          <a:p>
            <a:r>
              <a:rPr lang="en-GB" dirty="0"/>
              <a:t>Sensory benefits of active, Click-Based Echolocation</a:t>
            </a:r>
          </a:p>
        </p:txBody>
      </p:sp>
      <p:sp>
        <p:nvSpPr>
          <p:cNvPr id="3" name="Content Placeholder 2"/>
          <p:cNvSpPr>
            <a:spLocks noGrp="1"/>
          </p:cNvSpPr>
          <p:nvPr>
            <p:ph idx="1"/>
          </p:nvPr>
        </p:nvSpPr>
        <p:spPr>
          <a:xfrm>
            <a:off x="457200" y="2408237"/>
            <a:ext cx="8229600" cy="4525963"/>
          </a:xfrm>
        </p:spPr>
        <p:txBody>
          <a:bodyPr>
            <a:normAutofit/>
          </a:bodyPr>
          <a:lstStyle/>
          <a:p>
            <a:endParaRPr lang="en-GB" dirty="0"/>
          </a:p>
          <a:p>
            <a:r>
              <a:rPr lang="en-GB" dirty="0"/>
              <a:t>Detection of structures as far away as 32 or 64 meters</a:t>
            </a:r>
          </a:p>
          <a:p>
            <a:r>
              <a:rPr lang="en-GB" dirty="0"/>
              <a:t>Identification of shape, location, distance, material of objects that are out of reach</a:t>
            </a:r>
          </a:p>
        </p:txBody>
      </p:sp>
      <p:sp>
        <p:nvSpPr>
          <p:cNvPr id="4" name="Slide Number Placeholder 3"/>
          <p:cNvSpPr>
            <a:spLocks noGrp="1"/>
          </p:cNvSpPr>
          <p:nvPr>
            <p:ph type="sldNum" sz="quarter" idx="12"/>
          </p:nvPr>
        </p:nvSpPr>
        <p:spPr/>
        <p:txBody>
          <a:bodyPr/>
          <a:lstStyle/>
          <a:p>
            <a:fld id="{72D86E87-180A-4CED-A4FE-DBF658987C09}" type="slidenum">
              <a:rPr lang="en-US" smtClean="0"/>
              <a:pPr/>
              <a:t>23</a:t>
            </a:fld>
            <a:endParaRPr lang="en-US"/>
          </a:p>
        </p:txBody>
      </p:sp>
    </p:spTree>
    <p:extLst>
      <p:ext uri="{BB962C8B-B14F-4D97-AF65-F5344CB8AC3E}">
        <p14:creationId xmlns:p14="http://schemas.microsoft.com/office/powerpoint/2010/main" val="4068034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Spatial Representations</a:t>
            </a:r>
          </a:p>
        </p:txBody>
      </p:sp>
      <p:sp>
        <p:nvSpPr>
          <p:cNvPr id="3" name="Subtitle 2"/>
          <p:cNvSpPr>
            <a:spLocks noGrp="1"/>
          </p:cNvSpPr>
          <p:nvPr>
            <p:ph type="subTitle" idx="1"/>
          </p:nvPr>
        </p:nvSpPr>
        <p:spPr/>
        <p:txBody>
          <a:bodyPr/>
          <a:lstStyle/>
          <a:p>
            <a:endParaRPr lang="en-GB"/>
          </a:p>
        </p:txBody>
      </p:sp>
      <p:sp>
        <p:nvSpPr>
          <p:cNvPr id="4" name="Slide Number Placeholder 3"/>
          <p:cNvSpPr>
            <a:spLocks noGrp="1"/>
          </p:cNvSpPr>
          <p:nvPr>
            <p:ph type="sldNum" sz="quarter" idx="12"/>
          </p:nvPr>
        </p:nvSpPr>
        <p:spPr/>
        <p:txBody>
          <a:bodyPr/>
          <a:lstStyle/>
          <a:p>
            <a:fld id="{72D86E87-180A-4CED-A4FE-DBF658987C09}" type="slidenum">
              <a:rPr lang="en-US" smtClean="0"/>
              <a:pPr/>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371600"/>
            <a:ext cx="8229600" cy="4525963"/>
          </a:xfrm>
        </p:spPr>
        <p:txBody>
          <a:bodyPr/>
          <a:lstStyle/>
          <a:p>
            <a:r>
              <a:rPr lang="en-US" dirty="0"/>
              <a:t>People who are blind from birth have deficits in spatial processing, in particular relationships between objects</a:t>
            </a:r>
          </a:p>
          <a:p>
            <a:r>
              <a:rPr lang="en-US" dirty="0"/>
              <a:t>This can present for example as difficulty judging the relative position of two sounds</a:t>
            </a:r>
          </a:p>
          <a:p>
            <a:endParaRPr lang="en-US" dirty="0"/>
          </a:p>
        </p:txBody>
      </p:sp>
      <p:pic>
        <p:nvPicPr>
          <p:cNvPr id="4" name="Content Placeholder 6" descr="1-s2.0-S0028393214004552-gr1.jpg"/>
          <p:cNvPicPr>
            <a:picLocks noChangeAspect="1"/>
          </p:cNvPicPr>
          <p:nvPr/>
        </p:nvPicPr>
        <p:blipFill>
          <a:blip r:embed="rId2" cstate="print"/>
          <a:srcRect l="67011" b="51861"/>
          <a:stretch>
            <a:fillRect/>
          </a:stretch>
        </p:blipFill>
        <p:spPr>
          <a:xfrm>
            <a:off x="2465512" y="4038600"/>
            <a:ext cx="4392488" cy="2433365"/>
          </a:xfrm>
          <a:prstGeom prst="rect">
            <a:avLst/>
          </a:prstGeom>
        </p:spPr>
      </p:pic>
      <p:sp>
        <p:nvSpPr>
          <p:cNvPr id="5" name="Title 4"/>
          <p:cNvSpPr>
            <a:spLocks noGrp="1"/>
          </p:cNvSpPr>
          <p:nvPr>
            <p:ph type="title"/>
          </p:nvPr>
        </p:nvSpPr>
        <p:spPr/>
        <p:txBody>
          <a:bodyPr>
            <a:normAutofit fontScale="90000"/>
          </a:bodyPr>
          <a:lstStyle/>
          <a:p>
            <a:r>
              <a:rPr lang="en-GB" dirty="0"/>
              <a:t>Spatial Representations and Blindness</a:t>
            </a:r>
          </a:p>
        </p:txBody>
      </p:sp>
      <p:sp>
        <p:nvSpPr>
          <p:cNvPr id="6" name="TextBox 5"/>
          <p:cNvSpPr txBox="1"/>
          <p:nvPr/>
        </p:nvSpPr>
        <p:spPr>
          <a:xfrm>
            <a:off x="6191672" y="6380796"/>
            <a:ext cx="2952328" cy="461665"/>
          </a:xfrm>
          <a:prstGeom prst="rect">
            <a:avLst/>
          </a:prstGeom>
          <a:noFill/>
        </p:spPr>
        <p:txBody>
          <a:bodyPr wrap="square" rtlCol="0">
            <a:spAutoFit/>
          </a:bodyPr>
          <a:lstStyle/>
          <a:p>
            <a:r>
              <a:rPr lang="en-GB" sz="2400" dirty="0" err="1"/>
              <a:t>Gori</a:t>
            </a:r>
            <a:r>
              <a:rPr lang="en-GB" sz="2400" dirty="0"/>
              <a:t> et al (2014) Brain</a:t>
            </a:r>
          </a:p>
        </p:txBody>
      </p:sp>
      <p:sp>
        <p:nvSpPr>
          <p:cNvPr id="2" name="Slide Number Placeholder 1"/>
          <p:cNvSpPr>
            <a:spLocks noGrp="1"/>
          </p:cNvSpPr>
          <p:nvPr>
            <p:ph type="sldNum" sz="quarter" idx="12"/>
          </p:nvPr>
        </p:nvSpPr>
        <p:spPr/>
        <p:txBody>
          <a:bodyPr/>
          <a:lstStyle/>
          <a:p>
            <a:fld id="{72D86E87-180A-4CED-A4FE-DBF658987C09}" type="slidenum">
              <a:rPr lang="en-US" smtClean="0"/>
              <a:pPr/>
              <a:t>25</a:t>
            </a:fld>
            <a:endParaRPr lang="en-US"/>
          </a:p>
        </p:txBody>
      </p:sp>
    </p:spTree>
    <p:extLst>
      <p:ext uri="{BB962C8B-B14F-4D97-AF65-F5344CB8AC3E}">
        <p14:creationId xmlns:p14="http://schemas.microsoft.com/office/powerpoint/2010/main" val="2746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1143000"/>
          </a:xfrm>
        </p:spPr>
        <p:txBody>
          <a:bodyPr>
            <a:normAutofit fontScale="90000"/>
          </a:bodyPr>
          <a:lstStyle/>
          <a:p>
            <a:r>
              <a:rPr lang="en-GB" dirty="0"/>
              <a:t>Spatial Representations and Blindness</a:t>
            </a:r>
          </a:p>
        </p:txBody>
      </p:sp>
      <p:pic>
        <p:nvPicPr>
          <p:cNvPr id="7" name="Content Placeholder 6" descr="1-s2.0-S0028393214004552-gr1.jpg"/>
          <p:cNvPicPr>
            <a:picLocks noGrp="1" noChangeAspect="1"/>
          </p:cNvPicPr>
          <p:nvPr>
            <p:ph idx="1"/>
          </p:nvPr>
        </p:nvPicPr>
        <p:blipFill>
          <a:blip r:embed="rId2" cstate="print"/>
          <a:srcRect l="67011" b="51861"/>
          <a:stretch>
            <a:fillRect/>
          </a:stretch>
        </p:blipFill>
        <p:spPr>
          <a:xfrm>
            <a:off x="251520" y="2492896"/>
            <a:ext cx="4392488" cy="2433365"/>
          </a:xfrm>
        </p:spPr>
      </p:pic>
      <p:pic>
        <p:nvPicPr>
          <p:cNvPr id="10" name="Picture 2"/>
          <p:cNvPicPr>
            <a:picLocks noChangeAspect="1" noChangeArrowheads="1"/>
          </p:cNvPicPr>
          <p:nvPr/>
        </p:nvPicPr>
        <p:blipFill>
          <a:blip r:embed="rId3" cstate="print"/>
          <a:srcRect l="-2433" r="48093" b="7354"/>
          <a:stretch>
            <a:fillRect/>
          </a:stretch>
        </p:blipFill>
        <p:spPr bwMode="auto">
          <a:xfrm>
            <a:off x="4788024" y="2132856"/>
            <a:ext cx="4104456" cy="3441551"/>
          </a:xfrm>
          <a:prstGeom prst="rect">
            <a:avLst/>
          </a:prstGeom>
          <a:noFill/>
          <a:ln w="9525">
            <a:noFill/>
            <a:miter lim="800000"/>
            <a:headEnd/>
            <a:tailEnd/>
          </a:ln>
        </p:spPr>
      </p:pic>
      <p:sp>
        <p:nvSpPr>
          <p:cNvPr id="11" name="TextBox 10"/>
          <p:cNvSpPr txBox="1"/>
          <p:nvPr/>
        </p:nvSpPr>
        <p:spPr>
          <a:xfrm>
            <a:off x="5868144" y="5445224"/>
            <a:ext cx="2952328" cy="461665"/>
          </a:xfrm>
          <a:prstGeom prst="rect">
            <a:avLst/>
          </a:prstGeom>
          <a:noFill/>
        </p:spPr>
        <p:txBody>
          <a:bodyPr wrap="square" rtlCol="0">
            <a:spAutoFit/>
          </a:bodyPr>
          <a:lstStyle/>
          <a:p>
            <a:r>
              <a:rPr lang="en-GB" sz="2400" dirty="0" err="1"/>
              <a:t>Gori</a:t>
            </a:r>
            <a:r>
              <a:rPr lang="en-GB" sz="2400" dirty="0"/>
              <a:t> et al (2014) Brain</a:t>
            </a:r>
          </a:p>
        </p:txBody>
      </p:sp>
      <p:sp>
        <p:nvSpPr>
          <p:cNvPr id="12" name="Rectangle 11"/>
          <p:cNvSpPr/>
          <p:nvPr/>
        </p:nvSpPr>
        <p:spPr>
          <a:xfrm>
            <a:off x="4860032" y="1772816"/>
            <a:ext cx="360040"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p:cNvSpPr>
            <a:spLocks noGrp="1"/>
          </p:cNvSpPr>
          <p:nvPr>
            <p:ph type="sldNum" sz="quarter" idx="12"/>
          </p:nvPr>
        </p:nvSpPr>
        <p:spPr/>
        <p:txBody>
          <a:bodyPr/>
          <a:lstStyle/>
          <a:p>
            <a:fld id="{72D86E87-180A-4CED-A4FE-DBF658987C09}" type="slidenum">
              <a:rPr lang="en-US" smtClean="0"/>
              <a:pPr/>
              <a:t>26</a:t>
            </a:fld>
            <a:endParaRPr lang="en-US"/>
          </a:p>
        </p:txBody>
      </p:sp>
    </p:spTree>
    <p:extLst>
      <p:ext uri="{BB962C8B-B14F-4D97-AF65-F5344CB8AC3E}">
        <p14:creationId xmlns:p14="http://schemas.microsoft.com/office/powerpoint/2010/main" val="394674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1143000"/>
          </a:xfrm>
        </p:spPr>
        <p:txBody>
          <a:bodyPr>
            <a:normAutofit fontScale="90000"/>
          </a:bodyPr>
          <a:lstStyle/>
          <a:p>
            <a:r>
              <a:rPr lang="en-GB" dirty="0"/>
              <a:t>Spatial Representations, Blindness and active click-based Echolocation</a:t>
            </a:r>
          </a:p>
        </p:txBody>
      </p:sp>
      <p:sp>
        <p:nvSpPr>
          <p:cNvPr id="8" name="TextBox 7"/>
          <p:cNvSpPr txBox="1"/>
          <p:nvPr/>
        </p:nvSpPr>
        <p:spPr>
          <a:xfrm>
            <a:off x="611560" y="5991671"/>
            <a:ext cx="5184576" cy="461665"/>
          </a:xfrm>
          <a:prstGeom prst="rect">
            <a:avLst/>
          </a:prstGeom>
          <a:noFill/>
        </p:spPr>
        <p:txBody>
          <a:bodyPr wrap="square" rtlCol="0">
            <a:spAutoFit/>
          </a:bodyPr>
          <a:lstStyle/>
          <a:p>
            <a:r>
              <a:rPr lang="en-GB" sz="2400" dirty="0" err="1"/>
              <a:t>Vercillo</a:t>
            </a:r>
            <a:r>
              <a:rPr lang="en-GB" sz="2400" dirty="0"/>
              <a:t> et al (2015) </a:t>
            </a:r>
            <a:r>
              <a:rPr lang="en-GB" sz="2400" dirty="0" err="1"/>
              <a:t>Neuropsychologia</a:t>
            </a:r>
            <a:endParaRPr lang="en-GB" sz="2400" dirty="0"/>
          </a:p>
        </p:txBody>
      </p:sp>
      <p:pic>
        <p:nvPicPr>
          <p:cNvPr id="6" name="Picture 2"/>
          <p:cNvPicPr>
            <a:picLocks noChangeAspect="1" noChangeArrowheads="1"/>
          </p:cNvPicPr>
          <p:nvPr/>
        </p:nvPicPr>
        <p:blipFill>
          <a:blip r:embed="rId2" cstate="print"/>
          <a:srcRect r="-135"/>
          <a:stretch>
            <a:fillRect/>
          </a:stretch>
        </p:blipFill>
        <p:spPr bwMode="auto">
          <a:xfrm>
            <a:off x="2987824" y="1437431"/>
            <a:ext cx="3384376" cy="4511849"/>
          </a:xfrm>
          <a:prstGeom prst="rect">
            <a:avLst/>
          </a:prstGeom>
          <a:noFill/>
          <a:ln w="9525">
            <a:noFill/>
            <a:miter lim="800000"/>
            <a:headEnd/>
            <a:tailEnd/>
          </a:ln>
        </p:spPr>
      </p:pic>
      <p:grpSp>
        <p:nvGrpSpPr>
          <p:cNvPr id="3" name="Group 10"/>
          <p:cNvGrpSpPr/>
          <p:nvPr/>
        </p:nvGrpSpPr>
        <p:grpSpPr>
          <a:xfrm>
            <a:off x="4860032" y="1412776"/>
            <a:ext cx="2808312" cy="4248472"/>
            <a:chOff x="4860032" y="1412776"/>
            <a:chExt cx="2808312" cy="4248472"/>
          </a:xfrm>
        </p:grpSpPr>
        <p:sp>
          <p:nvSpPr>
            <p:cNvPr id="9" name="Rectangle 8"/>
            <p:cNvSpPr/>
            <p:nvPr/>
          </p:nvSpPr>
          <p:spPr>
            <a:xfrm>
              <a:off x="4860032" y="1772816"/>
              <a:ext cx="2808312" cy="3888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5292080" y="1412776"/>
              <a:ext cx="720080"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p:cNvSpPr/>
          <p:nvPr/>
        </p:nvSpPr>
        <p:spPr>
          <a:xfrm>
            <a:off x="5334000" y="2286000"/>
            <a:ext cx="3276600" cy="2554545"/>
          </a:xfrm>
          <a:prstGeom prst="rect">
            <a:avLst/>
          </a:prstGeom>
        </p:spPr>
        <p:txBody>
          <a:bodyPr wrap="square">
            <a:spAutoFit/>
          </a:bodyPr>
          <a:lstStyle/>
          <a:p>
            <a:r>
              <a:rPr lang="en-GB" sz="3200" dirty="0"/>
              <a:t>Click-based Echolocation may replace vision for calibration of auditory space</a:t>
            </a:r>
          </a:p>
        </p:txBody>
      </p:sp>
      <p:sp>
        <p:nvSpPr>
          <p:cNvPr id="4" name="Slide Number Placeholder 3"/>
          <p:cNvSpPr>
            <a:spLocks noGrp="1"/>
          </p:cNvSpPr>
          <p:nvPr>
            <p:ph type="sldNum" sz="quarter" idx="12"/>
          </p:nvPr>
        </p:nvSpPr>
        <p:spPr/>
        <p:txBody>
          <a:bodyPr/>
          <a:lstStyle/>
          <a:p>
            <a:fld id="{72D86E87-180A-4CED-A4FE-DBF658987C09}" type="slidenum">
              <a:rPr lang="en-US" smtClean="0"/>
              <a:pPr/>
              <a:t>27</a:t>
            </a:fld>
            <a:endParaRPr lang="en-US"/>
          </a:p>
        </p:txBody>
      </p:sp>
    </p:spTree>
    <p:extLst>
      <p:ext uri="{BB962C8B-B14F-4D97-AF65-F5344CB8AC3E}">
        <p14:creationId xmlns:p14="http://schemas.microsoft.com/office/powerpoint/2010/main" val="160039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Motor Behaviour</a:t>
            </a:r>
          </a:p>
        </p:txBody>
      </p:sp>
      <p:sp>
        <p:nvSpPr>
          <p:cNvPr id="3" name="Subtitle 2"/>
          <p:cNvSpPr>
            <a:spLocks noGrp="1"/>
          </p:cNvSpPr>
          <p:nvPr>
            <p:ph type="subTitle" idx="1"/>
          </p:nvPr>
        </p:nvSpPr>
        <p:spPr/>
        <p:txBody>
          <a:bodyPr/>
          <a:lstStyle/>
          <a:p>
            <a:endParaRPr lang="en-GB"/>
          </a:p>
        </p:txBody>
      </p:sp>
      <p:sp>
        <p:nvSpPr>
          <p:cNvPr id="4" name="Slide Number Placeholder 3"/>
          <p:cNvSpPr>
            <a:spLocks noGrp="1"/>
          </p:cNvSpPr>
          <p:nvPr>
            <p:ph type="sldNum" sz="quarter" idx="12"/>
          </p:nvPr>
        </p:nvSpPr>
        <p:spPr/>
        <p:txBody>
          <a:bodyPr/>
          <a:lstStyle/>
          <a:p>
            <a:fld id="{72D86E87-180A-4CED-A4FE-DBF658987C09}" type="slidenum">
              <a:rPr lang="en-US" smtClean="0"/>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Motor </a:t>
            </a:r>
            <a:r>
              <a:rPr lang="en-US" dirty="0" err="1"/>
              <a:t>Behaviour</a:t>
            </a:r>
            <a:endParaRPr lang="en-US" dirty="0"/>
          </a:p>
        </p:txBody>
      </p:sp>
      <p:sp>
        <p:nvSpPr>
          <p:cNvPr id="3" name="Content Placeholder 2"/>
          <p:cNvSpPr>
            <a:spLocks noGrp="1"/>
          </p:cNvSpPr>
          <p:nvPr>
            <p:ph idx="1"/>
          </p:nvPr>
        </p:nvSpPr>
        <p:spPr>
          <a:xfrm>
            <a:off x="457200" y="1371600"/>
            <a:ext cx="8229600" cy="4525963"/>
          </a:xfrm>
        </p:spPr>
        <p:txBody>
          <a:bodyPr/>
          <a:lstStyle/>
          <a:p>
            <a:endParaRPr lang="en-US" dirty="0"/>
          </a:p>
          <a:p>
            <a:r>
              <a:rPr lang="en-US" dirty="0"/>
              <a:t>How effective is echolocation for adaptive walking (avoiding of obstacles)?</a:t>
            </a:r>
          </a:p>
          <a:p>
            <a:endParaRPr lang="en-US" dirty="0"/>
          </a:p>
          <a:p>
            <a:r>
              <a:rPr lang="en-US" dirty="0"/>
              <a:t>How does it relate to the use of the long cane?</a:t>
            </a:r>
          </a:p>
        </p:txBody>
      </p:sp>
      <p:sp>
        <p:nvSpPr>
          <p:cNvPr id="4" name="Slide Number Placeholder 3"/>
          <p:cNvSpPr>
            <a:spLocks noGrp="1"/>
          </p:cNvSpPr>
          <p:nvPr>
            <p:ph type="sldNum" sz="quarter" idx="12"/>
          </p:nvPr>
        </p:nvSpPr>
        <p:spPr/>
        <p:txBody>
          <a:bodyPr/>
          <a:lstStyle/>
          <a:p>
            <a:fld id="{72D86E87-180A-4CED-A4FE-DBF658987C09}" type="slidenum">
              <a:rPr lang="en-US" smtClean="0"/>
              <a:pPr/>
              <a:t>29</a:t>
            </a:fld>
            <a:endParaRPr lang="en-US"/>
          </a:p>
        </p:txBody>
      </p:sp>
    </p:spTree>
    <p:extLst>
      <p:ext uri="{BB962C8B-B14F-4D97-AF65-F5344CB8AC3E}">
        <p14:creationId xmlns:p14="http://schemas.microsoft.com/office/powerpoint/2010/main" val="2697841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Overview of this ‘Lecture’</a:t>
            </a:r>
          </a:p>
        </p:txBody>
      </p:sp>
      <p:sp>
        <p:nvSpPr>
          <p:cNvPr id="3" name="Content Placeholder 2"/>
          <p:cNvSpPr>
            <a:spLocks noGrp="1"/>
          </p:cNvSpPr>
          <p:nvPr>
            <p:ph idx="1"/>
          </p:nvPr>
        </p:nvSpPr>
        <p:spPr/>
        <p:txBody>
          <a:bodyPr>
            <a:normAutofit/>
          </a:bodyPr>
          <a:lstStyle/>
          <a:p>
            <a:r>
              <a:rPr lang="en-GB" sz="3600" b="1" dirty="0">
                <a:solidFill>
                  <a:srgbClr val="FF0000"/>
                </a:solidFill>
              </a:rPr>
              <a:t>Introduction to Human Echolocation</a:t>
            </a:r>
          </a:p>
          <a:p>
            <a:endParaRPr lang="en-GB" sz="3600" dirty="0"/>
          </a:p>
          <a:p>
            <a:r>
              <a:rPr lang="en-GB" sz="3600" dirty="0"/>
              <a:t>Echolocation and Vision Loss</a:t>
            </a:r>
          </a:p>
          <a:p>
            <a:pPr lvl="1"/>
            <a:r>
              <a:rPr lang="en-GB" sz="3200" dirty="0"/>
              <a:t>Echolocation and the Brain</a:t>
            </a:r>
          </a:p>
          <a:p>
            <a:pPr lvl="1"/>
            <a:r>
              <a:rPr lang="en-GB" sz="3200" dirty="0"/>
              <a:t>Replacing certain Visual Functionality?</a:t>
            </a:r>
          </a:p>
          <a:p>
            <a:endParaRPr lang="en-GB" sz="3600" dirty="0"/>
          </a:p>
          <a:p>
            <a:r>
              <a:rPr lang="en-GB" sz="3600" dirty="0"/>
              <a:t>Limitations of Echolocation</a:t>
            </a:r>
          </a:p>
          <a:p>
            <a:endParaRPr lang="en-GB" sz="3600" dirty="0"/>
          </a:p>
        </p:txBody>
      </p:sp>
      <p:sp>
        <p:nvSpPr>
          <p:cNvPr id="4" name="Slide Number Placeholder 3"/>
          <p:cNvSpPr>
            <a:spLocks noGrp="1"/>
          </p:cNvSpPr>
          <p:nvPr>
            <p:ph type="sldNum" sz="quarter" idx="12"/>
          </p:nvPr>
        </p:nvSpPr>
        <p:spPr/>
        <p:txBody>
          <a:bodyPr/>
          <a:lstStyle/>
          <a:p>
            <a:fld id="{72D86E87-180A-4CED-A4FE-DBF658987C09}"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Research Design</a:t>
            </a:r>
          </a:p>
        </p:txBody>
      </p:sp>
      <p:sp>
        <p:nvSpPr>
          <p:cNvPr id="3" name="Content Placeholder 2"/>
          <p:cNvSpPr>
            <a:spLocks noGrp="1"/>
          </p:cNvSpPr>
          <p:nvPr>
            <p:ph idx="1"/>
          </p:nvPr>
        </p:nvSpPr>
        <p:spPr/>
        <p:txBody>
          <a:bodyPr>
            <a:normAutofit/>
          </a:bodyPr>
          <a:lstStyle/>
          <a:p>
            <a:r>
              <a:rPr lang="en-GB" dirty="0"/>
              <a:t>obstacle at head height or on ground</a:t>
            </a:r>
          </a:p>
          <a:p>
            <a:r>
              <a:rPr lang="en-GB" dirty="0"/>
              <a:t>Use of the long cane, click-echo, or both</a:t>
            </a:r>
          </a:p>
          <a:p>
            <a:r>
              <a:rPr lang="en-GB" dirty="0"/>
              <a:t>Blind echo-experts (7); blind echo-naïve (10), and sighted echo-naïve (14) (everyone with blindfold), and 10 sighted (using vision)</a:t>
            </a:r>
          </a:p>
          <a:p>
            <a:r>
              <a:rPr lang="en-GB" dirty="0"/>
              <a:t>Tracking movements with motion capture</a:t>
            </a:r>
          </a:p>
          <a:p>
            <a:pPr lvl="1"/>
            <a:r>
              <a:rPr lang="en-GB" dirty="0"/>
              <a:t>Walking Speed</a:t>
            </a:r>
          </a:p>
          <a:p>
            <a:pPr lvl="1"/>
            <a:r>
              <a:rPr lang="en-GB" dirty="0"/>
              <a:t>Number of collisions</a:t>
            </a:r>
          </a:p>
        </p:txBody>
      </p:sp>
      <p:sp>
        <p:nvSpPr>
          <p:cNvPr id="4" name="Slide Number Placeholder 3"/>
          <p:cNvSpPr>
            <a:spLocks noGrp="1"/>
          </p:cNvSpPr>
          <p:nvPr>
            <p:ph type="sldNum" sz="quarter" idx="12"/>
          </p:nvPr>
        </p:nvSpPr>
        <p:spPr/>
        <p:txBody>
          <a:bodyPr/>
          <a:lstStyle/>
          <a:p>
            <a:fld id="{72D86E87-180A-4CED-A4FE-DBF658987C09}" type="slidenum">
              <a:rPr lang="en-US" smtClean="0"/>
              <a:pPr/>
              <a:t>30</a:t>
            </a:fld>
            <a:endParaRPr lang="en-US"/>
          </a:p>
        </p:txBody>
      </p:sp>
    </p:spTree>
    <p:extLst>
      <p:ext uri="{BB962C8B-B14F-4D97-AF65-F5344CB8AC3E}">
        <p14:creationId xmlns:p14="http://schemas.microsoft.com/office/powerpoint/2010/main" val="57481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videos</a:t>
            </a:r>
          </a:p>
        </p:txBody>
      </p:sp>
      <p:sp>
        <p:nvSpPr>
          <p:cNvPr id="3" name="Slide Number Placeholder 2"/>
          <p:cNvSpPr>
            <a:spLocks noGrp="1"/>
          </p:cNvSpPr>
          <p:nvPr>
            <p:ph type="sldNum" sz="quarter" idx="12"/>
          </p:nvPr>
        </p:nvSpPr>
        <p:spPr/>
        <p:txBody>
          <a:bodyPr/>
          <a:lstStyle/>
          <a:p>
            <a:fld id="{72D86E87-180A-4CED-A4FE-DBF658987C09}" type="slidenum">
              <a:rPr lang="en-US" smtClean="0"/>
              <a:pPr/>
              <a:t>31</a:t>
            </a:fld>
            <a:endParaRPr lang="en-US"/>
          </a:p>
        </p:txBody>
      </p:sp>
    </p:spTree>
    <p:extLst>
      <p:ext uri="{BB962C8B-B14F-4D97-AF65-F5344CB8AC3E}">
        <p14:creationId xmlns:p14="http://schemas.microsoft.com/office/powerpoint/2010/main" val="3563303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a:blip r:embed="rId2" cstate="print"/>
          <a:stretch>
            <a:fillRect/>
          </a:stretch>
        </p:blipFill>
        <p:spPr>
          <a:xfrm>
            <a:off x="2528721" y="1676400"/>
            <a:ext cx="4446611" cy="4419600"/>
          </a:xfrm>
          <a:prstGeom prst="rect">
            <a:avLst/>
          </a:prstGeom>
        </p:spPr>
      </p:pic>
      <p:sp>
        <p:nvSpPr>
          <p:cNvPr id="5" name="TextBox 4"/>
          <p:cNvSpPr txBox="1"/>
          <p:nvPr/>
        </p:nvSpPr>
        <p:spPr>
          <a:xfrm rot="16200000">
            <a:off x="1114455" y="3516977"/>
            <a:ext cx="3048000" cy="400110"/>
          </a:xfrm>
          <a:prstGeom prst="rect">
            <a:avLst/>
          </a:prstGeom>
          <a:solidFill>
            <a:schemeClr val="bg1"/>
          </a:solidFill>
        </p:spPr>
        <p:txBody>
          <a:bodyPr wrap="square" rtlCol="0">
            <a:spAutoFit/>
          </a:bodyPr>
          <a:lstStyle/>
          <a:p>
            <a:r>
              <a:rPr lang="en-GB" sz="2000" dirty="0"/>
              <a:t>Walking Speed  (m/s)</a:t>
            </a:r>
          </a:p>
        </p:txBody>
      </p:sp>
      <p:sp>
        <p:nvSpPr>
          <p:cNvPr id="6" name="Oval 5"/>
          <p:cNvSpPr/>
          <p:nvPr/>
        </p:nvSpPr>
        <p:spPr>
          <a:xfrm>
            <a:off x="3352800" y="2286000"/>
            <a:ext cx="2209800" cy="136815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4953000" y="3852851"/>
            <a:ext cx="2209800" cy="1368152"/>
          </a:xfrm>
          <a:prstGeom prst="ellipse">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7"/>
          <p:cNvSpPr>
            <a:spLocks noGrp="1"/>
          </p:cNvSpPr>
          <p:nvPr>
            <p:ph type="sldNum" sz="quarter" idx="12"/>
          </p:nvPr>
        </p:nvSpPr>
        <p:spPr/>
        <p:txBody>
          <a:bodyPr/>
          <a:lstStyle/>
          <a:p>
            <a:fld id="{72D86E87-180A-4CED-A4FE-DBF658987C09}" type="slidenum">
              <a:rPr lang="en-US" smtClean="0"/>
              <a:pPr/>
              <a:t>32</a:t>
            </a:fld>
            <a:endParaRPr lang="en-US"/>
          </a:p>
        </p:txBody>
      </p:sp>
    </p:spTree>
    <p:extLst>
      <p:ext uri="{BB962C8B-B14F-4D97-AF65-F5344CB8AC3E}">
        <p14:creationId xmlns:p14="http://schemas.microsoft.com/office/powerpoint/2010/main" val="80071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Conclusion – walking Speed</a:t>
            </a:r>
          </a:p>
        </p:txBody>
      </p:sp>
      <p:sp>
        <p:nvSpPr>
          <p:cNvPr id="3" name="Content Placeholder 2"/>
          <p:cNvSpPr>
            <a:spLocks noGrp="1"/>
          </p:cNvSpPr>
          <p:nvPr>
            <p:ph idx="1"/>
          </p:nvPr>
        </p:nvSpPr>
        <p:spPr>
          <a:xfrm>
            <a:off x="304800" y="1600200"/>
            <a:ext cx="8534400" cy="4525963"/>
          </a:xfrm>
        </p:spPr>
        <p:txBody>
          <a:bodyPr>
            <a:normAutofit fontScale="92500" lnSpcReduction="20000"/>
          </a:bodyPr>
          <a:lstStyle/>
          <a:p>
            <a:r>
              <a:rPr lang="en-GB" dirty="0"/>
              <a:t>Walking speed of echo experts throughout much higher than of beginners, and the same as sighted using vision </a:t>
            </a:r>
          </a:p>
          <a:p>
            <a:pPr lvl="1"/>
            <a:r>
              <a:rPr lang="en-GB" dirty="0">
                <a:sym typeface="Wingdings" pitchFamily="2" charset="2"/>
              </a:rPr>
              <a:t>Echolocation enhances sensory motor coordination</a:t>
            </a:r>
          </a:p>
          <a:p>
            <a:pPr lvl="1"/>
            <a:r>
              <a:rPr lang="en-GB" dirty="0">
                <a:sym typeface="Wingdings" pitchFamily="2" charset="2"/>
              </a:rPr>
              <a:t>possibly replace visual functionality w/r to walking speed</a:t>
            </a:r>
            <a:endParaRPr lang="en-GB" dirty="0"/>
          </a:p>
          <a:p>
            <a:endParaRPr lang="en-GB" dirty="0"/>
          </a:p>
          <a:p>
            <a:r>
              <a:rPr lang="en-GB" dirty="0"/>
              <a:t>Echo-Beginners walk more slowly when they use echolocation to avoid obstacles</a:t>
            </a:r>
          </a:p>
          <a:p>
            <a:pPr lvl="1"/>
            <a:r>
              <a:rPr lang="en-GB" dirty="0"/>
              <a:t>Echolocation possibly effortful for people who are new to the technique</a:t>
            </a:r>
          </a:p>
          <a:p>
            <a:pPr lvl="1"/>
            <a:endParaRPr lang="en-GB" dirty="0"/>
          </a:p>
        </p:txBody>
      </p:sp>
      <p:sp>
        <p:nvSpPr>
          <p:cNvPr id="4" name="Slide Number Placeholder 3"/>
          <p:cNvSpPr>
            <a:spLocks noGrp="1"/>
          </p:cNvSpPr>
          <p:nvPr>
            <p:ph type="sldNum" sz="quarter" idx="12"/>
          </p:nvPr>
        </p:nvSpPr>
        <p:spPr/>
        <p:txBody>
          <a:bodyPr/>
          <a:lstStyle/>
          <a:p>
            <a:fld id="{72D86E87-180A-4CED-A4FE-DBF658987C09}" type="slidenum">
              <a:rPr lang="en-US" smtClean="0"/>
              <a:pPr/>
              <a:t>33</a:t>
            </a:fld>
            <a:endParaRPr lang="en-US"/>
          </a:p>
        </p:txBody>
      </p:sp>
    </p:spTree>
    <p:extLst>
      <p:ext uri="{BB962C8B-B14F-4D97-AF65-F5344CB8AC3E}">
        <p14:creationId xmlns:p14="http://schemas.microsoft.com/office/powerpoint/2010/main" val="347276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lstStyle/>
          <a:p>
            <a:r>
              <a:rPr lang="en-GB" dirty="0"/>
              <a:t>Results - Collisions</a:t>
            </a:r>
          </a:p>
        </p:txBody>
      </p:sp>
      <p:graphicFrame>
        <p:nvGraphicFramePr>
          <p:cNvPr id="3" name="Chart 2"/>
          <p:cNvGraphicFramePr>
            <a:graphicFrameLocks/>
          </p:cNvGraphicFramePr>
          <p:nvPr>
            <p:extLst>
              <p:ext uri="{D42A27DB-BD31-4B8C-83A1-F6EECF244321}">
                <p14:modId xmlns:p14="http://schemas.microsoft.com/office/powerpoint/2010/main" val="3375806070"/>
              </p:ext>
            </p:extLst>
          </p:nvPr>
        </p:nvGraphicFramePr>
        <p:xfrm>
          <a:off x="251520" y="2132856"/>
          <a:ext cx="356235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ext uri="{D42A27DB-BD31-4B8C-83A1-F6EECF244321}">
                <p14:modId xmlns:p14="http://schemas.microsoft.com/office/powerpoint/2010/main" val="3916377311"/>
              </p:ext>
            </p:extLst>
          </p:nvPr>
        </p:nvGraphicFramePr>
        <p:xfrm>
          <a:off x="5292080" y="1052736"/>
          <a:ext cx="356235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3445170808"/>
              </p:ext>
            </p:extLst>
          </p:nvPr>
        </p:nvGraphicFramePr>
        <p:xfrm>
          <a:off x="5292080" y="3933056"/>
          <a:ext cx="356235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683568" y="4581128"/>
            <a:ext cx="1143000" cy="307777"/>
          </a:xfrm>
          <a:prstGeom prst="rect">
            <a:avLst/>
          </a:prstGeom>
          <a:solidFill>
            <a:schemeClr val="bg1"/>
          </a:solidFill>
        </p:spPr>
        <p:txBody>
          <a:bodyPr wrap="square" rtlCol="0">
            <a:spAutoFit/>
          </a:bodyPr>
          <a:lstStyle/>
          <a:p>
            <a:r>
              <a:rPr lang="en-GB" sz="1400" dirty="0"/>
              <a:t>Echo</a:t>
            </a:r>
          </a:p>
        </p:txBody>
      </p:sp>
      <p:sp>
        <p:nvSpPr>
          <p:cNvPr id="7" name="TextBox 6"/>
          <p:cNvSpPr txBox="1"/>
          <p:nvPr/>
        </p:nvSpPr>
        <p:spPr>
          <a:xfrm>
            <a:off x="1807096" y="4581128"/>
            <a:ext cx="1143000" cy="307777"/>
          </a:xfrm>
          <a:prstGeom prst="rect">
            <a:avLst/>
          </a:prstGeom>
          <a:solidFill>
            <a:schemeClr val="bg1"/>
          </a:solidFill>
        </p:spPr>
        <p:txBody>
          <a:bodyPr wrap="square" rtlCol="0">
            <a:spAutoFit/>
          </a:bodyPr>
          <a:lstStyle/>
          <a:p>
            <a:r>
              <a:rPr lang="en-GB" sz="1400" dirty="0"/>
              <a:t>Both</a:t>
            </a:r>
          </a:p>
        </p:txBody>
      </p:sp>
      <p:sp>
        <p:nvSpPr>
          <p:cNvPr id="8" name="TextBox 7"/>
          <p:cNvSpPr txBox="1"/>
          <p:nvPr/>
        </p:nvSpPr>
        <p:spPr>
          <a:xfrm>
            <a:off x="2915816" y="4581128"/>
            <a:ext cx="1143000" cy="307777"/>
          </a:xfrm>
          <a:prstGeom prst="rect">
            <a:avLst/>
          </a:prstGeom>
          <a:solidFill>
            <a:schemeClr val="bg1"/>
          </a:solidFill>
        </p:spPr>
        <p:txBody>
          <a:bodyPr wrap="square" rtlCol="0">
            <a:spAutoFit/>
          </a:bodyPr>
          <a:lstStyle/>
          <a:p>
            <a:r>
              <a:rPr lang="en-GB" sz="1400" dirty="0"/>
              <a:t>Cane</a:t>
            </a:r>
          </a:p>
        </p:txBody>
      </p:sp>
      <p:sp>
        <p:nvSpPr>
          <p:cNvPr id="9" name="TextBox 8"/>
          <p:cNvSpPr txBox="1"/>
          <p:nvPr/>
        </p:nvSpPr>
        <p:spPr>
          <a:xfrm rot="16200000">
            <a:off x="-1391234" y="3199548"/>
            <a:ext cx="3048000" cy="338554"/>
          </a:xfrm>
          <a:prstGeom prst="rect">
            <a:avLst/>
          </a:prstGeom>
          <a:noFill/>
        </p:spPr>
        <p:txBody>
          <a:bodyPr wrap="square" rtlCol="0">
            <a:spAutoFit/>
          </a:bodyPr>
          <a:lstStyle/>
          <a:p>
            <a:r>
              <a:rPr lang="en-GB" sz="1600" dirty="0"/>
              <a:t>Proportion of trials collided</a:t>
            </a:r>
          </a:p>
        </p:txBody>
      </p:sp>
      <p:sp>
        <p:nvSpPr>
          <p:cNvPr id="10" name="TextBox 9"/>
          <p:cNvSpPr txBox="1"/>
          <p:nvPr/>
        </p:nvSpPr>
        <p:spPr>
          <a:xfrm>
            <a:off x="5729808" y="3501008"/>
            <a:ext cx="1143000" cy="307777"/>
          </a:xfrm>
          <a:prstGeom prst="rect">
            <a:avLst/>
          </a:prstGeom>
          <a:solidFill>
            <a:schemeClr val="bg1"/>
          </a:solidFill>
        </p:spPr>
        <p:txBody>
          <a:bodyPr wrap="square" rtlCol="0">
            <a:spAutoFit/>
          </a:bodyPr>
          <a:lstStyle/>
          <a:p>
            <a:r>
              <a:rPr lang="en-GB" sz="1400" dirty="0"/>
              <a:t>Echo</a:t>
            </a:r>
          </a:p>
        </p:txBody>
      </p:sp>
      <p:sp>
        <p:nvSpPr>
          <p:cNvPr id="11" name="TextBox 10"/>
          <p:cNvSpPr txBox="1"/>
          <p:nvPr/>
        </p:nvSpPr>
        <p:spPr>
          <a:xfrm>
            <a:off x="6919664" y="3501008"/>
            <a:ext cx="1143000" cy="307777"/>
          </a:xfrm>
          <a:prstGeom prst="rect">
            <a:avLst/>
          </a:prstGeom>
          <a:solidFill>
            <a:schemeClr val="bg1"/>
          </a:solidFill>
        </p:spPr>
        <p:txBody>
          <a:bodyPr wrap="square" rtlCol="0">
            <a:spAutoFit/>
          </a:bodyPr>
          <a:lstStyle/>
          <a:p>
            <a:r>
              <a:rPr lang="en-GB" sz="1400" dirty="0"/>
              <a:t>Both</a:t>
            </a:r>
          </a:p>
        </p:txBody>
      </p:sp>
      <p:sp>
        <p:nvSpPr>
          <p:cNvPr id="12" name="TextBox 11"/>
          <p:cNvSpPr txBox="1"/>
          <p:nvPr/>
        </p:nvSpPr>
        <p:spPr>
          <a:xfrm>
            <a:off x="7893496" y="3501008"/>
            <a:ext cx="1143000" cy="307777"/>
          </a:xfrm>
          <a:prstGeom prst="rect">
            <a:avLst/>
          </a:prstGeom>
          <a:solidFill>
            <a:schemeClr val="bg1"/>
          </a:solidFill>
        </p:spPr>
        <p:txBody>
          <a:bodyPr wrap="square" rtlCol="0">
            <a:spAutoFit/>
          </a:bodyPr>
          <a:lstStyle/>
          <a:p>
            <a:r>
              <a:rPr lang="en-GB" sz="1400" dirty="0"/>
              <a:t>Cane</a:t>
            </a:r>
          </a:p>
        </p:txBody>
      </p:sp>
      <p:sp>
        <p:nvSpPr>
          <p:cNvPr id="13" name="TextBox 12"/>
          <p:cNvSpPr txBox="1"/>
          <p:nvPr/>
        </p:nvSpPr>
        <p:spPr>
          <a:xfrm>
            <a:off x="5729808" y="6381328"/>
            <a:ext cx="1143000" cy="307777"/>
          </a:xfrm>
          <a:prstGeom prst="rect">
            <a:avLst/>
          </a:prstGeom>
          <a:solidFill>
            <a:schemeClr val="bg1"/>
          </a:solidFill>
        </p:spPr>
        <p:txBody>
          <a:bodyPr wrap="square" rtlCol="0">
            <a:spAutoFit/>
          </a:bodyPr>
          <a:lstStyle/>
          <a:p>
            <a:r>
              <a:rPr lang="en-GB" sz="1400" dirty="0"/>
              <a:t>Echo</a:t>
            </a:r>
          </a:p>
        </p:txBody>
      </p:sp>
      <p:sp>
        <p:nvSpPr>
          <p:cNvPr id="14" name="TextBox 13"/>
          <p:cNvSpPr txBox="1"/>
          <p:nvPr/>
        </p:nvSpPr>
        <p:spPr>
          <a:xfrm>
            <a:off x="6919664" y="6381328"/>
            <a:ext cx="1143000" cy="307777"/>
          </a:xfrm>
          <a:prstGeom prst="rect">
            <a:avLst/>
          </a:prstGeom>
          <a:solidFill>
            <a:schemeClr val="bg1"/>
          </a:solidFill>
        </p:spPr>
        <p:txBody>
          <a:bodyPr wrap="square" rtlCol="0">
            <a:spAutoFit/>
          </a:bodyPr>
          <a:lstStyle/>
          <a:p>
            <a:r>
              <a:rPr lang="en-GB" sz="1400" dirty="0"/>
              <a:t>Both</a:t>
            </a:r>
          </a:p>
        </p:txBody>
      </p:sp>
      <p:sp>
        <p:nvSpPr>
          <p:cNvPr id="15" name="TextBox 14"/>
          <p:cNvSpPr txBox="1"/>
          <p:nvPr/>
        </p:nvSpPr>
        <p:spPr>
          <a:xfrm>
            <a:off x="7893496" y="6381328"/>
            <a:ext cx="1143000" cy="307777"/>
          </a:xfrm>
          <a:prstGeom prst="rect">
            <a:avLst/>
          </a:prstGeom>
          <a:solidFill>
            <a:schemeClr val="bg1"/>
          </a:solidFill>
        </p:spPr>
        <p:txBody>
          <a:bodyPr wrap="square" rtlCol="0">
            <a:spAutoFit/>
          </a:bodyPr>
          <a:lstStyle/>
          <a:p>
            <a:r>
              <a:rPr lang="en-GB" sz="1400" dirty="0"/>
              <a:t>Cane</a:t>
            </a:r>
          </a:p>
        </p:txBody>
      </p:sp>
      <p:sp>
        <p:nvSpPr>
          <p:cNvPr id="16" name="Oval 15"/>
          <p:cNvSpPr/>
          <p:nvPr/>
        </p:nvSpPr>
        <p:spPr>
          <a:xfrm>
            <a:off x="2775248" y="2708920"/>
            <a:ext cx="515596"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755576" y="3999657"/>
            <a:ext cx="515596"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1691680" y="4005064"/>
            <a:ext cx="515596"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781349" y="1484784"/>
            <a:ext cx="515596"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6732240" y="2420888"/>
            <a:ext cx="515596"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5739374" y="2636912"/>
            <a:ext cx="515596"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7800820" y="4533946"/>
            <a:ext cx="515596"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5739374" y="5301208"/>
            <a:ext cx="515596"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6732240" y="5445224"/>
            <a:ext cx="515596"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2946207" y="1403484"/>
            <a:ext cx="1804764" cy="369332"/>
          </a:xfrm>
          <a:prstGeom prst="rect">
            <a:avLst/>
          </a:prstGeom>
          <a:noFill/>
        </p:spPr>
        <p:txBody>
          <a:bodyPr wrap="square" rtlCol="0">
            <a:spAutoFit/>
          </a:bodyPr>
          <a:lstStyle/>
          <a:p>
            <a:r>
              <a:rPr lang="en-GB" dirty="0"/>
              <a:t>Head height</a:t>
            </a:r>
          </a:p>
        </p:txBody>
      </p:sp>
      <p:sp>
        <p:nvSpPr>
          <p:cNvPr id="26" name="Rectangle 25"/>
          <p:cNvSpPr/>
          <p:nvPr/>
        </p:nvSpPr>
        <p:spPr>
          <a:xfrm>
            <a:off x="4309795" y="1475492"/>
            <a:ext cx="216024"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2941643" y="1682224"/>
            <a:ext cx="1804764" cy="369332"/>
          </a:xfrm>
          <a:prstGeom prst="rect">
            <a:avLst/>
          </a:prstGeom>
          <a:noFill/>
        </p:spPr>
        <p:txBody>
          <a:bodyPr wrap="square" rtlCol="0">
            <a:spAutoFit/>
          </a:bodyPr>
          <a:lstStyle/>
          <a:p>
            <a:r>
              <a:rPr lang="en-GB" dirty="0"/>
              <a:t>Ground Level</a:t>
            </a:r>
          </a:p>
        </p:txBody>
      </p:sp>
      <p:sp>
        <p:nvSpPr>
          <p:cNvPr id="28" name="Rectangle 27"/>
          <p:cNvSpPr/>
          <p:nvPr/>
        </p:nvSpPr>
        <p:spPr>
          <a:xfrm>
            <a:off x="4305231" y="1754232"/>
            <a:ext cx="216024" cy="2160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Slide Number Placeholder 28"/>
          <p:cNvSpPr>
            <a:spLocks noGrp="1"/>
          </p:cNvSpPr>
          <p:nvPr>
            <p:ph type="sldNum" sz="quarter" idx="12"/>
          </p:nvPr>
        </p:nvSpPr>
        <p:spPr/>
        <p:txBody>
          <a:bodyPr/>
          <a:lstStyle/>
          <a:p>
            <a:fld id="{72D86E87-180A-4CED-A4FE-DBF658987C09}" type="slidenum">
              <a:rPr lang="en-US" smtClean="0"/>
              <a:pPr/>
              <a:t>34</a:t>
            </a:fld>
            <a:endParaRPr lang="en-US"/>
          </a:p>
        </p:txBody>
      </p:sp>
    </p:spTree>
    <p:extLst>
      <p:ext uri="{BB962C8B-B14F-4D97-AF65-F5344CB8AC3E}">
        <p14:creationId xmlns:p14="http://schemas.microsoft.com/office/powerpoint/2010/main" val="33428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lstStyle/>
          <a:p>
            <a:r>
              <a:rPr lang="en-GB" dirty="0"/>
              <a:t>Results - Collisions</a:t>
            </a:r>
          </a:p>
        </p:txBody>
      </p:sp>
      <p:graphicFrame>
        <p:nvGraphicFramePr>
          <p:cNvPr id="3" name="Chart 2"/>
          <p:cNvGraphicFramePr>
            <a:graphicFrameLocks/>
          </p:cNvGraphicFramePr>
          <p:nvPr>
            <p:extLst>
              <p:ext uri="{D42A27DB-BD31-4B8C-83A1-F6EECF244321}">
                <p14:modId xmlns:p14="http://schemas.microsoft.com/office/powerpoint/2010/main" val="2052936123"/>
              </p:ext>
            </p:extLst>
          </p:nvPr>
        </p:nvGraphicFramePr>
        <p:xfrm>
          <a:off x="251520" y="2132856"/>
          <a:ext cx="356235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ext uri="{D42A27DB-BD31-4B8C-83A1-F6EECF244321}">
                <p14:modId xmlns:p14="http://schemas.microsoft.com/office/powerpoint/2010/main" val="977982409"/>
              </p:ext>
            </p:extLst>
          </p:nvPr>
        </p:nvGraphicFramePr>
        <p:xfrm>
          <a:off x="5292080" y="1052736"/>
          <a:ext cx="356235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2871736319"/>
              </p:ext>
            </p:extLst>
          </p:nvPr>
        </p:nvGraphicFramePr>
        <p:xfrm>
          <a:off x="5292080" y="3933056"/>
          <a:ext cx="356235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rot="16200000">
            <a:off x="-1391234" y="3199548"/>
            <a:ext cx="3048000" cy="338554"/>
          </a:xfrm>
          <a:prstGeom prst="rect">
            <a:avLst/>
          </a:prstGeom>
          <a:noFill/>
        </p:spPr>
        <p:txBody>
          <a:bodyPr wrap="square" rtlCol="0">
            <a:spAutoFit/>
          </a:bodyPr>
          <a:lstStyle/>
          <a:p>
            <a:r>
              <a:rPr lang="en-GB" sz="1600" dirty="0"/>
              <a:t>Proportion of trials collided</a:t>
            </a:r>
          </a:p>
        </p:txBody>
      </p:sp>
      <p:sp>
        <p:nvSpPr>
          <p:cNvPr id="16" name="Oval 15"/>
          <p:cNvSpPr/>
          <p:nvPr/>
        </p:nvSpPr>
        <p:spPr>
          <a:xfrm>
            <a:off x="1099884" y="3305782"/>
            <a:ext cx="515596"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3029598" y="4212054"/>
            <a:ext cx="515596"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2144752" y="4212054"/>
            <a:ext cx="515596"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6068436" y="2035696"/>
            <a:ext cx="515596"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172400" y="3198631"/>
            <a:ext cx="515596"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7141030" y="3197696"/>
            <a:ext cx="515596"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6144636" y="4533946"/>
            <a:ext cx="515596"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7157312" y="6093296"/>
            <a:ext cx="515596"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8152126" y="6078016"/>
            <a:ext cx="515596" cy="457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2946207" y="1403484"/>
            <a:ext cx="1804764" cy="369332"/>
          </a:xfrm>
          <a:prstGeom prst="rect">
            <a:avLst/>
          </a:prstGeom>
          <a:noFill/>
        </p:spPr>
        <p:txBody>
          <a:bodyPr wrap="square" rtlCol="0">
            <a:spAutoFit/>
          </a:bodyPr>
          <a:lstStyle/>
          <a:p>
            <a:r>
              <a:rPr lang="en-GB" dirty="0"/>
              <a:t>Head height</a:t>
            </a:r>
          </a:p>
        </p:txBody>
      </p:sp>
      <p:sp>
        <p:nvSpPr>
          <p:cNvPr id="26" name="Rectangle 25"/>
          <p:cNvSpPr/>
          <p:nvPr/>
        </p:nvSpPr>
        <p:spPr>
          <a:xfrm>
            <a:off x="4309795" y="1475492"/>
            <a:ext cx="216024"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2941643" y="1682224"/>
            <a:ext cx="1804764" cy="369332"/>
          </a:xfrm>
          <a:prstGeom prst="rect">
            <a:avLst/>
          </a:prstGeom>
          <a:noFill/>
        </p:spPr>
        <p:txBody>
          <a:bodyPr wrap="square" rtlCol="0">
            <a:spAutoFit/>
          </a:bodyPr>
          <a:lstStyle/>
          <a:p>
            <a:r>
              <a:rPr lang="en-GB" dirty="0"/>
              <a:t>Ground Level</a:t>
            </a:r>
          </a:p>
        </p:txBody>
      </p:sp>
      <p:sp>
        <p:nvSpPr>
          <p:cNvPr id="28" name="Rectangle 27"/>
          <p:cNvSpPr/>
          <p:nvPr/>
        </p:nvSpPr>
        <p:spPr>
          <a:xfrm>
            <a:off x="4305231" y="1754232"/>
            <a:ext cx="216024" cy="2160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683568" y="4581128"/>
            <a:ext cx="1143000" cy="307777"/>
          </a:xfrm>
          <a:prstGeom prst="rect">
            <a:avLst/>
          </a:prstGeom>
          <a:solidFill>
            <a:schemeClr val="bg1"/>
          </a:solidFill>
        </p:spPr>
        <p:txBody>
          <a:bodyPr wrap="square" rtlCol="0">
            <a:spAutoFit/>
          </a:bodyPr>
          <a:lstStyle/>
          <a:p>
            <a:r>
              <a:rPr lang="en-GB" sz="1400" dirty="0"/>
              <a:t>Echo</a:t>
            </a:r>
          </a:p>
        </p:txBody>
      </p:sp>
      <p:sp>
        <p:nvSpPr>
          <p:cNvPr id="30" name="TextBox 29"/>
          <p:cNvSpPr txBox="1"/>
          <p:nvPr/>
        </p:nvSpPr>
        <p:spPr>
          <a:xfrm>
            <a:off x="1807096" y="4581128"/>
            <a:ext cx="1143000" cy="307777"/>
          </a:xfrm>
          <a:prstGeom prst="rect">
            <a:avLst/>
          </a:prstGeom>
          <a:solidFill>
            <a:schemeClr val="bg1"/>
          </a:solidFill>
        </p:spPr>
        <p:txBody>
          <a:bodyPr wrap="square" rtlCol="0">
            <a:spAutoFit/>
          </a:bodyPr>
          <a:lstStyle/>
          <a:p>
            <a:r>
              <a:rPr lang="en-GB" sz="1400" dirty="0"/>
              <a:t>Both</a:t>
            </a:r>
          </a:p>
        </p:txBody>
      </p:sp>
      <p:sp>
        <p:nvSpPr>
          <p:cNvPr id="31" name="TextBox 30"/>
          <p:cNvSpPr txBox="1"/>
          <p:nvPr/>
        </p:nvSpPr>
        <p:spPr>
          <a:xfrm>
            <a:off x="2915816" y="4581128"/>
            <a:ext cx="1143000" cy="307777"/>
          </a:xfrm>
          <a:prstGeom prst="rect">
            <a:avLst/>
          </a:prstGeom>
          <a:solidFill>
            <a:schemeClr val="bg1"/>
          </a:solidFill>
        </p:spPr>
        <p:txBody>
          <a:bodyPr wrap="square" rtlCol="0">
            <a:spAutoFit/>
          </a:bodyPr>
          <a:lstStyle/>
          <a:p>
            <a:r>
              <a:rPr lang="en-GB" sz="1400" dirty="0"/>
              <a:t>Cane</a:t>
            </a:r>
          </a:p>
        </p:txBody>
      </p:sp>
      <p:sp>
        <p:nvSpPr>
          <p:cNvPr id="32" name="TextBox 31"/>
          <p:cNvSpPr txBox="1"/>
          <p:nvPr/>
        </p:nvSpPr>
        <p:spPr>
          <a:xfrm>
            <a:off x="5729808" y="3501008"/>
            <a:ext cx="1143000" cy="307777"/>
          </a:xfrm>
          <a:prstGeom prst="rect">
            <a:avLst/>
          </a:prstGeom>
          <a:solidFill>
            <a:schemeClr val="bg1"/>
          </a:solidFill>
        </p:spPr>
        <p:txBody>
          <a:bodyPr wrap="square" rtlCol="0">
            <a:spAutoFit/>
          </a:bodyPr>
          <a:lstStyle/>
          <a:p>
            <a:r>
              <a:rPr lang="en-GB" sz="1400" dirty="0"/>
              <a:t>Echo</a:t>
            </a:r>
          </a:p>
        </p:txBody>
      </p:sp>
      <p:sp>
        <p:nvSpPr>
          <p:cNvPr id="33" name="TextBox 32"/>
          <p:cNvSpPr txBox="1"/>
          <p:nvPr/>
        </p:nvSpPr>
        <p:spPr>
          <a:xfrm>
            <a:off x="6919664" y="3501008"/>
            <a:ext cx="1143000" cy="307777"/>
          </a:xfrm>
          <a:prstGeom prst="rect">
            <a:avLst/>
          </a:prstGeom>
          <a:solidFill>
            <a:schemeClr val="bg1"/>
          </a:solidFill>
        </p:spPr>
        <p:txBody>
          <a:bodyPr wrap="square" rtlCol="0">
            <a:spAutoFit/>
          </a:bodyPr>
          <a:lstStyle/>
          <a:p>
            <a:r>
              <a:rPr lang="en-GB" sz="1400" dirty="0"/>
              <a:t>Both</a:t>
            </a:r>
          </a:p>
        </p:txBody>
      </p:sp>
      <p:sp>
        <p:nvSpPr>
          <p:cNvPr id="34" name="TextBox 33"/>
          <p:cNvSpPr txBox="1"/>
          <p:nvPr/>
        </p:nvSpPr>
        <p:spPr>
          <a:xfrm>
            <a:off x="7893496" y="3501008"/>
            <a:ext cx="1143000" cy="307777"/>
          </a:xfrm>
          <a:prstGeom prst="rect">
            <a:avLst/>
          </a:prstGeom>
          <a:solidFill>
            <a:schemeClr val="bg1"/>
          </a:solidFill>
        </p:spPr>
        <p:txBody>
          <a:bodyPr wrap="square" rtlCol="0">
            <a:spAutoFit/>
          </a:bodyPr>
          <a:lstStyle/>
          <a:p>
            <a:r>
              <a:rPr lang="en-GB" sz="1400" dirty="0"/>
              <a:t>Cane</a:t>
            </a:r>
          </a:p>
        </p:txBody>
      </p:sp>
      <p:sp>
        <p:nvSpPr>
          <p:cNvPr id="35" name="TextBox 34"/>
          <p:cNvSpPr txBox="1"/>
          <p:nvPr/>
        </p:nvSpPr>
        <p:spPr>
          <a:xfrm>
            <a:off x="5729808" y="6381328"/>
            <a:ext cx="1143000" cy="307777"/>
          </a:xfrm>
          <a:prstGeom prst="rect">
            <a:avLst/>
          </a:prstGeom>
          <a:solidFill>
            <a:schemeClr val="bg1"/>
          </a:solidFill>
        </p:spPr>
        <p:txBody>
          <a:bodyPr wrap="square" rtlCol="0">
            <a:spAutoFit/>
          </a:bodyPr>
          <a:lstStyle/>
          <a:p>
            <a:r>
              <a:rPr lang="en-GB" sz="1400" dirty="0"/>
              <a:t>Echo</a:t>
            </a:r>
          </a:p>
        </p:txBody>
      </p:sp>
      <p:sp>
        <p:nvSpPr>
          <p:cNvPr id="36" name="TextBox 35"/>
          <p:cNvSpPr txBox="1"/>
          <p:nvPr/>
        </p:nvSpPr>
        <p:spPr>
          <a:xfrm>
            <a:off x="6919664" y="6381328"/>
            <a:ext cx="1143000" cy="307777"/>
          </a:xfrm>
          <a:prstGeom prst="rect">
            <a:avLst/>
          </a:prstGeom>
          <a:solidFill>
            <a:schemeClr val="bg1"/>
          </a:solidFill>
        </p:spPr>
        <p:txBody>
          <a:bodyPr wrap="square" rtlCol="0">
            <a:spAutoFit/>
          </a:bodyPr>
          <a:lstStyle/>
          <a:p>
            <a:r>
              <a:rPr lang="en-GB" sz="1400" dirty="0"/>
              <a:t>Both</a:t>
            </a:r>
          </a:p>
        </p:txBody>
      </p:sp>
      <p:sp>
        <p:nvSpPr>
          <p:cNvPr id="37" name="TextBox 36"/>
          <p:cNvSpPr txBox="1"/>
          <p:nvPr/>
        </p:nvSpPr>
        <p:spPr>
          <a:xfrm>
            <a:off x="7893496" y="6381328"/>
            <a:ext cx="1143000" cy="307777"/>
          </a:xfrm>
          <a:prstGeom prst="rect">
            <a:avLst/>
          </a:prstGeom>
          <a:solidFill>
            <a:schemeClr val="bg1"/>
          </a:solidFill>
        </p:spPr>
        <p:txBody>
          <a:bodyPr wrap="square" rtlCol="0">
            <a:spAutoFit/>
          </a:bodyPr>
          <a:lstStyle/>
          <a:p>
            <a:r>
              <a:rPr lang="en-GB" sz="1400" dirty="0"/>
              <a:t>Cane</a:t>
            </a:r>
          </a:p>
        </p:txBody>
      </p:sp>
      <p:sp>
        <p:nvSpPr>
          <p:cNvPr id="6" name="Slide Number Placeholder 5"/>
          <p:cNvSpPr>
            <a:spLocks noGrp="1"/>
          </p:cNvSpPr>
          <p:nvPr>
            <p:ph type="sldNum" sz="quarter" idx="12"/>
          </p:nvPr>
        </p:nvSpPr>
        <p:spPr/>
        <p:txBody>
          <a:bodyPr/>
          <a:lstStyle/>
          <a:p>
            <a:fld id="{72D86E87-180A-4CED-A4FE-DBF658987C09}" type="slidenum">
              <a:rPr lang="en-US" smtClean="0"/>
              <a:pPr/>
              <a:t>35</a:t>
            </a:fld>
            <a:endParaRPr lang="en-US"/>
          </a:p>
        </p:txBody>
      </p:sp>
    </p:spTree>
    <p:extLst>
      <p:ext uri="{BB962C8B-B14F-4D97-AF65-F5344CB8AC3E}">
        <p14:creationId xmlns:p14="http://schemas.microsoft.com/office/powerpoint/2010/main" val="4161129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lstStyle/>
          <a:p>
            <a:r>
              <a:rPr lang="en-GB" dirty="0"/>
              <a:t>Results - Collisions</a:t>
            </a:r>
          </a:p>
        </p:txBody>
      </p:sp>
      <p:graphicFrame>
        <p:nvGraphicFramePr>
          <p:cNvPr id="3" name="Chart 2"/>
          <p:cNvGraphicFramePr>
            <a:graphicFrameLocks/>
          </p:cNvGraphicFramePr>
          <p:nvPr>
            <p:extLst>
              <p:ext uri="{D42A27DB-BD31-4B8C-83A1-F6EECF244321}">
                <p14:modId xmlns:p14="http://schemas.microsoft.com/office/powerpoint/2010/main" val="2052936123"/>
              </p:ext>
            </p:extLst>
          </p:nvPr>
        </p:nvGraphicFramePr>
        <p:xfrm>
          <a:off x="251520" y="2132856"/>
          <a:ext cx="356235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ext uri="{D42A27DB-BD31-4B8C-83A1-F6EECF244321}">
                <p14:modId xmlns:p14="http://schemas.microsoft.com/office/powerpoint/2010/main" val="977982409"/>
              </p:ext>
            </p:extLst>
          </p:nvPr>
        </p:nvGraphicFramePr>
        <p:xfrm>
          <a:off x="5292080" y="1052736"/>
          <a:ext cx="356235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2871736319"/>
              </p:ext>
            </p:extLst>
          </p:nvPr>
        </p:nvGraphicFramePr>
        <p:xfrm>
          <a:off x="5292080" y="3933056"/>
          <a:ext cx="356235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rot="16200000">
            <a:off x="-1391234" y="3199548"/>
            <a:ext cx="3048000" cy="338554"/>
          </a:xfrm>
          <a:prstGeom prst="rect">
            <a:avLst/>
          </a:prstGeom>
          <a:noFill/>
        </p:spPr>
        <p:txBody>
          <a:bodyPr wrap="square" rtlCol="0">
            <a:spAutoFit/>
          </a:bodyPr>
          <a:lstStyle/>
          <a:p>
            <a:r>
              <a:rPr lang="en-GB" sz="1600" dirty="0"/>
              <a:t>Proportion of trials collided</a:t>
            </a:r>
          </a:p>
        </p:txBody>
      </p:sp>
      <p:sp>
        <p:nvSpPr>
          <p:cNvPr id="25" name="TextBox 24"/>
          <p:cNvSpPr txBox="1"/>
          <p:nvPr/>
        </p:nvSpPr>
        <p:spPr>
          <a:xfrm>
            <a:off x="2946207" y="1403484"/>
            <a:ext cx="1804764" cy="369332"/>
          </a:xfrm>
          <a:prstGeom prst="rect">
            <a:avLst/>
          </a:prstGeom>
          <a:noFill/>
        </p:spPr>
        <p:txBody>
          <a:bodyPr wrap="square" rtlCol="0">
            <a:spAutoFit/>
          </a:bodyPr>
          <a:lstStyle/>
          <a:p>
            <a:r>
              <a:rPr lang="en-GB" dirty="0"/>
              <a:t>Head height</a:t>
            </a:r>
          </a:p>
        </p:txBody>
      </p:sp>
      <p:sp>
        <p:nvSpPr>
          <p:cNvPr id="26" name="Rectangle 25"/>
          <p:cNvSpPr/>
          <p:nvPr/>
        </p:nvSpPr>
        <p:spPr>
          <a:xfrm>
            <a:off x="4309795" y="1475492"/>
            <a:ext cx="216024"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2941643" y="1682224"/>
            <a:ext cx="1804764" cy="369332"/>
          </a:xfrm>
          <a:prstGeom prst="rect">
            <a:avLst/>
          </a:prstGeom>
          <a:noFill/>
        </p:spPr>
        <p:txBody>
          <a:bodyPr wrap="square" rtlCol="0">
            <a:spAutoFit/>
          </a:bodyPr>
          <a:lstStyle/>
          <a:p>
            <a:r>
              <a:rPr lang="en-GB" dirty="0"/>
              <a:t>Ground Level</a:t>
            </a:r>
          </a:p>
        </p:txBody>
      </p:sp>
      <p:sp>
        <p:nvSpPr>
          <p:cNvPr id="28" name="Rectangle 27"/>
          <p:cNvSpPr/>
          <p:nvPr/>
        </p:nvSpPr>
        <p:spPr>
          <a:xfrm>
            <a:off x="4305231" y="1754232"/>
            <a:ext cx="216024" cy="2160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683568" y="4581128"/>
            <a:ext cx="1143000" cy="307777"/>
          </a:xfrm>
          <a:prstGeom prst="rect">
            <a:avLst/>
          </a:prstGeom>
          <a:solidFill>
            <a:schemeClr val="bg1"/>
          </a:solidFill>
        </p:spPr>
        <p:txBody>
          <a:bodyPr wrap="square" rtlCol="0">
            <a:spAutoFit/>
          </a:bodyPr>
          <a:lstStyle/>
          <a:p>
            <a:r>
              <a:rPr lang="en-GB" sz="1400" dirty="0"/>
              <a:t>Echo</a:t>
            </a:r>
          </a:p>
        </p:txBody>
      </p:sp>
      <p:sp>
        <p:nvSpPr>
          <p:cNvPr id="30" name="TextBox 29"/>
          <p:cNvSpPr txBox="1"/>
          <p:nvPr/>
        </p:nvSpPr>
        <p:spPr>
          <a:xfrm>
            <a:off x="1807096" y="4581128"/>
            <a:ext cx="1143000" cy="307777"/>
          </a:xfrm>
          <a:prstGeom prst="rect">
            <a:avLst/>
          </a:prstGeom>
          <a:solidFill>
            <a:schemeClr val="bg1"/>
          </a:solidFill>
        </p:spPr>
        <p:txBody>
          <a:bodyPr wrap="square" rtlCol="0">
            <a:spAutoFit/>
          </a:bodyPr>
          <a:lstStyle/>
          <a:p>
            <a:r>
              <a:rPr lang="en-GB" sz="1400" dirty="0"/>
              <a:t>Both</a:t>
            </a:r>
          </a:p>
        </p:txBody>
      </p:sp>
      <p:sp>
        <p:nvSpPr>
          <p:cNvPr id="31" name="TextBox 30"/>
          <p:cNvSpPr txBox="1"/>
          <p:nvPr/>
        </p:nvSpPr>
        <p:spPr>
          <a:xfrm>
            <a:off x="2915816" y="4581128"/>
            <a:ext cx="1143000" cy="307777"/>
          </a:xfrm>
          <a:prstGeom prst="rect">
            <a:avLst/>
          </a:prstGeom>
          <a:solidFill>
            <a:schemeClr val="bg1"/>
          </a:solidFill>
        </p:spPr>
        <p:txBody>
          <a:bodyPr wrap="square" rtlCol="0">
            <a:spAutoFit/>
          </a:bodyPr>
          <a:lstStyle/>
          <a:p>
            <a:r>
              <a:rPr lang="en-GB" sz="1400" dirty="0"/>
              <a:t>Cane</a:t>
            </a:r>
          </a:p>
        </p:txBody>
      </p:sp>
      <p:sp>
        <p:nvSpPr>
          <p:cNvPr id="32" name="TextBox 31"/>
          <p:cNvSpPr txBox="1"/>
          <p:nvPr/>
        </p:nvSpPr>
        <p:spPr>
          <a:xfrm>
            <a:off x="5729808" y="3501008"/>
            <a:ext cx="1143000" cy="307777"/>
          </a:xfrm>
          <a:prstGeom prst="rect">
            <a:avLst/>
          </a:prstGeom>
          <a:solidFill>
            <a:schemeClr val="bg1"/>
          </a:solidFill>
        </p:spPr>
        <p:txBody>
          <a:bodyPr wrap="square" rtlCol="0">
            <a:spAutoFit/>
          </a:bodyPr>
          <a:lstStyle/>
          <a:p>
            <a:r>
              <a:rPr lang="en-GB" sz="1400" dirty="0"/>
              <a:t>Echo</a:t>
            </a:r>
          </a:p>
        </p:txBody>
      </p:sp>
      <p:sp>
        <p:nvSpPr>
          <p:cNvPr id="33" name="TextBox 32"/>
          <p:cNvSpPr txBox="1"/>
          <p:nvPr/>
        </p:nvSpPr>
        <p:spPr>
          <a:xfrm>
            <a:off x="6919664" y="3501008"/>
            <a:ext cx="1143000" cy="307777"/>
          </a:xfrm>
          <a:prstGeom prst="rect">
            <a:avLst/>
          </a:prstGeom>
          <a:solidFill>
            <a:schemeClr val="bg1"/>
          </a:solidFill>
        </p:spPr>
        <p:txBody>
          <a:bodyPr wrap="square" rtlCol="0">
            <a:spAutoFit/>
          </a:bodyPr>
          <a:lstStyle/>
          <a:p>
            <a:r>
              <a:rPr lang="en-GB" sz="1400" dirty="0"/>
              <a:t>Both</a:t>
            </a:r>
          </a:p>
        </p:txBody>
      </p:sp>
      <p:sp>
        <p:nvSpPr>
          <p:cNvPr id="34" name="TextBox 33"/>
          <p:cNvSpPr txBox="1"/>
          <p:nvPr/>
        </p:nvSpPr>
        <p:spPr>
          <a:xfrm>
            <a:off x="7893496" y="3501008"/>
            <a:ext cx="1143000" cy="307777"/>
          </a:xfrm>
          <a:prstGeom prst="rect">
            <a:avLst/>
          </a:prstGeom>
          <a:solidFill>
            <a:schemeClr val="bg1"/>
          </a:solidFill>
        </p:spPr>
        <p:txBody>
          <a:bodyPr wrap="square" rtlCol="0">
            <a:spAutoFit/>
          </a:bodyPr>
          <a:lstStyle/>
          <a:p>
            <a:r>
              <a:rPr lang="en-GB" sz="1400" dirty="0"/>
              <a:t>Cane</a:t>
            </a:r>
          </a:p>
        </p:txBody>
      </p:sp>
      <p:sp>
        <p:nvSpPr>
          <p:cNvPr id="35" name="TextBox 34"/>
          <p:cNvSpPr txBox="1"/>
          <p:nvPr/>
        </p:nvSpPr>
        <p:spPr>
          <a:xfrm>
            <a:off x="5729808" y="6381328"/>
            <a:ext cx="1143000" cy="307777"/>
          </a:xfrm>
          <a:prstGeom prst="rect">
            <a:avLst/>
          </a:prstGeom>
          <a:solidFill>
            <a:schemeClr val="bg1"/>
          </a:solidFill>
        </p:spPr>
        <p:txBody>
          <a:bodyPr wrap="square" rtlCol="0">
            <a:spAutoFit/>
          </a:bodyPr>
          <a:lstStyle/>
          <a:p>
            <a:r>
              <a:rPr lang="en-GB" sz="1400" dirty="0"/>
              <a:t>Echo</a:t>
            </a:r>
          </a:p>
        </p:txBody>
      </p:sp>
      <p:sp>
        <p:nvSpPr>
          <p:cNvPr id="36" name="TextBox 35"/>
          <p:cNvSpPr txBox="1"/>
          <p:nvPr/>
        </p:nvSpPr>
        <p:spPr>
          <a:xfrm>
            <a:off x="6919664" y="6381328"/>
            <a:ext cx="1143000" cy="307777"/>
          </a:xfrm>
          <a:prstGeom prst="rect">
            <a:avLst/>
          </a:prstGeom>
          <a:solidFill>
            <a:schemeClr val="bg1"/>
          </a:solidFill>
        </p:spPr>
        <p:txBody>
          <a:bodyPr wrap="square" rtlCol="0">
            <a:spAutoFit/>
          </a:bodyPr>
          <a:lstStyle/>
          <a:p>
            <a:r>
              <a:rPr lang="en-GB" sz="1400" dirty="0"/>
              <a:t>Both</a:t>
            </a:r>
          </a:p>
        </p:txBody>
      </p:sp>
      <p:sp>
        <p:nvSpPr>
          <p:cNvPr id="37" name="TextBox 36"/>
          <p:cNvSpPr txBox="1"/>
          <p:nvPr/>
        </p:nvSpPr>
        <p:spPr>
          <a:xfrm>
            <a:off x="7893496" y="6381328"/>
            <a:ext cx="1143000" cy="307777"/>
          </a:xfrm>
          <a:prstGeom prst="rect">
            <a:avLst/>
          </a:prstGeom>
          <a:solidFill>
            <a:schemeClr val="bg1"/>
          </a:solidFill>
        </p:spPr>
        <p:txBody>
          <a:bodyPr wrap="square" rtlCol="0">
            <a:spAutoFit/>
          </a:bodyPr>
          <a:lstStyle/>
          <a:p>
            <a:r>
              <a:rPr lang="en-GB" sz="1400" dirty="0"/>
              <a:t>Cane</a:t>
            </a:r>
          </a:p>
        </p:txBody>
      </p:sp>
      <p:sp>
        <p:nvSpPr>
          <p:cNvPr id="38" name="Oval 37"/>
          <p:cNvSpPr/>
          <p:nvPr/>
        </p:nvSpPr>
        <p:spPr>
          <a:xfrm>
            <a:off x="1694204" y="3886200"/>
            <a:ext cx="896596" cy="9906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a:off x="6705600" y="2362200"/>
            <a:ext cx="838200" cy="13716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p:cNvSpPr/>
          <p:nvPr/>
        </p:nvSpPr>
        <p:spPr>
          <a:xfrm>
            <a:off x="6781800" y="5410200"/>
            <a:ext cx="744196" cy="12192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p:cNvSpPr>
            <a:spLocks noGrp="1"/>
          </p:cNvSpPr>
          <p:nvPr>
            <p:ph type="sldNum" sz="quarter" idx="12"/>
          </p:nvPr>
        </p:nvSpPr>
        <p:spPr/>
        <p:txBody>
          <a:bodyPr/>
          <a:lstStyle/>
          <a:p>
            <a:fld id="{72D86E87-180A-4CED-A4FE-DBF658987C09}" type="slidenum">
              <a:rPr lang="en-US" smtClean="0"/>
              <a:pPr/>
              <a:t>36</a:t>
            </a:fld>
            <a:endParaRPr lang="en-US"/>
          </a:p>
        </p:txBody>
      </p:sp>
    </p:spTree>
    <p:extLst>
      <p:ext uri="{BB962C8B-B14F-4D97-AF65-F5344CB8AC3E}">
        <p14:creationId xmlns:p14="http://schemas.microsoft.com/office/powerpoint/2010/main" val="41611298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Conclusion - Collisions</a:t>
            </a:r>
          </a:p>
        </p:txBody>
      </p:sp>
      <p:sp>
        <p:nvSpPr>
          <p:cNvPr id="3" name="Content Placeholder 2"/>
          <p:cNvSpPr>
            <a:spLocks noGrp="1"/>
          </p:cNvSpPr>
          <p:nvPr>
            <p:ph idx="1"/>
          </p:nvPr>
        </p:nvSpPr>
        <p:spPr/>
        <p:txBody>
          <a:bodyPr>
            <a:normAutofit/>
          </a:bodyPr>
          <a:lstStyle/>
          <a:p>
            <a:r>
              <a:rPr lang="en-GB" dirty="0"/>
              <a:t>Click-based echolocation reduces number of collisions with obstacles at head height, but not ground level</a:t>
            </a:r>
          </a:p>
          <a:p>
            <a:r>
              <a:rPr lang="en-GB" dirty="0"/>
              <a:t>Cane reduces number of collisions with obstacles on ground, but not head height</a:t>
            </a:r>
          </a:p>
          <a:p>
            <a:r>
              <a:rPr lang="en-GB" dirty="0"/>
              <a:t>Echo and Cane can be used together without loss of effectivity of either technique!</a:t>
            </a:r>
          </a:p>
          <a:p>
            <a:endParaRPr lang="en-GB" dirty="0"/>
          </a:p>
        </p:txBody>
      </p:sp>
      <p:sp>
        <p:nvSpPr>
          <p:cNvPr id="4" name="Slide Number Placeholder 3"/>
          <p:cNvSpPr>
            <a:spLocks noGrp="1"/>
          </p:cNvSpPr>
          <p:nvPr>
            <p:ph type="sldNum" sz="quarter" idx="12"/>
          </p:nvPr>
        </p:nvSpPr>
        <p:spPr/>
        <p:txBody>
          <a:bodyPr/>
          <a:lstStyle/>
          <a:p>
            <a:fld id="{72D86E87-180A-4CED-A4FE-DBF658987C09}" type="slidenum">
              <a:rPr lang="en-US" smtClean="0"/>
              <a:pPr/>
              <a:t>37</a:t>
            </a:fld>
            <a:endParaRPr lang="en-US"/>
          </a:p>
        </p:txBody>
      </p:sp>
    </p:spTree>
    <p:extLst>
      <p:ext uri="{BB962C8B-B14F-4D97-AF65-F5344CB8AC3E}">
        <p14:creationId xmlns:p14="http://schemas.microsoft.com/office/powerpoint/2010/main" val="10772210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Echolocation and Mobility</a:t>
            </a:r>
            <a:endParaRPr lang="en-US" sz="2700" i="1" dirty="0"/>
          </a:p>
        </p:txBody>
      </p:sp>
      <p:sp>
        <p:nvSpPr>
          <p:cNvPr id="3" name="Content Placeholder 2"/>
          <p:cNvSpPr>
            <a:spLocks noGrp="1"/>
          </p:cNvSpPr>
          <p:nvPr>
            <p:ph idx="1"/>
          </p:nvPr>
        </p:nvSpPr>
        <p:spPr/>
        <p:txBody>
          <a:bodyPr>
            <a:normAutofit fontScale="92500"/>
          </a:bodyPr>
          <a:lstStyle/>
          <a:p>
            <a:r>
              <a:rPr lang="en-US" dirty="0"/>
              <a:t>Survey Study    </a:t>
            </a:r>
            <a:r>
              <a:rPr lang="en-US" sz="2000" i="1" dirty="0"/>
              <a:t>(Thaler, 2013, Frontiers in Physiology; Link to free article: </a:t>
            </a:r>
            <a:r>
              <a:rPr lang="en-US" sz="2000" i="1" dirty="0">
                <a:hlinkClick r:id="rId2"/>
              </a:rPr>
              <a:t>http://journal.frontiersin.org/article/10.3389/fphys.2013.00098/full</a:t>
            </a:r>
            <a:r>
              <a:rPr lang="en-US" sz="2000" i="1" dirty="0"/>
              <a:t> </a:t>
            </a:r>
            <a:endParaRPr lang="en-GB" sz="2000" dirty="0"/>
          </a:p>
          <a:p>
            <a:r>
              <a:rPr lang="en-US" dirty="0"/>
              <a:t>37 respondents (legally blind, 22 total blindness)</a:t>
            </a:r>
          </a:p>
          <a:p>
            <a:r>
              <a:rPr lang="en-US" dirty="0"/>
              <a:t>People who used click based echolocation reported to be more confident moving in unfamiliar place compared to people who did not use echolocation. This difference was significant.</a:t>
            </a:r>
          </a:p>
          <a:p>
            <a:r>
              <a:rPr lang="en-US" dirty="0"/>
              <a:t>Everyone also reported to use a long cane </a:t>
            </a:r>
          </a:p>
        </p:txBody>
      </p:sp>
      <p:sp>
        <p:nvSpPr>
          <p:cNvPr id="4" name="Slide Number Placeholder 3"/>
          <p:cNvSpPr>
            <a:spLocks noGrp="1"/>
          </p:cNvSpPr>
          <p:nvPr>
            <p:ph type="sldNum" sz="quarter" idx="12"/>
          </p:nvPr>
        </p:nvSpPr>
        <p:spPr/>
        <p:txBody>
          <a:bodyPr/>
          <a:lstStyle/>
          <a:p>
            <a:fld id="{72D86E87-180A-4CED-A4FE-DBF658987C09}" type="slidenum">
              <a:rPr lang="en-US" smtClean="0"/>
              <a:pPr/>
              <a:t>38</a:t>
            </a:fld>
            <a:endParaRPr lang="en-US"/>
          </a:p>
        </p:txBody>
      </p:sp>
    </p:spTree>
    <p:extLst>
      <p:ext uri="{BB962C8B-B14F-4D97-AF65-F5344CB8AC3E}">
        <p14:creationId xmlns:p14="http://schemas.microsoft.com/office/powerpoint/2010/main" val="11089928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Echolocation and Mobility</a:t>
            </a:r>
            <a:endParaRPr lang="en-US" sz="2700" i="1" dirty="0"/>
          </a:p>
        </p:txBody>
      </p:sp>
      <p:sp>
        <p:nvSpPr>
          <p:cNvPr id="3" name="Content Placeholder 2"/>
          <p:cNvSpPr>
            <a:spLocks noGrp="1"/>
          </p:cNvSpPr>
          <p:nvPr>
            <p:ph idx="1"/>
          </p:nvPr>
        </p:nvSpPr>
        <p:spPr/>
        <p:txBody>
          <a:bodyPr>
            <a:normAutofit/>
          </a:bodyPr>
          <a:lstStyle/>
          <a:p>
            <a:r>
              <a:rPr lang="en-US" dirty="0"/>
              <a:t>Echolocation provides sensory information</a:t>
            </a:r>
          </a:p>
          <a:p>
            <a:r>
              <a:rPr lang="en-US" dirty="0"/>
              <a:t>It can be used by anyone (also when using a wheelchair or in the presence of balance problems, etc.)</a:t>
            </a:r>
          </a:p>
          <a:p>
            <a:r>
              <a:rPr lang="en-US" dirty="0"/>
              <a:t>Indeed, in our own research participants told us that they experienced improvements in their balance when using echolocation </a:t>
            </a:r>
          </a:p>
        </p:txBody>
      </p:sp>
      <p:sp>
        <p:nvSpPr>
          <p:cNvPr id="4" name="Slide Number Placeholder 3"/>
          <p:cNvSpPr>
            <a:spLocks noGrp="1"/>
          </p:cNvSpPr>
          <p:nvPr>
            <p:ph type="sldNum" sz="quarter" idx="12"/>
          </p:nvPr>
        </p:nvSpPr>
        <p:spPr/>
        <p:txBody>
          <a:bodyPr/>
          <a:lstStyle/>
          <a:p>
            <a:fld id="{72D86E87-180A-4CED-A4FE-DBF658987C09}" type="slidenum">
              <a:rPr lang="en-US" smtClean="0"/>
              <a:pPr/>
              <a:t>39</a:t>
            </a:fld>
            <a:endParaRPr lang="en-US"/>
          </a:p>
        </p:txBody>
      </p:sp>
    </p:spTree>
    <p:extLst>
      <p:ext uri="{BB962C8B-B14F-4D97-AF65-F5344CB8AC3E}">
        <p14:creationId xmlns:p14="http://schemas.microsoft.com/office/powerpoint/2010/main" val="19015888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p:txBody>
          <a:bodyPr/>
          <a:lstStyle/>
          <a:p>
            <a:pPr eaLnBrk="1" hangingPunct="1"/>
            <a:endParaRPr lang="en-US"/>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a:p>
        </p:txBody>
      </p:sp>
      <p:pic>
        <p:nvPicPr>
          <p:cNvPr id="307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7999" t="17123" r="9000" b="23102"/>
          <a:stretch>
            <a:fillRect/>
          </a:stretch>
        </p:blipFill>
        <p:spPr bwMode="auto">
          <a:xfrm>
            <a:off x="609600" y="1988840"/>
            <a:ext cx="35814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t="365" r="1089" b="-1071"/>
          <a:stretch>
            <a:fillRect/>
          </a:stretch>
        </p:blipFill>
        <p:spPr bwMode="auto">
          <a:xfrm>
            <a:off x="5257800" y="1905000"/>
            <a:ext cx="30797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304800" y="629816"/>
            <a:ext cx="8686800" cy="1143000"/>
          </a:xfrm>
          <a:prstGeom prst="rect">
            <a:avLst/>
          </a:prstGeom>
          <a:noFill/>
          <a:ln w="9525">
            <a:noFill/>
            <a:miter lim="800000"/>
            <a:headEnd/>
            <a:tailEnd/>
          </a:ln>
        </p:spPr>
        <p:txBody>
          <a:bodyPr anchor="ctr"/>
          <a:lstStyle/>
          <a:p>
            <a:pPr algn="ctr">
              <a:defRPr/>
            </a:pPr>
            <a:r>
              <a:rPr lang="en-US" sz="4400" dirty="0">
                <a:latin typeface="+mj-lt"/>
                <a:ea typeface="+mj-ea"/>
                <a:cs typeface="+mj-cs"/>
              </a:rPr>
              <a:t>Echolocation – Bats, Dolphins </a:t>
            </a:r>
            <a:r>
              <a:rPr lang="en-US" sz="4400" dirty="0">
                <a:solidFill>
                  <a:schemeClr val="bg1"/>
                </a:solidFill>
                <a:latin typeface="+mj-lt"/>
                <a:ea typeface="+mj-ea"/>
                <a:cs typeface="+mj-cs"/>
              </a:rPr>
              <a:t>… People</a:t>
            </a:r>
          </a:p>
        </p:txBody>
      </p:sp>
      <p:sp>
        <p:nvSpPr>
          <p:cNvPr id="2" name="Slide Number Placeholder 1"/>
          <p:cNvSpPr>
            <a:spLocks noGrp="1"/>
          </p:cNvSpPr>
          <p:nvPr>
            <p:ph type="sldNum" sz="quarter" idx="12"/>
          </p:nvPr>
        </p:nvSpPr>
        <p:spPr/>
        <p:txBody>
          <a:bodyPr/>
          <a:lstStyle/>
          <a:p>
            <a:fld id="{72D86E87-180A-4CED-A4FE-DBF658987C09}" type="slidenum">
              <a:rPr lang="en-US" smtClean="0"/>
              <a:pPr/>
              <a:t>4</a:t>
            </a:fld>
            <a:endParaRPr lang="en-US"/>
          </a:p>
        </p:txBody>
      </p:sp>
    </p:spTree>
    <p:extLst>
      <p:ext uri="{BB962C8B-B14F-4D97-AF65-F5344CB8AC3E}">
        <p14:creationId xmlns:p14="http://schemas.microsoft.com/office/powerpoint/2010/main" val="2248849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Overview of this ‘Lecture’</a:t>
            </a:r>
          </a:p>
        </p:txBody>
      </p:sp>
      <p:sp>
        <p:nvSpPr>
          <p:cNvPr id="3" name="Content Placeholder 2"/>
          <p:cNvSpPr>
            <a:spLocks noGrp="1"/>
          </p:cNvSpPr>
          <p:nvPr>
            <p:ph idx="1"/>
          </p:nvPr>
        </p:nvSpPr>
        <p:spPr/>
        <p:txBody>
          <a:bodyPr>
            <a:normAutofit/>
          </a:bodyPr>
          <a:lstStyle/>
          <a:p>
            <a:r>
              <a:rPr lang="en-GB" sz="3600" dirty="0"/>
              <a:t>Introduction to Human Echolocation</a:t>
            </a:r>
          </a:p>
          <a:p>
            <a:endParaRPr lang="en-GB" sz="3600" dirty="0"/>
          </a:p>
          <a:p>
            <a:r>
              <a:rPr lang="en-GB" sz="3600" dirty="0"/>
              <a:t>Echolocation and Vision Loss</a:t>
            </a:r>
          </a:p>
          <a:p>
            <a:pPr lvl="1"/>
            <a:r>
              <a:rPr lang="en-GB" sz="3200" dirty="0"/>
              <a:t>Echolocation and the Brain</a:t>
            </a:r>
          </a:p>
          <a:p>
            <a:pPr lvl="1"/>
            <a:r>
              <a:rPr lang="en-GB" sz="3200" dirty="0"/>
              <a:t>Replacing certain Visual Functionality?</a:t>
            </a:r>
          </a:p>
          <a:p>
            <a:endParaRPr lang="en-GB" sz="3600" dirty="0"/>
          </a:p>
          <a:p>
            <a:r>
              <a:rPr lang="en-GB" sz="3600" b="1" dirty="0">
                <a:solidFill>
                  <a:srgbClr val="FF0000"/>
                </a:solidFill>
              </a:rPr>
              <a:t>Limitations of Echolocation</a:t>
            </a:r>
          </a:p>
          <a:p>
            <a:endParaRPr lang="en-GB" sz="3600" dirty="0"/>
          </a:p>
        </p:txBody>
      </p:sp>
      <p:sp>
        <p:nvSpPr>
          <p:cNvPr id="4" name="Slide Number Placeholder 3"/>
          <p:cNvSpPr>
            <a:spLocks noGrp="1"/>
          </p:cNvSpPr>
          <p:nvPr>
            <p:ph type="sldNum" sz="quarter" idx="12"/>
          </p:nvPr>
        </p:nvSpPr>
        <p:spPr/>
        <p:txBody>
          <a:bodyPr/>
          <a:lstStyle/>
          <a:p>
            <a:fld id="{72D86E87-180A-4CED-A4FE-DBF658987C09}" type="slidenum">
              <a:rPr lang="en-US" smtClean="0"/>
              <a:pPr/>
              <a:t>40</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Echolocation = Sound</a:t>
            </a:r>
          </a:p>
        </p:txBody>
      </p:sp>
      <p:sp>
        <p:nvSpPr>
          <p:cNvPr id="3" name="Content Placeholder 2"/>
          <p:cNvSpPr>
            <a:spLocks noGrp="1"/>
          </p:cNvSpPr>
          <p:nvPr>
            <p:ph idx="1"/>
          </p:nvPr>
        </p:nvSpPr>
        <p:spPr/>
        <p:txBody>
          <a:bodyPr>
            <a:normAutofit fontScale="92500" lnSpcReduction="20000"/>
          </a:bodyPr>
          <a:lstStyle/>
          <a:p>
            <a:r>
              <a:rPr lang="en-GB" dirty="0"/>
              <a:t>Echolocation is based on sound; thus determined by how sound works</a:t>
            </a:r>
          </a:p>
          <a:p>
            <a:r>
              <a:rPr lang="en-GB" dirty="0"/>
              <a:t>Provides advantages (e.g. works without light!)</a:t>
            </a:r>
          </a:p>
          <a:p>
            <a:r>
              <a:rPr lang="en-GB" dirty="0"/>
              <a:t>Comes with inherent limitations </a:t>
            </a:r>
          </a:p>
          <a:p>
            <a:pPr>
              <a:buNone/>
            </a:pPr>
            <a:r>
              <a:rPr lang="en-GB" dirty="0">
                <a:sym typeface="Wingdings" pitchFamily="2" charset="2"/>
              </a:rPr>
              <a:t>	 you need to adjust your thinking!</a:t>
            </a:r>
            <a:endParaRPr lang="en-GB" dirty="0"/>
          </a:p>
          <a:p>
            <a:pPr lvl="1"/>
            <a:r>
              <a:rPr lang="en-GB" dirty="0"/>
              <a:t>Acoustic occlusion</a:t>
            </a:r>
          </a:p>
          <a:p>
            <a:pPr lvl="1"/>
            <a:r>
              <a:rPr lang="en-GB" dirty="0"/>
              <a:t>Acoustic transparency</a:t>
            </a:r>
          </a:p>
          <a:p>
            <a:pPr lvl="1"/>
            <a:r>
              <a:rPr lang="en-GB" dirty="0"/>
              <a:t>Figure-Ground  or ‘Backward Masking’</a:t>
            </a:r>
          </a:p>
          <a:p>
            <a:pPr lvl="1"/>
            <a:r>
              <a:rPr lang="en-GB" dirty="0"/>
              <a:t>Environmental sounds and reverberation</a:t>
            </a:r>
          </a:p>
          <a:p>
            <a:pPr lvl="1"/>
            <a:r>
              <a:rPr lang="en-GB" dirty="0"/>
              <a:t>Resolution of sound waves</a:t>
            </a:r>
          </a:p>
        </p:txBody>
      </p:sp>
      <p:sp>
        <p:nvSpPr>
          <p:cNvPr id="4" name="Slide Number Placeholder 3"/>
          <p:cNvSpPr>
            <a:spLocks noGrp="1"/>
          </p:cNvSpPr>
          <p:nvPr>
            <p:ph type="sldNum" sz="quarter" idx="12"/>
          </p:nvPr>
        </p:nvSpPr>
        <p:spPr/>
        <p:txBody>
          <a:bodyPr/>
          <a:lstStyle/>
          <a:p>
            <a:fld id="{72D86E87-180A-4CED-A4FE-DBF658987C09}" type="slidenum">
              <a:rPr lang="en-US" smtClean="0"/>
              <a:pPr/>
              <a:t>41</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Some specific examples</a:t>
            </a:r>
          </a:p>
        </p:txBody>
      </p:sp>
      <p:sp>
        <p:nvSpPr>
          <p:cNvPr id="3" name="Subtitle 2"/>
          <p:cNvSpPr>
            <a:spLocks noGrp="1"/>
          </p:cNvSpPr>
          <p:nvPr>
            <p:ph type="subTitle" idx="1"/>
          </p:nvPr>
        </p:nvSpPr>
        <p:spPr/>
        <p:txBody>
          <a:bodyPr/>
          <a:lstStyle/>
          <a:p>
            <a:endParaRPr lang="en-GB"/>
          </a:p>
        </p:txBody>
      </p:sp>
      <p:sp>
        <p:nvSpPr>
          <p:cNvPr id="4" name="Slide Number Placeholder 3"/>
          <p:cNvSpPr>
            <a:spLocks noGrp="1"/>
          </p:cNvSpPr>
          <p:nvPr>
            <p:ph type="sldNum" sz="quarter" idx="12"/>
          </p:nvPr>
        </p:nvSpPr>
        <p:spPr/>
        <p:txBody>
          <a:bodyPr/>
          <a:lstStyle/>
          <a:p>
            <a:fld id="{72D86E87-180A-4CED-A4FE-DBF658987C09}" type="slidenum">
              <a:rPr lang="en-US" smtClean="0"/>
              <a:pPr/>
              <a:t>42</a:t>
            </a:fld>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Hearing Loss</a:t>
            </a:r>
          </a:p>
        </p:txBody>
      </p:sp>
      <p:sp>
        <p:nvSpPr>
          <p:cNvPr id="3" name="Content Placeholder 2"/>
          <p:cNvSpPr>
            <a:spLocks noGrp="1"/>
          </p:cNvSpPr>
          <p:nvPr>
            <p:ph idx="1"/>
          </p:nvPr>
        </p:nvSpPr>
        <p:spPr/>
        <p:txBody>
          <a:bodyPr>
            <a:normAutofit fontScale="85000" lnSpcReduction="10000"/>
          </a:bodyPr>
          <a:lstStyle/>
          <a:p>
            <a:r>
              <a:rPr lang="en-GB" dirty="0"/>
              <a:t>Limited Research, but it has been shown that people with hearing loss and/or using hearing aids may struggle using echolocation to detect or avoid obstacles, for example</a:t>
            </a:r>
          </a:p>
          <a:p>
            <a:r>
              <a:rPr lang="en-GB" dirty="0"/>
              <a:t>For people who are </a:t>
            </a:r>
            <a:r>
              <a:rPr lang="en-GB" u="sng" dirty="0"/>
              <a:t>profoundly deaf without any assistive technology (no </a:t>
            </a:r>
            <a:r>
              <a:rPr lang="en-GB" u="sng"/>
              <a:t>hearing capacity) </a:t>
            </a:r>
            <a:r>
              <a:rPr lang="en-GB">
                <a:sym typeface="Wingdings" panose="05000000000000000000" pitchFamily="2" charset="2"/>
              </a:rPr>
              <a:t> </a:t>
            </a:r>
            <a:r>
              <a:rPr lang="en-GB" dirty="0">
                <a:sym typeface="Wingdings" panose="05000000000000000000" pitchFamily="2" charset="2"/>
              </a:rPr>
              <a:t>echolocation will be of no use </a:t>
            </a:r>
          </a:p>
          <a:p>
            <a:r>
              <a:rPr lang="en-GB" dirty="0">
                <a:sym typeface="Wingdings" panose="05000000000000000000" pitchFamily="2" charset="2"/>
              </a:rPr>
              <a:t>For people who </a:t>
            </a:r>
            <a:r>
              <a:rPr lang="en-GB" dirty="0"/>
              <a:t>are </a:t>
            </a:r>
            <a:r>
              <a:rPr lang="en-GB" u="sng" dirty="0"/>
              <a:t>profoundly deaf/</a:t>
            </a:r>
            <a:r>
              <a:rPr lang="en-GB" u="sng" dirty="0">
                <a:sym typeface="Wingdings" panose="05000000000000000000" pitchFamily="2" charset="2"/>
              </a:rPr>
              <a:t>have hearing impairment/may use hearing aids/cochlear implants, etc. </a:t>
            </a:r>
            <a:r>
              <a:rPr lang="en-GB" dirty="0">
                <a:sym typeface="Wingdings" panose="05000000000000000000" pitchFamily="2" charset="2"/>
              </a:rPr>
              <a:t> benefit of echolocation needs to be assessed case-by-case (see practical examples slides)</a:t>
            </a:r>
            <a:endParaRPr lang="en-GB" dirty="0"/>
          </a:p>
        </p:txBody>
      </p:sp>
      <p:sp>
        <p:nvSpPr>
          <p:cNvPr id="4" name="Slide Number Placeholder 3"/>
          <p:cNvSpPr>
            <a:spLocks noGrp="1"/>
          </p:cNvSpPr>
          <p:nvPr>
            <p:ph type="sldNum" sz="quarter" idx="12"/>
          </p:nvPr>
        </p:nvSpPr>
        <p:spPr/>
        <p:txBody>
          <a:bodyPr/>
          <a:lstStyle/>
          <a:p>
            <a:fld id="{72D86E87-180A-4CED-A4FE-DBF658987C09}" type="slidenum">
              <a:rPr lang="en-US" smtClean="0"/>
              <a:pPr/>
              <a:t>43</a:t>
            </a:fld>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Adaptive Walking</a:t>
            </a:r>
          </a:p>
        </p:txBody>
      </p:sp>
      <p:sp>
        <p:nvSpPr>
          <p:cNvPr id="3" name="Content Placeholder 2"/>
          <p:cNvSpPr>
            <a:spLocks noGrp="1"/>
          </p:cNvSpPr>
          <p:nvPr>
            <p:ph idx="1"/>
          </p:nvPr>
        </p:nvSpPr>
        <p:spPr/>
        <p:txBody>
          <a:bodyPr/>
          <a:lstStyle/>
          <a:p>
            <a:r>
              <a:rPr lang="en-GB" dirty="0"/>
              <a:t>Detection of obstacles at ground level</a:t>
            </a:r>
          </a:p>
          <a:p>
            <a:r>
              <a:rPr lang="en-GB" dirty="0"/>
              <a:t>Speed will be lower for people who are new to the technique</a:t>
            </a:r>
          </a:p>
        </p:txBody>
      </p:sp>
      <p:sp>
        <p:nvSpPr>
          <p:cNvPr id="4" name="Slide Number Placeholder 3"/>
          <p:cNvSpPr>
            <a:spLocks noGrp="1"/>
          </p:cNvSpPr>
          <p:nvPr>
            <p:ph type="sldNum" sz="quarter" idx="12"/>
          </p:nvPr>
        </p:nvSpPr>
        <p:spPr/>
        <p:txBody>
          <a:bodyPr/>
          <a:lstStyle/>
          <a:p>
            <a:fld id="{72D86E87-180A-4CED-A4FE-DBF658987C09}" type="slidenum">
              <a:rPr lang="en-US" smtClean="0"/>
              <a:pPr/>
              <a:t>44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Summary</a:t>
            </a:r>
          </a:p>
        </p:txBody>
      </p:sp>
      <p:sp>
        <p:nvSpPr>
          <p:cNvPr id="3" name="Content Placeholder 2"/>
          <p:cNvSpPr>
            <a:spLocks noGrp="1"/>
          </p:cNvSpPr>
          <p:nvPr>
            <p:ph idx="1"/>
          </p:nvPr>
        </p:nvSpPr>
        <p:spPr/>
        <p:txBody>
          <a:bodyPr>
            <a:normAutofit fontScale="92500" lnSpcReduction="10000"/>
          </a:bodyPr>
          <a:lstStyle/>
          <a:p>
            <a:pPr>
              <a:spcAft>
                <a:spcPts val="1000"/>
              </a:spcAft>
            </a:pPr>
            <a:r>
              <a:rPr lang="en-GB" dirty="0"/>
              <a:t>Echolocation is the ability to use reflected sound to obtain spatial information</a:t>
            </a:r>
          </a:p>
          <a:p>
            <a:pPr>
              <a:spcAft>
                <a:spcPts val="1000"/>
              </a:spcAft>
            </a:pPr>
            <a:r>
              <a:rPr lang="en-GB" dirty="0"/>
              <a:t>Makes use of ‘Visual’ Brain areas </a:t>
            </a:r>
          </a:p>
          <a:p>
            <a:pPr>
              <a:spcAft>
                <a:spcPts val="1000"/>
              </a:spcAft>
            </a:pPr>
            <a:r>
              <a:rPr lang="en-GB" dirty="0"/>
              <a:t>Can provide benefits to people who are blind</a:t>
            </a:r>
          </a:p>
          <a:p>
            <a:pPr lvl="1">
              <a:spcAft>
                <a:spcPts val="1000"/>
              </a:spcAft>
            </a:pPr>
            <a:r>
              <a:rPr lang="en-GB" dirty="0"/>
              <a:t>Sensory  </a:t>
            </a:r>
          </a:p>
          <a:p>
            <a:pPr lvl="1">
              <a:spcAft>
                <a:spcPts val="1000"/>
              </a:spcAft>
            </a:pPr>
            <a:r>
              <a:rPr lang="en-GB" dirty="0"/>
              <a:t>Sensory-Motor </a:t>
            </a:r>
          </a:p>
          <a:p>
            <a:pPr lvl="1">
              <a:spcAft>
                <a:spcPts val="1000"/>
              </a:spcAft>
            </a:pPr>
            <a:r>
              <a:rPr lang="en-GB" dirty="0"/>
              <a:t>Cognitive</a:t>
            </a:r>
          </a:p>
          <a:p>
            <a:pPr lvl="1">
              <a:spcAft>
                <a:spcPts val="1000"/>
              </a:spcAft>
            </a:pPr>
            <a:r>
              <a:rPr lang="en-GB" dirty="0"/>
              <a:t>Social? General Wellbeing?</a:t>
            </a:r>
          </a:p>
        </p:txBody>
      </p:sp>
      <p:sp>
        <p:nvSpPr>
          <p:cNvPr id="4" name="Slide Number Placeholder 3"/>
          <p:cNvSpPr>
            <a:spLocks noGrp="1"/>
          </p:cNvSpPr>
          <p:nvPr>
            <p:ph type="sldNum" sz="quarter" idx="12"/>
          </p:nvPr>
        </p:nvSpPr>
        <p:spPr/>
        <p:txBody>
          <a:bodyPr/>
          <a:lstStyle/>
          <a:p>
            <a:fld id="{72D86E87-180A-4CED-A4FE-DBF658987C09}" type="slidenum">
              <a:rPr lang="en-US" smtClean="0"/>
              <a:pPr/>
              <a:t>45</a:t>
            </a:fld>
            <a:endParaRPr lang="en-US"/>
          </a:p>
        </p:txBody>
      </p:sp>
    </p:spTree>
    <p:extLst>
      <p:ext uri="{BB962C8B-B14F-4D97-AF65-F5344CB8AC3E}">
        <p14:creationId xmlns:p14="http://schemas.microsoft.com/office/powerpoint/2010/main" val="254754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2362200"/>
            <a:ext cx="7848600" cy="1077218"/>
          </a:xfrm>
          <a:prstGeom prst="rect">
            <a:avLst/>
          </a:prstGeom>
          <a:noFill/>
        </p:spPr>
        <p:txBody>
          <a:bodyPr wrap="square" rtlCol="0">
            <a:spAutoFit/>
          </a:bodyPr>
          <a:lstStyle/>
          <a:p>
            <a:pPr algn="ctr"/>
            <a:r>
              <a:rPr lang="en-GB" sz="3200" b="1" dirty="0"/>
              <a:t>Now on to some practical examples …</a:t>
            </a:r>
            <a:endParaRPr lang="en-GB" sz="2400" dirty="0"/>
          </a:p>
          <a:p>
            <a:pPr algn="ctr"/>
            <a:endParaRPr lang="en-GB" sz="3200" dirty="0"/>
          </a:p>
        </p:txBody>
      </p:sp>
      <p:sp>
        <p:nvSpPr>
          <p:cNvPr id="3" name="Title 2"/>
          <p:cNvSpPr>
            <a:spLocks noGrp="1"/>
          </p:cNvSpPr>
          <p:nvPr>
            <p:ph type="title"/>
          </p:nvPr>
        </p:nvSpPr>
        <p:spPr/>
        <p:txBody>
          <a:bodyPr/>
          <a:lstStyle/>
          <a:p>
            <a:endParaRPr lang="en-GB"/>
          </a:p>
        </p:txBody>
      </p:sp>
      <p:sp>
        <p:nvSpPr>
          <p:cNvPr id="4" name="Slide Number Placeholder 3"/>
          <p:cNvSpPr>
            <a:spLocks noGrp="1"/>
          </p:cNvSpPr>
          <p:nvPr>
            <p:ph type="sldNum" sz="quarter" idx="12"/>
          </p:nvPr>
        </p:nvSpPr>
        <p:spPr/>
        <p:txBody>
          <a:bodyPr/>
          <a:lstStyle/>
          <a:p>
            <a:fld id="{72D86E87-180A-4CED-A4FE-DBF658987C09}" type="slidenum">
              <a:rPr lang="en-US" smtClean="0"/>
              <a:pPr/>
              <a:t>46</a:t>
            </a:fld>
            <a:endParaRPr lang="en-US"/>
          </a:p>
        </p:txBody>
      </p:sp>
    </p:spTree>
    <p:extLst>
      <p:ext uri="{BB962C8B-B14F-4D97-AF65-F5344CB8AC3E}">
        <p14:creationId xmlns:p14="http://schemas.microsoft.com/office/powerpoint/2010/main" val="185772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057400"/>
            <a:ext cx="7772400" cy="1470025"/>
          </a:xfrm>
        </p:spPr>
        <p:txBody>
          <a:bodyPr/>
          <a:lstStyle/>
          <a:p>
            <a:r>
              <a:rPr lang="en-GB" b="1" dirty="0"/>
              <a:t>Echolocation Training </a:t>
            </a:r>
            <a:br>
              <a:rPr lang="en-GB" b="1" dirty="0"/>
            </a:br>
            <a:r>
              <a:rPr lang="en-GB" b="1" dirty="0"/>
              <a:t> - Practical Exercises -</a:t>
            </a:r>
          </a:p>
        </p:txBody>
      </p:sp>
      <p:sp>
        <p:nvSpPr>
          <p:cNvPr id="4" name="Subtitle 2"/>
          <p:cNvSpPr txBox="1">
            <a:spLocks/>
          </p:cNvSpPr>
          <p:nvPr/>
        </p:nvSpPr>
        <p:spPr>
          <a:xfrm>
            <a:off x="762000" y="3747864"/>
            <a:ext cx="8077200" cy="20574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a:ln>
                  <a:noFill/>
                </a:ln>
                <a:solidFill>
                  <a:schemeClr val="tx1">
                    <a:lumMod val="75000"/>
                    <a:lumOff val="25000"/>
                  </a:schemeClr>
                </a:solidFill>
                <a:effectLst/>
                <a:uLnTx/>
                <a:uFillTx/>
                <a:latin typeface="+mn-lt"/>
                <a:ea typeface="+mn-ea"/>
                <a:cs typeface="+mn-cs"/>
              </a:rPr>
              <a:t>Lore Thaler</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chemeClr val="tx1">
                    <a:lumMod val="75000"/>
                    <a:lumOff val="25000"/>
                  </a:schemeClr>
                </a:solidFill>
                <a:effectLst/>
                <a:uLnTx/>
                <a:uFillTx/>
                <a:latin typeface="+mn-lt"/>
                <a:ea typeface="+mn-ea"/>
                <a:cs typeface="+mn-cs"/>
              </a:rPr>
              <a:t>Department of Psychology</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schemeClr val="tx1"/>
                </a:solidFill>
                <a:effectLst/>
                <a:uLnTx/>
                <a:uFillTx/>
                <a:latin typeface="+mn-lt"/>
                <a:ea typeface="+mn-ea"/>
                <a:cs typeface="+mn-cs"/>
                <a:hlinkClick r:id="rId2"/>
              </a:rPr>
              <a:t>echolocation@durham.ac.uk</a:t>
            </a:r>
            <a:endParaRPr kumimoji="0" lang="en-US" sz="20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000" b="1" dirty="0">
                <a:hlinkClick r:id="rId3"/>
              </a:rPr>
              <a:t>lore.thaler@durham.ac.uk</a:t>
            </a:r>
            <a:r>
              <a:rPr lang="en-US" sz="2000" b="1" dirty="0"/>
              <a:t> </a:t>
            </a:r>
            <a:r>
              <a:rPr kumimoji="0" lang="en-US" sz="2000" b="0" i="0" u="none" strike="noStrike" kern="1200" cap="none" spc="0" normalizeH="0" baseline="0" noProof="0" dirty="0">
                <a:ln>
                  <a:noFill/>
                </a:ln>
                <a:solidFill>
                  <a:schemeClr val="tx1"/>
                </a:solidFill>
                <a:effectLst/>
                <a:uLnTx/>
                <a:uFillTx/>
                <a:latin typeface="+mn-lt"/>
                <a:ea typeface="+mn-ea"/>
                <a:cs typeface="+mn-cs"/>
              </a:rPr>
              <a:t> </a:t>
            </a: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304800"/>
            <a:ext cx="244606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304800"/>
            <a:ext cx="244606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72D86E87-180A-4CED-A4FE-DBF658987C09}" type="slidenum">
              <a:rPr lang="en-US" smtClean="0"/>
              <a:pPr/>
              <a:t>47</a:t>
            </a:fld>
            <a:endParaRPr lang="en-US" dirty="0"/>
          </a:p>
        </p:txBody>
      </p:sp>
    </p:spTree>
    <p:extLst>
      <p:ext uri="{BB962C8B-B14F-4D97-AF65-F5344CB8AC3E}">
        <p14:creationId xmlns:p14="http://schemas.microsoft.com/office/powerpoint/2010/main" val="965267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A word in advance</a:t>
            </a:r>
          </a:p>
        </p:txBody>
      </p:sp>
      <p:sp>
        <p:nvSpPr>
          <p:cNvPr id="3" name="Content Placeholder 2"/>
          <p:cNvSpPr>
            <a:spLocks noGrp="1"/>
          </p:cNvSpPr>
          <p:nvPr>
            <p:ph idx="1"/>
          </p:nvPr>
        </p:nvSpPr>
        <p:spPr/>
        <p:txBody>
          <a:bodyPr>
            <a:normAutofit/>
          </a:bodyPr>
          <a:lstStyle/>
          <a:p>
            <a:r>
              <a:rPr lang="en-GB" dirty="0"/>
              <a:t>Key to developing echolocation skills is practice</a:t>
            </a:r>
          </a:p>
          <a:p>
            <a:r>
              <a:rPr lang="en-GB" dirty="0"/>
              <a:t>Echolocation goes together with long cane, guide dog, human guide, etc. </a:t>
            </a:r>
            <a:r>
              <a:rPr lang="en-GB" u="sng" dirty="0"/>
              <a:t>It is just one more tool in your toolbox!</a:t>
            </a:r>
          </a:p>
        </p:txBody>
      </p:sp>
      <p:sp>
        <p:nvSpPr>
          <p:cNvPr id="4" name="Slide Number Placeholder 3"/>
          <p:cNvSpPr>
            <a:spLocks noGrp="1"/>
          </p:cNvSpPr>
          <p:nvPr>
            <p:ph type="sldNum" sz="quarter" idx="12"/>
          </p:nvPr>
        </p:nvSpPr>
        <p:spPr/>
        <p:txBody>
          <a:bodyPr/>
          <a:lstStyle/>
          <a:p>
            <a:fld id="{72D86E87-180A-4CED-A4FE-DBF658987C09}" type="slidenum">
              <a:rPr lang="en-US" smtClean="0"/>
              <a:pPr/>
              <a:t>48</a:t>
            </a:fld>
            <a:endParaRPr lang="en-US" dirty="0"/>
          </a:p>
        </p:txBody>
      </p:sp>
    </p:spTree>
    <p:extLst>
      <p:ext uri="{BB962C8B-B14F-4D97-AF65-F5344CB8AC3E}">
        <p14:creationId xmlns:p14="http://schemas.microsoft.com/office/powerpoint/2010/main" val="38964362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A word in advance</a:t>
            </a:r>
          </a:p>
        </p:txBody>
      </p:sp>
      <p:sp>
        <p:nvSpPr>
          <p:cNvPr id="3" name="Content Placeholder 2"/>
          <p:cNvSpPr>
            <a:spLocks noGrp="1"/>
          </p:cNvSpPr>
          <p:nvPr>
            <p:ph idx="1"/>
          </p:nvPr>
        </p:nvSpPr>
        <p:spPr/>
        <p:txBody>
          <a:bodyPr>
            <a:normAutofit/>
          </a:bodyPr>
          <a:lstStyle/>
          <a:p>
            <a:r>
              <a:rPr lang="en-GB" dirty="0"/>
              <a:t>the exercises I describe in slides are </a:t>
            </a:r>
            <a:r>
              <a:rPr lang="en-GB" u="sng" dirty="0"/>
              <a:t>suggestions</a:t>
            </a:r>
            <a:r>
              <a:rPr lang="en-GB" dirty="0"/>
              <a:t> – they are neither compulsory nor an exhaustive list of ‘what to do’</a:t>
            </a:r>
          </a:p>
          <a:p>
            <a:pPr lvl="1"/>
            <a:r>
              <a:rPr lang="en-GB" dirty="0"/>
              <a:t>use your imagination to come up with more and more exercises with particular relevance to the person you are working with</a:t>
            </a:r>
          </a:p>
          <a:p>
            <a:pPr lvl="1"/>
            <a:r>
              <a:rPr lang="en-GB" dirty="0"/>
              <a:t>Use life as an exercise ground</a:t>
            </a:r>
          </a:p>
        </p:txBody>
      </p:sp>
      <p:sp>
        <p:nvSpPr>
          <p:cNvPr id="4" name="Slide Number Placeholder 3"/>
          <p:cNvSpPr>
            <a:spLocks noGrp="1"/>
          </p:cNvSpPr>
          <p:nvPr>
            <p:ph type="sldNum" sz="quarter" idx="12"/>
          </p:nvPr>
        </p:nvSpPr>
        <p:spPr/>
        <p:txBody>
          <a:bodyPr/>
          <a:lstStyle/>
          <a:p>
            <a:fld id="{72D86E87-180A-4CED-A4FE-DBF658987C09}" type="slidenum">
              <a:rPr lang="en-US" smtClean="0"/>
              <a:pPr/>
              <a:t>49</a:t>
            </a:fld>
            <a:endParaRPr lang="en-US" dirty="0"/>
          </a:p>
        </p:txBody>
      </p:sp>
    </p:spTree>
    <p:extLst>
      <p:ext uri="{BB962C8B-B14F-4D97-AF65-F5344CB8AC3E}">
        <p14:creationId xmlns:p14="http://schemas.microsoft.com/office/powerpoint/2010/main" val="1296531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p:txBody>
          <a:bodyPr/>
          <a:lstStyle/>
          <a:p>
            <a:pPr eaLnBrk="1" hangingPunct="1"/>
            <a:endParaRPr lang="en-US"/>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a:p>
        </p:txBody>
      </p:sp>
      <p:pic>
        <p:nvPicPr>
          <p:cNvPr id="307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17999" t="17123" r="9000" b="23102"/>
          <a:stretch>
            <a:fillRect/>
          </a:stretch>
        </p:blipFill>
        <p:spPr bwMode="auto">
          <a:xfrm>
            <a:off x="609600" y="1988840"/>
            <a:ext cx="35814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t="365" r="1089" b="-1071"/>
          <a:stretch>
            <a:fillRect/>
          </a:stretch>
        </p:blipFill>
        <p:spPr bwMode="auto">
          <a:xfrm>
            <a:off x="5257800" y="1905000"/>
            <a:ext cx="30797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304800" y="629816"/>
            <a:ext cx="8686800" cy="1143000"/>
          </a:xfrm>
          <a:prstGeom prst="rect">
            <a:avLst/>
          </a:prstGeom>
          <a:noFill/>
          <a:ln w="9525">
            <a:noFill/>
            <a:miter lim="800000"/>
            <a:headEnd/>
            <a:tailEnd/>
          </a:ln>
        </p:spPr>
        <p:txBody>
          <a:bodyPr anchor="ctr"/>
          <a:lstStyle/>
          <a:p>
            <a:pPr algn="ctr">
              <a:defRPr/>
            </a:pPr>
            <a:r>
              <a:rPr lang="en-US" sz="4400" dirty="0">
                <a:latin typeface="+mj-lt"/>
                <a:ea typeface="+mj-ea"/>
                <a:cs typeface="+mj-cs"/>
              </a:rPr>
              <a:t>Echolocation – Bats, Dolphins … People</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7752" y="4104265"/>
            <a:ext cx="4048264" cy="2565095"/>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89005" y="1890870"/>
            <a:ext cx="3937620" cy="2644768"/>
          </a:xfrm>
          <a:prstGeom prst="rect">
            <a:avLst/>
          </a:prstGeom>
        </p:spPr>
      </p:pic>
      <p:sp>
        <p:nvSpPr>
          <p:cNvPr id="8" name="TextBox 7"/>
          <p:cNvSpPr txBox="1"/>
          <p:nvPr/>
        </p:nvSpPr>
        <p:spPr>
          <a:xfrm>
            <a:off x="3631704" y="4582869"/>
            <a:ext cx="940296" cy="646331"/>
          </a:xfrm>
          <a:prstGeom prst="rect">
            <a:avLst/>
          </a:prstGeom>
          <a:noFill/>
        </p:spPr>
        <p:txBody>
          <a:bodyPr wrap="square" rtlCol="0">
            <a:spAutoFit/>
          </a:bodyPr>
          <a:lstStyle/>
          <a:p>
            <a:r>
              <a:rPr lang="en-GB" dirty="0"/>
              <a:t>Daniel Kish</a:t>
            </a:r>
          </a:p>
        </p:txBody>
      </p:sp>
      <p:sp>
        <p:nvSpPr>
          <p:cNvPr id="2" name="Slide Number Placeholder 1"/>
          <p:cNvSpPr>
            <a:spLocks noGrp="1"/>
          </p:cNvSpPr>
          <p:nvPr>
            <p:ph type="sldNum" sz="quarter" idx="12"/>
          </p:nvPr>
        </p:nvSpPr>
        <p:spPr/>
        <p:txBody>
          <a:bodyPr/>
          <a:lstStyle/>
          <a:p>
            <a:fld id="{72D86E87-180A-4CED-A4FE-DBF658987C09}" type="slidenum">
              <a:rPr lang="en-US" smtClean="0"/>
              <a:pPr/>
              <a:t>5</a:t>
            </a:fld>
            <a:endParaRPr lang="en-US"/>
          </a:p>
        </p:txBody>
      </p:sp>
    </p:spTree>
    <p:custDataLst>
      <p:tags r:id="rId1"/>
    </p:custDataLst>
    <p:extLst>
      <p:ext uri="{BB962C8B-B14F-4D97-AF65-F5344CB8AC3E}">
        <p14:creationId xmlns:p14="http://schemas.microsoft.com/office/powerpoint/2010/main" val="72978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Overview of Practical Exercises</a:t>
            </a:r>
          </a:p>
        </p:txBody>
      </p:sp>
      <p:sp>
        <p:nvSpPr>
          <p:cNvPr id="3" name="Content Placeholder 2"/>
          <p:cNvSpPr>
            <a:spLocks noGrp="1"/>
          </p:cNvSpPr>
          <p:nvPr>
            <p:ph idx="1"/>
          </p:nvPr>
        </p:nvSpPr>
        <p:spPr/>
        <p:txBody>
          <a:bodyPr>
            <a:normAutofit/>
          </a:bodyPr>
          <a:lstStyle/>
          <a:p>
            <a:pPr marL="742950" indent="-742950">
              <a:buFont typeface="+mj-lt"/>
              <a:buAutoNum type="arabicPeriod"/>
            </a:pPr>
            <a:r>
              <a:rPr lang="en-GB" sz="3600" dirty="0"/>
              <a:t>How to make a mouth click</a:t>
            </a:r>
          </a:p>
          <a:p>
            <a:pPr marL="742950" indent="-742950">
              <a:buFont typeface="+mj-lt"/>
              <a:buAutoNum type="arabicPeriod"/>
            </a:pPr>
            <a:endParaRPr lang="en-GB" sz="3600" dirty="0"/>
          </a:p>
          <a:p>
            <a:pPr marL="742950" indent="-742950">
              <a:buFont typeface="+mj-lt"/>
              <a:buAutoNum type="arabicPeriod"/>
            </a:pPr>
            <a:r>
              <a:rPr lang="en-GB" sz="3600" dirty="0"/>
              <a:t>Teaching what to listen for – Basic exercises</a:t>
            </a:r>
          </a:p>
          <a:p>
            <a:pPr marL="742950" indent="-742950">
              <a:buFont typeface="+mj-lt"/>
              <a:buAutoNum type="arabicPeriod"/>
            </a:pPr>
            <a:endParaRPr lang="en-GB" sz="3600" dirty="0"/>
          </a:p>
          <a:p>
            <a:pPr marL="742950" indent="-742950">
              <a:buFont typeface="+mj-lt"/>
              <a:buAutoNum type="arabicPeriod"/>
            </a:pPr>
            <a:r>
              <a:rPr lang="en-GB" sz="3600" dirty="0"/>
              <a:t>Advanced Exercises</a:t>
            </a:r>
          </a:p>
          <a:p>
            <a:pPr marL="742950" indent="-742950">
              <a:buFont typeface="+mj-lt"/>
              <a:buAutoNum type="arabicPeriod"/>
            </a:pPr>
            <a:endParaRPr lang="en-GB" sz="3600" dirty="0"/>
          </a:p>
        </p:txBody>
      </p:sp>
      <p:sp>
        <p:nvSpPr>
          <p:cNvPr id="4" name="Slide Number Placeholder 3"/>
          <p:cNvSpPr>
            <a:spLocks noGrp="1"/>
          </p:cNvSpPr>
          <p:nvPr>
            <p:ph type="sldNum" sz="quarter" idx="12"/>
          </p:nvPr>
        </p:nvSpPr>
        <p:spPr/>
        <p:txBody>
          <a:bodyPr/>
          <a:lstStyle/>
          <a:p>
            <a:fld id="{72D86E87-180A-4CED-A4FE-DBF658987C09}" type="slidenum">
              <a:rPr lang="en-US" smtClean="0"/>
              <a:pPr/>
              <a:t>50</a:t>
            </a:fld>
            <a:endParaRPr lang="en-US" dirty="0"/>
          </a:p>
        </p:txBody>
      </p:sp>
    </p:spTree>
    <p:extLst>
      <p:ext uri="{BB962C8B-B14F-4D97-AF65-F5344CB8AC3E}">
        <p14:creationId xmlns:p14="http://schemas.microsoft.com/office/powerpoint/2010/main" val="40668962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1. How to make a mouth click</a:t>
            </a:r>
          </a:p>
        </p:txBody>
      </p:sp>
      <p:sp>
        <p:nvSpPr>
          <p:cNvPr id="3" name="Subtitle 2"/>
          <p:cNvSpPr>
            <a:spLocks noGrp="1"/>
          </p:cNvSpPr>
          <p:nvPr>
            <p:ph type="subTitle" idx="1"/>
          </p:nvPr>
        </p:nvSpPr>
        <p:spPr/>
        <p:txBody>
          <a:bodyPr/>
          <a:lstStyle/>
          <a:p>
            <a:endParaRPr lang="en-GB" dirty="0"/>
          </a:p>
        </p:txBody>
      </p:sp>
      <p:sp>
        <p:nvSpPr>
          <p:cNvPr id="4" name="Slide Number Placeholder 3"/>
          <p:cNvSpPr>
            <a:spLocks noGrp="1"/>
          </p:cNvSpPr>
          <p:nvPr>
            <p:ph type="sldNum" sz="quarter" idx="12"/>
          </p:nvPr>
        </p:nvSpPr>
        <p:spPr/>
        <p:txBody>
          <a:bodyPr/>
          <a:lstStyle/>
          <a:p>
            <a:fld id="{72D86E87-180A-4CED-A4FE-DBF658987C09}" type="slidenum">
              <a:rPr lang="en-US" smtClean="0"/>
              <a:pPr/>
              <a:t>51</a:t>
            </a:fld>
            <a:endParaRPr lang="en-US" dirty="0"/>
          </a:p>
        </p:txBody>
      </p:sp>
    </p:spTree>
    <p:extLst>
      <p:ext uri="{BB962C8B-B14F-4D97-AF65-F5344CB8AC3E}">
        <p14:creationId xmlns:p14="http://schemas.microsoft.com/office/powerpoint/2010/main" val="14671418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to make a mouth click</a:t>
            </a:r>
          </a:p>
        </p:txBody>
      </p:sp>
      <p:sp>
        <p:nvSpPr>
          <p:cNvPr id="3" name="Content Placeholder 2"/>
          <p:cNvSpPr>
            <a:spLocks noGrp="1"/>
          </p:cNvSpPr>
          <p:nvPr>
            <p:ph idx="1"/>
          </p:nvPr>
        </p:nvSpPr>
        <p:spPr/>
        <p:txBody>
          <a:bodyPr/>
          <a:lstStyle/>
          <a:p>
            <a:r>
              <a:rPr lang="en-GB" dirty="0"/>
              <a:t>Mouth Click</a:t>
            </a:r>
          </a:p>
          <a:p>
            <a:pPr lvl="1"/>
            <a:r>
              <a:rPr lang="en-GB" dirty="0"/>
              <a:t>Bright, brief, single sound</a:t>
            </a:r>
          </a:p>
          <a:p>
            <a:pPr lvl="1"/>
            <a:r>
              <a:rPr lang="en-GB" dirty="0"/>
              <a:t>Should come easily, not effortful </a:t>
            </a:r>
          </a:p>
          <a:p>
            <a:pPr lvl="1"/>
            <a:r>
              <a:rPr lang="en-GB" dirty="0">
                <a:sym typeface="Wingdings" pitchFamily="2" charset="2"/>
              </a:rPr>
              <a:t>even good clicks will differ from person to person</a:t>
            </a:r>
          </a:p>
          <a:p>
            <a:pPr lvl="1"/>
            <a:r>
              <a:rPr lang="en-GB" dirty="0">
                <a:sym typeface="Wingdings" pitchFamily="2" charset="2"/>
              </a:rPr>
              <a:t>Practice helps finding ‘your’ click</a:t>
            </a:r>
          </a:p>
          <a:p>
            <a:pPr lvl="1"/>
            <a:endParaRPr lang="en-GB" dirty="0">
              <a:sym typeface="Wingdings" pitchFamily="2" charset="2"/>
            </a:endParaRPr>
          </a:p>
        </p:txBody>
      </p:sp>
      <p:sp>
        <p:nvSpPr>
          <p:cNvPr id="4" name="Slide Number Placeholder 3"/>
          <p:cNvSpPr>
            <a:spLocks noGrp="1"/>
          </p:cNvSpPr>
          <p:nvPr>
            <p:ph type="sldNum" sz="quarter" idx="12"/>
          </p:nvPr>
        </p:nvSpPr>
        <p:spPr/>
        <p:txBody>
          <a:bodyPr/>
          <a:lstStyle/>
          <a:p>
            <a:fld id="{72D86E87-180A-4CED-A4FE-DBF658987C09}" type="slidenum">
              <a:rPr lang="en-US" smtClean="0"/>
              <a:pPr/>
              <a:t>52</a:t>
            </a:fld>
            <a:endParaRPr lang="en-US" dirty="0"/>
          </a:p>
        </p:txBody>
      </p:sp>
    </p:spTree>
    <p:extLst>
      <p:ext uri="{BB962C8B-B14F-4D97-AF65-F5344CB8AC3E}">
        <p14:creationId xmlns:p14="http://schemas.microsoft.com/office/powerpoint/2010/main" val="16038811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Mouth Clicks  -  tongue and palate</a:t>
            </a:r>
          </a:p>
        </p:txBody>
      </p:sp>
      <p:sp>
        <p:nvSpPr>
          <p:cNvPr id="3" name="Content Placeholder 2"/>
          <p:cNvSpPr>
            <a:spLocks noGrp="1"/>
          </p:cNvSpPr>
          <p:nvPr>
            <p:ph idx="1"/>
          </p:nvPr>
        </p:nvSpPr>
        <p:spPr/>
        <p:txBody>
          <a:bodyPr/>
          <a:lstStyle/>
          <a:p>
            <a:pPr marL="0" indent="0">
              <a:buNone/>
            </a:pPr>
            <a:r>
              <a:rPr lang="en-GB" dirty="0"/>
              <a:t>Using tongue and palate one can make bright and sharp clicks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2924944"/>
            <a:ext cx="3456384" cy="3327173"/>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4036" t="17179" r="16811" b="29496"/>
          <a:stretch/>
        </p:blipFill>
        <p:spPr>
          <a:xfrm>
            <a:off x="4644008" y="2276872"/>
            <a:ext cx="3997359" cy="3816424"/>
          </a:xfrm>
          <a:prstGeom prst="rect">
            <a:avLst/>
          </a:prstGeom>
        </p:spPr>
      </p:pic>
      <p:sp>
        <p:nvSpPr>
          <p:cNvPr id="6" name="Slide Number Placeholder 5"/>
          <p:cNvSpPr>
            <a:spLocks noGrp="1"/>
          </p:cNvSpPr>
          <p:nvPr>
            <p:ph type="sldNum" sz="quarter" idx="12"/>
          </p:nvPr>
        </p:nvSpPr>
        <p:spPr/>
        <p:txBody>
          <a:bodyPr/>
          <a:lstStyle/>
          <a:p>
            <a:fld id="{41E18231-220C-4EC2-93D4-F7648FBC2740}" type="slidenum">
              <a:rPr lang="en-GB" smtClean="0"/>
              <a:pPr/>
              <a:t>53</a:t>
            </a:fld>
            <a:endParaRPr lang="en-GB" dirty="0"/>
          </a:p>
        </p:txBody>
      </p:sp>
      <p:sp>
        <p:nvSpPr>
          <p:cNvPr id="7" name="TextBox 6"/>
          <p:cNvSpPr txBox="1"/>
          <p:nvPr/>
        </p:nvSpPr>
        <p:spPr>
          <a:xfrm>
            <a:off x="6516216" y="4077072"/>
            <a:ext cx="1008112" cy="369332"/>
          </a:xfrm>
          <a:prstGeom prst="rect">
            <a:avLst/>
          </a:prstGeom>
          <a:noFill/>
        </p:spPr>
        <p:txBody>
          <a:bodyPr wrap="square" rtlCol="0">
            <a:spAutoFit/>
          </a:bodyPr>
          <a:lstStyle/>
          <a:p>
            <a:r>
              <a:rPr lang="en-GB" b="1" dirty="0">
                <a:solidFill>
                  <a:schemeClr val="bg1"/>
                </a:solidFill>
              </a:rPr>
              <a:t>Tongue</a:t>
            </a:r>
          </a:p>
        </p:txBody>
      </p:sp>
      <p:sp>
        <p:nvSpPr>
          <p:cNvPr id="8" name="TextBox 7"/>
          <p:cNvSpPr txBox="1"/>
          <p:nvPr/>
        </p:nvSpPr>
        <p:spPr>
          <a:xfrm>
            <a:off x="6876256" y="3635732"/>
            <a:ext cx="864096" cy="369332"/>
          </a:xfrm>
          <a:prstGeom prst="rect">
            <a:avLst/>
          </a:prstGeom>
          <a:solidFill>
            <a:schemeClr val="bg1">
              <a:alpha val="34000"/>
            </a:schemeClr>
          </a:solidFill>
        </p:spPr>
        <p:txBody>
          <a:bodyPr wrap="square" rtlCol="0">
            <a:spAutoFit/>
          </a:bodyPr>
          <a:lstStyle/>
          <a:p>
            <a:r>
              <a:rPr lang="en-GB" b="1" dirty="0"/>
              <a:t>Palate</a:t>
            </a:r>
          </a:p>
        </p:txBody>
      </p:sp>
    </p:spTree>
    <p:extLst>
      <p:ext uri="{BB962C8B-B14F-4D97-AF65-F5344CB8AC3E}">
        <p14:creationId xmlns:p14="http://schemas.microsoft.com/office/powerpoint/2010/main" val="8974903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Mouth Clicks  -  tongue and palate</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4036" t="17179" r="16811" b="29496"/>
          <a:stretch/>
        </p:blipFill>
        <p:spPr>
          <a:xfrm>
            <a:off x="2590865" y="2636912"/>
            <a:ext cx="3997359" cy="3816424"/>
          </a:xfrm>
          <a:prstGeom prst="rect">
            <a:avLst/>
          </a:prstGeom>
        </p:spPr>
      </p:pic>
      <p:sp>
        <p:nvSpPr>
          <p:cNvPr id="6" name="Slide Number Placeholder 5"/>
          <p:cNvSpPr>
            <a:spLocks noGrp="1"/>
          </p:cNvSpPr>
          <p:nvPr>
            <p:ph type="sldNum" sz="quarter" idx="12"/>
          </p:nvPr>
        </p:nvSpPr>
        <p:spPr/>
        <p:txBody>
          <a:bodyPr/>
          <a:lstStyle/>
          <a:p>
            <a:fld id="{41E18231-220C-4EC2-93D4-F7648FBC2740}" type="slidenum">
              <a:rPr lang="en-GB" smtClean="0"/>
              <a:pPr/>
              <a:t>54</a:t>
            </a:fld>
            <a:endParaRPr lang="en-GB" dirty="0"/>
          </a:p>
        </p:txBody>
      </p:sp>
      <p:sp>
        <p:nvSpPr>
          <p:cNvPr id="7" name="TextBox 6"/>
          <p:cNvSpPr txBox="1"/>
          <p:nvPr/>
        </p:nvSpPr>
        <p:spPr>
          <a:xfrm>
            <a:off x="4463073" y="4437112"/>
            <a:ext cx="1008112" cy="369332"/>
          </a:xfrm>
          <a:prstGeom prst="rect">
            <a:avLst/>
          </a:prstGeom>
          <a:noFill/>
        </p:spPr>
        <p:txBody>
          <a:bodyPr wrap="square" rtlCol="0">
            <a:spAutoFit/>
          </a:bodyPr>
          <a:lstStyle/>
          <a:p>
            <a:r>
              <a:rPr lang="en-GB" b="1" dirty="0">
                <a:solidFill>
                  <a:schemeClr val="bg1"/>
                </a:solidFill>
              </a:rPr>
              <a:t>Tongue</a:t>
            </a:r>
          </a:p>
        </p:txBody>
      </p:sp>
      <p:sp>
        <p:nvSpPr>
          <p:cNvPr id="8" name="TextBox 7"/>
          <p:cNvSpPr txBox="1"/>
          <p:nvPr/>
        </p:nvSpPr>
        <p:spPr>
          <a:xfrm>
            <a:off x="4823113" y="3995772"/>
            <a:ext cx="864096" cy="369332"/>
          </a:xfrm>
          <a:prstGeom prst="rect">
            <a:avLst/>
          </a:prstGeom>
          <a:solidFill>
            <a:schemeClr val="bg1">
              <a:alpha val="34000"/>
            </a:schemeClr>
          </a:solidFill>
        </p:spPr>
        <p:txBody>
          <a:bodyPr wrap="square" rtlCol="0">
            <a:spAutoFit/>
          </a:bodyPr>
          <a:lstStyle/>
          <a:p>
            <a:r>
              <a:rPr lang="en-GB" b="1" dirty="0"/>
              <a:t>Palate</a:t>
            </a:r>
          </a:p>
        </p:txBody>
      </p:sp>
      <p:sp>
        <p:nvSpPr>
          <p:cNvPr id="10" name="Content Placeholder 2"/>
          <p:cNvSpPr>
            <a:spLocks noGrp="1"/>
          </p:cNvSpPr>
          <p:nvPr>
            <p:ph idx="1"/>
          </p:nvPr>
        </p:nvSpPr>
        <p:spPr>
          <a:xfrm>
            <a:off x="457200" y="1484784"/>
            <a:ext cx="8507288" cy="4525963"/>
          </a:xfrm>
        </p:spPr>
        <p:txBody>
          <a:bodyPr>
            <a:normAutofit/>
          </a:bodyPr>
          <a:lstStyle/>
          <a:p>
            <a:pPr marL="0" indent="0">
              <a:buNone/>
            </a:pPr>
            <a:r>
              <a:rPr lang="en-GB" sz="2400" dirty="0"/>
              <a:t>The start position for this type of click: Your tongue should be lying smooth against the hard palate, i.e. roof of your mouth</a:t>
            </a:r>
          </a:p>
        </p:txBody>
      </p:sp>
      <p:cxnSp>
        <p:nvCxnSpPr>
          <p:cNvPr id="12" name="Straight Arrow Connector 11"/>
          <p:cNvCxnSpPr/>
          <p:nvPr/>
        </p:nvCxnSpPr>
        <p:spPr>
          <a:xfrm flipV="1">
            <a:off x="4788024" y="4252446"/>
            <a:ext cx="0" cy="256674"/>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5076056" y="4293096"/>
            <a:ext cx="0" cy="256674"/>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364088" y="4396462"/>
            <a:ext cx="0" cy="256674"/>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71478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15616" y="4924325"/>
            <a:ext cx="6896216" cy="1477328"/>
          </a:xfrm>
          <a:prstGeom prst="rect">
            <a:avLst/>
          </a:prstGeom>
          <a:noFill/>
        </p:spPr>
        <p:txBody>
          <a:bodyPr wrap="square" rtlCol="0">
            <a:spAutoFit/>
          </a:bodyPr>
          <a:lstStyle/>
          <a:p>
            <a:pPr algn="ctr"/>
            <a:r>
              <a:rPr lang="en-GB" dirty="0"/>
              <a:t>When the tongue is actively pressed against the palate you can feel the tongue muscles contract/flex to each side of your chin/jaw. This pictures illustrates where you can detect these muscles with your hand. Actively press  the tongue against the palate (muscles flex) and then relax your tongue (muscles relax).</a:t>
            </a:r>
          </a:p>
        </p:txBody>
      </p:sp>
      <p:sp>
        <p:nvSpPr>
          <p:cNvPr id="13" name="TextBox 12"/>
          <p:cNvSpPr txBox="1"/>
          <p:nvPr/>
        </p:nvSpPr>
        <p:spPr>
          <a:xfrm>
            <a:off x="323529" y="260648"/>
            <a:ext cx="8496944" cy="954107"/>
          </a:xfrm>
          <a:prstGeom prst="rect">
            <a:avLst/>
          </a:prstGeom>
          <a:noFill/>
        </p:spPr>
        <p:txBody>
          <a:bodyPr wrap="square" rtlCol="0">
            <a:spAutoFit/>
          </a:bodyPr>
          <a:lstStyle/>
          <a:p>
            <a:pPr algn="ctr"/>
            <a:r>
              <a:rPr lang="en-GB" sz="2800" dirty="0"/>
              <a:t>Exercises for checking that you are using the correct tongue muscles during clicks relying on tongue &amp; palate</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626" r="16168"/>
          <a:stretch/>
        </p:blipFill>
        <p:spPr>
          <a:xfrm>
            <a:off x="2909036" y="1209900"/>
            <a:ext cx="4007104" cy="3600000"/>
          </a:xfrm>
          <a:prstGeom prst="rect">
            <a:avLst/>
          </a:prstGeom>
        </p:spPr>
      </p:pic>
      <p:sp>
        <p:nvSpPr>
          <p:cNvPr id="3" name="Slide Number Placeholder 2"/>
          <p:cNvSpPr>
            <a:spLocks noGrp="1"/>
          </p:cNvSpPr>
          <p:nvPr>
            <p:ph type="sldNum" sz="quarter" idx="12"/>
          </p:nvPr>
        </p:nvSpPr>
        <p:spPr/>
        <p:txBody>
          <a:bodyPr/>
          <a:lstStyle/>
          <a:p>
            <a:fld id="{41E18231-220C-4EC2-93D4-F7648FBC2740}" type="slidenum">
              <a:rPr lang="en-GB" smtClean="0"/>
              <a:pPr/>
              <a:t>55</a:t>
            </a:fld>
            <a:endParaRPr lang="en-GB" dirty="0"/>
          </a:p>
        </p:txBody>
      </p:sp>
    </p:spTree>
    <p:extLst>
      <p:ext uri="{BB962C8B-B14F-4D97-AF65-F5344CB8AC3E}">
        <p14:creationId xmlns:p14="http://schemas.microsoft.com/office/powerpoint/2010/main" val="23128354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a:t>Mouth Clicks  -  Tongue and palate – Step 2</a:t>
            </a:r>
          </a:p>
        </p:txBody>
      </p:sp>
      <p:sp>
        <p:nvSpPr>
          <p:cNvPr id="3" name="Content Placeholder 2"/>
          <p:cNvSpPr>
            <a:spLocks noGrp="1"/>
          </p:cNvSpPr>
          <p:nvPr>
            <p:ph idx="1"/>
          </p:nvPr>
        </p:nvSpPr>
        <p:spPr>
          <a:xfrm>
            <a:off x="179512" y="1484784"/>
            <a:ext cx="4474840" cy="4525963"/>
          </a:xfrm>
        </p:spPr>
        <p:txBody>
          <a:bodyPr>
            <a:normAutofit/>
          </a:bodyPr>
          <a:lstStyle/>
          <a:p>
            <a:pPr marL="0" indent="0">
              <a:buNone/>
            </a:pPr>
            <a:r>
              <a:rPr lang="en-GB" sz="2000" u="sng" dirty="0"/>
              <a:t>Click type 1</a:t>
            </a:r>
            <a:r>
              <a:rPr lang="en-GB" sz="2000" dirty="0"/>
              <a:t>: quickly pull the front part of your tongue back/downwards. This creates a small vacuum that ‘pops’ and this makes the click </a:t>
            </a:r>
          </a:p>
        </p:txBody>
      </p:sp>
      <p:sp>
        <p:nvSpPr>
          <p:cNvPr id="7" name="Content Placeholder 2"/>
          <p:cNvSpPr txBox="1">
            <a:spLocks/>
          </p:cNvSpPr>
          <p:nvPr/>
        </p:nvSpPr>
        <p:spPr>
          <a:xfrm>
            <a:off x="5076056" y="1484784"/>
            <a:ext cx="4104456"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u="sng" dirty="0"/>
              <a:t>Click type 2</a:t>
            </a:r>
            <a:r>
              <a:rPr lang="en-GB" sz="2000" dirty="0"/>
              <a:t>: quickly pull the back part of your tongue back/ downwards. This creates a small vacuum that ‘pops’ and this makes the click </a:t>
            </a:r>
          </a:p>
        </p:txBody>
      </p:sp>
      <p:sp>
        <p:nvSpPr>
          <p:cNvPr id="4" name="Slide Number Placeholder 3"/>
          <p:cNvSpPr>
            <a:spLocks noGrp="1"/>
          </p:cNvSpPr>
          <p:nvPr>
            <p:ph type="sldNum" sz="quarter" idx="12"/>
          </p:nvPr>
        </p:nvSpPr>
        <p:spPr/>
        <p:txBody>
          <a:bodyPr/>
          <a:lstStyle/>
          <a:p>
            <a:fld id="{41E18231-220C-4EC2-93D4-F7648FBC2740}" type="slidenum">
              <a:rPr lang="en-GB" smtClean="0"/>
              <a:pPr/>
              <a:t>56</a:t>
            </a:fld>
            <a:endParaRPr lang="en-GB"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34036" t="17179" r="16811" b="29496"/>
          <a:stretch/>
        </p:blipFill>
        <p:spPr>
          <a:xfrm>
            <a:off x="611560" y="2852936"/>
            <a:ext cx="3997359" cy="3816424"/>
          </a:xfrm>
          <a:prstGeom prst="rect">
            <a:avLst/>
          </a:prstGeom>
        </p:spPr>
      </p:pic>
      <p:sp>
        <p:nvSpPr>
          <p:cNvPr id="10" name="TextBox 9"/>
          <p:cNvSpPr txBox="1"/>
          <p:nvPr/>
        </p:nvSpPr>
        <p:spPr>
          <a:xfrm>
            <a:off x="2843808" y="4211796"/>
            <a:ext cx="864096" cy="369332"/>
          </a:xfrm>
          <a:prstGeom prst="rect">
            <a:avLst/>
          </a:prstGeom>
          <a:solidFill>
            <a:schemeClr val="bg1">
              <a:alpha val="34000"/>
            </a:schemeClr>
          </a:solidFill>
        </p:spPr>
        <p:txBody>
          <a:bodyPr wrap="square" rtlCol="0">
            <a:spAutoFit/>
          </a:bodyPr>
          <a:lstStyle/>
          <a:p>
            <a:r>
              <a:rPr lang="en-GB" b="1" dirty="0"/>
              <a:t>Palate</a:t>
            </a:r>
          </a:p>
        </p:txBody>
      </p:sp>
      <p:cxnSp>
        <p:nvCxnSpPr>
          <p:cNvPr id="13" name="Straight Arrow Connector 12"/>
          <p:cNvCxnSpPr/>
          <p:nvPr/>
        </p:nvCxnSpPr>
        <p:spPr>
          <a:xfrm flipH="1">
            <a:off x="3275856" y="4740823"/>
            <a:ext cx="216025" cy="200345"/>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34036" t="17179" r="16811" b="29496"/>
          <a:stretch/>
        </p:blipFill>
        <p:spPr>
          <a:xfrm>
            <a:off x="4895121" y="2852936"/>
            <a:ext cx="3997359" cy="3816424"/>
          </a:xfrm>
          <a:prstGeom prst="rect">
            <a:avLst/>
          </a:prstGeom>
        </p:spPr>
      </p:pic>
      <p:sp>
        <p:nvSpPr>
          <p:cNvPr id="18" name="TextBox 17"/>
          <p:cNvSpPr txBox="1"/>
          <p:nvPr/>
        </p:nvSpPr>
        <p:spPr>
          <a:xfrm>
            <a:off x="7127369" y="4211796"/>
            <a:ext cx="864096" cy="369332"/>
          </a:xfrm>
          <a:prstGeom prst="rect">
            <a:avLst/>
          </a:prstGeom>
          <a:solidFill>
            <a:schemeClr val="bg1">
              <a:alpha val="34000"/>
            </a:schemeClr>
          </a:solidFill>
        </p:spPr>
        <p:txBody>
          <a:bodyPr wrap="square" rtlCol="0">
            <a:spAutoFit/>
          </a:bodyPr>
          <a:lstStyle/>
          <a:p>
            <a:r>
              <a:rPr lang="en-GB" b="1" dirty="0"/>
              <a:t>Palate</a:t>
            </a:r>
          </a:p>
        </p:txBody>
      </p:sp>
      <p:cxnSp>
        <p:nvCxnSpPr>
          <p:cNvPr id="19" name="Straight Arrow Connector 18"/>
          <p:cNvCxnSpPr/>
          <p:nvPr/>
        </p:nvCxnSpPr>
        <p:spPr>
          <a:xfrm>
            <a:off x="7236296" y="4581128"/>
            <a:ext cx="0" cy="36004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2771800" y="4509120"/>
            <a:ext cx="0" cy="256674"/>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3059832" y="4549770"/>
            <a:ext cx="0" cy="256674"/>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6732240" y="4612486"/>
            <a:ext cx="0" cy="256674"/>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7668344" y="4660582"/>
            <a:ext cx="0" cy="256674"/>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6944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8626" t="3088" r="25843" b="14420"/>
          <a:stretch/>
        </p:blipFill>
        <p:spPr>
          <a:xfrm>
            <a:off x="611559" y="1268759"/>
            <a:ext cx="3561598" cy="3528000"/>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1963" r="26355" b="8368"/>
          <a:stretch/>
        </p:blipFill>
        <p:spPr>
          <a:xfrm>
            <a:off x="4644008" y="1268759"/>
            <a:ext cx="3561496" cy="3528000"/>
          </a:xfrm>
          <a:prstGeom prst="rect">
            <a:avLst/>
          </a:prstGeom>
        </p:spPr>
      </p:pic>
      <p:sp>
        <p:nvSpPr>
          <p:cNvPr id="11" name="TextBox 10"/>
          <p:cNvSpPr txBox="1"/>
          <p:nvPr/>
        </p:nvSpPr>
        <p:spPr>
          <a:xfrm>
            <a:off x="844186" y="4924325"/>
            <a:ext cx="3096344" cy="1477328"/>
          </a:xfrm>
          <a:prstGeom prst="rect">
            <a:avLst/>
          </a:prstGeom>
          <a:noFill/>
        </p:spPr>
        <p:txBody>
          <a:bodyPr wrap="square" rtlCol="0">
            <a:spAutoFit/>
          </a:bodyPr>
          <a:lstStyle/>
          <a:p>
            <a:pPr algn="ctr"/>
            <a:r>
              <a:rPr lang="en-GB" dirty="0"/>
              <a:t>Smile, say: ‘e’</a:t>
            </a:r>
          </a:p>
          <a:p>
            <a:pPr algn="ctr"/>
            <a:r>
              <a:rPr lang="en-GB" dirty="0"/>
              <a:t>This mouth shape brightens the sounds you make. Brighter clicks are better so try </a:t>
            </a:r>
            <a:r>
              <a:rPr lang="en-GB" b="1" u="sng" dirty="0"/>
              <a:t>to do </a:t>
            </a:r>
            <a:r>
              <a:rPr lang="en-GB" dirty="0"/>
              <a:t>this when you click!</a:t>
            </a:r>
          </a:p>
        </p:txBody>
      </p:sp>
      <p:sp>
        <p:nvSpPr>
          <p:cNvPr id="12" name="TextBox 11"/>
          <p:cNvSpPr txBox="1"/>
          <p:nvPr/>
        </p:nvSpPr>
        <p:spPr>
          <a:xfrm>
            <a:off x="4932040" y="4941168"/>
            <a:ext cx="3096344" cy="1200329"/>
          </a:xfrm>
          <a:prstGeom prst="rect">
            <a:avLst/>
          </a:prstGeom>
          <a:noFill/>
        </p:spPr>
        <p:txBody>
          <a:bodyPr wrap="square" rtlCol="0">
            <a:spAutoFit/>
          </a:bodyPr>
          <a:lstStyle/>
          <a:p>
            <a:pPr algn="ctr"/>
            <a:r>
              <a:rPr lang="en-GB" dirty="0"/>
              <a:t>Purse your lips; say: ‘o’</a:t>
            </a:r>
          </a:p>
          <a:p>
            <a:pPr algn="ctr"/>
            <a:r>
              <a:rPr lang="en-GB" dirty="0"/>
              <a:t>This mouth shape dulls the sounds you make. Try to </a:t>
            </a:r>
            <a:r>
              <a:rPr lang="en-GB" b="1" u="sng" dirty="0"/>
              <a:t>avoid</a:t>
            </a:r>
            <a:r>
              <a:rPr lang="en-GB" dirty="0"/>
              <a:t> this when you click!</a:t>
            </a:r>
          </a:p>
        </p:txBody>
      </p:sp>
      <p:sp>
        <p:nvSpPr>
          <p:cNvPr id="13" name="TextBox 12"/>
          <p:cNvSpPr txBox="1"/>
          <p:nvPr/>
        </p:nvSpPr>
        <p:spPr>
          <a:xfrm>
            <a:off x="611559" y="260648"/>
            <a:ext cx="7560841" cy="523220"/>
          </a:xfrm>
          <a:prstGeom prst="rect">
            <a:avLst/>
          </a:prstGeom>
          <a:noFill/>
        </p:spPr>
        <p:txBody>
          <a:bodyPr wrap="square" rtlCol="0">
            <a:spAutoFit/>
          </a:bodyPr>
          <a:lstStyle/>
          <a:p>
            <a:pPr algn="ctr"/>
            <a:r>
              <a:rPr lang="en-GB" sz="2800" dirty="0"/>
              <a:t>Exercises for Lip shaping during clicking</a:t>
            </a:r>
          </a:p>
        </p:txBody>
      </p:sp>
      <p:sp>
        <p:nvSpPr>
          <p:cNvPr id="3" name="Slide Number Placeholder 2"/>
          <p:cNvSpPr>
            <a:spLocks noGrp="1"/>
          </p:cNvSpPr>
          <p:nvPr>
            <p:ph type="sldNum" sz="quarter" idx="12"/>
          </p:nvPr>
        </p:nvSpPr>
        <p:spPr/>
        <p:txBody>
          <a:bodyPr/>
          <a:lstStyle/>
          <a:p>
            <a:fld id="{41E18231-220C-4EC2-93D4-F7648FBC2740}" type="slidenum">
              <a:rPr lang="en-GB" smtClean="0"/>
              <a:pPr/>
              <a:t>57</a:t>
            </a:fld>
            <a:endParaRPr lang="en-GB" dirty="0"/>
          </a:p>
        </p:txBody>
      </p:sp>
    </p:spTree>
    <p:extLst>
      <p:ext uri="{BB962C8B-B14F-4D97-AF65-F5344CB8AC3E}">
        <p14:creationId xmlns:p14="http://schemas.microsoft.com/office/powerpoint/2010/main" val="40134464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Other tongue clicks</a:t>
            </a:r>
          </a:p>
        </p:txBody>
      </p:sp>
      <p:sp>
        <p:nvSpPr>
          <p:cNvPr id="3" name="Content Placeholder 2"/>
          <p:cNvSpPr>
            <a:spLocks noGrp="1"/>
          </p:cNvSpPr>
          <p:nvPr>
            <p:ph idx="1"/>
          </p:nvPr>
        </p:nvSpPr>
        <p:spPr/>
        <p:txBody>
          <a:bodyPr/>
          <a:lstStyle/>
          <a:p>
            <a:r>
              <a:rPr lang="en-GB" dirty="0"/>
              <a:t>in the side of your mouth using your cheek and tongue</a:t>
            </a:r>
          </a:p>
          <a:p>
            <a:r>
              <a:rPr lang="en-GB" dirty="0"/>
              <a:t>To the front of your mouth mainly using your tongue; a bit like ‘</a:t>
            </a:r>
            <a:r>
              <a:rPr lang="en-GB" dirty="0" err="1"/>
              <a:t>ts</a:t>
            </a:r>
            <a:r>
              <a:rPr lang="en-GB" dirty="0"/>
              <a:t> </a:t>
            </a:r>
            <a:r>
              <a:rPr lang="en-GB" dirty="0" err="1"/>
              <a:t>ts’</a:t>
            </a:r>
            <a:r>
              <a:rPr lang="en-GB" dirty="0"/>
              <a:t> </a:t>
            </a:r>
          </a:p>
          <a:p>
            <a:endParaRPr lang="en-GB" dirty="0"/>
          </a:p>
          <a:p>
            <a:r>
              <a:rPr lang="en-GB" dirty="0"/>
              <a:t>Useful in particular for people with dentures, tongue piercings, etc.</a:t>
            </a:r>
          </a:p>
          <a:p>
            <a:endParaRPr lang="en-GB" dirty="0"/>
          </a:p>
        </p:txBody>
      </p:sp>
      <p:sp>
        <p:nvSpPr>
          <p:cNvPr id="4" name="Slide Number Placeholder 3"/>
          <p:cNvSpPr>
            <a:spLocks noGrp="1"/>
          </p:cNvSpPr>
          <p:nvPr>
            <p:ph type="sldNum" sz="quarter" idx="12"/>
          </p:nvPr>
        </p:nvSpPr>
        <p:spPr/>
        <p:txBody>
          <a:bodyPr/>
          <a:lstStyle/>
          <a:p>
            <a:fld id="{41E18231-220C-4EC2-93D4-F7648FBC2740}" type="slidenum">
              <a:rPr lang="en-GB" smtClean="0"/>
              <a:pPr/>
              <a:t>58</a:t>
            </a:fld>
            <a:endParaRPr lang="en-GB"/>
          </a:p>
        </p:txBody>
      </p:sp>
    </p:spTree>
    <p:extLst>
      <p:ext uri="{BB962C8B-B14F-4D97-AF65-F5344CB8AC3E}">
        <p14:creationId xmlns:p14="http://schemas.microsoft.com/office/powerpoint/2010/main" val="25821240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9001000" cy="1143000"/>
          </a:xfrm>
        </p:spPr>
        <p:txBody>
          <a:bodyPr>
            <a:normAutofit/>
          </a:bodyPr>
          <a:lstStyle/>
          <a:p>
            <a:r>
              <a:rPr lang="en-GB" dirty="0"/>
              <a:t>Considerations when teaching children</a:t>
            </a:r>
          </a:p>
        </p:txBody>
      </p:sp>
      <p:sp>
        <p:nvSpPr>
          <p:cNvPr id="3" name="Content Placeholder 2"/>
          <p:cNvSpPr>
            <a:spLocks noGrp="1"/>
          </p:cNvSpPr>
          <p:nvPr>
            <p:ph idx="1"/>
          </p:nvPr>
        </p:nvSpPr>
        <p:spPr/>
        <p:txBody>
          <a:bodyPr>
            <a:normAutofit/>
          </a:bodyPr>
          <a:lstStyle/>
          <a:p>
            <a:r>
              <a:rPr lang="en-GB" dirty="0"/>
              <a:t>First just make an example click and ask the child to imitate/demonstrate their click to you</a:t>
            </a:r>
          </a:p>
          <a:p>
            <a:endParaRPr lang="en-GB" dirty="0"/>
          </a:p>
          <a:p>
            <a:pPr lvl="1"/>
            <a:r>
              <a:rPr lang="en-GB" dirty="0"/>
              <a:t>If that click is good (i.e. single click, sharp, that can be made louder and softer) you can move on</a:t>
            </a:r>
          </a:p>
          <a:p>
            <a:pPr lvl="1"/>
            <a:endParaRPr lang="en-GB" dirty="0"/>
          </a:p>
          <a:p>
            <a:pPr lvl="1"/>
            <a:r>
              <a:rPr lang="en-GB" dirty="0"/>
              <a:t>If the click is not good, you have to try to improve it (see next slides)</a:t>
            </a:r>
          </a:p>
        </p:txBody>
      </p:sp>
      <p:sp>
        <p:nvSpPr>
          <p:cNvPr id="4" name="Slide Number Placeholder 3"/>
          <p:cNvSpPr>
            <a:spLocks noGrp="1"/>
          </p:cNvSpPr>
          <p:nvPr>
            <p:ph type="sldNum" sz="quarter" idx="12"/>
          </p:nvPr>
        </p:nvSpPr>
        <p:spPr/>
        <p:txBody>
          <a:bodyPr/>
          <a:lstStyle/>
          <a:p>
            <a:fld id="{41E18231-220C-4EC2-93D4-F7648FBC2740}" type="slidenum">
              <a:rPr lang="en-GB" smtClean="0"/>
              <a:pPr/>
              <a:t>59</a:t>
            </a:fld>
            <a:endParaRPr lang="en-GB"/>
          </a:p>
        </p:txBody>
      </p:sp>
    </p:spTree>
    <p:extLst>
      <p:ext uri="{BB962C8B-B14F-4D97-AF65-F5344CB8AC3E}">
        <p14:creationId xmlns:p14="http://schemas.microsoft.com/office/powerpoint/2010/main" val="1417065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5" descr="sound_source_sketch1.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3603625"/>
            <a:ext cx="15240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609600" y="3581400"/>
            <a:ext cx="2667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00" name="Title 1"/>
          <p:cNvSpPr>
            <a:spLocks noGrp="1"/>
          </p:cNvSpPr>
          <p:nvPr>
            <p:ph type="ctrTitle"/>
          </p:nvPr>
        </p:nvSpPr>
        <p:spPr>
          <a:xfrm>
            <a:off x="152400" y="152400"/>
            <a:ext cx="4267200" cy="1470025"/>
          </a:xfrm>
        </p:spPr>
        <p:txBody>
          <a:bodyPr/>
          <a:lstStyle/>
          <a:p>
            <a:pPr eaLnBrk="1" hangingPunct="1"/>
            <a:r>
              <a:rPr lang="en-US" sz="3600" u="sng" dirty="0"/>
              <a:t>Source Hearing</a:t>
            </a:r>
          </a:p>
        </p:txBody>
      </p:sp>
      <p:sp>
        <p:nvSpPr>
          <p:cNvPr id="4101" name="Subtitle 2"/>
          <p:cNvSpPr>
            <a:spLocks noGrp="1"/>
          </p:cNvSpPr>
          <p:nvPr>
            <p:ph type="subTitle" idx="1"/>
          </p:nvPr>
        </p:nvSpPr>
        <p:spPr>
          <a:xfrm>
            <a:off x="381000" y="1219200"/>
            <a:ext cx="3657600" cy="1676400"/>
          </a:xfrm>
        </p:spPr>
        <p:txBody>
          <a:bodyPr/>
          <a:lstStyle/>
          <a:p>
            <a:pPr eaLnBrk="1" hangingPunct="1"/>
            <a:r>
              <a:rPr lang="en-US">
                <a:solidFill>
                  <a:schemeClr val="tx1"/>
                </a:solidFill>
              </a:rPr>
              <a:t>requires sound source, e.g. cars, voices</a:t>
            </a:r>
          </a:p>
        </p:txBody>
      </p:sp>
      <p:sp>
        <p:nvSpPr>
          <p:cNvPr id="6" name="Title 1"/>
          <p:cNvSpPr txBox="1">
            <a:spLocks/>
          </p:cNvSpPr>
          <p:nvPr/>
        </p:nvSpPr>
        <p:spPr bwMode="auto">
          <a:xfrm>
            <a:off x="4800600" y="188640"/>
            <a:ext cx="4572000" cy="1470025"/>
          </a:xfrm>
          <a:prstGeom prst="rect">
            <a:avLst/>
          </a:prstGeom>
          <a:noFill/>
          <a:ln w="9525">
            <a:noFill/>
            <a:miter lim="800000"/>
            <a:headEnd/>
            <a:tailEnd/>
          </a:ln>
        </p:spPr>
        <p:txBody>
          <a:bodyPr anchor="ctr"/>
          <a:lstStyle/>
          <a:p>
            <a:pPr algn="ctr">
              <a:defRPr/>
            </a:pPr>
            <a:r>
              <a:rPr lang="en-US" sz="3600" u="sng" dirty="0">
                <a:latin typeface="+mj-lt"/>
                <a:ea typeface="+mj-ea"/>
                <a:cs typeface="+mj-cs"/>
              </a:rPr>
              <a:t>Echolocation</a:t>
            </a:r>
          </a:p>
        </p:txBody>
      </p:sp>
      <p:sp>
        <p:nvSpPr>
          <p:cNvPr id="7" name="Subtitle 2"/>
          <p:cNvSpPr txBox="1">
            <a:spLocks/>
          </p:cNvSpPr>
          <p:nvPr/>
        </p:nvSpPr>
        <p:spPr bwMode="auto">
          <a:xfrm>
            <a:off x="5257800" y="1295400"/>
            <a:ext cx="3657600" cy="1752600"/>
          </a:xfrm>
          <a:prstGeom prst="rect">
            <a:avLst/>
          </a:prstGeom>
          <a:noFill/>
          <a:ln w="9525">
            <a:noFill/>
            <a:miter lim="800000"/>
            <a:headEnd/>
            <a:tailEnd/>
          </a:ln>
        </p:spPr>
        <p:txBody>
          <a:bodyPr>
            <a:normAutofit/>
          </a:bodyPr>
          <a:lstStyle/>
          <a:p>
            <a:pPr algn="ctr" fontAlgn="auto">
              <a:spcBef>
                <a:spcPct val="20000"/>
              </a:spcBef>
              <a:spcAft>
                <a:spcPts val="0"/>
              </a:spcAft>
              <a:buFont typeface="Arial" pitchFamily="34" charset="0"/>
              <a:buNone/>
              <a:defRPr/>
            </a:pPr>
            <a:r>
              <a:rPr lang="en-US" sz="3200" dirty="0">
                <a:latin typeface="+mn-lt"/>
              </a:rPr>
              <a:t>requires sound reflecting surface</a:t>
            </a:r>
          </a:p>
        </p:txBody>
      </p:sp>
      <p:pic>
        <p:nvPicPr>
          <p:cNvPr id="5129" name="Picture 16" descr="echo-sketch.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600" y="3581400"/>
            <a:ext cx="22098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21" descr="bird_left.png">
            <a:hlinkClick r:id="" action="ppaction://noaction">
              <a:snd r:embed="rId6" name="left_chirp_loud_scale.wav"/>
            </a:hlinkClick>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200" y="3200400"/>
            <a:ext cx="66516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22" descr="bird_right.png">
            <a:hlinkClick r:id="" action="ppaction://noaction">
              <a:snd r:embed="rId8" name="right_chirp_loud_scale.wav"/>
            </a:hlinkClick>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19400" y="3213100"/>
            <a:ext cx="6604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tree.jpg">
            <a:hlinkClick r:id="" action="ppaction://noaction">
              <a:snd r:embed="rId10" name="tree_left_loud_scale.wav"/>
            </a:hlinkClick>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0" y="2816225"/>
            <a:ext cx="9906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tree_mirror.jpg">
            <a:hlinkClick r:id="" action="ppaction://noaction">
              <a:snd r:embed="rId12" name="tree_right_loud_scale.wav"/>
            </a:hlinkClick>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72400" y="2895600"/>
            <a:ext cx="9715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echo_small.pn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0" y="3810000"/>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28" descr="echo_small.pn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24000" y="3276600"/>
            <a:ext cx="49371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29" descr="echo_small.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286000" y="3276600"/>
            <a:ext cx="49371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p:cNvSpPr/>
          <p:nvPr/>
        </p:nvSpPr>
        <p:spPr>
          <a:xfrm>
            <a:off x="7696200" y="3886200"/>
            <a:ext cx="304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8" name="Picture 17" descr="echo_small.pn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696200" y="3810000"/>
            <a:ext cx="282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72D86E87-180A-4CED-A4FE-DBF658987C09}" type="slidenum">
              <a:rPr lang="en-US" smtClean="0"/>
              <a:pPr/>
              <a:t>6</a:t>
            </a:fld>
            <a:endParaRPr lang="en-US"/>
          </a:p>
        </p:txBody>
      </p:sp>
    </p:spTree>
    <p:custDataLst>
      <p:tags r:id="rId1"/>
    </p:custDataLst>
    <p:extLst>
      <p:ext uri="{BB962C8B-B14F-4D97-AF65-F5344CB8AC3E}">
        <p14:creationId xmlns:p14="http://schemas.microsoft.com/office/powerpoint/2010/main" val="130870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9001000" cy="1143000"/>
          </a:xfrm>
        </p:spPr>
        <p:txBody>
          <a:bodyPr>
            <a:normAutofit/>
          </a:bodyPr>
          <a:lstStyle/>
          <a:p>
            <a:r>
              <a:rPr lang="en-GB" dirty="0"/>
              <a:t>Considerations when teaching children</a:t>
            </a:r>
          </a:p>
        </p:txBody>
      </p:sp>
      <p:sp>
        <p:nvSpPr>
          <p:cNvPr id="3" name="Content Placeholder 2"/>
          <p:cNvSpPr>
            <a:spLocks noGrp="1"/>
          </p:cNvSpPr>
          <p:nvPr>
            <p:ph idx="1"/>
          </p:nvPr>
        </p:nvSpPr>
        <p:spPr/>
        <p:txBody>
          <a:bodyPr>
            <a:normAutofit fontScale="85000" lnSpcReduction="10000"/>
          </a:bodyPr>
          <a:lstStyle/>
          <a:p>
            <a:r>
              <a:rPr lang="en-GB" dirty="0"/>
              <a:t>If the child is old enough they might be able to follow verbal descriptions what to do (i.e. put tongue against roof of mouth, pull down quickly, etc.) </a:t>
            </a:r>
          </a:p>
          <a:p>
            <a:r>
              <a:rPr lang="en-GB" dirty="0"/>
              <a:t>If not, use tongue placement exercises to get into a mode of clicking</a:t>
            </a:r>
          </a:p>
          <a:p>
            <a:pPr lvl="1"/>
            <a:r>
              <a:rPr lang="en-GB" dirty="0"/>
              <a:t>Mode 1: say ‘king </a:t>
            </a:r>
            <a:r>
              <a:rPr lang="en-GB" dirty="0" err="1"/>
              <a:t>kong</a:t>
            </a:r>
            <a:r>
              <a:rPr lang="en-GB" dirty="0"/>
              <a:t>’ then click at the end </a:t>
            </a:r>
            <a:r>
              <a:rPr lang="en-GB" dirty="0">
                <a:sym typeface="Wingdings" panose="05000000000000000000" pitchFamily="2" charset="2"/>
              </a:rPr>
              <a:t> this makes the back of the tongue move up </a:t>
            </a:r>
          </a:p>
          <a:p>
            <a:pPr lvl="1"/>
            <a:r>
              <a:rPr lang="en-GB" dirty="0">
                <a:sym typeface="Wingdings" panose="05000000000000000000" pitchFamily="2" charset="2"/>
              </a:rPr>
              <a:t>Mode 2: say ‘church’ then click at end  this makes the tip of the tongue move up </a:t>
            </a:r>
          </a:p>
          <a:p>
            <a:r>
              <a:rPr lang="en-GB" dirty="0">
                <a:sym typeface="Wingdings" panose="05000000000000000000" pitchFamily="2" charset="2"/>
              </a:rPr>
              <a:t>Emphasize to the child that they should smile (say ‘</a:t>
            </a:r>
            <a:r>
              <a:rPr lang="en-GB" dirty="0" err="1">
                <a:sym typeface="Wingdings" panose="05000000000000000000" pitchFamily="2" charset="2"/>
              </a:rPr>
              <a:t>eee</a:t>
            </a:r>
            <a:r>
              <a:rPr lang="en-GB" dirty="0">
                <a:sym typeface="Wingdings" panose="05000000000000000000" pitchFamily="2" charset="2"/>
              </a:rPr>
              <a:t>’)  this will encourage a single click</a:t>
            </a:r>
          </a:p>
        </p:txBody>
      </p:sp>
      <p:sp>
        <p:nvSpPr>
          <p:cNvPr id="4" name="Slide Number Placeholder 3"/>
          <p:cNvSpPr>
            <a:spLocks noGrp="1"/>
          </p:cNvSpPr>
          <p:nvPr>
            <p:ph type="sldNum" sz="quarter" idx="12"/>
          </p:nvPr>
        </p:nvSpPr>
        <p:spPr/>
        <p:txBody>
          <a:bodyPr/>
          <a:lstStyle/>
          <a:p>
            <a:fld id="{41E18231-220C-4EC2-93D4-F7648FBC2740}" type="slidenum">
              <a:rPr lang="en-GB" smtClean="0"/>
              <a:pPr/>
              <a:t>60</a:t>
            </a:fld>
            <a:endParaRPr lang="en-GB"/>
          </a:p>
        </p:txBody>
      </p:sp>
    </p:spTree>
    <p:extLst>
      <p:ext uri="{BB962C8B-B14F-4D97-AF65-F5344CB8AC3E}">
        <p14:creationId xmlns:p14="http://schemas.microsoft.com/office/powerpoint/2010/main" val="28170036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9001000" cy="1143000"/>
          </a:xfrm>
        </p:spPr>
        <p:txBody>
          <a:bodyPr>
            <a:normAutofit fontScale="90000"/>
          </a:bodyPr>
          <a:lstStyle/>
          <a:p>
            <a:r>
              <a:rPr lang="en-GB" dirty="0"/>
              <a:t>Considerations when working with people with hearing impairment</a:t>
            </a:r>
          </a:p>
        </p:txBody>
      </p:sp>
      <p:sp>
        <p:nvSpPr>
          <p:cNvPr id="3" name="Content Placeholder 2"/>
          <p:cNvSpPr>
            <a:spLocks noGrp="1"/>
          </p:cNvSpPr>
          <p:nvPr>
            <p:ph idx="1"/>
          </p:nvPr>
        </p:nvSpPr>
        <p:spPr/>
        <p:txBody>
          <a:bodyPr>
            <a:normAutofit fontScale="77500" lnSpcReduction="20000"/>
          </a:bodyPr>
          <a:lstStyle/>
          <a:p>
            <a:r>
              <a:rPr lang="en-GB" dirty="0"/>
              <a:t>To determine if echolocation can be useful for someone with a hearing impairment you have to assess any benefit on a case by case basis</a:t>
            </a:r>
          </a:p>
          <a:p>
            <a:r>
              <a:rPr lang="en-GB" dirty="0"/>
              <a:t>Below exercises may help determining if someone benefits from echoes (for exercise descriptions see later slides). If someone is unable to do any of these (even with modifications to make them easier) chances are that they will not benefit from using echolocation</a:t>
            </a:r>
          </a:p>
          <a:p>
            <a:endParaRPr lang="en-GB" dirty="0"/>
          </a:p>
          <a:p>
            <a:pPr lvl="1"/>
            <a:r>
              <a:rPr lang="en-GB" dirty="0"/>
              <a:t>Absence/presence exercises  </a:t>
            </a:r>
          </a:p>
          <a:p>
            <a:pPr lvl="1"/>
            <a:r>
              <a:rPr lang="en-GB" dirty="0"/>
              <a:t>Right/left exercises</a:t>
            </a:r>
          </a:p>
          <a:p>
            <a:pPr lvl="1"/>
            <a:r>
              <a:rPr lang="en-GB" dirty="0"/>
              <a:t>Open doorway exercise</a:t>
            </a:r>
          </a:p>
          <a:p>
            <a:pPr lvl="1"/>
            <a:r>
              <a:rPr lang="en-GB" dirty="0"/>
              <a:t>Corner exercise</a:t>
            </a:r>
          </a:p>
        </p:txBody>
      </p:sp>
      <p:sp>
        <p:nvSpPr>
          <p:cNvPr id="4" name="Slide Number Placeholder 3"/>
          <p:cNvSpPr>
            <a:spLocks noGrp="1"/>
          </p:cNvSpPr>
          <p:nvPr>
            <p:ph type="sldNum" sz="quarter" idx="12"/>
          </p:nvPr>
        </p:nvSpPr>
        <p:spPr/>
        <p:txBody>
          <a:bodyPr/>
          <a:lstStyle/>
          <a:p>
            <a:fld id="{41E18231-220C-4EC2-93D4-F7648FBC2740}" type="slidenum">
              <a:rPr lang="en-GB" smtClean="0"/>
              <a:pPr/>
              <a:t>61</a:t>
            </a:fld>
            <a:endParaRPr lang="en-GB"/>
          </a:p>
        </p:txBody>
      </p:sp>
    </p:spTree>
    <p:extLst>
      <p:ext uri="{BB962C8B-B14F-4D97-AF65-F5344CB8AC3E}">
        <p14:creationId xmlns:p14="http://schemas.microsoft.com/office/powerpoint/2010/main" val="22609401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a:t>2. Teaching What to listen for – Basic Exercises</a:t>
            </a:r>
          </a:p>
        </p:txBody>
      </p:sp>
      <p:sp>
        <p:nvSpPr>
          <p:cNvPr id="3" name="Subtitle 2"/>
          <p:cNvSpPr>
            <a:spLocks noGrp="1"/>
          </p:cNvSpPr>
          <p:nvPr>
            <p:ph type="subTitle" idx="1"/>
          </p:nvPr>
        </p:nvSpPr>
        <p:spPr/>
        <p:txBody>
          <a:bodyPr/>
          <a:lstStyle/>
          <a:p>
            <a:endParaRPr lang="en-GB"/>
          </a:p>
        </p:txBody>
      </p:sp>
      <p:sp>
        <p:nvSpPr>
          <p:cNvPr id="4" name="Slide Number Placeholder 3"/>
          <p:cNvSpPr>
            <a:spLocks noGrp="1"/>
          </p:cNvSpPr>
          <p:nvPr>
            <p:ph type="sldNum" sz="quarter" idx="12"/>
          </p:nvPr>
        </p:nvSpPr>
        <p:spPr/>
        <p:txBody>
          <a:bodyPr/>
          <a:lstStyle/>
          <a:p>
            <a:fld id="{72D86E87-180A-4CED-A4FE-DBF658987C09}" type="slidenum">
              <a:rPr lang="en-US" smtClean="0"/>
              <a:pPr/>
              <a:t>62</a:t>
            </a:fld>
            <a:endParaRPr lang="en-US"/>
          </a:p>
        </p:txBody>
      </p:sp>
    </p:spTree>
    <p:extLst>
      <p:ext uri="{BB962C8B-B14F-4D97-AF65-F5344CB8AC3E}">
        <p14:creationId xmlns:p14="http://schemas.microsoft.com/office/powerpoint/2010/main" val="33246283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rmAutofit fontScale="90000"/>
          </a:bodyPr>
          <a:lstStyle/>
          <a:p>
            <a:r>
              <a:rPr lang="en-GB" dirty="0"/>
              <a:t>Sensitization Exercises</a:t>
            </a:r>
            <a:br>
              <a:rPr lang="en-GB" dirty="0"/>
            </a:br>
            <a:endParaRPr lang="en-GB" dirty="0"/>
          </a:p>
        </p:txBody>
      </p:sp>
      <p:sp>
        <p:nvSpPr>
          <p:cNvPr id="3" name="Content Placeholder 2"/>
          <p:cNvSpPr>
            <a:spLocks noGrp="1"/>
          </p:cNvSpPr>
          <p:nvPr>
            <p:ph idx="1"/>
          </p:nvPr>
        </p:nvSpPr>
        <p:spPr>
          <a:xfrm>
            <a:off x="457200" y="2057400"/>
            <a:ext cx="8229600" cy="4068763"/>
          </a:xfrm>
        </p:spPr>
        <p:txBody>
          <a:bodyPr>
            <a:normAutofit fontScale="92500" lnSpcReduction="10000"/>
          </a:bodyPr>
          <a:lstStyle/>
          <a:p>
            <a:r>
              <a:rPr lang="en-GB" dirty="0"/>
              <a:t>Panel exercises</a:t>
            </a:r>
          </a:p>
          <a:p>
            <a:pPr lvl="1"/>
            <a:r>
              <a:rPr lang="en-GB" dirty="0"/>
              <a:t>Pair exercise</a:t>
            </a:r>
          </a:p>
          <a:p>
            <a:pPr lvl="1"/>
            <a:r>
              <a:rPr lang="en-GB" dirty="0"/>
              <a:t>One partner makes clicks, the other stands behind partner and holds panel</a:t>
            </a:r>
          </a:p>
          <a:p>
            <a:pPr lvl="1"/>
            <a:r>
              <a:rPr lang="en-GB" dirty="0"/>
              <a:t>If you work with someone who might use vision to do any of these tasks</a:t>
            </a:r>
          </a:p>
          <a:p>
            <a:pPr lvl="2"/>
            <a:r>
              <a:rPr lang="en-GB" dirty="0"/>
              <a:t>You can start any exercise with them using vision; it may help to make the association between sound and vision</a:t>
            </a:r>
          </a:p>
          <a:p>
            <a:pPr lvl="2"/>
            <a:r>
              <a:rPr lang="en-GB" dirty="0"/>
              <a:t>But, to determine how good they are (i.e. if they 6 out of 6 correct) ask then to close their eyes and/or use a blindfold.  </a:t>
            </a:r>
          </a:p>
        </p:txBody>
      </p:sp>
      <p:sp>
        <p:nvSpPr>
          <p:cNvPr id="4" name="Slide Number Placeholder 3"/>
          <p:cNvSpPr>
            <a:spLocks noGrp="1"/>
          </p:cNvSpPr>
          <p:nvPr>
            <p:ph type="sldNum" sz="quarter" idx="12"/>
          </p:nvPr>
        </p:nvSpPr>
        <p:spPr/>
        <p:txBody>
          <a:bodyPr/>
          <a:lstStyle/>
          <a:p>
            <a:fld id="{72D86E87-180A-4CED-A4FE-DBF658987C09}" type="slidenum">
              <a:rPr lang="en-US" smtClean="0"/>
              <a:pPr/>
              <a:t>63</a:t>
            </a:fld>
            <a:endParaRPr lang="en-US"/>
          </a:p>
        </p:txBody>
      </p:sp>
    </p:spTree>
    <p:extLst>
      <p:ext uri="{BB962C8B-B14F-4D97-AF65-F5344CB8AC3E}">
        <p14:creationId xmlns:p14="http://schemas.microsoft.com/office/powerpoint/2010/main" val="10266015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rmAutofit fontScale="90000"/>
          </a:bodyPr>
          <a:lstStyle/>
          <a:p>
            <a:r>
              <a:rPr lang="en-GB" dirty="0"/>
              <a:t>Sensitization Exercises </a:t>
            </a:r>
            <a:r>
              <a:rPr lang="en-GB" dirty="0" err="1"/>
              <a:t>ctd</a:t>
            </a:r>
            <a:br>
              <a:rPr lang="en-GB" dirty="0"/>
            </a:br>
            <a:endParaRPr lang="en-GB" dirty="0"/>
          </a:p>
        </p:txBody>
      </p:sp>
      <p:sp>
        <p:nvSpPr>
          <p:cNvPr id="3" name="Content Placeholder 2"/>
          <p:cNvSpPr>
            <a:spLocks noGrp="1"/>
          </p:cNvSpPr>
          <p:nvPr>
            <p:ph idx="1"/>
          </p:nvPr>
        </p:nvSpPr>
        <p:spPr>
          <a:xfrm>
            <a:off x="457200" y="2057400"/>
            <a:ext cx="8229600" cy="4068763"/>
          </a:xfrm>
        </p:spPr>
        <p:txBody>
          <a:bodyPr>
            <a:normAutofit/>
          </a:bodyPr>
          <a:lstStyle/>
          <a:p>
            <a:r>
              <a:rPr lang="en-GB" dirty="0"/>
              <a:t>Absence vs. Presence</a:t>
            </a:r>
          </a:p>
          <a:p>
            <a:pPr lvl="1"/>
            <a:r>
              <a:rPr lang="en-GB" dirty="0"/>
              <a:t>Panel held in front of face or not</a:t>
            </a:r>
          </a:p>
          <a:p>
            <a:pPr lvl="1"/>
            <a:r>
              <a:rPr lang="en-GB" u="sng" dirty="0"/>
              <a:t>Task</a:t>
            </a:r>
            <a:r>
              <a:rPr lang="en-GB" dirty="0"/>
              <a:t>: click and indicate when you think panel is in front</a:t>
            </a:r>
          </a:p>
          <a:p>
            <a:pPr lvl="1"/>
            <a:r>
              <a:rPr lang="en-GB" dirty="0"/>
              <a:t>To start: hold panel very close, ~5 cm </a:t>
            </a:r>
          </a:p>
          <a:p>
            <a:pPr lvl="1"/>
            <a:r>
              <a:rPr lang="en-GB" dirty="0"/>
              <a:t>To increase difficulty: move panel further away</a:t>
            </a:r>
          </a:p>
          <a:p>
            <a:pPr lvl="1"/>
            <a:endParaRPr lang="en-GB" dirty="0"/>
          </a:p>
        </p:txBody>
      </p:sp>
      <p:sp>
        <p:nvSpPr>
          <p:cNvPr id="4" name="Slide Number Placeholder 3"/>
          <p:cNvSpPr>
            <a:spLocks noGrp="1"/>
          </p:cNvSpPr>
          <p:nvPr>
            <p:ph type="sldNum" sz="quarter" idx="12"/>
          </p:nvPr>
        </p:nvSpPr>
        <p:spPr/>
        <p:txBody>
          <a:bodyPr/>
          <a:lstStyle/>
          <a:p>
            <a:fld id="{72D86E87-180A-4CED-A4FE-DBF658987C09}" type="slidenum">
              <a:rPr lang="en-US" smtClean="0"/>
              <a:pPr/>
              <a:t>64</a:t>
            </a:fld>
            <a:endParaRPr lang="en-US"/>
          </a:p>
        </p:txBody>
      </p:sp>
    </p:spTree>
    <p:extLst>
      <p:ext uri="{BB962C8B-B14F-4D97-AF65-F5344CB8AC3E}">
        <p14:creationId xmlns:p14="http://schemas.microsoft.com/office/powerpoint/2010/main" val="31153724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Panel Exercise – Absence/Presence – How to hold the panel</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2597"/>
          <a:stretch/>
        </p:blipFill>
        <p:spPr>
          <a:xfrm>
            <a:off x="4751003" y="2780928"/>
            <a:ext cx="3781437" cy="2742185"/>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21383" t="11367" b="4919"/>
          <a:stretch/>
        </p:blipFill>
        <p:spPr>
          <a:xfrm>
            <a:off x="611560" y="2783521"/>
            <a:ext cx="3877015" cy="2752254"/>
          </a:xfrm>
          <a:prstGeom prst="rect">
            <a:avLst/>
          </a:prstGeom>
        </p:spPr>
      </p:pic>
      <p:sp>
        <p:nvSpPr>
          <p:cNvPr id="16" name="TextBox 15"/>
          <p:cNvSpPr txBox="1"/>
          <p:nvPr/>
        </p:nvSpPr>
        <p:spPr>
          <a:xfrm>
            <a:off x="395536" y="1628800"/>
            <a:ext cx="8424936" cy="1200329"/>
          </a:xfrm>
          <a:prstGeom prst="rect">
            <a:avLst/>
          </a:prstGeom>
          <a:noFill/>
        </p:spPr>
        <p:txBody>
          <a:bodyPr wrap="square" rtlCol="0">
            <a:spAutoFit/>
          </a:bodyPr>
          <a:lstStyle/>
          <a:p>
            <a:r>
              <a:rPr lang="en-GB" dirty="0"/>
              <a:t>The presenter should hold the panel facing the </a:t>
            </a:r>
            <a:r>
              <a:rPr lang="en-GB" dirty="0" err="1"/>
              <a:t>echolocator’s</a:t>
            </a:r>
            <a:r>
              <a:rPr lang="en-GB" dirty="0"/>
              <a:t> mouth, with the panel centre positioned at mouth level. It is helpful to start at a close distance, e.g. 5cm from the mouth. We suggest the presenter positioning themselves to the side of the echolocator.</a:t>
            </a:r>
          </a:p>
        </p:txBody>
      </p:sp>
      <p:sp>
        <p:nvSpPr>
          <p:cNvPr id="3" name="Slide Number Placeholder 2"/>
          <p:cNvSpPr>
            <a:spLocks noGrp="1"/>
          </p:cNvSpPr>
          <p:nvPr>
            <p:ph type="sldNum" sz="quarter" idx="12"/>
          </p:nvPr>
        </p:nvSpPr>
        <p:spPr/>
        <p:txBody>
          <a:bodyPr/>
          <a:lstStyle/>
          <a:p>
            <a:fld id="{41E18231-220C-4EC2-93D4-F7648FBC2740}" type="slidenum">
              <a:rPr lang="en-GB" smtClean="0"/>
              <a:pPr/>
              <a:t>65</a:t>
            </a:fld>
            <a:endParaRPr lang="en-GB"/>
          </a:p>
        </p:txBody>
      </p:sp>
    </p:spTree>
    <p:extLst>
      <p:ext uri="{BB962C8B-B14F-4D97-AF65-F5344CB8AC3E}">
        <p14:creationId xmlns:p14="http://schemas.microsoft.com/office/powerpoint/2010/main" val="5173705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Panel Exercise – Absence/Presence – Task Structure 1</a:t>
            </a:r>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89" t="-77" r="9382" b="4919"/>
          <a:stretch/>
        </p:blipFill>
        <p:spPr>
          <a:xfrm>
            <a:off x="107504" y="2924944"/>
            <a:ext cx="4464495" cy="3128477"/>
          </a:xfrm>
          <a:prstGeom prst="rect">
            <a:avLst/>
          </a:prstGeom>
        </p:spPr>
      </p:pic>
      <p:sp>
        <p:nvSpPr>
          <p:cNvPr id="16" name="TextBox 15"/>
          <p:cNvSpPr txBox="1"/>
          <p:nvPr/>
        </p:nvSpPr>
        <p:spPr>
          <a:xfrm>
            <a:off x="107504" y="1484784"/>
            <a:ext cx="8784976" cy="1200329"/>
          </a:xfrm>
          <a:prstGeom prst="rect">
            <a:avLst/>
          </a:prstGeom>
          <a:noFill/>
        </p:spPr>
        <p:txBody>
          <a:bodyPr wrap="square" rtlCol="0">
            <a:spAutoFit/>
          </a:bodyPr>
          <a:lstStyle/>
          <a:p>
            <a:r>
              <a:rPr lang="en-GB" dirty="0"/>
              <a:t>The task is for the echolocator to use echolocation to detect if the panel is held in front of them or not. If the panel is in front of them they raise their hand to indicate ‘panel present’. If the panel is not in front of them they lower their hand to indicate ‘panel absent’. </a:t>
            </a:r>
          </a:p>
          <a:p>
            <a:endParaRPr lang="en-GB"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1716" t="7700" r="12271" b="8660"/>
          <a:stretch/>
        </p:blipFill>
        <p:spPr>
          <a:xfrm>
            <a:off x="4771609" y="2924944"/>
            <a:ext cx="4264887" cy="3128476"/>
          </a:xfrm>
          <a:prstGeom prst="rect">
            <a:avLst/>
          </a:prstGeom>
        </p:spPr>
      </p:pic>
      <p:sp>
        <p:nvSpPr>
          <p:cNvPr id="8" name="TextBox 7"/>
          <p:cNvSpPr txBox="1"/>
          <p:nvPr/>
        </p:nvSpPr>
        <p:spPr>
          <a:xfrm>
            <a:off x="1619672" y="2420888"/>
            <a:ext cx="1440160" cy="461665"/>
          </a:xfrm>
          <a:prstGeom prst="rect">
            <a:avLst/>
          </a:prstGeom>
          <a:noFill/>
        </p:spPr>
        <p:txBody>
          <a:bodyPr wrap="square" rtlCol="0">
            <a:spAutoFit/>
          </a:bodyPr>
          <a:lstStyle/>
          <a:p>
            <a:r>
              <a:rPr lang="en-GB" sz="2400" b="1" dirty="0"/>
              <a:t>‘Present’</a:t>
            </a:r>
          </a:p>
        </p:txBody>
      </p:sp>
      <p:sp>
        <p:nvSpPr>
          <p:cNvPr id="11" name="TextBox 10"/>
          <p:cNvSpPr txBox="1"/>
          <p:nvPr/>
        </p:nvSpPr>
        <p:spPr>
          <a:xfrm>
            <a:off x="6228184" y="2420888"/>
            <a:ext cx="1224136" cy="461665"/>
          </a:xfrm>
          <a:prstGeom prst="rect">
            <a:avLst/>
          </a:prstGeom>
          <a:noFill/>
        </p:spPr>
        <p:txBody>
          <a:bodyPr wrap="square" rtlCol="0">
            <a:spAutoFit/>
          </a:bodyPr>
          <a:lstStyle/>
          <a:p>
            <a:r>
              <a:rPr lang="en-GB" sz="2400" b="1" dirty="0"/>
              <a:t>‘Absent’</a:t>
            </a:r>
          </a:p>
        </p:txBody>
      </p:sp>
      <p:sp>
        <p:nvSpPr>
          <p:cNvPr id="3" name="Slide Number Placeholder 2"/>
          <p:cNvSpPr>
            <a:spLocks noGrp="1"/>
          </p:cNvSpPr>
          <p:nvPr>
            <p:ph type="sldNum" sz="quarter" idx="12"/>
          </p:nvPr>
        </p:nvSpPr>
        <p:spPr/>
        <p:txBody>
          <a:bodyPr/>
          <a:lstStyle/>
          <a:p>
            <a:fld id="{41E18231-220C-4EC2-93D4-F7648FBC2740}" type="slidenum">
              <a:rPr lang="en-GB" smtClean="0"/>
              <a:pPr/>
              <a:t>66</a:t>
            </a:fld>
            <a:endParaRPr lang="en-GB"/>
          </a:p>
        </p:txBody>
      </p:sp>
    </p:spTree>
    <p:extLst>
      <p:ext uri="{BB962C8B-B14F-4D97-AF65-F5344CB8AC3E}">
        <p14:creationId xmlns:p14="http://schemas.microsoft.com/office/powerpoint/2010/main" val="9005644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Panel Exercise – Absence/Presence – Task Structure 2</a:t>
            </a:r>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89" t="-77" r="9382" b="4919"/>
          <a:stretch/>
        </p:blipFill>
        <p:spPr>
          <a:xfrm>
            <a:off x="107504" y="2924944"/>
            <a:ext cx="4464495" cy="3128477"/>
          </a:xfrm>
          <a:prstGeom prst="rect">
            <a:avLst/>
          </a:prstGeom>
        </p:spPr>
      </p:pic>
      <p:sp>
        <p:nvSpPr>
          <p:cNvPr id="16" name="TextBox 15"/>
          <p:cNvSpPr txBox="1"/>
          <p:nvPr/>
        </p:nvSpPr>
        <p:spPr>
          <a:xfrm>
            <a:off x="107504" y="1484784"/>
            <a:ext cx="8928992" cy="1200329"/>
          </a:xfrm>
          <a:prstGeom prst="rect">
            <a:avLst/>
          </a:prstGeom>
          <a:noFill/>
        </p:spPr>
        <p:txBody>
          <a:bodyPr wrap="square" rtlCol="0">
            <a:spAutoFit/>
          </a:bodyPr>
          <a:lstStyle/>
          <a:p>
            <a:r>
              <a:rPr lang="en-GB" dirty="0"/>
              <a:t>To introduce the task, hold the panel in front of the echolocator and ask them to click to demonstrate to them what to listen for. Then take it away, again to demonstrate to them what to listen for.  Once it is clear to them what they listen for, start the task with hand signals.</a:t>
            </a:r>
          </a:p>
          <a:p>
            <a:endParaRPr lang="en-GB"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1716" t="7700" r="12271" b="8660"/>
          <a:stretch/>
        </p:blipFill>
        <p:spPr>
          <a:xfrm>
            <a:off x="4771609" y="2924944"/>
            <a:ext cx="4264887" cy="3128476"/>
          </a:xfrm>
          <a:prstGeom prst="rect">
            <a:avLst/>
          </a:prstGeom>
        </p:spPr>
      </p:pic>
      <p:sp>
        <p:nvSpPr>
          <p:cNvPr id="8" name="TextBox 7"/>
          <p:cNvSpPr txBox="1"/>
          <p:nvPr/>
        </p:nvSpPr>
        <p:spPr>
          <a:xfrm>
            <a:off x="1691680" y="2420888"/>
            <a:ext cx="1368152" cy="461665"/>
          </a:xfrm>
          <a:prstGeom prst="rect">
            <a:avLst/>
          </a:prstGeom>
          <a:noFill/>
        </p:spPr>
        <p:txBody>
          <a:bodyPr wrap="square" rtlCol="0">
            <a:spAutoFit/>
          </a:bodyPr>
          <a:lstStyle/>
          <a:p>
            <a:r>
              <a:rPr lang="en-GB" sz="2400" b="1" dirty="0"/>
              <a:t>‘Present’</a:t>
            </a:r>
          </a:p>
        </p:txBody>
      </p:sp>
      <p:sp>
        <p:nvSpPr>
          <p:cNvPr id="11" name="TextBox 10"/>
          <p:cNvSpPr txBox="1"/>
          <p:nvPr/>
        </p:nvSpPr>
        <p:spPr>
          <a:xfrm>
            <a:off x="6228184" y="2420888"/>
            <a:ext cx="1224136" cy="461665"/>
          </a:xfrm>
          <a:prstGeom prst="rect">
            <a:avLst/>
          </a:prstGeom>
          <a:noFill/>
        </p:spPr>
        <p:txBody>
          <a:bodyPr wrap="square" rtlCol="0">
            <a:spAutoFit/>
          </a:bodyPr>
          <a:lstStyle/>
          <a:p>
            <a:r>
              <a:rPr lang="en-GB" sz="2400" b="1" dirty="0"/>
              <a:t>‘Absent’</a:t>
            </a:r>
          </a:p>
        </p:txBody>
      </p:sp>
      <p:sp>
        <p:nvSpPr>
          <p:cNvPr id="3" name="Slide Number Placeholder 2"/>
          <p:cNvSpPr>
            <a:spLocks noGrp="1"/>
          </p:cNvSpPr>
          <p:nvPr>
            <p:ph type="sldNum" sz="quarter" idx="12"/>
          </p:nvPr>
        </p:nvSpPr>
        <p:spPr/>
        <p:txBody>
          <a:bodyPr/>
          <a:lstStyle/>
          <a:p>
            <a:fld id="{41E18231-220C-4EC2-93D4-F7648FBC2740}" type="slidenum">
              <a:rPr lang="en-GB" smtClean="0"/>
              <a:pPr/>
              <a:t>67</a:t>
            </a:fld>
            <a:endParaRPr lang="en-GB"/>
          </a:p>
        </p:txBody>
      </p:sp>
    </p:spTree>
    <p:extLst>
      <p:ext uri="{BB962C8B-B14F-4D97-AF65-F5344CB8AC3E}">
        <p14:creationId xmlns:p14="http://schemas.microsoft.com/office/powerpoint/2010/main" val="29125789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Panel Exercise – Absence/Presence – Increasing Difficulty</a:t>
            </a:r>
          </a:p>
        </p:txBody>
      </p:sp>
      <p:sp>
        <p:nvSpPr>
          <p:cNvPr id="16" name="TextBox 15"/>
          <p:cNvSpPr txBox="1"/>
          <p:nvPr/>
        </p:nvSpPr>
        <p:spPr>
          <a:xfrm>
            <a:off x="395536" y="1484784"/>
            <a:ext cx="8496944" cy="923330"/>
          </a:xfrm>
          <a:prstGeom prst="rect">
            <a:avLst/>
          </a:prstGeom>
          <a:noFill/>
        </p:spPr>
        <p:txBody>
          <a:bodyPr wrap="square" rtlCol="0">
            <a:spAutoFit/>
          </a:bodyPr>
          <a:lstStyle/>
          <a:p>
            <a:r>
              <a:rPr lang="en-GB" dirty="0"/>
              <a:t>When the </a:t>
            </a:r>
            <a:r>
              <a:rPr lang="en-GB" dirty="0" err="1"/>
              <a:t>echolocator</a:t>
            </a:r>
            <a:r>
              <a:rPr lang="en-GB" dirty="0"/>
              <a:t> correctly judges absence/presence of the panel 6 out of 6 times, the difficulty of the task should be increased by positioning the panel further away from them. The rest of the task stays the same. </a:t>
            </a:r>
          </a:p>
        </p:txBody>
      </p:sp>
      <p:sp>
        <p:nvSpPr>
          <p:cNvPr id="8" name="TextBox 7"/>
          <p:cNvSpPr txBox="1"/>
          <p:nvPr/>
        </p:nvSpPr>
        <p:spPr>
          <a:xfrm>
            <a:off x="323528" y="2787314"/>
            <a:ext cx="1728192" cy="461665"/>
          </a:xfrm>
          <a:prstGeom prst="rect">
            <a:avLst/>
          </a:prstGeom>
          <a:noFill/>
        </p:spPr>
        <p:txBody>
          <a:bodyPr wrap="square" rtlCol="0">
            <a:spAutoFit/>
          </a:bodyPr>
          <a:lstStyle/>
          <a:p>
            <a:r>
              <a:rPr lang="en-GB" sz="2400" b="1" dirty="0"/>
              <a:t>More Easy</a:t>
            </a:r>
          </a:p>
        </p:txBody>
      </p:sp>
      <p:sp>
        <p:nvSpPr>
          <p:cNvPr id="11" name="TextBox 10"/>
          <p:cNvSpPr txBox="1"/>
          <p:nvPr/>
        </p:nvSpPr>
        <p:spPr>
          <a:xfrm>
            <a:off x="5436096" y="2780928"/>
            <a:ext cx="2376264" cy="461665"/>
          </a:xfrm>
          <a:prstGeom prst="rect">
            <a:avLst/>
          </a:prstGeom>
          <a:noFill/>
        </p:spPr>
        <p:txBody>
          <a:bodyPr wrap="square" rtlCol="0">
            <a:spAutoFit/>
          </a:bodyPr>
          <a:lstStyle/>
          <a:p>
            <a:r>
              <a:rPr lang="en-GB" sz="2400" b="1" dirty="0"/>
              <a:t>More Difficult</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42457" r="1"/>
          <a:stretch/>
        </p:blipFill>
        <p:spPr>
          <a:xfrm>
            <a:off x="395536" y="3429000"/>
            <a:ext cx="2489550" cy="2742185"/>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34951" t="4327" r="8339" b="3540"/>
          <a:stretch/>
        </p:blipFill>
        <p:spPr>
          <a:xfrm>
            <a:off x="3059832" y="3429000"/>
            <a:ext cx="2531842" cy="274218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35294" t="2962" r="-26" b="6196"/>
          <a:stretch/>
        </p:blipFill>
        <p:spPr>
          <a:xfrm>
            <a:off x="5796136" y="3429000"/>
            <a:ext cx="2948068" cy="2758141"/>
          </a:xfrm>
          <a:prstGeom prst="rect">
            <a:avLst/>
          </a:prstGeom>
        </p:spPr>
      </p:pic>
      <p:sp>
        <p:nvSpPr>
          <p:cNvPr id="3" name="Right Arrow 2"/>
          <p:cNvSpPr/>
          <p:nvPr/>
        </p:nvSpPr>
        <p:spPr>
          <a:xfrm>
            <a:off x="1835696" y="2838127"/>
            <a:ext cx="1059481" cy="360040"/>
          </a:xfrm>
          <a:prstGeom prst="rightArrow">
            <a:avLst>
              <a:gd name="adj1" fmla="val 29268"/>
              <a:gd name="adj2" fmla="val 57775"/>
            </a:avLst>
          </a:prstGeom>
          <a:solidFill>
            <a:srgbClr val="7030A0"/>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ight Arrow 13"/>
          <p:cNvSpPr/>
          <p:nvPr/>
        </p:nvSpPr>
        <p:spPr>
          <a:xfrm>
            <a:off x="7524327" y="2852936"/>
            <a:ext cx="1296145" cy="360040"/>
          </a:xfrm>
          <a:prstGeom prst="rightArrow">
            <a:avLst>
              <a:gd name="adj1" fmla="val 29268"/>
              <a:gd name="adj2" fmla="val 57775"/>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p:cNvSpPr>
            <a:spLocks noGrp="1"/>
          </p:cNvSpPr>
          <p:nvPr>
            <p:ph type="sldNum" sz="quarter" idx="12"/>
          </p:nvPr>
        </p:nvSpPr>
        <p:spPr/>
        <p:txBody>
          <a:bodyPr/>
          <a:lstStyle/>
          <a:p>
            <a:fld id="{41E18231-220C-4EC2-93D4-F7648FBC2740}" type="slidenum">
              <a:rPr lang="en-GB" smtClean="0"/>
              <a:pPr/>
              <a:t>68</a:t>
            </a:fld>
            <a:endParaRPr lang="en-GB"/>
          </a:p>
        </p:txBody>
      </p:sp>
    </p:spTree>
    <p:extLst>
      <p:ext uri="{BB962C8B-B14F-4D97-AF65-F5344CB8AC3E}">
        <p14:creationId xmlns:p14="http://schemas.microsoft.com/office/powerpoint/2010/main" val="33674601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Panel Exercise – Common Mistakes</a:t>
            </a:r>
          </a:p>
        </p:txBody>
      </p:sp>
      <p:sp>
        <p:nvSpPr>
          <p:cNvPr id="16" name="TextBox 15"/>
          <p:cNvSpPr txBox="1"/>
          <p:nvPr/>
        </p:nvSpPr>
        <p:spPr>
          <a:xfrm>
            <a:off x="611560" y="1628800"/>
            <a:ext cx="8424936" cy="954107"/>
          </a:xfrm>
          <a:prstGeom prst="rect">
            <a:avLst/>
          </a:prstGeom>
          <a:noFill/>
        </p:spPr>
        <p:txBody>
          <a:bodyPr wrap="square" rtlCol="0">
            <a:spAutoFit/>
          </a:bodyPr>
          <a:lstStyle/>
          <a:p>
            <a:r>
              <a:rPr lang="en-GB" sz="2800" dirty="0"/>
              <a:t>Panel held </a:t>
            </a:r>
            <a:r>
              <a:rPr lang="en-GB" sz="2800" b="1" u="sng" dirty="0"/>
              <a:t>too far away for someone new</a:t>
            </a:r>
            <a:r>
              <a:rPr lang="en-GB" sz="2800" dirty="0"/>
              <a:t>, making the task possibly too difficult </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35294" t="2962" r="-26" b="6196"/>
          <a:stretch/>
        </p:blipFill>
        <p:spPr>
          <a:xfrm>
            <a:off x="4932040" y="2924944"/>
            <a:ext cx="2948068" cy="2758141"/>
          </a:xfrm>
          <a:prstGeom prst="rect">
            <a:avLst/>
          </a:prstGeom>
        </p:spPr>
      </p:pic>
      <p:pic>
        <p:nvPicPr>
          <p:cNvPr id="2050" name="Picture 2" descr="C:\Users\Lore\AppData\Local\Microsoft\Windows\Temporary Internet Files\Content.IE5\WQ143VYN\raemi-Cross-Out[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5157192"/>
            <a:ext cx="666778" cy="66677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41E18231-220C-4EC2-93D4-F7648FBC2740}" type="slidenum">
              <a:rPr lang="en-GB" smtClean="0"/>
              <a:pPr/>
              <a:t>69</a:t>
            </a:fld>
            <a:endParaRPr lang="en-GB"/>
          </a:p>
        </p:txBody>
      </p:sp>
    </p:spTree>
    <p:extLst>
      <p:ext uri="{BB962C8B-B14F-4D97-AF65-F5344CB8AC3E}">
        <p14:creationId xmlns:p14="http://schemas.microsoft.com/office/powerpoint/2010/main" val="801564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Echolocation in People</a:t>
            </a:r>
          </a:p>
        </p:txBody>
      </p:sp>
      <p:graphicFrame>
        <p:nvGraphicFramePr>
          <p:cNvPr id="4" name="Diagram 3"/>
          <p:cNvGraphicFramePr>
            <a:graphicFrameLocks noChangeAspect="1"/>
          </p:cNvGraphicFramePr>
          <p:nvPr>
            <p:extLst>
              <p:ext uri="{D42A27DB-BD31-4B8C-83A1-F6EECF244321}">
                <p14:modId xmlns:p14="http://schemas.microsoft.com/office/powerpoint/2010/main" val="3000899411"/>
              </p:ext>
            </p:extLst>
          </p:nvPr>
        </p:nvGraphicFramePr>
        <p:xfrm>
          <a:off x="609600" y="1447800"/>
          <a:ext cx="73152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72D86E87-180A-4CED-A4FE-DBF658987C09}" type="slidenum">
              <a:rPr lang="en-US" smtClean="0"/>
              <a:pPr/>
              <a:t>7</a:t>
            </a:fld>
            <a:endParaRPr lang="en-US"/>
          </a:p>
        </p:txBody>
      </p:sp>
    </p:spTree>
    <p:extLst>
      <p:ext uri="{BB962C8B-B14F-4D97-AF65-F5344CB8AC3E}">
        <p14:creationId xmlns:p14="http://schemas.microsoft.com/office/powerpoint/2010/main" val="40688650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Panel Exercise – Common Mistakes</a:t>
            </a:r>
          </a:p>
        </p:txBody>
      </p:sp>
      <p:sp>
        <p:nvSpPr>
          <p:cNvPr id="16" name="TextBox 15"/>
          <p:cNvSpPr txBox="1"/>
          <p:nvPr/>
        </p:nvSpPr>
        <p:spPr>
          <a:xfrm>
            <a:off x="323528" y="1340768"/>
            <a:ext cx="3168352" cy="707886"/>
          </a:xfrm>
          <a:prstGeom prst="rect">
            <a:avLst/>
          </a:prstGeom>
          <a:noFill/>
        </p:spPr>
        <p:txBody>
          <a:bodyPr wrap="square" rtlCol="0">
            <a:spAutoFit/>
          </a:bodyPr>
          <a:lstStyle/>
          <a:p>
            <a:pPr algn="ctr"/>
            <a:r>
              <a:rPr lang="en-GB" sz="2000" dirty="0"/>
              <a:t>Panel held off centre in ‘present’ conditions</a:t>
            </a:r>
          </a:p>
        </p:txBody>
      </p:sp>
      <p:pic>
        <p:nvPicPr>
          <p:cNvPr id="1026" name="Picture 2" descr="F:\durham\ESRC_IAA_workshops_etc\Echolocation Pictures\Absence Presence\DSC_007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600" y="-2514600"/>
            <a:ext cx="18288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durham\ESRC_IAA_workshops_etc\Echolocation Pictures\Absence Presence\DSC_00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2514600"/>
            <a:ext cx="18288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durham\ESRC_IAA_workshops_etc\Echolocation Pictures\Absence Presence\DSC_006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2514600"/>
            <a:ext cx="18288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F:\durham\ESRC_IAA_workshops_etc\Echolocation Pictures\Absence Presence\DSC_007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600" y="-2514600"/>
            <a:ext cx="18288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18491" r="10018" b="19899"/>
          <a:stretch/>
        </p:blipFill>
        <p:spPr>
          <a:xfrm>
            <a:off x="467545" y="2132856"/>
            <a:ext cx="3024336" cy="2259039"/>
          </a:xfrm>
          <a:prstGeom prst="rect">
            <a:avLst/>
          </a:prstGeom>
        </p:spPr>
      </p:pic>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l="22713" t="6296" r="5795" b="13603"/>
          <a:stretch/>
        </p:blipFill>
        <p:spPr>
          <a:xfrm>
            <a:off x="467545" y="4475738"/>
            <a:ext cx="3024336" cy="2259039"/>
          </a:xfrm>
          <a:prstGeom prst="rect">
            <a:avLst/>
          </a:prstGeom>
        </p:spPr>
      </p:pic>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l="8284" t="-1" r="11553" b="15341"/>
          <a:stretch/>
        </p:blipFill>
        <p:spPr>
          <a:xfrm>
            <a:off x="5364088" y="4451803"/>
            <a:ext cx="3208565" cy="2259039"/>
          </a:xfrm>
          <a:prstGeom prst="rect">
            <a:avLst/>
          </a:prstGeom>
        </p:spPr>
      </p:pic>
      <p:pic>
        <p:nvPicPr>
          <p:cNvPr id="8" name="Picture 7"/>
          <p:cNvPicPr>
            <a:picLocks noChangeAspect="1"/>
          </p:cNvPicPr>
          <p:nvPr/>
        </p:nvPicPr>
        <p:blipFill rotWithShape="1">
          <a:blip r:embed="rId9" cstate="print">
            <a:extLst>
              <a:ext uri="{28A0092B-C50C-407E-A947-70E740481C1C}">
                <a14:useLocalDpi xmlns:a14="http://schemas.microsoft.com/office/drawing/2010/main" val="0"/>
              </a:ext>
            </a:extLst>
          </a:blip>
          <a:srcRect l="11043" t="1755" r="4457" b="10760"/>
          <a:stretch/>
        </p:blipFill>
        <p:spPr>
          <a:xfrm>
            <a:off x="5364087" y="2132856"/>
            <a:ext cx="3208565" cy="2214620"/>
          </a:xfrm>
          <a:prstGeom prst="rect">
            <a:avLst/>
          </a:prstGeom>
        </p:spPr>
      </p:pic>
      <p:sp>
        <p:nvSpPr>
          <p:cNvPr id="15" name="TextBox 14"/>
          <p:cNvSpPr txBox="1"/>
          <p:nvPr/>
        </p:nvSpPr>
        <p:spPr>
          <a:xfrm>
            <a:off x="5292080" y="1340768"/>
            <a:ext cx="3456384" cy="707886"/>
          </a:xfrm>
          <a:prstGeom prst="rect">
            <a:avLst/>
          </a:prstGeom>
          <a:noFill/>
        </p:spPr>
        <p:txBody>
          <a:bodyPr wrap="square" rtlCol="0">
            <a:spAutoFit/>
          </a:bodyPr>
          <a:lstStyle/>
          <a:p>
            <a:pPr algn="ctr"/>
            <a:r>
              <a:rPr lang="en-GB" sz="2000" dirty="0"/>
              <a:t>Panel not facing mouth in ‘present’ conditions</a:t>
            </a:r>
          </a:p>
        </p:txBody>
      </p:sp>
      <p:pic>
        <p:nvPicPr>
          <p:cNvPr id="17" name="Picture 2" descr="C:\Users\Lore\AppData\Local\Microsoft\Windows\Temporary Internet Files\Content.IE5\WQ143VYN\raemi-Cross-Out[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58492" y="3861048"/>
            <a:ext cx="666778" cy="66677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Lore\AppData\Local\Microsoft\Windows\Temporary Internet Files\Content.IE5\WQ143VYN\raemi-Cross-Out[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95410" y="6197729"/>
            <a:ext cx="666778" cy="66677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Lore\AppData\Local\Microsoft\Windows\Temporary Internet Files\Content.IE5\WQ143VYN\raemi-Cross-Out[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39264" y="3785025"/>
            <a:ext cx="666778" cy="66677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Lore\AppData\Local\Microsoft\Windows\Temporary Internet Files\Content.IE5\WQ143VYN\raemi-Cross-Out[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39264" y="6197729"/>
            <a:ext cx="666778" cy="666778"/>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41E18231-220C-4EC2-93D4-F7648FBC2740}" type="slidenum">
              <a:rPr lang="en-GB" smtClean="0"/>
              <a:pPr/>
              <a:t>70</a:t>
            </a:fld>
            <a:endParaRPr lang="en-GB"/>
          </a:p>
        </p:txBody>
      </p:sp>
    </p:spTree>
    <p:extLst>
      <p:ext uri="{BB962C8B-B14F-4D97-AF65-F5344CB8AC3E}">
        <p14:creationId xmlns:p14="http://schemas.microsoft.com/office/powerpoint/2010/main" val="4673262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40007" t="14304" r="20012" b="41767"/>
          <a:stretch/>
        </p:blipFill>
        <p:spPr>
          <a:xfrm>
            <a:off x="4648675" y="3084297"/>
            <a:ext cx="3812976" cy="2792975"/>
          </a:xfrm>
          <a:prstGeom prst="rect">
            <a:avLst/>
          </a:prstGeom>
        </p:spPr>
      </p:pic>
      <p:sp>
        <p:nvSpPr>
          <p:cNvPr id="2" name="Title 1"/>
          <p:cNvSpPr>
            <a:spLocks noGrp="1"/>
          </p:cNvSpPr>
          <p:nvPr>
            <p:ph type="title"/>
          </p:nvPr>
        </p:nvSpPr>
        <p:spPr/>
        <p:txBody>
          <a:bodyPr>
            <a:normAutofit/>
          </a:bodyPr>
          <a:lstStyle/>
          <a:p>
            <a:r>
              <a:rPr lang="en-GB" dirty="0"/>
              <a:t>Panel Exercise – Common Mistakes</a:t>
            </a:r>
          </a:p>
        </p:txBody>
      </p:sp>
      <p:sp>
        <p:nvSpPr>
          <p:cNvPr id="16" name="TextBox 15"/>
          <p:cNvSpPr txBox="1"/>
          <p:nvPr/>
        </p:nvSpPr>
        <p:spPr>
          <a:xfrm>
            <a:off x="323528" y="1340768"/>
            <a:ext cx="4059829" cy="1323439"/>
          </a:xfrm>
          <a:prstGeom prst="rect">
            <a:avLst/>
          </a:prstGeom>
          <a:noFill/>
        </p:spPr>
        <p:txBody>
          <a:bodyPr wrap="square" rtlCol="0">
            <a:spAutoFit/>
          </a:bodyPr>
          <a:lstStyle/>
          <a:p>
            <a:pPr algn="ctr"/>
            <a:r>
              <a:rPr lang="en-GB" sz="2000" dirty="0"/>
              <a:t>Presenter stands behind panel during the task. This makes it difficult to hear the difference between ‘present’ and ‘absent’. </a:t>
            </a:r>
          </a:p>
        </p:txBody>
      </p:sp>
      <p:pic>
        <p:nvPicPr>
          <p:cNvPr id="1026" name="Picture 2" descr="F:\durham\ESRC_IAA_workshops_etc\Echolocation Pictures\Absence Presence\DSC_007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2514600"/>
            <a:ext cx="18288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durham\ESRC_IAA_workshops_etc\Echolocation Pictures\Absence Presence\DSC_006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2514600"/>
            <a:ext cx="18288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durham\ESRC_IAA_workshops_etc\Echolocation Pictures\Absence Presence\DSC_006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600" y="-2514600"/>
            <a:ext cx="18288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F:\durham\ESRC_IAA_workshops_etc\Echolocation Pictures\Absence Presence\DSC_007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9600" y="-2514600"/>
            <a:ext cx="18288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24178" t="11786" r="8124" b="13831"/>
          <a:stretch/>
        </p:blipFill>
        <p:spPr>
          <a:xfrm>
            <a:off x="446954" y="3084297"/>
            <a:ext cx="3812976" cy="2792974"/>
          </a:xfrm>
          <a:prstGeom prst="rect">
            <a:avLst/>
          </a:prstGeom>
        </p:spPr>
      </p:pic>
      <p:sp>
        <p:nvSpPr>
          <p:cNvPr id="20" name="TextBox 19"/>
          <p:cNvSpPr txBox="1"/>
          <p:nvPr/>
        </p:nvSpPr>
        <p:spPr>
          <a:xfrm>
            <a:off x="4616627" y="1340768"/>
            <a:ext cx="4059829" cy="1631216"/>
          </a:xfrm>
          <a:prstGeom prst="rect">
            <a:avLst/>
          </a:prstGeom>
          <a:noFill/>
        </p:spPr>
        <p:txBody>
          <a:bodyPr wrap="square" rtlCol="0">
            <a:spAutoFit/>
          </a:bodyPr>
          <a:lstStyle/>
          <a:p>
            <a:pPr algn="ctr"/>
            <a:r>
              <a:rPr lang="en-GB" sz="2000" dirty="0"/>
              <a:t>Panel is presented with the echolocator facing other objects/wall. This makes it difficult to hear the difference between ‘present’ and ‘absent’.</a:t>
            </a:r>
          </a:p>
        </p:txBody>
      </p:sp>
      <p:pic>
        <p:nvPicPr>
          <p:cNvPr id="25" name="Picture 2" descr="C:\Users\Lore\AppData\Local\Microsoft\Windows\Temporary Internet Files\Content.IE5\WQ143VYN\raemi-Cross-Out[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565" y="3073951"/>
            <a:ext cx="666778" cy="66677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Lore\AppData\Local\Microsoft\Windows\Temporary Internet Files\Content.IE5\WQ143VYN\raemi-Cross-Out[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24432" y="3094643"/>
            <a:ext cx="666778" cy="66677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41E18231-220C-4EC2-93D4-F7648FBC2740}" type="slidenum">
              <a:rPr lang="en-GB" smtClean="0"/>
              <a:pPr/>
              <a:t>71</a:t>
            </a:fld>
            <a:endParaRPr lang="en-GB"/>
          </a:p>
        </p:txBody>
      </p:sp>
    </p:spTree>
    <p:extLst>
      <p:ext uri="{BB962C8B-B14F-4D97-AF65-F5344CB8AC3E}">
        <p14:creationId xmlns:p14="http://schemas.microsoft.com/office/powerpoint/2010/main" val="19745749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Panel Exercise – What to do if someone struggles</a:t>
            </a:r>
          </a:p>
        </p:txBody>
      </p:sp>
      <p:sp>
        <p:nvSpPr>
          <p:cNvPr id="16" name="TextBox 15"/>
          <p:cNvSpPr txBox="1"/>
          <p:nvPr/>
        </p:nvSpPr>
        <p:spPr>
          <a:xfrm>
            <a:off x="251520" y="1628800"/>
            <a:ext cx="8640960" cy="4708981"/>
          </a:xfrm>
          <a:prstGeom prst="rect">
            <a:avLst/>
          </a:prstGeom>
          <a:noFill/>
        </p:spPr>
        <p:txBody>
          <a:bodyPr wrap="square" rtlCol="0">
            <a:spAutoFit/>
          </a:bodyPr>
          <a:lstStyle/>
          <a:p>
            <a:r>
              <a:rPr lang="en-GB" sz="2000" dirty="0"/>
              <a:t>If someone struggles with this exercise even if you are doing everything correctly:</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Make sure that they understood the task</a:t>
            </a:r>
          </a:p>
          <a:p>
            <a:pPr marL="342900" indent="-342900">
              <a:buFont typeface="Arial" panose="020B0604020202020204" pitchFamily="34" charset="0"/>
              <a:buChar char="•"/>
            </a:pPr>
            <a:r>
              <a:rPr lang="en-GB" sz="2000" dirty="0"/>
              <a:t>Ask the echolocator to use speech instead of clicks; once they manage the exercise with speech, switch them back to clicks</a:t>
            </a:r>
          </a:p>
          <a:p>
            <a:pPr marL="342900" indent="-342900">
              <a:buFont typeface="Arial" panose="020B0604020202020204" pitchFamily="34" charset="0"/>
              <a:buChar char="•"/>
            </a:pPr>
            <a:r>
              <a:rPr lang="en-GB" sz="2000" dirty="0"/>
              <a:t>Use a bowl (with the hollow side towards the participants and centred at mouth level)  instead of a flat panel; once they manage with the bowl, switch them back to a flat panel</a:t>
            </a:r>
          </a:p>
          <a:p>
            <a:r>
              <a:rPr lang="en-GB" sz="2000" dirty="0"/>
              <a:t>If even with these modifications someone does not manage – move on to the next exercise (Right/left exercise)</a:t>
            </a:r>
          </a:p>
          <a:p>
            <a:endParaRPr lang="en-GB" sz="2000" dirty="0"/>
          </a:p>
          <a:p>
            <a:r>
              <a:rPr lang="en-GB" sz="2000" b="1" dirty="0"/>
              <a:t>When working with some with VI, it can be useful to have them touch the panel whilst you are moving it so that they know what you mean by ‘absent’ and ‘present’ </a:t>
            </a:r>
          </a:p>
          <a:p>
            <a:endParaRPr lang="en-GB" sz="2000" dirty="0"/>
          </a:p>
        </p:txBody>
      </p:sp>
      <p:sp>
        <p:nvSpPr>
          <p:cNvPr id="4" name="Slide Number Placeholder 3"/>
          <p:cNvSpPr>
            <a:spLocks noGrp="1"/>
          </p:cNvSpPr>
          <p:nvPr>
            <p:ph type="sldNum" sz="quarter" idx="12"/>
          </p:nvPr>
        </p:nvSpPr>
        <p:spPr/>
        <p:txBody>
          <a:bodyPr/>
          <a:lstStyle/>
          <a:p>
            <a:fld id="{41E18231-220C-4EC2-93D4-F7648FBC2740}" type="slidenum">
              <a:rPr lang="en-GB" smtClean="0"/>
              <a:pPr/>
              <a:t>72</a:t>
            </a:fld>
            <a:endParaRPr lang="en-GB"/>
          </a:p>
        </p:txBody>
      </p:sp>
    </p:spTree>
    <p:extLst>
      <p:ext uri="{BB962C8B-B14F-4D97-AF65-F5344CB8AC3E}">
        <p14:creationId xmlns:p14="http://schemas.microsoft.com/office/powerpoint/2010/main" val="31945184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rmAutofit fontScale="90000"/>
          </a:bodyPr>
          <a:lstStyle/>
          <a:p>
            <a:r>
              <a:rPr lang="en-GB" dirty="0"/>
              <a:t>Sensitization Exercises </a:t>
            </a:r>
            <a:r>
              <a:rPr lang="en-GB" dirty="0" err="1"/>
              <a:t>ctd</a:t>
            </a:r>
            <a:br>
              <a:rPr lang="en-GB" dirty="0"/>
            </a:br>
            <a:endParaRPr lang="en-GB" dirty="0"/>
          </a:p>
        </p:txBody>
      </p:sp>
      <p:sp>
        <p:nvSpPr>
          <p:cNvPr id="3" name="Content Placeholder 2"/>
          <p:cNvSpPr>
            <a:spLocks noGrp="1"/>
          </p:cNvSpPr>
          <p:nvPr>
            <p:ph idx="1"/>
          </p:nvPr>
        </p:nvSpPr>
        <p:spPr>
          <a:xfrm>
            <a:off x="457200" y="2057400"/>
            <a:ext cx="8229600" cy="4068763"/>
          </a:xfrm>
        </p:spPr>
        <p:txBody>
          <a:bodyPr>
            <a:normAutofit/>
          </a:bodyPr>
          <a:lstStyle/>
          <a:p>
            <a:r>
              <a:rPr lang="en-GB" dirty="0"/>
              <a:t>Right vs. Left</a:t>
            </a:r>
          </a:p>
          <a:p>
            <a:pPr lvl="1"/>
            <a:r>
              <a:rPr lang="en-GB" dirty="0"/>
              <a:t>Panel held to left of person or to the right</a:t>
            </a:r>
          </a:p>
          <a:p>
            <a:pPr lvl="1"/>
            <a:r>
              <a:rPr lang="en-GB" u="sng" dirty="0"/>
              <a:t>Task</a:t>
            </a:r>
            <a:r>
              <a:rPr lang="en-GB" dirty="0"/>
              <a:t>: click and tap the side where you think the panel is</a:t>
            </a:r>
          </a:p>
          <a:p>
            <a:pPr lvl="1"/>
            <a:r>
              <a:rPr lang="en-GB" dirty="0"/>
              <a:t>To start: hold panel very close, ~5 cm </a:t>
            </a:r>
          </a:p>
          <a:p>
            <a:pPr lvl="1"/>
            <a:r>
              <a:rPr lang="en-GB" dirty="0"/>
              <a:t>To increase difficulty: move panel further away</a:t>
            </a:r>
          </a:p>
          <a:p>
            <a:pPr lvl="1"/>
            <a:endParaRPr lang="en-GB" dirty="0"/>
          </a:p>
        </p:txBody>
      </p:sp>
      <p:sp>
        <p:nvSpPr>
          <p:cNvPr id="4" name="Slide Number Placeholder 3"/>
          <p:cNvSpPr>
            <a:spLocks noGrp="1"/>
          </p:cNvSpPr>
          <p:nvPr>
            <p:ph type="sldNum" sz="quarter" idx="12"/>
          </p:nvPr>
        </p:nvSpPr>
        <p:spPr/>
        <p:txBody>
          <a:bodyPr/>
          <a:lstStyle/>
          <a:p>
            <a:fld id="{72D86E87-180A-4CED-A4FE-DBF658987C09}" type="slidenum">
              <a:rPr lang="en-US" smtClean="0"/>
              <a:pPr/>
              <a:t>73</a:t>
            </a:fld>
            <a:endParaRPr lang="en-US"/>
          </a:p>
        </p:txBody>
      </p:sp>
    </p:spTree>
    <p:extLst>
      <p:ext uri="{BB962C8B-B14F-4D97-AF65-F5344CB8AC3E}">
        <p14:creationId xmlns:p14="http://schemas.microsoft.com/office/powerpoint/2010/main" val="4876354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Panel Exercise – Right/Left – How to hold the panel</a:t>
            </a:r>
          </a:p>
        </p:txBody>
      </p:sp>
      <p:sp>
        <p:nvSpPr>
          <p:cNvPr id="16" name="TextBox 15"/>
          <p:cNvSpPr txBox="1"/>
          <p:nvPr/>
        </p:nvSpPr>
        <p:spPr>
          <a:xfrm>
            <a:off x="395536" y="1628800"/>
            <a:ext cx="8424936" cy="1200329"/>
          </a:xfrm>
          <a:prstGeom prst="rect">
            <a:avLst/>
          </a:prstGeom>
          <a:noFill/>
        </p:spPr>
        <p:txBody>
          <a:bodyPr wrap="square" rtlCol="0">
            <a:spAutoFit/>
          </a:bodyPr>
          <a:lstStyle/>
          <a:p>
            <a:r>
              <a:rPr lang="en-GB" dirty="0"/>
              <a:t>The presenter should hold the panel facing either the echolocators right or left ear, with the panel centre positioned in between ear and mouth level. It is helpful to start at a close distance, e.g. 5cm from the ear. We suggest the presenter positioning themselves behind the echolocator .</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5124" t="17460" r="25124" b="12359"/>
          <a:stretch/>
        </p:blipFill>
        <p:spPr>
          <a:xfrm>
            <a:off x="3491880" y="3132692"/>
            <a:ext cx="2655277" cy="2497016"/>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020" t="17460" r="23228" b="12360"/>
          <a:stretch/>
        </p:blipFill>
        <p:spPr>
          <a:xfrm>
            <a:off x="755576" y="3118188"/>
            <a:ext cx="2655277" cy="2497016"/>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9163" t="590" r="18219" b="25621"/>
          <a:stretch/>
        </p:blipFill>
        <p:spPr>
          <a:xfrm>
            <a:off x="6300192" y="3125439"/>
            <a:ext cx="2655277" cy="2482513"/>
          </a:xfrm>
          <a:prstGeom prst="rect">
            <a:avLst/>
          </a:prstGeom>
        </p:spPr>
      </p:pic>
      <p:sp>
        <p:nvSpPr>
          <p:cNvPr id="8" name="Slide Number Placeholder 7"/>
          <p:cNvSpPr>
            <a:spLocks noGrp="1"/>
          </p:cNvSpPr>
          <p:nvPr>
            <p:ph type="sldNum" sz="quarter" idx="12"/>
          </p:nvPr>
        </p:nvSpPr>
        <p:spPr/>
        <p:txBody>
          <a:bodyPr/>
          <a:lstStyle/>
          <a:p>
            <a:fld id="{41E18231-220C-4EC2-93D4-F7648FBC2740}" type="slidenum">
              <a:rPr lang="en-GB" smtClean="0"/>
              <a:pPr/>
              <a:t>74</a:t>
            </a:fld>
            <a:endParaRPr lang="en-GB"/>
          </a:p>
        </p:txBody>
      </p:sp>
    </p:spTree>
    <p:extLst>
      <p:ext uri="{BB962C8B-B14F-4D97-AF65-F5344CB8AC3E}">
        <p14:creationId xmlns:p14="http://schemas.microsoft.com/office/powerpoint/2010/main" val="4433544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Panel Exercise – Right/Left – Task Structure 1</a:t>
            </a:r>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89" t="1993" r="77286" b="14738"/>
          <a:stretch/>
        </p:blipFill>
        <p:spPr>
          <a:xfrm>
            <a:off x="584893" y="3064975"/>
            <a:ext cx="1115806" cy="2737620"/>
          </a:xfrm>
          <a:prstGeom prst="rect">
            <a:avLst/>
          </a:prstGeom>
        </p:spPr>
      </p:pic>
      <p:sp>
        <p:nvSpPr>
          <p:cNvPr id="16" name="TextBox 15"/>
          <p:cNvSpPr txBox="1"/>
          <p:nvPr/>
        </p:nvSpPr>
        <p:spPr>
          <a:xfrm>
            <a:off x="107504" y="1484784"/>
            <a:ext cx="8784976" cy="1200329"/>
          </a:xfrm>
          <a:prstGeom prst="rect">
            <a:avLst/>
          </a:prstGeom>
          <a:noFill/>
        </p:spPr>
        <p:txBody>
          <a:bodyPr wrap="square" rtlCol="0">
            <a:spAutoFit/>
          </a:bodyPr>
          <a:lstStyle/>
          <a:p>
            <a:r>
              <a:rPr lang="en-GB" dirty="0"/>
              <a:t>The task is for the echolocator is to use echolocation to detect if the panel is held to the right or to the left. If the panel is to their right they raise their right hand to indicate ‘panel right’. If the panel is to their left they raise their left hand to indicate ‘panel left’. </a:t>
            </a:r>
          </a:p>
          <a:p>
            <a:endParaRPr lang="en-GB" dirty="0"/>
          </a:p>
        </p:txBody>
      </p:sp>
      <p:sp>
        <p:nvSpPr>
          <p:cNvPr id="8" name="TextBox 7"/>
          <p:cNvSpPr txBox="1"/>
          <p:nvPr/>
        </p:nvSpPr>
        <p:spPr>
          <a:xfrm>
            <a:off x="1619672" y="2420888"/>
            <a:ext cx="1440160" cy="461665"/>
          </a:xfrm>
          <a:prstGeom prst="rect">
            <a:avLst/>
          </a:prstGeom>
          <a:noFill/>
        </p:spPr>
        <p:txBody>
          <a:bodyPr wrap="square" rtlCol="0">
            <a:spAutoFit/>
          </a:bodyPr>
          <a:lstStyle/>
          <a:p>
            <a:r>
              <a:rPr lang="en-GB" sz="2400" b="1" dirty="0"/>
              <a:t>‘Right’</a:t>
            </a:r>
          </a:p>
        </p:txBody>
      </p:sp>
      <p:sp>
        <p:nvSpPr>
          <p:cNvPr id="11" name="TextBox 10"/>
          <p:cNvSpPr txBox="1"/>
          <p:nvPr/>
        </p:nvSpPr>
        <p:spPr>
          <a:xfrm>
            <a:off x="6228184" y="2420888"/>
            <a:ext cx="1224136" cy="461665"/>
          </a:xfrm>
          <a:prstGeom prst="rect">
            <a:avLst/>
          </a:prstGeom>
          <a:noFill/>
        </p:spPr>
        <p:txBody>
          <a:bodyPr wrap="square" rtlCol="0">
            <a:spAutoFit/>
          </a:bodyPr>
          <a:lstStyle/>
          <a:p>
            <a:r>
              <a:rPr lang="en-GB" sz="2400" b="1" dirty="0"/>
              <a:t>‘Left’</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5124" t="17460" r="12902" b="12359"/>
          <a:stretch/>
        </p:blipFill>
        <p:spPr>
          <a:xfrm>
            <a:off x="4716017" y="3066673"/>
            <a:ext cx="3600400" cy="2718109"/>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7427" t="17460" r="23228" b="9557"/>
          <a:stretch/>
        </p:blipFill>
        <p:spPr>
          <a:xfrm>
            <a:off x="584892" y="3055749"/>
            <a:ext cx="3339035" cy="2737619"/>
          </a:xfrm>
          <a:prstGeom prst="rect">
            <a:avLst/>
          </a:prstGeom>
        </p:spPr>
      </p:pic>
      <p:pic>
        <p:nvPicPr>
          <p:cNvPr id="15" name="Picture 1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114" b="84324" l="2277" r="20405">
                        <a14:foregroundMark x1="10287" y1="66877" x2="10287" y2="66877"/>
                        <a14:foregroundMark x1="8010" y1="64223" x2="6324" y2="63211"/>
                        <a14:foregroundMark x1="5481" y1="63970" x2="5481" y2="63970"/>
                        <a14:foregroundMark x1="5649" y1="66877" x2="5987" y2="66119"/>
                        <a14:foregroundMark x1="13238" y1="65613" x2="13238" y2="65613"/>
                        <a14:foregroundMark x1="14418" y1="66119" x2="14418" y2="66119"/>
                        <a14:foregroundMark x1="13406" y1="71302" x2="13406" y2="71302"/>
                        <a14:foregroundMark x1="12395" y1="81416" x2="12395" y2="81416"/>
                        <a14:foregroundMark x1="12563" y1="84324" x2="12563" y2="84324"/>
                      </a14:backgroundRemoval>
                    </a14:imgEffect>
                  </a14:imgLayer>
                </a14:imgProps>
              </a:ext>
              <a:ext uri="{28A0092B-C50C-407E-A947-70E740481C1C}">
                <a14:useLocalDpi xmlns:a14="http://schemas.microsoft.com/office/drawing/2010/main" val="0"/>
              </a:ext>
            </a:extLst>
          </a:blip>
          <a:srcRect l="89" t="1993" r="77286" b="14738"/>
          <a:stretch/>
        </p:blipFill>
        <p:spPr>
          <a:xfrm>
            <a:off x="584893" y="3068960"/>
            <a:ext cx="1115806" cy="2737620"/>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114" b="84324" l="2277" r="20405">
                        <a14:foregroundMark x1="10287" y1="66877" x2="10287" y2="66877"/>
                        <a14:foregroundMark x1="8010" y1="64223" x2="6324" y2="63211"/>
                        <a14:foregroundMark x1="5481" y1="63970" x2="5481" y2="63970"/>
                        <a14:foregroundMark x1="5649" y1="66877" x2="5987" y2="66119"/>
                        <a14:foregroundMark x1="13238" y1="65613" x2="13238" y2="65613"/>
                        <a14:foregroundMark x1="14418" y1="66119" x2="14418" y2="66119"/>
                        <a14:foregroundMark x1="13406" y1="71302" x2="13406" y2="71302"/>
                        <a14:foregroundMark x1="12395" y1="81416" x2="12395" y2="81416"/>
                        <a14:foregroundMark x1="12563" y1="84324" x2="12563" y2="84324"/>
                      </a14:backgroundRemoval>
                    </a14:imgEffect>
                  </a14:imgLayer>
                </a14:imgProps>
              </a:ext>
              <a:ext uri="{28A0092B-C50C-407E-A947-70E740481C1C}">
                <a14:useLocalDpi xmlns:a14="http://schemas.microsoft.com/office/drawing/2010/main" val="0"/>
              </a:ext>
            </a:extLst>
          </a:blip>
          <a:srcRect l="89" t="1993" r="77286" b="17591"/>
          <a:stretch/>
        </p:blipFill>
        <p:spPr>
          <a:xfrm flipH="1">
            <a:off x="7092280" y="3140968"/>
            <a:ext cx="1115806" cy="2643814"/>
          </a:xfrm>
          <a:prstGeom prst="rect">
            <a:avLst/>
          </a:prstGeom>
        </p:spPr>
      </p:pic>
      <p:sp>
        <p:nvSpPr>
          <p:cNvPr id="3" name="Slide Number Placeholder 2"/>
          <p:cNvSpPr>
            <a:spLocks noGrp="1"/>
          </p:cNvSpPr>
          <p:nvPr>
            <p:ph type="sldNum" sz="quarter" idx="12"/>
          </p:nvPr>
        </p:nvSpPr>
        <p:spPr/>
        <p:txBody>
          <a:bodyPr/>
          <a:lstStyle/>
          <a:p>
            <a:fld id="{41E18231-220C-4EC2-93D4-F7648FBC2740}" type="slidenum">
              <a:rPr lang="en-GB" smtClean="0"/>
              <a:pPr/>
              <a:t>75</a:t>
            </a:fld>
            <a:endParaRPr lang="en-GB"/>
          </a:p>
        </p:txBody>
      </p:sp>
    </p:spTree>
    <p:extLst>
      <p:ext uri="{BB962C8B-B14F-4D97-AF65-F5344CB8AC3E}">
        <p14:creationId xmlns:p14="http://schemas.microsoft.com/office/powerpoint/2010/main" val="18455264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Panel Exercise – Right/Left – Task Structure 2</a:t>
            </a:r>
          </a:p>
        </p:txBody>
      </p:sp>
      <p:sp>
        <p:nvSpPr>
          <p:cNvPr id="16" name="TextBox 15"/>
          <p:cNvSpPr txBox="1"/>
          <p:nvPr/>
        </p:nvSpPr>
        <p:spPr>
          <a:xfrm>
            <a:off x="107504" y="1484784"/>
            <a:ext cx="8928992" cy="1200329"/>
          </a:xfrm>
          <a:prstGeom prst="rect">
            <a:avLst/>
          </a:prstGeom>
          <a:noFill/>
        </p:spPr>
        <p:txBody>
          <a:bodyPr wrap="square" rtlCol="0">
            <a:spAutoFit/>
          </a:bodyPr>
          <a:lstStyle/>
          <a:p>
            <a:r>
              <a:rPr lang="en-GB" dirty="0"/>
              <a:t>To introduce the task, hold the panel to the right and ask them to click to demonstrate to them what to listen for. Then take do the same on the left side. Once it is clear to them what they listen for, start the task with hand signals.</a:t>
            </a:r>
          </a:p>
          <a:p>
            <a:endParaRPr lang="en-GB" dirty="0"/>
          </a:p>
        </p:txBody>
      </p:sp>
      <p:sp>
        <p:nvSpPr>
          <p:cNvPr id="10" name="TextBox 9"/>
          <p:cNvSpPr txBox="1"/>
          <p:nvPr/>
        </p:nvSpPr>
        <p:spPr>
          <a:xfrm>
            <a:off x="1619672" y="2420888"/>
            <a:ext cx="1440160" cy="461665"/>
          </a:xfrm>
          <a:prstGeom prst="rect">
            <a:avLst/>
          </a:prstGeom>
          <a:noFill/>
        </p:spPr>
        <p:txBody>
          <a:bodyPr wrap="square" rtlCol="0">
            <a:spAutoFit/>
          </a:bodyPr>
          <a:lstStyle/>
          <a:p>
            <a:r>
              <a:rPr lang="en-GB" sz="2400" b="1" dirty="0"/>
              <a:t>‘Right’</a:t>
            </a:r>
          </a:p>
        </p:txBody>
      </p:sp>
      <p:sp>
        <p:nvSpPr>
          <p:cNvPr id="12" name="TextBox 11"/>
          <p:cNvSpPr txBox="1"/>
          <p:nvPr/>
        </p:nvSpPr>
        <p:spPr>
          <a:xfrm>
            <a:off x="6228184" y="2420888"/>
            <a:ext cx="1224136" cy="461665"/>
          </a:xfrm>
          <a:prstGeom prst="rect">
            <a:avLst/>
          </a:prstGeom>
          <a:noFill/>
        </p:spPr>
        <p:txBody>
          <a:bodyPr wrap="square" rtlCol="0">
            <a:spAutoFit/>
          </a:bodyPr>
          <a:lstStyle/>
          <a:p>
            <a:r>
              <a:rPr lang="en-GB" sz="2400" b="1" dirty="0"/>
              <a:t>‘Left’</a:t>
            </a:r>
          </a:p>
        </p:txBody>
      </p:sp>
      <p:sp>
        <p:nvSpPr>
          <p:cNvPr id="3" name="Slide Number Placeholder 2"/>
          <p:cNvSpPr>
            <a:spLocks noGrp="1"/>
          </p:cNvSpPr>
          <p:nvPr>
            <p:ph type="sldNum" sz="quarter" idx="12"/>
          </p:nvPr>
        </p:nvSpPr>
        <p:spPr/>
        <p:txBody>
          <a:bodyPr/>
          <a:lstStyle/>
          <a:p>
            <a:fld id="{41E18231-220C-4EC2-93D4-F7648FBC2740}" type="slidenum">
              <a:rPr lang="en-GB" smtClean="0"/>
              <a:pPr/>
              <a:t>76</a:t>
            </a:fld>
            <a:endParaRPr lang="en-GB"/>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89" t="1993" r="77286" b="14738"/>
          <a:stretch/>
        </p:blipFill>
        <p:spPr>
          <a:xfrm>
            <a:off x="584893" y="3064975"/>
            <a:ext cx="1115806" cy="2737620"/>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25124" t="17460" r="12902" b="12359"/>
          <a:stretch/>
        </p:blipFill>
        <p:spPr>
          <a:xfrm>
            <a:off x="4716017" y="3066673"/>
            <a:ext cx="3600400" cy="2718109"/>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17427" t="17460" r="23228" b="9557"/>
          <a:stretch/>
        </p:blipFill>
        <p:spPr>
          <a:xfrm>
            <a:off x="584892" y="3055749"/>
            <a:ext cx="3339035" cy="2737619"/>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114" b="84324" l="2277" r="20405">
                        <a14:foregroundMark x1="10287" y1="66877" x2="10287" y2="66877"/>
                        <a14:foregroundMark x1="8010" y1="64223" x2="6324" y2="63211"/>
                        <a14:foregroundMark x1="5481" y1="63970" x2="5481" y2="63970"/>
                        <a14:foregroundMark x1="5649" y1="66877" x2="5987" y2="66119"/>
                        <a14:foregroundMark x1="13238" y1="65613" x2="13238" y2="65613"/>
                        <a14:foregroundMark x1="14418" y1="66119" x2="14418" y2="66119"/>
                        <a14:foregroundMark x1="13406" y1="71302" x2="13406" y2="71302"/>
                        <a14:foregroundMark x1="12395" y1="81416" x2="12395" y2="81416"/>
                        <a14:foregroundMark x1="12563" y1="84324" x2="12563" y2="84324"/>
                      </a14:backgroundRemoval>
                    </a14:imgEffect>
                  </a14:imgLayer>
                </a14:imgProps>
              </a:ext>
              <a:ext uri="{28A0092B-C50C-407E-A947-70E740481C1C}">
                <a14:useLocalDpi xmlns:a14="http://schemas.microsoft.com/office/drawing/2010/main" val="0"/>
              </a:ext>
            </a:extLst>
          </a:blip>
          <a:srcRect l="89" t="1993" r="77286" b="14738"/>
          <a:stretch/>
        </p:blipFill>
        <p:spPr>
          <a:xfrm>
            <a:off x="584893" y="3068960"/>
            <a:ext cx="1115806" cy="2737620"/>
          </a:xfrm>
          <a:prstGeom prst="rect">
            <a:avLst/>
          </a:prstGeom>
        </p:spPr>
      </p:pic>
      <p:pic>
        <p:nvPicPr>
          <p:cNvPr id="22" name="Picture 2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114" b="84324" l="2277" r="20405">
                        <a14:foregroundMark x1="10287" y1="66877" x2="10287" y2="66877"/>
                        <a14:foregroundMark x1="8010" y1="64223" x2="6324" y2="63211"/>
                        <a14:foregroundMark x1="5481" y1="63970" x2="5481" y2="63970"/>
                        <a14:foregroundMark x1="5649" y1="66877" x2="5987" y2="66119"/>
                        <a14:foregroundMark x1="13238" y1="65613" x2="13238" y2="65613"/>
                        <a14:foregroundMark x1="14418" y1="66119" x2="14418" y2="66119"/>
                        <a14:foregroundMark x1="13406" y1="71302" x2="13406" y2="71302"/>
                        <a14:foregroundMark x1="12395" y1="81416" x2="12395" y2="81416"/>
                        <a14:foregroundMark x1="12563" y1="84324" x2="12563" y2="84324"/>
                      </a14:backgroundRemoval>
                    </a14:imgEffect>
                  </a14:imgLayer>
                </a14:imgProps>
              </a:ext>
              <a:ext uri="{28A0092B-C50C-407E-A947-70E740481C1C}">
                <a14:useLocalDpi xmlns:a14="http://schemas.microsoft.com/office/drawing/2010/main" val="0"/>
              </a:ext>
            </a:extLst>
          </a:blip>
          <a:srcRect l="89" t="1993" r="77286" b="17591"/>
          <a:stretch/>
        </p:blipFill>
        <p:spPr>
          <a:xfrm flipH="1">
            <a:off x="7092280" y="3140968"/>
            <a:ext cx="1115806" cy="2643814"/>
          </a:xfrm>
          <a:prstGeom prst="rect">
            <a:avLst/>
          </a:prstGeom>
        </p:spPr>
      </p:pic>
    </p:spTree>
    <p:extLst>
      <p:ext uri="{BB962C8B-B14F-4D97-AF65-F5344CB8AC3E}">
        <p14:creationId xmlns:p14="http://schemas.microsoft.com/office/powerpoint/2010/main" val="14075364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Panel Exercise – Right/Left – Increasing Difficulty</a:t>
            </a:r>
          </a:p>
        </p:txBody>
      </p:sp>
      <p:sp>
        <p:nvSpPr>
          <p:cNvPr id="16" name="TextBox 15"/>
          <p:cNvSpPr txBox="1"/>
          <p:nvPr/>
        </p:nvSpPr>
        <p:spPr>
          <a:xfrm>
            <a:off x="395536" y="1484784"/>
            <a:ext cx="8496944" cy="923330"/>
          </a:xfrm>
          <a:prstGeom prst="rect">
            <a:avLst/>
          </a:prstGeom>
          <a:noFill/>
        </p:spPr>
        <p:txBody>
          <a:bodyPr wrap="square" rtlCol="0">
            <a:spAutoFit/>
          </a:bodyPr>
          <a:lstStyle/>
          <a:p>
            <a:r>
              <a:rPr lang="en-GB" dirty="0"/>
              <a:t>When the echolocator correctly judges right/left of the panel 6 out of 6 times, the difficulty of the task should be increased by positioning the panel further away from them. The rest of the task stays the same. </a:t>
            </a:r>
          </a:p>
        </p:txBody>
      </p:sp>
      <p:sp>
        <p:nvSpPr>
          <p:cNvPr id="8" name="TextBox 7"/>
          <p:cNvSpPr txBox="1"/>
          <p:nvPr/>
        </p:nvSpPr>
        <p:spPr>
          <a:xfrm>
            <a:off x="467544" y="2787314"/>
            <a:ext cx="1728192" cy="461665"/>
          </a:xfrm>
          <a:prstGeom prst="rect">
            <a:avLst/>
          </a:prstGeom>
          <a:noFill/>
        </p:spPr>
        <p:txBody>
          <a:bodyPr wrap="square" rtlCol="0">
            <a:spAutoFit/>
          </a:bodyPr>
          <a:lstStyle/>
          <a:p>
            <a:r>
              <a:rPr lang="en-GB" sz="2400" b="1" dirty="0"/>
              <a:t>More Easy</a:t>
            </a:r>
          </a:p>
        </p:txBody>
      </p:sp>
      <p:sp>
        <p:nvSpPr>
          <p:cNvPr id="11" name="TextBox 10"/>
          <p:cNvSpPr txBox="1"/>
          <p:nvPr/>
        </p:nvSpPr>
        <p:spPr>
          <a:xfrm>
            <a:off x="5436096" y="2780928"/>
            <a:ext cx="2376264" cy="461665"/>
          </a:xfrm>
          <a:prstGeom prst="rect">
            <a:avLst/>
          </a:prstGeom>
          <a:noFill/>
        </p:spPr>
        <p:txBody>
          <a:bodyPr wrap="square" rtlCol="0">
            <a:spAutoFit/>
          </a:bodyPr>
          <a:lstStyle/>
          <a:p>
            <a:r>
              <a:rPr lang="en-GB" sz="2400" b="1" dirty="0"/>
              <a:t>More Difficult</a:t>
            </a:r>
          </a:p>
        </p:txBody>
      </p:sp>
      <p:sp>
        <p:nvSpPr>
          <p:cNvPr id="3" name="Right Arrow 2"/>
          <p:cNvSpPr/>
          <p:nvPr/>
        </p:nvSpPr>
        <p:spPr>
          <a:xfrm>
            <a:off x="2109130" y="2852936"/>
            <a:ext cx="1059481" cy="360040"/>
          </a:xfrm>
          <a:prstGeom prst="rightArrow">
            <a:avLst>
              <a:gd name="adj1" fmla="val 29268"/>
              <a:gd name="adj2" fmla="val 57775"/>
            </a:avLst>
          </a:prstGeom>
          <a:solidFill>
            <a:srgbClr val="7030A0"/>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ight Arrow 13"/>
          <p:cNvSpPr/>
          <p:nvPr/>
        </p:nvSpPr>
        <p:spPr>
          <a:xfrm>
            <a:off x="7524327" y="2852936"/>
            <a:ext cx="1296145" cy="360040"/>
          </a:xfrm>
          <a:prstGeom prst="rightArrow">
            <a:avLst>
              <a:gd name="adj1" fmla="val 29268"/>
              <a:gd name="adj2" fmla="val 57775"/>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405" t="19094" r="20143" b="7468"/>
          <a:stretch/>
        </p:blipFill>
        <p:spPr>
          <a:xfrm flipH="1">
            <a:off x="4741157" y="3573016"/>
            <a:ext cx="4163123" cy="2737619"/>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28530" t="17460" r="23228" b="9557"/>
          <a:stretch/>
        </p:blipFill>
        <p:spPr>
          <a:xfrm flipH="1">
            <a:off x="419086" y="3568548"/>
            <a:ext cx="2714321" cy="2737619"/>
          </a:xfrm>
          <a:prstGeom prst="rect">
            <a:avLst/>
          </a:prstGeom>
        </p:spPr>
      </p:pic>
      <p:sp>
        <p:nvSpPr>
          <p:cNvPr id="6" name="Slide Number Placeholder 5"/>
          <p:cNvSpPr>
            <a:spLocks noGrp="1"/>
          </p:cNvSpPr>
          <p:nvPr>
            <p:ph type="sldNum" sz="quarter" idx="12"/>
          </p:nvPr>
        </p:nvSpPr>
        <p:spPr/>
        <p:txBody>
          <a:bodyPr/>
          <a:lstStyle/>
          <a:p>
            <a:fld id="{41E18231-220C-4EC2-93D4-F7648FBC2740}" type="slidenum">
              <a:rPr lang="en-GB" smtClean="0"/>
              <a:pPr/>
              <a:t>77</a:t>
            </a:fld>
            <a:endParaRPr lang="en-GB"/>
          </a:p>
        </p:txBody>
      </p:sp>
    </p:spTree>
    <p:extLst>
      <p:ext uri="{BB962C8B-B14F-4D97-AF65-F5344CB8AC3E}">
        <p14:creationId xmlns:p14="http://schemas.microsoft.com/office/powerpoint/2010/main" val="1861985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5405" t="19094" r="20143" b="7468"/>
          <a:stretch/>
        </p:blipFill>
        <p:spPr>
          <a:xfrm flipH="1">
            <a:off x="3622586" y="2852936"/>
            <a:ext cx="4163123" cy="2737619"/>
          </a:xfrm>
          <a:prstGeom prst="rect">
            <a:avLst/>
          </a:prstGeom>
        </p:spPr>
      </p:pic>
      <p:sp>
        <p:nvSpPr>
          <p:cNvPr id="2" name="Title 1"/>
          <p:cNvSpPr>
            <a:spLocks noGrp="1"/>
          </p:cNvSpPr>
          <p:nvPr>
            <p:ph type="title"/>
          </p:nvPr>
        </p:nvSpPr>
        <p:spPr/>
        <p:txBody>
          <a:bodyPr>
            <a:normAutofit/>
          </a:bodyPr>
          <a:lstStyle/>
          <a:p>
            <a:r>
              <a:rPr lang="en-GB" dirty="0"/>
              <a:t>Panel Exercise – Common Mistakes</a:t>
            </a:r>
          </a:p>
        </p:txBody>
      </p:sp>
      <p:sp>
        <p:nvSpPr>
          <p:cNvPr id="16" name="TextBox 15"/>
          <p:cNvSpPr txBox="1"/>
          <p:nvPr/>
        </p:nvSpPr>
        <p:spPr>
          <a:xfrm>
            <a:off x="611560" y="1628800"/>
            <a:ext cx="8424936" cy="954107"/>
          </a:xfrm>
          <a:prstGeom prst="rect">
            <a:avLst/>
          </a:prstGeom>
          <a:noFill/>
        </p:spPr>
        <p:txBody>
          <a:bodyPr wrap="square" rtlCol="0">
            <a:spAutoFit/>
          </a:bodyPr>
          <a:lstStyle/>
          <a:p>
            <a:r>
              <a:rPr lang="en-GB" sz="2800" dirty="0"/>
              <a:t>Panel held </a:t>
            </a:r>
            <a:r>
              <a:rPr lang="en-GB" sz="2800" b="1" u="sng" dirty="0"/>
              <a:t>too far away for someone new</a:t>
            </a:r>
            <a:r>
              <a:rPr lang="en-GB" sz="2800" dirty="0"/>
              <a:t>, making the task possibly too difficult </a:t>
            </a:r>
          </a:p>
        </p:txBody>
      </p:sp>
      <p:pic>
        <p:nvPicPr>
          <p:cNvPr id="2050" name="Picture 2" descr="C:\Users\Lore\AppData\Local\Microsoft\Windows\Temporary Internet Files\Content.IE5\WQ143VYN\raemi-Cross-Out[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5157192"/>
            <a:ext cx="666778" cy="66677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41E18231-220C-4EC2-93D4-F7648FBC2740}" type="slidenum">
              <a:rPr lang="en-GB" smtClean="0"/>
              <a:pPr/>
              <a:t>78</a:t>
            </a:fld>
            <a:endParaRPr lang="en-GB"/>
          </a:p>
        </p:txBody>
      </p:sp>
    </p:spTree>
    <p:extLst>
      <p:ext uri="{BB962C8B-B14F-4D97-AF65-F5344CB8AC3E}">
        <p14:creationId xmlns:p14="http://schemas.microsoft.com/office/powerpoint/2010/main" val="38038558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7987" t="15315" r="17960" b="5426"/>
          <a:stretch/>
        </p:blipFill>
        <p:spPr>
          <a:xfrm>
            <a:off x="4860595" y="2048654"/>
            <a:ext cx="3815861" cy="2722721"/>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4299" t="4751" r="6603" b="18866"/>
          <a:stretch/>
        </p:blipFill>
        <p:spPr>
          <a:xfrm>
            <a:off x="308166" y="2048654"/>
            <a:ext cx="3694591" cy="2722721"/>
          </a:xfrm>
          <a:prstGeom prst="rect">
            <a:avLst/>
          </a:prstGeom>
        </p:spPr>
      </p:pic>
      <p:sp>
        <p:nvSpPr>
          <p:cNvPr id="2" name="Title 1"/>
          <p:cNvSpPr>
            <a:spLocks noGrp="1"/>
          </p:cNvSpPr>
          <p:nvPr>
            <p:ph type="title"/>
          </p:nvPr>
        </p:nvSpPr>
        <p:spPr/>
        <p:txBody>
          <a:bodyPr>
            <a:normAutofit/>
          </a:bodyPr>
          <a:lstStyle/>
          <a:p>
            <a:r>
              <a:rPr lang="en-GB" dirty="0"/>
              <a:t>Panel Exercise – Common Mistakes</a:t>
            </a:r>
          </a:p>
        </p:txBody>
      </p:sp>
      <p:sp>
        <p:nvSpPr>
          <p:cNvPr id="16" name="TextBox 15"/>
          <p:cNvSpPr txBox="1"/>
          <p:nvPr/>
        </p:nvSpPr>
        <p:spPr>
          <a:xfrm>
            <a:off x="611560" y="1340768"/>
            <a:ext cx="3168352" cy="707886"/>
          </a:xfrm>
          <a:prstGeom prst="rect">
            <a:avLst/>
          </a:prstGeom>
          <a:noFill/>
        </p:spPr>
        <p:txBody>
          <a:bodyPr wrap="square" rtlCol="0">
            <a:spAutoFit/>
          </a:bodyPr>
          <a:lstStyle/>
          <a:p>
            <a:pPr algn="ctr"/>
            <a:r>
              <a:rPr lang="en-GB" sz="2000" dirty="0"/>
              <a:t>Presenter positioned on the side</a:t>
            </a:r>
          </a:p>
        </p:txBody>
      </p:sp>
      <p:pic>
        <p:nvPicPr>
          <p:cNvPr id="1026" name="Picture 2" descr="F:\durham\ESRC_IAA_workshops_etc\Echolocation Pictures\Absence Presence\DSC_007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2514600"/>
            <a:ext cx="18288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durham\ESRC_IAA_workshops_etc\Echolocation Pictures\Absence Presence\DSC_006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600" y="-2514600"/>
            <a:ext cx="18288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durham\ESRC_IAA_workshops_etc\Echolocation Pictures\Absence Presence\DSC_006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9600" y="-2514600"/>
            <a:ext cx="18288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F:\durham\ESRC_IAA_workshops_etc\Echolocation Pictures\Absence Presence\DSC_007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19600" y="-2514600"/>
            <a:ext cx="18288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292080" y="1340768"/>
            <a:ext cx="3456384" cy="400110"/>
          </a:xfrm>
          <a:prstGeom prst="rect">
            <a:avLst/>
          </a:prstGeom>
          <a:noFill/>
        </p:spPr>
        <p:txBody>
          <a:bodyPr wrap="square" rtlCol="0">
            <a:spAutoFit/>
          </a:bodyPr>
          <a:lstStyle/>
          <a:p>
            <a:pPr algn="ctr"/>
            <a:r>
              <a:rPr lang="en-GB" sz="2000" dirty="0"/>
              <a:t>Panel not facing ear</a:t>
            </a:r>
          </a:p>
        </p:txBody>
      </p:sp>
      <p:pic>
        <p:nvPicPr>
          <p:cNvPr id="17" name="Picture 2" descr="C:\Users\Lore\AppData\Local\Microsoft\Windows\Temporary Internet Files\Content.IE5\WQ143VYN\raemi-Cross-Out[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11579" y="4437986"/>
            <a:ext cx="666778" cy="66677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Lore\AppData\Local\Microsoft\Windows\Temporary Internet Files\Content.IE5\WQ143VYN\raemi-Cross-Out[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72400" y="4365104"/>
            <a:ext cx="666778" cy="666778"/>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0"/>
          <p:cNvSpPr>
            <a:spLocks noGrp="1"/>
          </p:cNvSpPr>
          <p:nvPr>
            <p:ph type="sldNum" sz="quarter" idx="12"/>
          </p:nvPr>
        </p:nvSpPr>
        <p:spPr/>
        <p:txBody>
          <a:bodyPr/>
          <a:lstStyle/>
          <a:p>
            <a:fld id="{41E18231-220C-4EC2-93D4-F7648FBC2740}" type="slidenum">
              <a:rPr lang="en-GB" smtClean="0"/>
              <a:pPr/>
              <a:t>79</a:t>
            </a:fld>
            <a:endParaRPr lang="en-GB"/>
          </a:p>
        </p:txBody>
      </p:sp>
    </p:spTree>
    <p:extLst>
      <p:ext uri="{BB962C8B-B14F-4D97-AF65-F5344CB8AC3E}">
        <p14:creationId xmlns:p14="http://schemas.microsoft.com/office/powerpoint/2010/main" val="2359344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Echolocation in People</a:t>
            </a:r>
          </a:p>
        </p:txBody>
      </p:sp>
      <p:graphicFrame>
        <p:nvGraphicFramePr>
          <p:cNvPr id="4" name="Diagram 3"/>
          <p:cNvGraphicFramePr>
            <a:graphicFrameLocks noChangeAspect="1"/>
          </p:cNvGraphicFramePr>
          <p:nvPr>
            <p:extLst>
              <p:ext uri="{D42A27DB-BD31-4B8C-83A1-F6EECF244321}">
                <p14:modId xmlns:p14="http://schemas.microsoft.com/office/powerpoint/2010/main" val="3000899411"/>
              </p:ext>
            </p:extLst>
          </p:nvPr>
        </p:nvGraphicFramePr>
        <p:xfrm>
          <a:off x="609600" y="1447800"/>
          <a:ext cx="73152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72D86E87-180A-4CED-A4FE-DBF658987C09}" type="slidenum">
              <a:rPr lang="en-US" smtClean="0"/>
              <a:pPr/>
              <a:t>8</a:t>
            </a:fld>
            <a:endParaRPr lang="en-US"/>
          </a:p>
        </p:txBody>
      </p:sp>
    </p:spTree>
    <p:extLst>
      <p:ext uri="{BB962C8B-B14F-4D97-AF65-F5344CB8AC3E}">
        <p14:creationId xmlns:p14="http://schemas.microsoft.com/office/powerpoint/2010/main" val="40688650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Panel Exercise – What to do if someone struggles</a:t>
            </a:r>
          </a:p>
        </p:txBody>
      </p:sp>
      <p:sp>
        <p:nvSpPr>
          <p:cNvPr id="16" name="TextBox 15"/>
          <p:cNvSpPr txBox="1"/>
          <p:nvPr/>
        </p:nvSpPr>
        <p:spPr>
          <a:xfrm>
            <a:off x="251520" y="1628800"/>
            <a:ext cx="8640960" cy="4708981"/>
          </a:xfrm>
          <a:prstGeom prst="rect">
            <a:avLst/>
          </a:prstGeom>
          <a:noFill/>
        </p:spPr>
        <p:txBody>
          <a:bodyPr wrap="square" rtlCol="0">
            <a:spAutoFit/>
          </a:bodyPr>
          <a:lstStyle/>
          <a:p>
            <a:r>
              <a:rPr lang="en-GB" sz="2000" dirty="0"/>
              <a:t>If someone struggles with this exercise even if you are doing everything correctly:</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Make sure that they understood the task</a:t>
            </a:r>
          </a:p>
          <a:p>
            <a:pPr marL="342900" indent="-342900">
              <a:buFont typeface="Arial" panose="020B0604020202020204" pitchFamily="34" charset="0"/>
              <a:buChar char="•"/>
            </a:pPr>
            <a:r>
              <a:rPr lang="en-GB" sz="2000" dirty="0"/>
              <a:t>Ask the echolocator to use speech instead of clicks; once they manage the exercise with speech, switch them back to clicks</a:t>
            </a:r>
          </a:p>
          <a:p>
            <a:pPr marL="342900" indent="-342900">
              <a:buFont typeface="Arial" panose="020B0604020202020204" pitchFamily="34" charset="0"/>
              <a:buChar char="•"/>
            </a:pPr>
            <a:r>
              <a:rPr lang="en-GB" sz="2000" dirty="0"/>
              <a:t>Use a bowl (with the hollow side towards the participants and centred at mouth level)  instead of a flat panel; once they manage with the bowl, switch them back to a flat panel</a:t>
            </a:r>
          </a:p>
          <a:p>
            <a:r>
              <a:rPr lang="en-GB" sz="2000" dirty="0"/>
              <a:t>If even with these modifications someone does not manage – move on to the ‘Open Door exercise’ or the ‘Corner Exercise’</a:t>
            </a:r>
          </a:p>
          <a:p>
            <a:endParaRPr lang="en-GB" sz="2000" dirty="0"/>
          </a:p>
          <a:p>
            <a:r>
              <a:rPr lang="en-GB" sz="2000" b="1" dirty="0"/>
              <a:t>When working with some with VI, it can be useful to have them touch the panel whilst you are moving it so that they know what you mean by ‘absent’ and ‘present’ </a:t>
            </a:r>
          </a:p>
          <a:p>
            <a:endParaRPr lang="en-GB" sz="2000" dirty="0"/>
          </a:p>
        </p:txBody>
      </p:sp>
      <p:sp>
        <p:nvSpPr>
          <p:cNvPr id="4" name="Slide Number Placeholder 3"/>
          <p:cNvSpPr>
            <a:spLocks noGrp="1"/>
          </p:cNvSpPr>
          <p:nvPr>
            <p:ph type="sldNum" sz="quarter" idx="12"/>
          </p:nvPr>
        </p:nvSpPr>
        <p:spPr/>
        <p:txBody>
          <a:bodyPr/>
          <a:lstStyle/>
          <a:p>
            <a:fld id="{41E18231-220C-4EC2-93D4-F7648FBC2740}" type="slidenum">
              <a:rPr lang="en-GB" smtClean="0"/>
              <a:pPr/>
              <a:t>80</a:t>
            </a:fld>
            <a:endParaRPr lang="en-GB"/>
          </a:p>
        </p:txBody>
      </p:sp>
    </p:spTree>
    <p:extLst>
      <p:ext uri="{BB962C8B-B14F-4D97-AF65-F5344CB8AC3E}">
        <p14:creationId xmlns:p14="http://schemas.microsoft.com/office/powerpoint/2010/main" val="32232143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rmAutofit/>
          </a:bodyPr>
          <a:lstStyle/>
          <a:p>
            <a:r>
              <a:rPr lang="en-GB" dirty="0"/>
              <a:t>Teaching Exploration</a:t>
            </a:r>
          </a:p>
        </p:txBody>
      </p:sp>
      <p:sp>
        <p:nvSpPr>
          <p:cNvPr id="3" name="Content Placeholder 2"/>
          <p:cNvSpPr>
            <a:spLocks noGrp="1"/>
          </p:cNvSpPr>
          <p:nvPr>
            <p:ph idx="1"/>
          </p:nvPr>
        </p:nvSpPr>
        <p:spPr>
          <a:xfrm>
            <a:off x="381000" y="2057400"/>
            <a:ext cx="8534400" cy="4068763"/>
          </a:xfrm>
        </p:spPr>
        <p:txBody>
          <a:bodyPr>
            <a:normAutofit fontScale="92500" lnSpcReduction="20000"/>
          </a:bodyPr>
          <a:lstStyle/>
          <a:p>
            <a:r>
              <a:rPr lang="en-GB" dirty="0"/>
              <a:t>Pair exercise</a:t>
            </a:r>
          </a:p>
          <a:p>
            <a:r>
              <a:rPr lang="en-GB" dirty="0"/>
              <a:t>One partner makes clicks; the other holds panel at various locations (up/down/left/right/straight ahead) and distances</a:t>
            </a:r>
          </a:p>
          <a:p>
            <a:r>
              <a:rPr lang="en-GB" u="sng" dirty="0"/>
              <a:t>Task:</a:t>
            </a:r>
            <a:r>
              <a:rPr lang="en-GB" dirty="0"/>
              <a:t> locate panel by clicking and moving the head whilst clicking, and reach to get feedback;</a:t>
            </a:r>
          </a:p>
          <a:p>
            <a:r>
              <a:rPr lang="en-GB" dirty="0"/>
              <a:t>The goal is to encourage people to move their head when echolocating and to move their hands/body to get feedback </a:t>
            </a:r>
            <a:r>
              <a:rPr lang="en-GB" dirty="0">
                <a:sym typeface="Wingdings" pitchFamily="2" charset="2"/>
              </a:rPr>
              <a:t> exploration of space</a:t>
            </a:r>
            <a:endParaRPr lang="en-GB" dirty="0"/>
          </a:p>
          <a:p>
            <a:pPr lvl="1"/>
            <a:endParaRPr lang="en-GB" dirty="0"/>
          </a:p>
        </p:txBody>
      </p:sp>
      <p:sp>
        <p:nvSpPr>
          <p:cNvPr id="4" name="Slide Number Placeholder 3"/>
          <p:cNvSpPr>
            <a:spLocks noGrp="1"/>
          </p:cNvSpPr>
          <p:nvPr>
            <p:ph type="sldNum" sz="quarter" idx="12"/>
          </p:nvPr>
        </p:nvSpPr>
        <p:spPr/>
        <p:txBody>
          <a:bodyPr/>
          <a:lstStyle/>
          <a:p>
            <a:fld id="{72D86E87-180A-4CED-A4FE-DBF658987C09}" type="slidenum">
              <a:rPr lang="en-US" smtClean="0"/>
              <a:pPr/>
              <a:t>81</a:t>
            </a:fld>
            <a:endParaRPr lang="en-US"/>
          </a:p>
        </p:txBody>
      </p:sp>
    </p:spTree>
    <p:extLst>
      <p:ext uri="{BB962C8B-B14F-4D97-AF65-F5344CB8AC3E}">
        <p14:creationId xmlns:p14="http://schemas.microsoft.com/office/powerpoint/2010/main" val="19844493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Panel Exercise – Right/Left Exploration – How to hold the panel</a:t>
            </a:r>
          </a:p>
        </p:txBody>
      </p:sp>
      <p:sp>
        <p:nvSpPr>
          <p:cNvPr id="16" name="TextBox 15"/>
          <p:cNvSpPr txBox="1"/>
          <p:nvPr/>
        </p:nvSpPr>
        <p:spPr>
          <a:xfrm>
            <a:off x="395536" y="1628800"/>
            <a:ext cx="8424936" cy="923330"/>
          </a:xfrm>
          <a:prstGeom prst="rect">
            <a:avLst/>
          </a:prstGeom>
          <a:noFill/>
        </p:spPr>
        <p:txBody>
          <a:bodyPr wrap="square" rtlCol="0">
            <a:spAutoFit/>
          </a:bodyPr>
          <a:lstStyle/>
          <a:p>
            <a:r>
              <a:rPr lang="en-GB" dirty="0"/>
              <a:t>The presenter should hold the panel generally facing the echolocator to the right or left. It is helpful to start at a distance of a half arm’s length, i.e. ~30cm. We suggest the presenter positioning themselves behind the echolocator .</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6180" t="16567" r="18732" b="10158"/>
          <a:stretch/>
        </p:blipFill>
        <p:spPr>
          <a:xfrm>
            <a:off x="1907704" y="2718286"/>
            <a:ext cx="5298392" cy="3447018"/>
          </a:xfrm>
          <a:prstGeom prst="rect">
            <a:avLst/>
          </a:prstGeom>
        </p:spPr>
      </p:pic>
      <p:sp>
        <p:nvSpPr>
          <p:cNvPr id="5" name="Slide Number Placeholder 4"/>
          <p:cNvSpPr>
            <a:spLocks noGrp="1"/>
          </p:cNvSpPr>
          <p:nvPr>
            <p:ph type="sldNum" sz="quarter" idx="12"/>
          </p:nvPr>
        </p:nvSpPr>
        <p:spPr/>
        <p:txBody>
          <a:bodyPr/>
          <a:lstStyle/>
          <a:p>
            <a:fld id="{41E18231-220C-4EC2-93D4-F7648FBC2740}" type="slidenum">
              <a:rPr lang="en-GB" smtClean="0"/>
              <a:pPr/>
              <a:t>82</a:t>
            </a:fld>
            <a:endParaRPr lang="en-GB" dirty="0"/>
          </a:p>
        </p:txBody>
      </p:sp>
    </p:spTree>
    <p:extLst>
      <p:ext uri="{BB962C8B-B14F-4D97-AF65-F5344CB8AC3E}">
        <p14:creationId xmlns:p14="http://schemas.microsoft.com/office/powerpoint/2010/main" val="11685605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Panel Exercise – Right/Left Exploration – Task Structure</a:t>
            </a:r>
          </a:p>
        </p:txBody>
      </p:sp>
      <p:sp>
        <p:nvSpPr>
          <p:cNvPr id="16" name="TextBox 15"/>
          <p:cNvSpPr txBox="1"/>
          <p:nvPr/>
        </p:nvSpPr>
        <p:spPr>
          <a:xfrm>
            <a:off x="107504" y="1484784"/>
            <a:ext cx="8784976" cy="923330"/>
          </a:xfrm>
          <a:prstGeom prst="rect">
            <a:avLst/>
          </a:prstGeom>
          <a:noFill/>
        </p:spPr>
        <p:txBody>
          <a:bodyPr wrap="square" rtlCol="0">
            <a:spAutoFit/>
          </a:bodyPr>
          <a:lstStyle/>
          <a:p>
            <a:r>
              <a:rPr lang="en-GB" dirty="0"/>
              <a:t>The task is for the echolocator is to move their head to the right and left and to use echolocation to detect where the panel is located. Once they have located the panel they use their hand to tap the panel. </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1540" t="13438" r="29324" b="13438"/>
          <a:stretch/>
        </p:blipFill>
        <p:spPr>
          <a:xfrm>
            <a:off x="3116084" y="3091489"/>
            <a:ext cx="2767816" cy="2281727"/>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2761" t="14325" r="29393" b="14327"/>
          <a:stretch/>
        </p:blipFill>
        <p:spPr>
          <a:xfrm>
            <a:off x="6117622" y="3091489"/>
            <a:ext cx="2774858" cy="2281727"/>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3396" t="16967" r="30716" b="14881"/>
          <a:stretch/>
        </p:blipFill>
        <p:spPr>
          <a:xfrm>
            <a:off x="129208" y="3091489"/>
            <a:ext cx="2806663" cy="2281727"/>
          </a:xfrm>
          <a:prstGeom prst="rect">
            <a:avLst/>
          </a:prstGeom>
        </p:spPr>
      </p:pic>
      <p:sp>
        <p:nvSpPr>
          <p:cNvPr id="14" name="TextBox 13"/>
          <p:cNvSpPr txBox="1"/>
          <p:nvPr/>
        </p:nvSpPr>
        <p:spPr>
          <a:xfrm>
            <a:off x="-252536" y="2636912"/>
            <a:ext cx="3168352" cy="400110"/>
          </a:xfrm>
          <a:prstGeom prst="rect">
            <a:avLst/>
          </a:prstGeom>
          <a:noFill/>
        </p:spPr>
        <p:txBody>
          <a:bodyPr wrap="square" rtlCol="0">
            <a:spAutoFit/>
          </a:bodyPr>
          <a:lstStyle/>
          <a:p>
            <a:pPr algn="ctr"/>
            <a:r>
              <a:rPr lang="en-GB" sz="2000" dirty="0"/>
              <a:t>Present</a:t>
            </a:r>
          </a:p>
        </p:txBody>
      </p:sp>
      <p:sp>
        <p:nvSpPr>
          <p:cNvPr id="18" name="TextBox 17"/>
          <p:cNvSpPr txBox="1"/>
          <p:nvPr/>
        </p:nvSpPr>
        <p:spPr>
          <a:xfrm>
            <a:off x="2771800" y="2636912"/>
            <a:ext cx="3168352" cy="400110"/>
          </a:xfrm>
          <a:prstGeom prst="rect">
            <a:avLst/>
          </a:prstGeom>
          <a:noFill/>
        </p:spPr>
        <p:txBody>
          <a:bodyPr wrap="square" rtlCol="0">
            <a:spAutoFit/>
          </a:bodyPr>
          <a:lstStyle/>
          <a:p>
            <a:pPr algn="ctr"/>
            <a:r>
              <a:rPr lang="en-GB" sz="2000" dirty="0"/>
              <a:t>Click &amp; Move &amp; Detect</a:t>
            </a:r>
          </a:p>
        </p:txBody>
      </p:sp>
      <p:sp>
        <p:nvSpPr>
          <p:cNvPr id="19" name="TextBox 18"/>
          <p:cNvSpPr txBox="1"/>
          <p:nvPr/>
        </p:nvSpPr>
        <p:spPr>
          <a:xfrm>
            <a:off x="5724128" y="2636912"/>
            <a:ext cx="3168352" cy="400110"/>
          </a:xfrm>
          <a:prstGeom prst="rect">
            <a:avLst/>
          </a:prstGeom>
          <a:noFill/>
        </p:spPr>
        <p:txBody>
          <a:bodyPr wrap="square" rtlCol="0">
            <a:spAutoFit/>
          </a:bodyPr>
          <a:lstStyle/>
          <a:p>
            <a:pPr algn="ctr"/>
            <a:r>
              <a:rPr lang="en-GB" sz="2000" dirty="0"/>
              <a:t>Tap</a:t>
            </a:r>
          </a:p>
        </p:txBody>
      </p:sp>
      <p:sp>
        <p:nvSpPr>
          <p:cNvPr id="6" name="Slide Number Placeholder 5"/>
          <p:cNvSpPr>
            <a:spLocks noGrp="1"/>
          </p:cNvSpPr>
          <p:nvPr>
            <p:ph type="sldNum" sz="quarter" idx="12"/>
          </p:nvPr>
        </p:nvSpPr>
        <p:spPr/>
        <p:txBody>
          <a:bodyPr/>
          <a:lstStyle/>
          <a:p>
            <a:fld id="{41E18231-220C-4EC2-93D4-F7648FBC2740}" type="slidenum">
              <a:rPr lang="en-GB" smtClean="0"/>
              <a:pPr/>
              <a:t>83</a:t>
            </a:fld>
            <a:endParaRPr lang="en-GB" dirty="0"/>
          </a:p>
        </p:txBody>
      </p:sp>
    </p:spTree>
    <p:extLst>
      <p:ext uri="{BB962C8B-B14F-4D97-AF65-F5344CB8AC3E}">
        <p14:creationId xmlns:p14="http://schemas.microsoft.com/office/powerpoint/2010/main" val="33844405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Panel Exercise – Right/Left/Up/Down Exploration – Task Structure</a:t>
            </a:r>
          </a:p>
        </p:txBody>
      </p:sp>
      <p:sp>
        <p:nvSpPr>
          <p:cNvPr id="16" name="TextBox 15"/>
          <p:cNvSpPr txBox="1"/>
          <p:nvPr/>
        </p:nvSpPr>
        <p:spPr>
          <a:xfrm>
            <a:off x="107504" y="1484784"/>
            <a:ext cx="8784976" cy="923330"/>
          </a:xfrm>
          <a:prstGeom prst="rect">
            <a:avLst/>
          </a:prstGeom>
          <a:noFill/>
        </p:spPr>
        <p:txBody>
          <a:bodyPr wrap="square" rtlCol="0">
            <a:spAutoFit/>
          </a:bodyPr>
          <a:lstStyle/>
          <a:p>
            <a:r>
              <a:rPr lang="en-GB" dirty="0"/>
              <a:t>The task is for the echolocator is to move their head right and left, up and down and to use echolocation to detect where the panel is located. Once they have located the panel they use their hand to tap the panel. </a:t>
            </a:r>
          </a:p>
        </p:txBody>
      </p:sp>
      <p:sp>
        <p:nvSpPr>
          <p:cNvPr id="14" name="TextBox 13"/>
          <p:cNvSpPr txBox="1"/>
          <p:nvPr/>
        </p:nvSpPr>
        <p:spPr>
          <a:xfrm>
            <a:off x="-252536" y="2636912"/>
            <a:ext cx="3168352" cy="400110"/>
          </a:xfrm>
          <a:prstGeom prst="rect">
            <a:avLst/>
          </a:prstGeom>
          <a:noFill/>
        </p:spPr>
        <p:txBody>
          <a:bodyPr wrap="square" rtlCol="0">
            <a:spAutoFit/>
          </a:bodyPr>
          <a:lstStyle/>
          <a:p>
            <a:pPr algn="ctr"/>
            <a:r>
              <a:rPr lang="en-GB" sz="2000" dirty="0"/>
              <a:t>Present</a:t>
            </a:r>
          </a:p>
        </p:txBody>
      </p:sp>
      <p:sp>
        <p:nvSpPr>
          <p:cNvPr id="18" name="TextBox 17"/>
          <p:cNvSpPr txBox="1"/>
          <p:nvPr/>
        </p:nvSpPr>
        <p:spPr>
          <a:xfrm>
            <a:off x="2771800" y="2636912"/>
            <a:ext cx="3168352" cy="400110"/>
          </a:xfrm>
          <a:prstGeom prst="rect">
            <a:avLst/>
          </a:prstGeom>
          <a:noFill/>
        </p:spPr>
        <p:txBody>
          <a:bodyPr wrap="square" rtlCol="0">
            <a:spAutoFit/>
          </a:bodyPr>
          <a:lstStyle/>
          <a:p>
            <a:pPr algn="ctr"/>
            <a:r>
              <a:rPr lang="en-GB" sz="2000" dirty="0"/>
              <a:t>Click &amp; Move &amp; Detect</a:t>
            </a:r>
          </a:p>
        </p:txBody>
      </p:sp>
      <p:sp>
        <p:nvSpPr>
          <p:cNvPr id="19" name="TextBox 18"/>
          <p:cNvSpPr txBox="1"/>
          <p:nvPr/>
        </p:nvSpPr>
        <p:spPr>
          <a:xfrm>
            <a:off x="5724128" y="2636912"/>
            <a:ext cx="3168352" cy="400110"/>
          </a:xfrm>
          <a:prstGeom prst="rect">
            <a:avLst/>
          </a:prstGeom>
          <a:noFill/>
        </p:spPr>
        <p:txBody>
          <a:bodyPr wrap="square" rtlCol="0">
            <a:spAutoFit/>
          </a:bodyPr>
          <a:lstStyle/>
          <a:p>
            <a:pPr algn="ctr"/>
            <a:r>
              <a:rPr lang="en-GB" sz="2000" dirty="0"/>
              <a:t>Tap</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5803" t="4933" r="25760" b="17368"/>
          <a:stretch/>
        </p:blipFill>
        <p:spPr>
          <a:xfrm>
            <a:off x="3137075" y="3095528"/>
            <a:ext cx="2875085" cy="2548559"/>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4229" r="27335" b="22301"/>
          <a:stretch/>
        </p:blipFill>
        <p:spPr>
          <a:xfrm>
            <a:off x="6161410" y="3095529"/>
            <a:ext cx="2875086" cy="254855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0094" t="5504" r="31471" b="16797"/>
          <a:stretch/>
        </p:blipFill>
        <p:spPr>
          <a:xfrm>
            <a:off x="112739" y="3112689"/>
            <a:ext cx="2875085" cy="2548559"/>
          </a:xfrm>
          <a:prstGeom prst="rect">
            <a:avLst/>
          </a:prstGeom>
        </p:spPr>
      </p:pic>
      <p:sp>
        <p:nvSpPr>
          <p:cNvPr id="9" name="Slide Number Placeholder 8"/>
          <p:cNvSpPr>
            <a:spLocks noGrp="1"/>
          </p:cNvSpPr>
          <p:nvPr>
            <p:ph type="sldNum" sz="quarter" idx="12"/>
          </p:nvPr>
        </p:nvSpPr>
        <p:spPr/>
        <p:txBody>
          <a:bodyPr/>
          <a:lstStyle/>
          <a:p>
            <a:fld id="{41E18231-220C-4EC2-93D4-F7648FBC2740}" type="slidenum">
              <a:rPr lang="en-GB" smtClean="0"/>
              <a:pPr/>
              <a:t>84</a:t>
            </a:fld>
            <a:endParaRPr lang="en-GB" dirty="0"/>
          </a:p>
        </p:txBody>
      </p:sp>
    </p:spTree>
    <p:extLst>
      <p:ext uri="{BB962C8B-B14F-4D97-AF65-F5344CB8AC3E}">
        <p14:creationId xmlns:p14="http://schemas.microsoft.com/office/powerpoint/2010/main" val="31901996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Considerations when working with children</a:t>
            </a:r>
          </a:p>
        </p:txBody>
      </p:sp>
      <p:sp>
        <p:nvSpPr>
          <p:cNvPr id="16" name="TextBox 15"/>
          <p:cNvSpPr txBox="1"/>
          <p:nvPr/>
        </p:nvSpPr>
        <p:spPr>
          <a:xfrm>
            <a:off x="395536" y="1674674"/>
            <a:ext cx="8496944" cy="5262979"/>
          </a:xfrm>
          <a:prstGeom prst="rect">
            <a:avLst/>
          </a:prstGeom>
          <a:noFill/>
        </p:spPr>
        <p:txBody>
          <a:bodyPr wrap="square" rtlCol="0">
            <a:spAutoFit/>
          </a:bodyPr>
          <a:lstStyle/>
          <a:p>
            <a:r>
              <a:rPr lang="en-GB" sz="2400" dirty="0"/>
              <a:t>Any of the panel exercises can be made more engaging for children if you ask them to  reach towards the panel. The exploration exercise is particularly good for that sort of response.</a:t>
            </a:r>
          </a:p>
          <a:p>
            <a:endParaRPr lang="en-GB" sz="2400" dirty="0"/>
          </a:p>
          <a:p>
            <a:r>
              <a:rPr lang="en-GB" sz="2400" dirty="0"/>
              <a:t>Reaching does not require speech, and it encourages a </a:t>
            </a:r>
            <a:r>
              <a:rPr lang="en-GB" sz="2400" u="sng" dirty="0"/>
              <a:t>goal-directed hand movement</a:t>
            </a:r>
            <a:r>
              <a:rPr lang="en-GB" sz="2400" dirty="0"/>
              <a:t>  which is something people with VI tend not to do. </a:t>
            </a:r>
          </a:p>
          <a:p>
            <a:endParaRPr lang="en-GB" sz="2400" dirty="0"/>
          </a:p>
          <a:p>
            <a:r>
              <a:rPr lang="en-GB" sz="2400" dirty="0"/>
              <a:t>Other response options:</a:t>
            </a:r>
          </a:p>
          <a:p>
            <a:endParaRPr lang="en-GB" sz="2400" dirty="0"/>
          </a:p>
          <a:p>
            <a:pPr marL="342900" indent="-342900">
              <a:buFontTx/>
              <a:buChar char="-"/>
            </a:pPr>
            <a:r>
              <a:rPr lang="en-GB" sz="2400" dirty="0"/>
              <a:t>Throwing a soft ball/toy</a:t>
            </a:r>
          </a:p>
          <a:p>
            <a:pPr marL="342900" indent="-342900">
              <a:buFontTx/>
              <a:buChar char="-"/>
            </a:pPr>
            <a:r>
              <a:rPr lang="en-GB" sz="2400" dirty="0"/>
              <a:t>Tapping with a soft tool (like a water ‘noodle’)</a:t>
            </a:r>
          </a:p>
          <a:p>
            <a:endParaRPr lang="en-GB" sz="2400" dirty="0"/>
          </a:p>
          <a:p>
            <a:endParaRPr lang="en-GB" sz="2400" dirty="0"/>
          </a:p>
        </p:txBody>
      </p:sp>
      <p:sp>
        <p:nvSpPr>
          <p:cNvPr id="4" name="Slide Number Placeholder 3"/>
          <p:cNvSpPr>
            <a:spLocks noGrp="1"/>
          </p:cNvSpPr>
          <p:nvPr>
            <p:ph type="sldNum" sz="quarter" idx="12"/>
          </p:nvPr>
        </p:nvSpPr>
        <p:spPr/>
        <p:txBody>
          <a:bodyPr/>
          <a:lstStyle/>
          <a:p>
            <a:fld id="{41E18231-220C-4EC2-93D4-F7648FBC2740}" type="slidenum">
              <a:rPr lang="en-GB" smtClean="0"/>
              <a:pPr/>
              <a:t>85</a:t>
            </a:fld>
            <a:endParaRPr lang="en-GB" dirty="0"/>
          </a:p>
        </p:txBody>
      </p:sp>
    </p:spTree>
    <p:extLst>
      <p:ext uri="{BB962C8B-B14F-4D97-AF65-F5344CB8AC3E}">
        <p14:creationId xmlns:p14="http://schemas.microsoft.com/office/powerpoint/2010/main" val="27091825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rmAutofit/>
          </a:bodyPr>
          <a:lstStyle/>
          <a:p>
            <a:r>
              <a:rPr lang="en-GB" dirty="0"/>
              <a:t>Teaching Shape</a:t>
            </a:r>
          </a:p>
        </p:txBody>
      </p:sp>
      <p:sp>
        <p:nvSpPr>
          <p:cNvPr id="3" name="Content Placeholder 2"/>
          <p:cNvSpPr>
            <a:spLocks noGrp="1"/>
          </p:cNvSpPr>
          <p:nvPr>
            <p:ph idx="1"/>
          </p:nvPr>
        </p:nvSpPr>
        <p:spPr>
          <a:xfrm>
            <a:off x="457200" y="2057400"/>
            <a:ext cx="8229600" cy="4068763"/>
          </a:xfrm>
        </p:spPr>
        <p:txBody>
          <a:bodyPr>
            <a:normAutofit fontScale="85000" lnSpcReduction="20000"/>
          </a:bodyPr>
          <a:lstStyle/>
          <a:p>
            <a:r>
              <a:rPr lang="en-GB" dirty="0"/>
              <a:t>Pair exercise; one is the echolocator, one the ‘presenter’</a:t>
            </a:r>
          </a:p>
          <a:p>
            <a:r>
              <a:rPr lang="en-GB" dirty="0"/>
              <a:t>Pick two (or three) objects that vary in shape, e.g. flat plate, hollow cup/bowl, etc. </a:t>
            </a:r>
          </a:p>
          <a:p>
            <a:r>
              <a:rPr lang="en-GB" dirty="0"/>
              <a:t>First hold each object at mouth height in front of partner and let them explore object acoustically so that they know what each of the objects sound like</a:t>
            </a:r>
          </a:p>
          <a:p>
            <a:r>
              <a:rPr lang="en-GB" dirty="0"/>
              <a:t>Then, present one object at a time; to get feedback, partner should touch the object with their hand</a:t>
            </a:r>
          </a:p>
          <a:p>
            <a:r>
              <a:rPr lang="en-GB" dirty="0"/>
              <a:t>To increase difficulty: move objects farther away</a:t>
            </a:r>
          </a:p>
          <a:p>
            <a:pPr lvl="1"/>
            <a:endParaRPr lang="en-GB" dirty="0"/>
          </a:p>
          <a:p>
            <a:pPr lvl="1"/>
            <a:endParaRPr lang="en-GB" dirty="0"/>
          </a:p>
        </p:txBody>
      </p:sp>
      <p:sp>
        <p:nvSpPr>
          <p:cNvPr id="4" name="Slide Number Placeholder 3"/>
          <p:cNvSpPr>
            <a:spLocks noGrp="1"/>
          </p:cNvSpPr>
          <p:nvPr>
            <p:ph type="sldNum" sz="quarter" idx="12"/>
          </p:nvPr>
        </p:nvSpPr>
        <p:spPr/>
        <p:txBody>
          <a:bodyPr/>
          <a:lstStyle/>
          <a:p>
            <a:fld id="{72D86E87-180A-4CED-A4FE-DBF658987C09}" type="slidenum">
              <a:rPr lang="en-US" smtClean="0"/>
              <a:pPr/>
              <a:t>86</a:t>
            </a:fld>
            <a:endParaRPr lang="en-US" dirty="0"/>
          </a:p>
        </p:txBody>
      </p:sp>
    </p:spTree>
    <p:extLst>
      <p:ext uri="{BB962C8B-B14F-4D97-AF65-F5344CB8AC3E}">
        <p14:creationId xmlns:p14="http://schemas.microsoft.com/office/powerpoint/2010/main" val="2951087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rmAutofit/>
          </a:bodyPr>
          <a:lstStyle/>
          <a:p>
            <a:r>
              <a:rPr lang="en-GB" dirty="0"/>
              <a:t>Teaching Material</a:t>
            </a:r>
          </a:p>
        </p:txBody>
      </p:sp>
      <p:sp>
        <p:nvSpPr>
          <p:cNvPr id="3" name="Content Placeholder 2"/>
          <p:cNvSpPr>
            <a:spLocks noGrp="1"/>
          </p:cNvSpPr>
          <p:nvPr>
            <p:ph idx="1"/>
          </p:nvPr>
        </p:nvSpPr>
        <p:spPr>
          <a:xfrm>
            <a:off x="457200" y="2057400"/>
            <a:ext cx="8229600" cy="4068763"/>
          </a:xfrm>
        </p:spPr>
        <p:txBody>
          <a:bodyPr>
            <a:normAutofit fontScale="85000" lnSpcReduction="20000"/>
          </a:bodyPr>
          <a:lstStyle/>
          <a:p>
            <a:r>
              <a:rPr lang="en-GB" dirty="0"/>
              <a:t>Pair exercise; one is the echolocator, one the ‘presenter’</a:t>
            </a:r>
          </a:p>
          <a:p>
            <a:r>
              <a:rPr lang="en-GB" dirty="0"/>
              <a:t>Pick two (or three) materials that vary in softness/density, e.g. hard smooth plastic, soft cushion, crumpled foil </a:t>
            </a:r>
          </a:p>
          <a:p>
            <a:r>
              <a:rPr lang="en-GB" dirty="0"/>
              <a:t>First hold each material at mouth height in front of partner and let them explore object acoustically so that they know what each of the objects sound like</a:t>
            </a:r>
          </a:p>
          <a:p>
            <a:r>
              <a:rPr lang="en-GB" dirty="0"/>
              <a:t>Then, present one at a time; to get feedback, partner should touch the material with their hand</a:t>
            </a:r>
          </a:p>
          <a:p>
            <a:r>
              <a:rPr lang="en-GB" dirty="0"/>
              <a:t>To increase difficulty: move objects farther away</a:t>
            </a:r>
          </a:p>
          <a:p>
            <a:pPr lvl="1"/>
            <a:endParaRPr lang="en-GB" dirty="0"/>
          </a:p>
          <a:p>
            <a:pPr lvl="1"/>
            <a:endParaRPr lang="en-GB" dirty="0"/>
          </a:p>
        </p:txBody>
      </p:sp>
      <p:sp>
        <p:nvSpPr>
          <p:cNvPr id="4" name="Slide Number Placeholder 3"/>
          <p:cNvSpPr>
            <a:spLocks noGrp="1"/>
          </p:cNvSpPr>
          <p:nvPr>
            <p:ph type="sldNum" sz="quarter" idx="12"/>
          </p:nvPr>
        </p:nvSpPr>
        <p:spPr/>
        <p:txBody>
          <a:bodyPr/>
          <a:lstStyle/>
          <a:p>
            <a:fld id="{72D86E87-180A-4CED-A4FE-DBF658987C09}" type="slidenum">
              <a:rPr lang="en-US" smtClean="0"/>
              <a:pPr/>
              <a:t>87</a:t>
            </a:fld>
            <a:endParaRPr lang="en-US" dirty="0"/>
          </a:p>
        </p:txBody>
      </p:sp>
    </p:spTree>
    <p:extLst>
      <p:ext uri="{BB962C8B-B14F-4D97-AF65-F5344CB8AC3E}">
        <p14:creationId xmlns:p14="http://schemas.microsoft.com/office/powerpoint/2010/main" val="12223773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rmAutofit/>
          </a:bodyPr>
          <a:lstStyle/>
          <a:p>
            <a:r>
              <a:rPr lang="en-GB" dirty="0"/>
              <a:t>Teaching Distance</a:t>
            </a:r>
          </a:p>
        </p:txBody>
      </p:sp>
      <p:sp>
        <p:nvSpPr>
          <p:cNvPr id="3" name="Content Placeholder 2"/>
          <p:cNvSpPr>
            <a:spLocks noGrp="1"/>
          </p:cNvSpPr>
          <p:nvPr>
            <p:ph idx="1"/>
          </p:nvPr>
        </p:nvSpPr>
        <p:spPr>
          <a:xfrm>
            <a:off x="228600" y="2057400"/>
            <a:ext cx="8229600" cy="4068763"/>
          </a:xfrm>
        </p:spPr>
        <p:txBody>
          <a:bodyPr>
            <a:normAutofit fontScale="77500" lnSpcReduction="20000"/>
          </a:bodyPr>
          <a:lstStyle/>
          <a:p>
            <a:r>
              <a:rPr lang="en-GB" dirty="0"/>
              <a:t>Pair exercise; one is the echolocator, one the ‘presenter’</a:t>
            </a:r>
          </a:p>
          <a:p>
            <a:r>
              <a:rPr lang="en-GB" dirty="0"/>
              <a:t>On each trial the presenter holds a panel  at a certain distance straight in front of the echolocator at mouth height</a:t>
            </a:r>
          </a:p>
          <a:p>
            <a:r>
              <a:rPr lang="en-GB" u="sng" dirty="0"/>
              <a:t>Task:</a:t>
            </a:r>
            <a:r>
              <a:rPr lang="en-GB" dirty="0"/>
              <a:t> The echolocator makes clicks and walks towards the panel; they reach out and touch the panel once they are at arms length</a:t>
            </a:r>
          </a:p>
          <a:p>
            <a:endParaRPr lang="en-GB" u="sng" dirty="0"/>
          </a:p>
          <a:p>
            <a:r>
              <a:rPr lang="en-GB" u="sng" dirty="0"/>
              <a:t>To turn this into an individual exercise</a:t>
            </a:r>
            <a:r>
              <a:rPr lang="en-GB" dirty="0"/>
              <a:t> use a wall instead of a panel. Just walk towards the wall from various points and stop and reach out when you think you are at arms length.</a:t>
            </a:r>
          </a:p>
          <a:p>
            <a:pPr lvl="1"/>
            <a:endParaRPr lang="en-GB" dirty="0"/>
          </a:p>
          <a:p>
            <a:pPr lvl="1"/>
            <a:endParaRPr lang="en-GB" dirty="0"/>
          </a:p>
          <a:p>
            <a:pPr lvl="1"/>
            <a:endParaRPr lang="en-GB" dirty="0"/>
          </a:p>
        </p:txBody>
      </p:sp>
      <p:sp>
        <p:nvSpPr>
          <p:cNvPr id="4" name="Slide Number Placeholder 3"/>
          <p:cNvSpPr>
            <a:spLocks noGrp="1"/>
          </p:cNvSpPr>
          <p:nvPr>
            <p:ph type="sldNum" sz="quarter" idx="12"/>
          </p:nvPr>
        </p:nvSpPr>
        <p:spPr/>
        <p:txBody>
          <a:bodyPr/>
          <a:lstStyle/>
          <a:p>
            <a:fld id="{72D86E87-180A-4CED-A4FE-DBF658987C09}" type="slidenum">
              <a:rPr lang="en-US" smtClean="0"/>
              <a:pPr/>
              <a:t>88</a:t>
            </a:fld>
            <a:endParaRPr lang="en-US" dirty="0"/>
          </a:p>
        </p:txBody>
      </p:sp>
    </p:spTree>
    <p:extLst>
      <p:ext uri="{BB962C8B-B14F-4D97-AF65-F5344CB8AC3E}">
        <p14:creationId xmlns:p14="http://schemas.microsoft.com/office/powerpoint/2010/main" val="32144407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t>Teaching Distance / Wall Exercise</a:t>
            </a:r>
          </a:p>
        </p:txBody>
      </p:sp>
      <p:sp>
        <p:nvSpPr>
          <p:cNvPr id="3" name="TextBox 2"/>
          <p:cNvSpPr txBox="1"/>
          <p:nvPr/>
        </p:nvSpPr>
        <p:spPr>
          <a:xfrm>
            <a:off x="107504" y="1268760"/>
            <a:ext cx="8784976" cy="1200329"/>
          </a:xfrm>
          <a:prstGeom prst="rect">
            <a:avLst/>
          </a:prstGeom>
          <a:noFill/>
        </p:spPr>
        <p:txBody>
          <a:bodyPr wrap="square" rtlCol="0">
            <a:spAutoFit/>
          </a:bodyPr>
          <a:lstStyle/>
          <a:p>
            <a:r>
              <a:rPr lang="en-GB" dirty="0"/>
              <a:t>The task is for the echolocator is to walk towards a wall and to stop when they feel that they have a good sense of the wall in front of them. The goal is that the participant uses echolocation to orient themselves during walking. We suggest starting about ~1.5m away from the wall. The distance can be increased as the echolocator gains confidence.</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341" t="8792" r="6197" b="34341"/>
          <a:stretch/>
        </p:blipFill>
        <p:spPr>
          <a:xfrm>
            <a:off x="2123728" y="2695261"/>
            <a:ext cx="4439975" cy="1840356"/>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762" t="6918" r="7096" b="33584"/>
          <a:stretch/>
        </p:blipFill>
        <p:spPr>
          <a:xfrm>
            <a:off x="2123728" y="4787637"/>
            <a:ext cx="4439975" cy="1953731"/>
          </a:xfrm>
          <a:prstGeom prst="rect">
            <a:avLst/>
          </a:prstGeom>
        </p:spPr>
      </p:pic>
      <p:sp>
        <p:nvSpPr>
          <p:cNvPr id="9" name="Right Arrow 8"/>
          <p:cNvSpPr/>
          <p:nvPr/>
        </p:nvSpPr>
        <p:spPr>
          <a:xfrm>
            <a:off x="2843808" y="3284984"/>
            <a:ext cx="2376264" cy="360040"/>
          </a:xfrm>
          <a:prstGeom prst="rightArrow">
            <a:avLst>
              <a:gd name="adj1" fmla="val 29268"/>
              <a:gd name="adj2" fmla="val 57775"/>
            </a:avLst>
          </a:prstGeom>
          <a:solidFill>
            <a:srgbClr val="FF0000"/>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sp>
        <p:nvSpPr>
          <p:cNvPr id="10" name="Right Arrow 9"/>
          <p:cNvSpPr/>
          <p:nvPr/>
        </p:nvSpPr>
        <p:spPr>
          <a:xfrm>
            <a:off x="2843808" y="5404462"/>
            <a:ext cx="216024" cy="360040"/>
          </a:xfrm>
          <a:prstGeom prst="rightArrow">
            <a:avLst>
              <a:gd name="adj1" fmla="val 29268"/>
              <a:gd name="adj2" fmla="val 57775"/>
            </a:avLst>
          </a:prstGeom>
          <a:solidFill>
            <a:srgbClr val="FF0000"/>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sp>
        <p:nvSpPr>
          <p:cNvPr id="11" name="Slide Number Placeholder 10"/>
          <p:cNvSpPr>
            <a:spLocks noGrp="1"/>
          </p:cNvSpPr>
          <p:nvPr>
            <p:ph type="sldNum" sz="quarter" idx="12"/>
          </p:nvPr>
        </p:nvSpPr>
        <p:spPr/>
        <p:txBody>
          <a:bodyPr/>
          <a:lstStyle/>
          <a:p>
            <a:fld id="{41E18231-220C-4EC2-93D4-F7648FBC2740}" type="slidenum">
              <a:rPr lang="en-GB" smtClean="0"/>
              <a:pPr/>
              <a:t>89</a:t>
            </a:fld>
            <a:endParaRPr lang="en-GB" dirty="0"/>
          </a:p>
        </p:txBody>
      </p:sp>
    </p:spTree>
    <p:extLst>
      <p:ext uri="{BB962C8B-B14F-4D97-AF65-F5344CB8AC3E}">
        <p14:creationId xmlns:p14="http://schemas.microsoft.com/office/powerpoint/2010/main" val="837275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p:txBody>
          <a:bodyPr/>
          <a:lstStyle/>
          <a:p>
            <a:pPr eaLnBrk="1" hangingPunct="1"/>
            <a:r>
              <a:rPr lang="en-US" dirty="0"/>
              <a:t>Echolocation</a:t>
            </a:r>
          </a:p>
        </p:txBody>
      </p:sp>
      <p:sp>
        <p:nvSpPr>
          <p:cNvPr id="6149" name="Title 1"/>
          <p:cNvSpPr txBox="1">
            <a:spLocks/>
          </p:cNvSpPr>
          <p:nvPr/>
        </p:nvSpPr>
        <p:spPr bwMode="auto">
          <a:xfrm>
            <a:off x="304800" y="114300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dirty="0">
                <a:latin typeface="Calibri" pitchFamily="34" charset="0"/>
              </a:rPr>
              <a:t>Video - Daniel Kish – Detection and Distance</a:t>
            </a:r>
          </a:p>
        </p:txBody>
      </p:sp>
      <p:pic>
        <p:nvPicPr>
          <p:cNvPr id="5" name="daniel_boat.wmv">
            <a:hlinkClick r:id="" action="ppaction://media"/>
          </p:cNvPr>
          <p:cNvPicPr>
            <a:picLocks noRot="1" noChangeAspect="1"/>
          </p:cNvPicPr>
          <p:nvPr>
            <a:videoFile r:link="rId1"/>
          </p:nvPr>
        </p:nvPicPr>
        <p:blipFill>
          <a:blip r:embed="rId4" cstate="print"/>
          <a:stretch>
            <a:fillRect/>
          </a:stretch>
        </p:blipFill>
        <p:spPr>
          <a:xfrm>
            <a:off x="1058333" y="2057400"/>
            <a:ext cx="7171267" cy="3352800"/>
          </a:xfrm>
          <a:prstGeom prst="rect">
            <a:avLst/>
          </a:prstGeom>
        </p:spPr>
      </p:pic>
      <p:sp>
        <p:nvSpPr>
          <p:cNvPr id="2" name="Slide Number Placeholder 1"/>
          <p:cNvSpPr>
            <a:spLocks noGrp="1"/>
          </p:cNvSpPr>
          <p:nvPr>
            <p:ph type="sldNum" sz="quarter" idx="12"/>
          </p:nvPr>
        </p:nvSpPr>
        <p:spPr/>
        <p:txBody>
          <a:bodyPr/>
          <a:lstStyle/>
          <a:p>
            <a:fld id="{72D86E87-180A-4CED-A4FE-DBF658987C09}" type="slidenum">
              <a:rPr lang="en-US" smtClean="0"/>
              <a:pPr/>
              <a:t>9</a:t>
            </a:fld>
            <a:endParaRPr lang="en-US"/>
          </a:p>
        </p:txBody>
      </p:sp>
    </p:spTree>
    <p:extLst>
      <p:ext uri="{BB962C8B-B14F-4D97-AF65-F5344CB8AC3E}">
        <p14:creationId xmlns:p14="http://schemas.microsoft.com/office/powerpoint/2010/main" val="4483811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3. Advanced Exercises</a:t>
            </a:r>
          </a:p>
        </p:txBody>
      </p:sp>
      <p:sp>
        <p:nvSpPr>
          <p:cNvPr id="3" name="Subtitle 2"/>
          <p:cNvSpPr>
            <a:spLocks noGrp="1"/>
          </p:cNvSpPr>
          <p:nvPr>
            <p:ph type="subTitle" idx="1"/>
          </p:nvPr>
        </p:nvSpPr>
        <p:spPr/>
        <p:txBody>
          <a:bodyPr/>
          <a:lstStyle/>
          <a:p>
            <a:endParaRPr lang="en-GB" dirty="0"/>
          </a:p>
        </p:txBody>
      </p:sp>
      <p:sp>
        <p:nvSpPr>
          <p:cNvPr id="4" name="Slide Number Placeholder 3"/>
          <p:cNvSpPr>
            <a:spLocks noGrp="1"/>
          </p:cNvSpPr>
          <p:nvPr>
            <p:ph type="sldNum" sz="quarter" idx="12"/>
          </p:nvPr>
        </p:nvSpPr>
        <p:spPr/>
        <p:txBody>
          <a:bodyPr/>
          <a:lstStyle/>
          <a:p>
            <a:fld id="{72D86E87-180A-4CED-A4FE-DBF658987C09}" type="slidenum">
              <a:rPr lang="en-US" smtClean="0"/>
              <a:pPr/>
              <a:t>90</a:t>
            </a:fld>
            <a:endParaRPr lang="en-US" dirty="0"/>
          </a:p>
        </p:txBody>
      </p:sp>
    </p:spTree>
    <p:extLst>
      <p:ext uri="{BB962C8B-B14F-4D97-AF65-F5344CB8AC3E}">
        <p14:creationId xmlns:p14="http://schemas.microsoft.com/office/powerpoint/2010/main" val="36625691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Considerations: long cane, dog etc.</a:t>
            </a:r>
          </a:p>
        </p:txBody>
      </p:sp>
      <p:sp>
        <p:nvSpPr>
          <p:cNvPr id="3" name="Content Placeholder 2"/>
          <p:cNvSpPr>
            <a:spLocks noGrp="1"/>
          </p:cNvSpPr>
          <p:nvPr>
            <p:ph idx="1"/>
          </p:nvPr>
        </p:nvSpPr>
        <p:spPr>
          <a:xfrm>
            <a:off x="457200" y="1340768"/>
            <a:ext cx="8229600" cy="5184576"/>
          </a:xfrm>
        </p:spPr>
        <p:txBody>
          <a:bodyPr>
            <a:normAutofit/>
          </a:bodyPr>
          <a:lstStyle/>
          <a:p>
            <a:pPr>
              <a:spcBef>
                <a:spcPts val="1800"/>
              </a:spcBef>
            </a:pPr>
            <a:r>
              <a:rPr lang="en-GB" sz="2800" dirty="0"/>
              <a:t>People can do the exercises using their other mobility methods at the same time.</a:t>
            </a:r>
          </a:p>
          <a:p>
            <a:pPr>
              <a:spcBef>
                <a:spcPts val="1800"/>
              </a:spcBef>
            </a:pPr>
            <a:r>
              <a:rPr lang="en-GB" sz="2800" dirty="0"/>
              <a:t>If you feel that the person is not using the sound of the echoes but relying on other cues instead (e.g. cane touch, draught, background noise etc.) – change the exercise and/or instruction to re-focus on the echo sounds. </a:t>
            </a:r>
          </a:p>
          <a:p>
            <a:pPr>
              <a:spcBef>
                <a:spcPts val="1800"/>
              </a:spcBef>
            </a:pPr>
            <a:r>
              <a:rPr lang="en-GB" sz="2800" dirty="0"/>
              <a:t>The goal is to practice using echoes; this will naturally integrate with the other information the person is using later on. </a:t>
            </a:r>
          </a:p>
        </p:txBody>
      </p:sp>
      <p:sp>
        <p:nvSpPr>
          <p:cNvPr id="4" name="Slide Number Placeholder 3"/>
          <p:cNvSpPr>
            <a:spLocks noGrp="1"/>
          </p:cNvSpPr>
          <p:nvPr>
            <p:ph type="sldNum" sz="quarter" idx="12"/>
          </p:nvPr>
        </p:nvSpPr>
        <p:spPr/>
        <p:txBody>
          <a:bodyPr/>
          <a:lstStyle/>
          <a:p>
            <a:fld id="{41E18231-220C-4EC2-93D4-F7648FBC2740}" type="slidenum">
              <a:rPr lang="en-GB" smtClean="0"/>
              <a:pPr/>
              <a:t>91</a:t>
            </a:fld>
            <a:endParaRPr lang="en-GB"/>
          </a:p>
        </p:txBody>
      </p:sp>
    </p:spTree>
    <p:extLst>
      <p:ext uri="{BB962C8B-B14F-4D97-AF65-F5344CB8AC3E}">
        <p14:creationId xmlns:p14="http://schemas.microsoft.com/office/powerpoint/2010/main" val="7987792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458200" cy="1143000"/>
          </a:xfrm>
        </p:spPr>
        <p:txBody>
          <a:bodyPr>
            <a:normAutofit fontScale="90000"/>
          </a:bodyPr>
          <a:lstStyle/>
          <a:p>
            <a:r>
              <a:rPr lang="en-GB" dirty="0"/>
              <a:t>Advanced Exercises – </a:t>
            </a:r>
            <a:r>
              <a:rPr lang="en-GB" dirty="0" err="1"/>
              <a:t>Centering</a:t>
            </a:r>
            <a:r>
              <a:rPr lang="en-GB" dirty="0"/>
              <a:t> exercise</a:t>
            </a:r>
          </a:p>
        </p:txBody>
      </p:sp>
      <p:sp>
        <p:nvSpPr>
          <p:cNvPr id="3" name="Content Placeholder 2"/>
          <p:cNvSpPr>
            <a:spLocks noGrp="1"/>
          </p:cNvSpPr>
          <p:nvPr>
            <p:ph idx="1"/>
          </p:nvPr>
        </p:nvSpPr>
        <p:spPr/>
        <p:txBody>
          <a:bodyPr>
            <a:normAutofit fontScale="92500" lnSpcReduction="10000"/>
          </a:bodyPr>
          <a:lstStyle/>
          <a:p>
            <a:r>
              <a:rPr lang="en-GB" dirty="0"/>
              <a:t>Individual or partner exercise</a:t>
            </a:r>
          </a:p>
          <a:p>
            <a:r>
              <a:rPr lang="en-GB" u="sng" dirty="0"/>
              <a:t>Task: </a:t>
            </a:r>
            <a:r>
              <a:rPr lang="en-GB" dirty="0"/>
              <a:t>Use echolocation to position yourself in the middle of the hallway parallel to both walls; for this you need to click right and left; to get feedback use your hands to touch the walls </a:t>
            </a:r>
          </a:p>
          <a:p>
            <a:r>
              <a:rPr lang="en-GB" dirty="0"/>
              <a:t>To increase difficulty: choose wider hallways or rooms. The larger the space the more difficult this task becomes.</a:t>
            </a:r>
          </a:p>
          <a:p>
            <a:r>
              <a:rPr lang="en-GB" u="sng" dirty="0"/>
              <a:t>Goal: </a:t>
            </a:r>
            <a:r>
              <a:rPr lang="en-GB" dirty="0"/>
              <a:t>to develop the ability to use echoes to move through space</a:t>
            </a:r>
          </a:p>
          <a:p>
            <a:pPr lvl="1"/>
            <a:endParaRPr lang="en-GB" dirty="0"/>
          </a:p>
        </p:txBody>
      </p:sp>
      <p:sp>
        <p:nvSpPr>
          <p:cNvPr id="4" name="Slide Number Placeholder 3"/>
          <p:cNvSpPr>
            <a:spLocks noGrp="1"/>
          </p:cNvSpPr>
          <p:nvPr>
            <p:ph type="sldNum" sz="quarter" idx="12"/>
          </p:nvPr>
        </p:nvSpPr>
        <p:spPr/>
        <p:txBody>
          <a:bodyPr/>
          <a:lstStyle/>
          <a:p>
            <a:fld id="{72D86E87-180A-4CED-A4FE-DBF658987C09}" type="slidenum">
              <a:rPr lang="en-US" smtClean="0"/>
              <a:pPr/>
              <a:t>92</a:t>
            </a:fld>
            <a:endParaRPr lang="en-US"/>
          </a:p>
        </p:txBody>
      </p:sp>
    </p:spTree>
    <p:extLst>
      <p:ext uri="{BB962C8B-B14F-4D97-AF65-F5344CB8AC3E}">
        <p14:creationId xmlns:p14="http://schemas.microsoft.com/office/powerpoint/2010/main" val="25224621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458200" cy="1143000"/>
          </a:xfrm>
        </p:spPr>
        <p:txBody>
          <a:bodyPr>
            <a:normAutofit fontScale="90000"/>
          </a:bodyPr>
          <a:lstStyle/>
          <a:p>
            <a:r>
              <a:rPr lang="en-GB" dirty="0"/>
              <a:t>Advanced Exercises – Open Door exercise</a:t>
            </a:r>
          </a:p>
        </p:txBody>
      </p:sp>
      <p:sp>
        <p:nvSpPr>
          <p:cNvPr id="3" name="Content Placeholder 2"/>
          <p:cNvSpPr>
            <a:spLocks noGrp="1"/>
          </p:cNvSpPr>
          <p:nvPr>
            <p:ph idx="1"/>
          </p:nvPr>
        </p:nvSpPr>
        <p:spPr/>
        <p:txBody>
          <a:bodyPr>
            <a:normAutofit fontScale="92500" lnSpcReduction="20000"/>
          </a:bodyPr>
          <a:lstStyle/>
          <a:p>
            <a:r>
              <a:rPr lang="en-GB" dirty="0"/>
              <a:t>Individual or partner exercise</a:t>
            </a:r>
          </a:p>
          <a:p>
            <a:r>
              <a:rPr lang="en-GB" dirty="0"/>
              <a:t>Task: Use echolocation to locate an open door and to walk through the opening</a:t>
            </a:r>
          </a:p>
          <a:p>
            <a:r>
              <a:rPr lang="en-GB" dirty="0"/>
              <a:t>Start the exercise about 50cm away from the opening, but with your body parallel to the wall about ~10cm  to the wall/door </a:t>
            </a:r>
          </a:p>
          <a:p>
            <a:r>
              <a:rPr lang="en-GB" dirty="0"/>
              <a:t>Click straight ahead, turning towards the opening as its detected. </a:t>
            </a:r>
          </a:p>
          <a:p>
            <a:r>
              <a:rPr lang="en-GB" u="sng" dirty="0"/>
              <a:t>Goal: </a:t>
            </a:r>
            <a:r>
              <a:rPr lang="en-GB" dirty="0"/>
              <a:t>to develop the ability to use echoes to orient in and move through space</a:t>
            </a:r>
          </a:p>
          <a:p>
            <a:pPr lvl="1"/>
            <a:endParaRPr lang="en-GB" dirty="0"/>
          </a:p>
        </p:txBody>
      </p:sp>
      <p:sp>
        <p:nvSpPr>
          <p:cNvPr id="4" name="Slide Number Placeholder 3"/>
          <p:cNvSpPr>
            <a:spLocks noGrp="1"/>
          </p:cNvSpPr>
          <p:nvPr>
            <p:ph type="sldNum" sz="quarter" idx="12"/>
          </p:nvPr>
        </p:nvSpPr>
        <p:spPr/>
        <p:txBody>
          <a:bodyPr/>
          <a:lstStyle/>
          <a:p>
            <a:fld id="{72D86E87-180A-4CED-A4FE-DBF658987C09}" type="slidenum">
              <a:rPr lang="en-US" smtClean="0"/>
              <a:pPr/>
              <a:t>93</a:t>
            </a:fld>
            <a:endParaRPr lang="en-US"/>
          </a:p>
        </p:txBody>
      </p:sp>
    </p:spTree>
    <p:extLst>
      <p:ext uri="{BB962C8B-B14F-4D97-AF65-F5344CB8AC3E}">
        <p14:creationId xmlns:p14="http://schemas.microsoft.com/office/powerpoint/2010/main" val="4875833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t>Open Door Exercise </a:t>
            </a:r>
            <a:r>
              <a:rPr lang="en-GB" dirty="0" err="1"/>
              <a:t>ctd</a:t>
            </a:r>
            <a:r>
              <a:rPr lang="en-GB" dirty="0"/>
              <a:t>.</a:t>
            </a:r>
          </a:p>
        </p:txBody>
      </p:sp>
      <p:sp>
        <p:nvSpPr>
          <p:cNvPr id="3" name="TextBox 2"/>
          <p:cNvSpPr txBox="1"/>
          <p:nvPr/>
        </p:nvSpPr>
        <p:spPr>
          <a:xfrm>
            <a:off x="107504" y="1484784"/>
            <a:ext cx="8784976" cy="1477328"/>
          </a:xfrm>
          <a:prstGeom prst="rect">
            <a:avLst/>
          </a:prstGeom>
          <a:noFill/>
        </p:spPr>
        <p:txBody>
          <a:bodyPr wrap="square" rtlCol="0">
            <a:spAutoFit/>
          </a:bodyPr>
          <a:lstStyle/>
          <a:p>
            <a:r>
              <a:rPr lang="en-GB" dirty="0"/>
              <a:t>The task is for the echolocator is to walk along a hallway and to detect an open door and walk through it. The goal is that the participant uses echolocation during walking and that they develop a sense of what it sounds like when there is an opening. We suggest starting about ~50cm away from the door. The distance can be increased as the echolocator gains confidence.</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1043" t="4891" b="38042"/>
          <a:stretch/>
        </p:blipFill>
        <p:spPr>
          <a:xfrm>
            <a:off x="2483768" y="2852936"/>
            <a:ext cx="3248934" cy="1792531"/>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1186" t="4891" b="38042"/>
          <a:stretch/>
        </p:blipFill>
        <p:spPr>
          <a:xfrm>
            <a:off x="2483768" y="4725143"/>
            <a:ext cx="3242195" cy="1792531"/>
          </a:xfrm>
          <a:prstGeom prst="rect">
            <a:avLst/>
          </a:prstGeom>
        </p:spPr>
      </p:pic>
      <p:sp>
        <p:nvSpPr>
          <p:cNvPr id="8" name="Slide Number Placeholder 7"/>
          <p:cNvSpPr>
            <a:spLocks noGrp="1"/>
          </p:cNvSpPr>
          <p:nvPr>
            <p:ph type="sldNum" sz="quarter" idx="12"/>
          </p:nvPr>
        </p:nvSpPr>
        <p:spPr/>
        <p:txBody>
          <a:bodyPr/>
          <a:lstStyle/>
          <a:p>
            <a:fld id="{41E18231-220C-4EC2-93D4-F7648FBC2740}" type="slidenum">
              <a:rPr lang="en-GB" smtClean="0"/>
              <a:pPr/>
              <a:t>94</a:t>
            </a:fld>
            <a:endParaRPr lang="en-GB"/>
          </a:p>
        </p:txBody>
      </p:sp>
    </p:spTree>
    <p:extLst>
      <p:ext uri="{BB962C8B-B14F-4D97-AF65-F5344CB8AC3E}">
        <p14:creationId xmlns:p14="http://schemas.microsoft.com/office/powerpoint/2010/main" val="26054395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Advanced Exercises – Corner exercise</a:t>
            </a:r>
          </a:p>
        </p:txBody>
      </p:sp>
      <p:sp>
        <p:nvSpPr>
          <p:cNvPr id="3" name="Content Placeholder 2"/>
          <p:cNvSpPr>
            <a:spLocks noGrp="1"/>
          </p:cNvSpPr>
          <p:nvPr>
            <p:ph idx="1"/>
          </p:nvPr>
        </p:nvSpPr>
        <p:spPr/>
        <p:txBody>
          <a:bodyPr>
            <a:normAutofit fontScale="92500" lnSpcReduction="20000"/>
          </a:bodyPr>
          <a:lstStyle/>
          <a:p>
            <a:r>
              <a:rPr lang="en-GB" dirty="0"/>
              <a:t>Individual or partner exercise</a:t>
            </a:r>
          </a:p>
          <a:p>
            <a:r>
              <a:rPr lang="en-GB" dirty="0"/>
              <a:t>Detecting corners and walking towards them</a:t>
            </a:r>
          </a:p>
          <a:p>
            <a:pPr lvl="1"/>
            <a:r>
              <a:rPr lang="en-GB" dirty="0"/>
              <a:t>First, find corners inside a room and explore them acoustically to know what they sound like</a:t>
            </a:r>
          </a:p>
          <a:p>
            <a:pPr lvl="1"/>
            <a:r>
              <a:rPr lang="en-GB" dirty="0"/>
              <a:t>Second, move away from the corner back into the open space</a:t>
            </a:r>
          </a:p>
          <a:p>
            <a:pPr lvl="1"/>
            <a:r>
              <a:rPr lang="en-GB" dirty="0"/>
              <a:t>Third, use echolocation to re-locate the corner and walk towards it</a:t>
            </a:r>
          </a:p>
          <a:p>
            <a:pPr lvl="1"/>
            <a:r>
              <a:rPr lang="en-GB" dirty="0"/>
              <a:t>To increase difficulty: walk into an unknown space and locate and walk towards a corner</a:t>
            </a:r>
          </a:p>
          <a:p>
            <a:pPr lvl="1"/>
            <a:r>
              <a:rPr lang="en-GB" u="sng" dirty="0"/>
              <a:t>Goal: </a:t>
            </a:r>
            <a:r>
              <a:rPr lang="en-GB" dirty="0"/>
              <a:t>to develop the ability to use echoes to orient in and move through space</a:t>
            </a:r>
          </a:p>
          <a:p>
            <a:pPr lvl="1"/>
            <a:endParaRPr lang="en-GB" dirty="0"/>
          </a:p>
        </p:txBody>
      </p:sp>
      <p:sp>
        <p:nvSpPr>
          <p:cNvPr id="4" name="Slide Number Placeholder 3"/>
          <p:cNvSpPr>
            <a:spLocks noGrp="1"/>
          </p:cNvSpPr>
          <p:nvPr>
            <p:ph type="sldNum" sz="quarter" idx="12"/>
          </p:nvPr>
        </p:nvSpPr>
        <p:spPr/>
        <p:txBody>
          <a:bodyPr/>
          <a:lstStyle/>
          <a:p>
            <a:fld id="{72D86E87-180A-4CED-A4FE-DBF658987C09}" type="slidenum">
              <a:rPr lang="en-US" smtClean="0"/>
              <a:pPr/>
              <a:t>95</a:t>
            </a:fld>
            <a:endParaRPr lang="en-US"/>
          </a:p>
        </p:txBody>
      </p:sp>
    </p:spTree>
    <p:extLst>
      <p:ext uri="{BB962C8B-B14F-4D97-AF65-F5344CB8AC3E}">
        <p14:creationId xmlns:p14="http://schemas.microsoft.com/office/powerpoint/2010/main" val="25874392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458200" cy="1143000"/>
          </a:xfrm>
        </p:spPr>
        <p:txBody>
          <a:bodyPr>
            <a:normAutofit fontScale="90000"/>
          </a:bodyPr>
          <a:lstStyle/>
          <a:p>
            <a:r>
              <a:rPr lang="en-GB" dirty="0"/>
              <a:t>Advanced Exercises – Closed Door exercise</a:t>
            </a:r>
          </a:p>
        </p:txBody>
      </p:sp>
      <p:sp>
        <p:nvSpPr>
          <p:cNvPr id="3" name="Content Placeholder 2"/>
          <p:cNvSpPr>
            <a:spLocks noGrp="1"/>
          </p:cNvSpPr>
          <p:nvPr>
            <p:ph idx="1"/>
          </p:nvPr>
        </p:nvSpPr>
        <p:spPr/>
        <p:txBody>
          <a:bodyPr>
            <a:normAutofit lnSpcReduction="10000"/>
          </a:bodyPr>
          <a:lstStyle/>
          <a:p>
            <a:r>
              <a:rPr lang="en-GB" dirty="0"/>
              <a:t>Individual or partner exercise</a:t>
            </a:r>
          </a:p>
          <a:p>
            <a:r>
              <a:rPr lang="en-GB" u="sng" dirty="0"/>
              <a:t>Task: </a:t>
            </a:r>
            <a:r>
              <a:rPr lang="en-GB" dirty="0"/>
              <a:t>Detect a closed door</a:t>
            </a:r>
          </a:p>
          <a:p>
            <a:r>
              <a:rPr lang="en-GB" dirty="0"/>
              <a:t>doors are typically either set into a wall thus creating a small corner and made from different material then the rest of the wall ; Thus closed doors will stand out acoustically in most cases</a:t>
            </a:r>
          </a:p>
          <a:p>
            <a:r>
              <a:rPr lang="en-GB" u="sng" dirty="0"/>
              <a:t>Goal: </a:t>
            </a:r>
            <a:r>
              <a:rPr lang="en-GB" dirty="0"/>
              <a:t>to develop the ability to use echoes to orient in and move through space</a:t>
            </a:r>
          </a:p>
          <a:p>
            <a:pPr lvl="1"/>
            <a:endParaRPr lang="en-GB" dirty="0"/>
          </a:p>
        </p:txBody>
      </p:sp>
      <p:sp>
        <p:nvSpPr>
          <p:cNvPr id="4" name="Slide Number Placeholder 3"/>
          <p:cNvSpPr>
            <a:spLocks noGrp="1"/>
          </p:cNvSpPr>
          <p:nvPr>
            <p:ph type="sldNum" sz="quarter" idx="12"/>
          </p:nvPr>
        </p:nvSpPr>
        <p:spPr/>
        <p:txBody>
          <a:bodyPr/>
          <a:lstStyle/>
          <a:p>
            <a:fld id="{72D86E87-180A-4CED-A4FE-DBF658987C09}" type="slidenum">
              <a:rPr lang="en-US" smtClean="0"/>
              <a:pPr/>
              <a:t>96</a:t>
            </a:fld>
            <a:endParaRPr lang="en-US"/>
          </a:p>
        </p:txBody>
      </p:sp>
    </p:spTree>
    <p:extLst>
      <p:ext uri="{BB962C8B-B14F-4D97-AF65-F5344CB8AC3E}">
        <p14:creationId xmlns:p14="http://schemas.microsoft.com/office/powerpoint/2010/main" val="9079412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458200" cy="1143000"/>
          </a:xfrm>
        </p:spPr>
        <p:txBody>
          <a:bodyPr>
            <a:normAutofit fontScale="90000"/>
          </a:bodyPr>
          <a:lstStyle/>
          <a:p>
            <a:r>
              <a:rPr lang="en-GB" dirty="0"/>
              <a:t>Advanced Exercises – Staircase exercise</a:t>
            </a:r>
          </a:p>
        </p:txBody>
      </p:sp>
      <p:sp>
        <p:nvSpPr>
          <p:cNvPr id="3" name="Content Placeholder 2"/>
          <p:cNvSpPr>
            <a:spLocks noGrp="1"/>
          </p:cNvSpPr>
          <p:nvPr>
            <p:ph idx="1"/>
          </p:nvPr>
        </p:nvSpPr>
        <p:spPr/>
        <p:txBody>
          <a:bodyPr>
            <a:normAutofit fontScale="92500" lnSpcReduction="10000"/>
          </a:bodyPr>
          <a:lstStyle/>
          <a:p>
            <a:r>
              <a:rPr lang="en-GB" dirty="0"/>
              <a:t>Individual or partner exercise</a:t>
            </a:r>
          </a:p>
          <a:p>
            <a:r>
              <a:rPr lang="en-GB" u="sng" dirty="0"/>
              <a:t>Task:</a:t>
            </a:r>
            <a:r>
              <a:rPr lang="en-GB" dirty="0"/>
              <a:t> Detect a staircase that goes up</a:t>
            </a:r>
          </a:p>
          <a:p>
            <a:r>
              <a:rPr lang="en-GB" dirty="0"/>
              <a:t>Staircases that go up sound different from smooth walls and they have a distinct sound; in most cases they will stand out acoustically</a:t>
            </a:r>
          </a:p>
          <a:p>
            <a:r>
              <a:rPr lang="en-GB" u="sng" dirty="0"/>
              <a:t>Goal: </a:t>
            </a:r>
            <a:r>
              <a:rPr lang="en-GB" dirty="0"/>
              <a:t>to develop the ability to use echoes to orient in and move through space</a:t>
            </a:r>
          </a:p>
          <a:p>
            <a:r>
              <a:rPr lang="en-GB" i="1" u="sng" dirty="0"/>
              <a:t>NOTE: Echolocation is not a suitable tool to detect staircases that go down!</a:t>
            </a:r>
          </a:p>
          <a:p>
            <a:pPr lvl="1"/>
            <a:endParaRPr lang="en-GB" dirty="0"/>
          </a:p>
        </p:txBody>
      </p:sp>
      <p:sp>
        <p:nvSpPr>
          <p:cNvPr id="4" name="Slide Number Placeholder 3"/>
          <p:cNvSpPr>
            <a:spLocks noGrp="1"/>
          </p:cNvSpPr>
          <p:nvPr>
            <p:ph type="sldNum" sz="quarter" idx="12"/>
          </p:nvPr>
        </p:nvSpPr>
        <p:spPr/>
        <p:txBody>
          <a:bodyPr/>
          <a:lstStyle/>
          <a:p>
            <a:fld id="{72D86E87-180A-4CED-A4FE-DBF658987C09}" type="slidenum">
              <a:rPr lang="en-US" smtClean="0"/>
              <a:pPr/>
              <a:t>97</a:t>
            </a:fld>
            <a:endParaRPr lang="en-US"/>
          </a:p>
        </p:txBody>
      </p:sp>
    </p:spTree>
    <p:extLst>
      <p:ext uri="{BB962C8B-B14F-4D97-AF65-F5344CB8AC3E}">
        <p14:creationId xmlns:p14="http://schemas.microsoft.com/office/powerpoint/2010/main" val="19751445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458200" cy="1143000"/>
          </a:xfrm>
        </p:spPr>
        <p:txBody>
          <a:bodyPr>
            <a:normAutofit/>
          </a:bodyPr>
          <a:lstStyle/>
          <a:p>
            <a:r>
              <a:rPr lang="en-GB" dirty="0"/>
              <a:t>Advanced Exercises – Human Slalom</a:t>
            </a:r>
          </a:p>
        </p:txBody>
      </p:sp>
      <p:sp>
        <p:nvSpPr>
          <p:cNvPr id="3" name="Content Placeholder 2"/>
          <p:cNvSpPr>
            <a:spLocks noGrp="1"/>
          </p:cNvSpPr>
          <p:nvPr>
            <p:ph idx="1"/>
          </p:nvPr>
        </p:nvSpPr>
        <p:spPr/>
        <p:txBody>
          <a:bodyPr>
            <a:normAutofit/>
          </a:bodyPr>
          <a:lstStyle/>
          <a:p>
            <a:r>
              <a:rPr lang="en-GB" dirty="0"/>
              <a:t>Group exercise</a:t>
            </a:r>
          </a:p>
          <a:p>
            <a:r>
              <a:rPr lang="en-GB" u="sng" dirty="0"/>
              <a:t>Task: </a:t>
            </a:r>
            <a:r>
              <a:rPr lang="en-GB" dirty="0"/>
              <a:t>Detect a person and walk around them</a:t>
            </a:r>
          </a:p>
          <a:p>
            <a:r>
              <a:rPr lang="en-GB" dirty="0"/>
              <a:t>people position themselves along a path. The echolocators task is to detect and walk towards each person and walk around them</a:t>
            </a:r>
          </a:p>
          <a:p>
            <a:r>
              <a:rPr lang="en-GB" u="sng" dirty="0"/>
              <a:t>Goal: </a:t>
            </a:r>
            <a:r>
              <a:rPr lang="en-GB" dirty="0"/>
              <a:t>to develop the ability to use detect and localize and to move through space</a:t>
            </a:r>
          </a:p>
          <a:p>
            <a:r>
              <a:rPr lang="en-GB" i="1" u="sng" dirty="0"/>
              <a:t>NOTE: good exercise for family and friends</a:t>
            </a:r>
          </a:p>
          <a:p>
            <a:pPr lvl="1"/>
            <a:endParaRPr lang="en-GB" dirty="0"/>
          </a:p>
        </p:txBody>
      </p:sp>
      <p:sp>
        <p:nvSpPr>
          <p:cNvPr id="4" name="Slide Number Placeholder 3"/>
          <p:cNvSpPr>
            <a:spLocks noGrp="1"/>
          </p:cNvSpPr>
          <p:nvPr>
            <p:ph type="sldNum" sz="quarter" idx="12"/>
          </p:nvPr>
        </p:nvSpPr>
        <p:spPr/>
        <p:txBody>
          <a:bodyPr/>
          <a:lstStyle/>
          <a:p>
            <a:fld id="{72D86E87-180A-4CED-A4FE-DBF658987C09}" type="slidenum">
              <a:rPr lang="en-US" smtClean="0"/>
              <a:pPr/>
              <a:t>98</a:t>
            </a:fld>
            <a:endParaRPr lang="en-US"/>
          </a:p>
        </p:txBody>
      </p:sp>
    </p:spTree>
    <p:extLst>
      <p:ext uri="{BB962C8B-B14F-4D97-AF65-F5344CB8AC3E}">
        <p14:creationId xmlns:p14="http://schemas.microsoft.com/office/powerpoint/2010/main" val="35186997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458200" cy="1143000"/>
          </a:xfrm>
        </p:spPr>
        <p:txBody>
          <a:bodyPr>
            <a:normAutofit/>
          </a:bodyPr>
          <a:lstStyle/>
          <a:p>
            <a:r>
              <a:rPr lang="en-GB" dirty="0"/>
              <a:t>Advanced Exercises – </a:t>
            </a:r>
            <a:r>
              <a:rPr lang="en-GB" dirty="0" err="1"/>
              <a:t>Wayfinding</a:t>
            </a:r>
            <a:endParaRPr lang="en-GB" dirty="0"/>
          </a:p>
        </p:txBody>
      </p:sp>
      <p:sp>
        <p:nvSpPr>
          <p:cNvPr id="3" name="Content Placeholder 2"/>
          <p:cNvSpPr>
            <a:spLocks noGrp="1"/>
          </p:cNvSpPr>
          <p:nvPr>
            <p:ph idx="1"/>
          </p:nvPr>
        </p:nvSpPr>
        <p:spPr/>
        <p:txBody>
          <a:bodyPr>
            <a:noAutofit/>
          </a:bodyPr>
          <a:lstStyle/>
          <a:p>
            <a:r>
              <a:rPr lang="en-GB" sz="2000" dirty="0"/>
              <a:t>Individual or pair/group exercise</a:t>
            </a:r>
          </a:p>
          <a:p>
            <a:r>
              <a:rPr lang="en-GB" sz="2000" u="sng" dirty="0"/>
              <a:t>Task: </a:t>
            </a:r>
            <a:r>
              <a:rPr lang="en-GB" sz="2000" dirty="0"/>
              <a:t>find your way to a specific landmark that has a specific acoustic signature (e.g. an entrance to a particular building)</a:t>
            </a:r>
          </a:p>
          <a:p>
            <a:r>
              <a:rPr lang="en-GB" sz="2000" u="sng" dirty="0"/>
              <a:t>Procedure:</a:t>
            </a:r>
            <a:r>
              <a:rPr lang="en-GB" sz="2000" dirty="0"/>
              <a:t> people echolocate a landmark, e.g. an entrance, to know what it sounds like; they then leave the landmark to go to somewhere a bit away from it; during this they echolocate and use their other mobility skills as usual to keep track of where they are going; at some point they turn and make their way back to the landmark using echolocation and their other mobility skills. </a:t>
            </a:r>
          </a:p>
          <a:p>
            <a:r>
              <a:rPr lang="en-GB" sz="2000" u="sng" dirty="0"/>
              <a:t>to increase difficulty: </a:t>
            </a:r>
            <a:r>
              <a:rPr lang="en-GB" sz="2000" dirty="0"/>
              <a:t>you increase the path taken before turning back; you may even do it a day (or days) after you have been at the place. </a:t>
            </a:r>
          </a:p>
          <a:p>
            <a:r>
              <a:rPr lang="en-GB" sz="2000" u="sng" dirty="0"/>
              <a:t>Goal: </a:t>
            </a:r>
            <a:r>
              <a:rPr lang="en-GB" sz="2000" dirty="0"/>
              <a:t>to develop the ability to orient and to move through space; </a:t>
            </a:r>
          </a:p>
        </p:txBody>
      </p:sp>
      <p:sp>
        <p:nvSpPr>
          <p:cNvPr id="4" name="Slide Number Placeholder 3"/>
          <p:cNvSpPr>
            <a:spLocks noGrp="1"/>
          </p:cNvSpPr>
          <p:nvPr>
            <p:ph type="sldNum" sz="quarter" idx="12"/>
          </p:nvPr>
        </p:nvSpPr>
        <p:spPr/>
        <p:txBody>
          <a:bodyPr/>
          <a:lstStyle/>
          <a:p>
            <a:fld id="{72D86E87-180A-4CED-A4FE-DBF658987C09}" type="slidenum">
              <a:rPr lang="en-US" smtClean="0"/>
              <a:pPr/>
              <a:t>99</a:t>
            </a:fld>
            <a:endParaRPr lang="en-US"/>
          </a:p>
        </p:txBody>
      </p:sp>
    </p:spTree>
    <p:extLst>
      <p:ext uri="{BB962C8B-B14F-4D97-AF65-F5344CB8AC3E}">
        <p14:creationId xmlns:p14="http://schemas.microsoft.com/office/powerpoint/2010/main" val="24822305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1.1"/>
</p:tagLst>
</file>

<file path=ppt/tags/tag2.xml><?xml version="1.0" encoding="utf-8"?>
<p:tagLst xmlns:a="http://schemas.openxmlformats.org/drawingml/2006/main" xmlns:r="http://schemas.openxmlformats.org/officeDocument/2006/relationships" xmlns:p="http://schemas.openxmlformats.org/presentationml/2006/main">
  <p:tag name="TIMING" val="|23"/>
</p:tagLst>
</file>

<file path=ppt/tags/tag3.xml><?xml version="1.0" encoding="utf-8"?>
<p:tagLst xmlns:a="http://schemas.openxmlformats.org/drawingml/2006/main" xmlns:r="http://schemas.openxmlformats.org/officeDocument/2006/relationships" xmlns:p="http://schemas.openxmlformats.org/presentationml/2006/main">
  <p:tag name="TIMING" val="|11.5|2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1195</TotalTime>
  <Words>5006</Words>
  <Application>Microsoft Office PowerPoint</Application>
  <PresentationFormat>On-screen Show (4:3)</PresentationFormat>
  <Paragraphs>598</Paragraphs>
  <Slides>101</Slides>
  <Notes>6</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101</vt:i4>
      </vt:variant>
    </vt:vector>
  </HeadingPairs>
  <TitlesOfParts>
    <vt:vector size="104" baseType="lpstr">
      <vt:lpstr>Arial</vt:lpstr>
      <vt:lpstr>Calibri</vt:lpstr>
      <vt:lpstr>Office Theme</vt:lpstr>
      <vt:lpstr>Echolocation Training - Theory -</vt:lpstr>
      <vt:lpstr>Overview of this ‘Lecture’</vt:lpstr>
      <vt:lpstr>Overview of this ‘Lecture’</vt:lpstr>
      <vt:lpstr>PowerPoint Presentation</vt:lpstr>
      <vt:lpstr>PowerPoint Presentation</vt:lpstr>
      <vt:lpstr>Source Hearing</vt:lpstr>
      <vt:lpstr>Echolocation in People</vt:lpstr>
      <vt:lpstr>Echolocation in People</vt:lpstr>
      <vt:lpstr>Echolocation</vt:lpstr>
      <vt:lpstr>PowerPoint Presentation</vt:lpstr>
      <vt:lpstr>Echolocation</vt:lpstr>
      <vt:lpstr>Echolocation</vt:lpstr>
      <vt:lpstr>Echolocation in People</vt:lpstr>
      <vt:lpstr>Why Mouth Clicks?</vt:lpstr>
      <vt:lpstr>Overview of this ‘Lecture’</vt:lpstr>
      <vt:lpstr>PowerPoint Presentation</vt:lpstr>
      <vt:lpstr>Overview of this ‘Lecture’</vt:lpstr>
      <vt:lpstr>Which brain areas are involved in echolocation?</vt:lpstr>
      <vt:lpstr>PowerPoint Presentation</vt:lpstr>
      <vt:lpstr>PowerPoint Presentation</vt:lpstr>
      <vt:lpstr>PowerPoint Presentation</vt:lpstr>
      <vt:lpstr>Overview of this ‘Lecture’</vt:lpstr>
      <vt:lpstr>Sensory benefits of active, Click-Based Echolocation</vt:lpstr>
      <vt:lpstr>Spatial Representations</vt:lpstr>
      <vt:lpstr>Spatial Representations and Blindness</vt:lpstr>
      <vt:lpstr>Spatial Representations and Blindness</vt:lpstr>
      <vt:lpstr>Spatial Representations, Blindness and active click-based Echolocation</vt:lpstr>
      <vt:lpstr>Motor Behaviour</vt:lpstr>
      <vt:lpstr>Motor Behaviour</vt:lpstr>
      <vt:lpstr>Research Design</vt:lpstr>
      <vt:lpstr>videos</vt:lpstr>
      <vt:lpstr>PowerPoint Presentation</vt:lpstr>
      <vt:lpstr>Conclusion – walking Speed</vt:lpstr>
      <vt:lpstr>Results - Collisions</vt:lpstr>
      <vt:lpstr>Results - Collisions</vt:lpstr>
      <vt:lpstr>Results - Collisions</vt:lpstr>
      <vt:lpstr>Conclusion - Collisions</vt:lpstr>
      <vt:lpstr>Echolocation and Mobility</vt:lpstr>
      <vt:lpstr>Echolocation and Mobility</vt:lpstr>
      <vt:lpstr>Overview of this ‘Lecture’</vt:lpstr>
      <vt:lpstr>Echolocation = Sound</vt:lpstr>
      <vt:lpstr>Some specific examples</vt:lpstr>
      <vt:lpstr>Hearing Loss</vt:lpstr>
      <vt:lpstr>Adaptive Walking</vt:lpstr>
      <vt:lpstr>Summary</vt:lpstr>
      <vt:lpstr>PowerPoint Presentation</vt:lpstr>
      <vt:lpstr>Echolocation Training   - Practical Exercises -</vt:lpstr>
      <vt:lpstr>A word in advance</vt:lpstr>
      <vt:lpstr>A word in advance</vt:lpstr>
      <vt:lpstr>Overview of Practical Exercises</vt:lpstr>
      <vt:lpstr>1. How to make a mouth click</vt:lpstr>
      <vt:lpstr>How to make a mouth click</vt:lpstr>
      <vt:lpstr>Mouth Clicks  -  tongue and palate</vt:lpstr>
      <vt:lpstr>Mouth Clicks  -  tongue and palate</vt:lpstr>
      <vt:lpstr>PowerPoint Presentation</vt:lpstr>
      <vt:lpstr>Mouth Clicks  -  Tongue and palate – Step 2</vt:lpstr>
      <vt:lpstr>PowerPoint Presentation</vt:lpstr>
      <vt:lpstr>Other tongue clicks</vt:lpstr>
      <vt:lpstr>Considerations when teaching children</vt:lpstr>
      <vt:lpstr>Considerations when teaching children</vt:lpstr>
      <vt:lpstr>Considerations when working with people with hearing impairment</vt:lpstr>
      <vt:lpstr>2. Teaching What to listen for – Basic Exercises</vt:lpstr>
      <vt:lpstr>Sensitization Exercises </vt:lpstr>
      <vt:lpstr>Sensitization Exercises ctd </vt:lpstr>
      <vt:lpstr>Panel Exercise – Absence/Presence – How to hold the panel</vt:lpstr>
      <vt:lpstr>Panel Exercise – Absence/Presence – Task Structure 1</vt:lpstr>
      <vt:lpstr>Panel Exercise – Absence/Presence – Task Structure 2</vt:lpstr>
      <vt:lpstr>Panel Exercise – Absence/Presence – Increasing Difficulty</vt:lpstr>
      <vt:lpstr>Panel Exercise – Common Mistakes</vt:lpstr>
      <vt:lpstr>Panel Exercise – Common Mistakes</vt:lpstr>
      <vt:lpstr>Panel Exercise – Common Mistakes</vt:lpstr>
      <vt:lpstr>Panel Exercise – What to do if someone struggles</vt:lpstr>
      <vt:lpstr>Sensitization Exercises ctd </vt:lpstr>
      <vt:lpstr>Panel Exercise – Right/Left – How to hold the panel</vt:lpstr>
      <vt:lpstr>Panel Exercise – Right/Left – Task Structure 1</vt:lpstr>
      <vt:lpstr>Panel Exercise – Right/Left – Task Structure 2</vt:lpstr>
      <vt:lpstr>Panel Exercise – Right/Left – Increasing Difficulty</vt:lpstr>
      <vt:lpstr>Panel Exercise – Common Mistakes</vt:lpstr>
      <vt:lpstr>Panel Exercise – Common Mistakes</vt:lpstr>
      <vt:lpstr>Panel Exercise – What to do if someone struggles</vt:lpstr>
      <vt:lpstr>Teaching Exploration</vt:lpstr>
      <vt:lpstr>Panel Exercise – Right/Left Exploration – How to hold the panel</vt:lpstr>
      <vt:lpstr>Panel Exercise – Right/Left Exploration – Task Structure</vt:lpstr>
      <vt:lpstr>Panel Exercise – Right/Left/Up/Down Exploration – Task Structure</vt:lpstr>
      <vt:lpstr>Considerations when working with children</vt:lpstr>
      <vt:lpstr>Teaching Shape</vt:lpstr>
      <vt:lpstr>Teaching Material</vt:lpstr>
      <vt:lpstr>Teaching Distance</vt:lpstr>
      <vt:lpstr>PowerPoint Presentation</vt:lpstr>
      <vt:lpstr>3. Advanced Exercises</vt:lpstr>
      <vt:lpstr>Considerations: long cane, dog etc.</vt:lpstr>
      <vt:lpstr>Advanced Exercises – Centering exercise</vt:lpstr>
      <vt:lpstr>Advanced Exercises – Open Door exercise</vt:lpstr>
      <vt:lpstr>PowerPoint Presentation</vt:lpstr>
      <vt:lpstr>Advanced Exercises – Corner exercise</vt:lpstr>
      <vt:lpstr>Advanced Exercises – Closed Door exercise</vt:lpstr>
      <vt:lpstr>Advanced Exercises – Staircase exercise</vt:lpstr>
      <vt:lpstr>Advanced Exercises – Human Slalom</vt:lpstr>
      <vt:lpstr>Advanced Exercises – Wayfinding</vt:lpstr>
      <vt:lpstr>A word at the end</vt:lpstr>
      <vt:lpstr>A word at 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Echolocation in People – Definitions and Applications</dc:title>
  <dc:creator>Lore</dc:creator>
  <cp:lastModifiedBy>THALER, LORE</cp:lastModifiedBy>
  <cp:revision>102</cp:revision>
  <dcterms:created xsi:type="dcterms:W3CDTF">2016-06-26T17:19:16Z</dcterms:created>
  <dcterms:modified xsi:type="dcterms:W3CDTF">2022-11-15T03:31:28Z</dcterms:modified>
</cp:coreProperties>
</file>