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6" r:id="rId2"/>
    <p:sldId id="315" r:id="rId3"/>
    <p:sldId id="316" r:id="rId4"/>
    <p:sldId id="314" r:id="rId5"/>
    <p:sldId id="305" r:id="rId6"/>
    <p:sldId id="319" r:id="rId7"/>
    <p:sldId id="318" r:id="rId8"/>
    <p:sldId id="322" r:id="rId9"/>
    <p:sldId id="309" r:id="rId10"/>
    <p:sldId id="323" r:id="rId11"/>
    <p:sldId id="313" r:id="rId12"/>
  </p:sldIdLst>
  <p:sldSz cx="6858000" cy="9906000" type="A4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 varScale="1">
        <p:scale>
          <a:sx n="52" d="100"/>
          <a:sy n="52" d="100"/>
        </p:scale>
        <p:origin x="20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elcome%20to%20WinTun%20PC\Desktop\21-9-1\nac46%20and%20wrky7\sucrose%20treatment%20in%20plant\lesion%20length%20of%20M.Oryza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strRef>
              <c:f>'su up-reg 465 gene (Biological)'!$D$138:$D$140</c:f>
              <c:strCache>
                <c:ptCount val="3"/>
                <c:pt idx="0">
                  <c:v>protein amino acid phosphorylation</c:v>
                </c:pt>
                <c:pt idx="1">
                  <c:v>defense response</c:v>
                </c:pt>
                <c:pt idx="2">
                  <c:v>transport</c:v>
                </c:pt>
              </c:strCache>
            </c:strRef>
          </c:cat>
          <c:val>
            <c:numRef>
              <c:f>'su up-reg 465 gene (Biological)'!$E$138:$E$140</c:f>
              <c:numCache>
                <c:formatCode>General</c:formatCode>
                <c:ptCount val="3"/>
                <c:pt idx="0">
                  <c:v>2.2729978677115241</c:v>
                </c:pt>
                <c:pt idx="1">
                  <c:v>1.6526194017517766</c:v>
                </c:pt>
                <c:pt idx="2">
                  <c:v>1.5867139154810386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CC-4CEF-84B0-98C45E7E73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0927663"/>
        <c:axId val="160928079"/>
      </c:barChart>
      <c:catAx>
        <c:axId val="1609276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0928079"/>
        <c:crosses val="autoZero"/>
        <c:auto val="1"/>
        <c:lblAlgn val="ctr"/>
        <c:lblOffset val="100"/>
        <c:noMultiLvlLbl val="0"/>
      </c:catAx>
      <c:valAx>
        <c:axId val="1609280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fold enrichment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0927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OsICS1</a:t>
            </a:r>
          </a:p>
        </c:rich>
      </c:tx>
      <c:layout>
        <c:manualLayout>
          <c:xMode val="edge"/>
          <c:yMode val="edge"/>
          <c:x val="0.3906075003373295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4E-4017-AF3E-16E0F4D434D0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4E-4017-AF3E-16E0F4D434D0}"/>
              </c:ext>
            </c:extLst>
          </c:dPt>
          <c:errBars>
            <c:errBarType val="both"/>
            <c:errValType val="cust"/>
            <c:noEndCap val="0"/>
            <c:plus>
              <c:numRef>
                <c:f>'Transgenic CRISPR second'!$J$107:$L$107</c:f>
                <c:numCache>
                  <c:formatCode>General</c:formatCode>
                  <c:ptCount val="3"/>
                  <c:pt idx="0">
                    <c:v>0.15372154753600881</c:v>
                  </c:pt>
                  <c:pt idx="1">
                    <c:v>5.8916680531884855E-2</c:v>
                  </c:pt>
                  <c:pt idx="2">
                    <c:v>6.2628797188677476E-2</c:v>
                  </c:pt>
                </c:numCache>
              </c:numRef>
            </c:plus>
            <c:minus>
              <c:numRef>
                <c:f>'Transgenic CRISPR second'!$J$107:$L$107</c:f>
                <c:numCache>
                  <c:formatCode>General</c:formatCode>
                  <c:ptCount val="3"/>
                  <c:pt idx="0">
                    <c:v>0.15372154753600881</c:v>
                  </c:pt>
                  <c:pt idx="1">
                    <c:v>5.8916680531884855E-2</c:v>
                  </c:pt>
                  <c:pt idx="2">
                    <c:v>6.2628797188677476E-2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'Transgenic CRISPR second'!$J$102:$L$102</c:f>
              <c:strCache>
                <c:ptCount val="3"/>
                <c:pt idx="0">
                  <c:v>WT</c:v>
                </c:pt>
                <c:pt idx="1">
                  <c:v>oswrky7-1</c:v>
                </c:pt>
                <c:pt idx="2">
                  <c:v>oswrky7-2</c:v>
                </c:pt>
              </c:strCache>
            </c:strRef>
          </c:cat>
          <c:val>
            <c:numRef>
              <c:f>'Transgenic CRISPR second'!$J$103:$L$103</c:f>
              <c:numCache>
                <c:formatCode>General</c:formatCode>
                <c:ptCount val="3"/>
                <c:pt idx="0">
                  <c:v>0.35983707112859892</c:v>
                </c:pt>
                <c:pt idx="1">
                  <c:v>0.34915958638583994</c:v>
                </c:pt>
                <c:pt idx="2">
                  <c:v>0.37066864684450918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4E-4017-AF3E-16E0F4D434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2"/>
        <c:overlap val="-27"/>
        <c:axId val="379474719"/>
        <c:axId val="379475135"/>
      </c:barChart>
      <c:catAx>
        <c:axId val="3794747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475135"/>
        <c:crosses val="autoZero"/>
        <c:auto val="1"/>
        <c:lblAlgn val="ctr"/>
        <c:lblOffset val="100"/>
        <c:noMultiLvlLbl val="0"/>
      </c:catAx>
      <c:valAx>
        <c:axId val="379475135"/>
        <c:scaling>
          <c:orientation val="minMax"/>
          <c:max val="0.60000000000000009"/>
          <c:min val="0"/>
        </c:scaling>
        <c:delete val="0"/>
        <c:axPos val="l"/>
        <c:numFmt formatCode="General" sourceLinked="1"/>
        <c:majorTickMark val="out"/>
        <c:minorTickMark val="out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9474719"/>
        <c:crosses val="autoZero"/>
        <c:crossBetween val="between"/>
        <c:majorUnit val="0.1"/>
        <c:min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OsPAL</a:t>
            </a:r>
            <a:endParaRPr lang="en-US" sz="1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47463765263464519"/>
          <c:y val="4.86085887166069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60-4DF9-87DA-CAB6CEE24E73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60-4DF9-87DA-CAB6CEE24E73}"/>
              </c:ext>
            </c:extLst>
          </c:dPt>
          <c:errBars>
            <c:errBarType val="both"/>
            <c:errValType val="cust"/>
            <c:noEndCap val="0"/>
            <c:plus>
              <c:numRef>
                <c:f>'Transgenic CRISPR second'!$J$151:$L$151</c:f>
                <c:numCache>
                  <c:formatCode>General</c:formatCode>
                  <c:ptCount val="3"/>
                  <c:pt idx="0">
                    <c:v>0.16018958788323823</c:v>
                  </c:pt>
                  <c:pt idx="1">
                    <c:v>9.73342783216119E-2</c:v>
                  </c:pt>
                  <c:pt idx="2">
                    <c:v>1.8431140821156381E-2</c:v>
                  </c:pt>
                </c:numCache>
              </c:numRef>
            </c:plus>
            <c:minus>
              <c:numRef>
                <c:f>'Transgenic CRISPR second'!$J$151:$L$151</c:f>
                <c:numCache>
                  <c:formatCode>General</c:formatCode>
                  <c:ptCount val="3"/>
                  <c:pt idx="0">
                    <c:v>0.16018958788323823</c:v>
                  </c:pt>
                  <c:pt idx="1">
                    <c:v>9.73342783216119E-2</c:v>
                  </c:pt>
                  <c:pt idx="2">
                    <c:v>1.8431140821156381E-2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'Transgenic CRISPR second'!$J$146:$L$146</c:f>
              <c:strCache>
                <c:ptCount val="3"/>
                <c:pt idx="0">
                  <c:v>WT</c:v>
                </c:pt>
                <c:pt idx="1">
                  <c:v>oswrky7-1</c:v>
                </c:pt>
                <c:pt idx="2">
                  <c:v>oswrky7-2</c:v>
                </c:pt>
              </c:strCache>
            </c:strRef>
          </c:cat>
          <c:val>
            <c:numRef>
              <c:f>'Transgenic CRISPR second'!$J$147:$L$147</c:f>
              <c:numCache>
                <c:formatCode>General</c:formatCode>
                <c:ptCount val="3"/>
                <c:pt idx="0">
                  <c:v>0.33724357984487974</c:v>
                </c:pt>
                <c:pt idx="1">
                  <c:v>0.17868022787708432</c:v>
                </c:pt>
                <c:pt idx="2">
                  <c:v>0.15494131714405174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60-4DF9-87DA-CAB6CEE24E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34"/>
        <c:axId val="240768223"/>
        <c:axId val="240747423"/>
      </c:barChart>
      <c:catAx>
        <c:axId val="24076822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47423"/>
        <c:crosses val="autoZero"/>
        <c:auto val="1"/>
        <c:lblAlgn val="ctr"/>
        <c:lblOffset val="100"/>
        <c:noMultiLvlLbl val="0"/>
      </c:catAx>
      <c:valAx>
        <c:axId val="240747423"/>
        <c:scaling>
          <c:orientation val="minMax"/>
          <c:max val="0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Relative</a:t>
                </a:r>
                <a:r>
                  <a:rPr lang="en-US" sz="1000" b="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expression</a:t>
                </a:r>
                <a:endParaRPr lang="en-US" sz="10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3.1574223665667922E-2"/>
              <c:y val="0.271495043263557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40768223"/>
        <c:crosses val="autoZero"/>
        <c:crossBetween val="between"/>
        <c:majorUnit val="0.1"/>
        <c:min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0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OsAOC1</a:t>
            </a:r>
          </a:p>
        </c:rich>
      </c:tx>
      <c:layout>
        <c:manualLayout>
          <c:xMode val="edge"/>
          <c:yMode val="edge"/>
          <c:x val="0.37737937476068922"/>
          <c:y val="5.309970577745704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9605266605348"/>
          <c:y val="0.17947700552780479"/>
          <c:w val="0.81082491120509637"/>
          <c:h val="0.6973408754427240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F6-441E-8618-C9576D2CBA6F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6F6-441E-8618-C9576D2CBA6F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6F6-441E-8618-C9576D2CBA6F}"/>
              </c:ext>
            </c:extLst>
          </c:dPt>
          <c:errBars>
            <c:errBarType val="both"/>
            <c:errValType val="cust"/>
            <c:noEndCap val="0"/>
            <c:plus>
              <c:numRef>
                <c:f>'Transgenic CRISPR second'!$J$140:$L$140</c:f>
                <c:numCache>
                  <c:formatCode>General</c:formatCode>
                  <c:ptCount val="3"/>
                  <c:pt idx="0">
                    <c:v>5.0652020558705727E-2</c:v>
                  </c:pt>
                  <c:pt idx="1">
                    <c:v>0.1419292237877566</c:v>
                  </c:pt>
                  <c:pt idx="2">
                    <c:v>6.6556506631350612E-2</c:v>
                  </c:pt>
                </c:numCache>
              </c:numRef>
            </c:plus>
            <c:minus>
              <c:numRef>
                <c:f>'Transgenic CRISPR second'!$J$140:$L$140</c:f>
                <c:numCache>
                  <c:formatCode>General</c:formatCode>
                  <c:ptCount val="3"/>
                  <c:pt idx="0">
                    <c:v>5.0652020558705727E-2</c:v>
                  </c:pt>
                  <c:pt idx="1">
                    <c:v>0.1419292237877566</c:v>
                  </c:pt>
                  <c:pt idx="2">
                    <c:v>6.6556506631350612E-2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'Transgenic CRISPR second'!$J$135:$L$135</c:f>
              <c:strCache>
                <c:ptCount val="3"/>
                <c:pt idx="0">
                  <c:v>WT</c:v>
                </c:pt>
                <c:pt idx="1">
                  <c:v>oswrky7-1</c:v>
                </c:pt>
                <c:pt idx="2">
                  <c:v>oswrky7-2</c:v>
                </c:pt>
              </c:strCache>
            </c:strRef>
          </c:cat>
          <c:val>
            <c:numRef>
              <c:f>'Transgenic CRISPR second'!$J$136:$L$136</c:f>
              <c:numCache>
                <c:formatCode>General</c:formatCode>
                <c:ptCount val="3"/>
                <c:pt idx="0">
                  <c:v>0.40924614306581042</c:v>
                </c:pt>
                <c:pt idx="1">
                  <c:v>0.41307646081140181</c:v>
                </c:pt>
                <c:pt idx="2">
                  <c:v>0.37323508820005225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6F6-441E-8618-C9576D2CB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overlap val="-27"/>
        <c:axId val="2129910175"/>
        <c:axId val="2129908927"/>
      </c:barChart>
      <c:catAx>
        <c:axId val="21299101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9908927"/>
        <c:crosses val="autoZero"/>
        <c:auto val="1"/>
        <c:lblAlgn val="ctr"/>
        <c:lblOffset val="100"/>
        <c:noMultiLvlLbl val="0"/>
      </c:catAx>
      <c:valAx>
        <c:axId val="212990892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29910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OsAOS2</a:t>
            </a:r>
          </a:p>
        </c:rich>
      </c:tx>
      <c:layout>
        <c:manualLayout>
          <c:xMode val="edge"/>
          <c:yMode val="edge"/>
          <c:x val="0.4666363631466655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114154906787671"/>
          <c:y val="0.18228287099884991"/>
          <c:w val="0.70562630290288109"/>
          <c:h val="0.7009162070668216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C46-48D7-AC89-3FD91E7DF9AA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46-48D7-AC89-3FD91E7DF9AA}"/>
              </c:ext>
            </c:extLst>
          </c:dPt>
          <c:errBars>
            <c:errBarType val="both"/>
            <c:errValType val="cust"/>
            <c:noEndCap val="0"/>
            <c:plus>
              <c:numRef>
                <c:f>'Transgenic CRISPR second'!$J$118:$L$118</c:f>
                <c:numCache>
                  <c:formatCode>General</c:formatCode>
                  <c:ptCount val="3"/>
                  <c:pt idx="0">
                    <c:v>6.6238872302979857E-3</c:v>
                  </c:pt>
                  <c:pt idx="1">
                    <c:v>5.5891696815480322E-3</c:v>
                  </c:pt>
                  <c:pt idx="2">
                    <c:v>4.4993641386208703E-4</c:v>
                  </c:pt>
                </c:numCache>
              </c:numRef>
            </c:plus>
            <c:minus>
              <c:numRef>
                <c:f>'Transgenic CRISPR second'!$J$118:$L$118</c:f>
                <c:numCache>
                  <c:formatCode>General</c:formatCode>
                  <c:ptCount val="3"/>
                  <c:pt idx="0">
                    <c:v>6.6238872302979857E-3</c:v>
                  </c:pt>
                  <c:pt idx="1">
                    <c:v>5.5891696815480322E-3</c:v>
                  </c:pt>
                  <c:pt idx="2">
                    <c:v>4.4993641386208703E-4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'Transgenic CRISPR second'!$J$113:$L$113</c:f>
              <c:strCache>
                <c:ptCount val="3"/>
                <c:pt idx="0">
                  <c:v>WT</c:v>
                </c:pt>
                <c:pt idx="1">
                  <c:v>oswrky7-1</c:v>
                </c:pt>
                <c:pt idx="2">
                  <c:v>oswrky7-2</c:v>
                </c:pt>
              </c:strCache>
            </c:strRef>
          </c:cat>
          <c:val>
            <c:numRef>
              <c:f>'Transgenic CRISPR second'!$J$114:$L$114</c:f>
              <c:numCache>
                <c:formatCode>General</c:formatCode>
                <c:ptCount val="3"/>
                <c:pt idx="0">
                  <c:v>1.1711096652577689E-2</c:v>
                </c:pt>
                <c:pt idx="1">
                  <c:v>1.270619773703271E-2</c:v>
                </c:pt>
                <c:pt idx="2">
                  <c:v>7.4431536416731808E-3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46-48D7-AC89-3FD91E7DF9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5"/>
        <c:overlap val="-27"/>
        <c:axId val="315435343"/>
        <c:axId val="315447407"/>
      </c:barChart>
      <c:catAx>
        <c:axId val="3154353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447407"/>
        <c:crosses val="autoZero"/>
        <c:auto val="1"/>
        <c:lblAlgn val="ctr"/>
        <c:lblOffset val="100"/>
        <c:noMultiLvlLbl val="0"/>
      </c:catAx>
      <c:valAx>
        <c:axId val="31544740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Relative expression</a:t>
                </a:r>
              </a:p>
            </c:rich>
          </c:tx>
          <c:layout>
            <c:manualLayout>
              <c:xMode val="edge"/>
              <c:yMode val="edge"/>
              <c:x val="2.1049482443778616E-2"/>
              <c:y val="0.254341313709200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15435343"/>
        <c:crosses val="autoZero"/>
        <c:crossBetween val="between"/>
        <c:majorUnit val="1.0000000000000002E-2"/>
        <c:minorUnit val="5.000000000000001E-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OsOPR3</a:t>
            </a:r>
          </a:p>
        </c:rich>
      </c:tx>
      <c:layout>
        <c:manualLayout>
          <c:xMode val="edge"/>
          <c:yMode val="edge"/>
          <c:x val="0.36830209820605475"/>
          <c:y val="5.316321105794790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369286759577848"/>
          <c:y val="0.16905901116427433"/>
          <c:w val="0.79409220990789342"/>
          <c:h val="0.707611548556430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89-4458-BE58-C427747B3BB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89-4458-BE58-C427747B3BB9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189-4458-BE58-C427747B3BB9}"/>
              </c:ext>
            </c:extLst>
          </c:dPt>
          <c:errBars>
            <c:errBarType val="both"/>
            <c:errValType val="cust"/>
            <c:noEndCap val="0"/>
            <c:plus>
              <c:numRef>
                <c:f>'Transgenic CRISPR second'!$J$129:$L$129</c:f>
                <c:numCache>
                  <c:formatCode>General</c:formatCode>
                  <c:ptCount val="3"/>
                  <c:pt idx="0">
                    <c:v>4.6490008909672531E-2</c:v>
                  </c:pt>
                  <c:pt idx="1">
                    <c:v>2.5470056854686823E-2</c:v>
                  </c:pt>
                  <c:pt idx="2">
                    <c:v>2.7359126832966835E-2</c:v>
                  </c:pt>
                </c:numCache>
              </c:numRef>
            </c:plus>
            <c:minus>
              <c:numRef>
                <c:f>'Transgenic CRISPR second'!$J$129:$L$129</c:f>
                <c:numCache>
                  <c:formatCode>General</c:formatCode>
                  <c:ptCount val="3"/>
                  <c:pt idx="0">
                    <c:v>4.6490008909672531E-2</c:v>
                  </c:pt>
                  <c:pt idx="1">
                    <c:v>2.5470056854686823E-2</c:v>
                  </c:pt>
                  <c:pt idx="2">
                    <c:v>2.7359126832966835E-2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'Transgenic CRISPR second'!$J$124:$L$124</c:f>
              <c:strCache>
                <c:ptCount val="3"/>
                <c:pt idx="0">
                  <c:v>WT</c:v>
                </c:pt>
                <c:pt idx="1">
                  <c:v>oswrky7-1</c:v>
                </c:pt>
                <c:pt idx="2">
                  <c:v>oswrky7-2</c:v>
                </c:pt>
              </c:strCache>
            </c:strRef>
          </c:cat>
          <c:val>
            <c:numRef>
              <c:f>'Transgenic CRISPR second'!$J$125:$L$125</c:f>
              <c:numCache>
                <c:formatCode>General</c:formatCode>
                <c:ptCount val="3"/>
                <c:pt idx="0">
                  <c:v>0.22765286406215587</c:v>
                </c:pt>
                <c:pt idx="1">
                  <c:v>0.19481262928993573</c:v>
                </c:pt>
                <c:pt idx="2">
                  <c:v>0.17638287052916518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189-4458-BE58-C427747B3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2"/>
        <c:overlap val="-27"/>
        <c:axId val="320127487"/>
        <c:axId val="320129567"/>
      </c:barChart>
      <c:catAx>
        <c:axId val="3201274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129567"/>
        <c:crosses val="autoZero"/>
        <c:auto val="1"/>
        <c:lblAlgn val="ctr"/>
        <c:lblOffset val="100"/>
        <c:noMultiLvlLbl val="0"/>
      </c:catAx>
      <c:valAx>
        <c:axId val="320129567"/>
        <c:scaling>
          <c:orientation val="minMax"/>
        </c:scaling>
        <c:delete val="0"/>
        <c:axPos val="l"/>
        <c:numFmt formatCode="General" sourceLinked="1"/>
        <c:majorTickMark val="out"/>
        <c:minorTickMark val="out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0127487"/>
        <c:crosses val="autoZero"/>
        <c:crossBetween val="between"/>
        <c:majorUnit val="0.1"/>
        <c:min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0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OsNH1</a:t>
            </a:r>
          </a:p>
        </c:rich>
      </c:tx>
      <c:layout>
        <c:manualLayout>
          <c:xMode val="edge"/>
          <c:yMode val="edge"/>
          <c:x val="0.39264098714964063"/>
          <c:y val="4.86085887166069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141290347811924"/>
          <c:y val="0.16429702986213149"/>
          <c:w val="0.76854913121153334"/>
          <c:h val="0.7229394647007872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8D4-419A-AE11-4B41EAB1FA06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8D4-419A-AE11-4B41EAB1FA06}"/>
              </c:ext>
            </c:extLst>
          </c:dPt>
          <c:errBars>
            <c:errBarType val="both"/>
            <c:errValType val="cust"/>
            <c:noEndCap val="0"/>
            <c:plus>
              <c:numRef>
                <c:f>'Transgenic CRISPR second'!$J$85:$L$85</c:f>
                <c:numCache>
                  <c:formatCode>General</c:formatCode>
                  <c:ptCount val="3"/>
                  <c:pt idx="0">
                    <c:v>4.2329211736703502E-2</c:v>
                  </c:pt>
                  <c:pt idx="1">
                    <c:v>4.3263197174388243E-2</c:v>
                  </c:pt>
                  <c:pt idx="2">
                    <c:v>7.2679402471276619E-2</c:v>
                  </c:pt>
                </c:numCache>
              </c:numRef>
            </c:plus>
            <c:minus>
              <c:numRef>
                <c:f>'Transgenic CRISPR second'!$J$85:$L$85</c:f>
                <c:numCache>
                  <c:formatCode>General</c:formatCode>
                  <c:ptCount val="3"/>
                  <c:pt idx="0">
                    <c:v>4.2329211736703502E-2</c:v>
                  </c:pt>
                  <c:pt idx="1">
                    <c:v>4.3263197174388243E-2</c:v>
                  </c:pt>
                  <c:pt idx="2">
                    <c:v>7.2679402471276619E-2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'Transgenic CRISPR second'!$J$80:$L$80</c:f>
              <c:strCache>
                <c:ptCount val="3"/>
                <c:pt idx="0">
                  <c:v>WT</c:v>
                </c:pt>
                <c:pt idx="1">
                  <c:v>oswrky7-1</c:v>
                </c:pt>
                <c:pt idx="2">
                  <c:v>oswrky7-2</c:v>
                </c:pt>
              </c:strCache>
            </c:strRef>
          </c:cat>
          <c:val>
            <c:numRef>
              <c:f>'Transgenic CRISPR second'!$J$81:$L$81</c:f>
              <c:numCache>
                <c:formatCode>General</c:formatCode>
                <c:ptCount val="3"/>
                <c:pt idx="0">
                  <c:v>0.17071620896624487</c:v>
                </c:pt>
                <c:pt idx="1">
                  <c:v>0.14167065803255563</c:v>
                </c:pt>
                <c:pt idx="2">
                  <c:v>0.12996777765200565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D4-419A-AE11-4B41EAB1FA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4"/>
        <c:overlap val="-27"/>
        <c:axId val="315487343"/>
        <c:axId val="315488591"/>
      </c:barChart>
      <c:catAx>
        <c:axId val="3154873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488591"/>
        <c:crosses val="autoZero"/>
        <c:auto val="1"/>
        <c:lblAlgn val="ctr"/>
        <c:lblOffset val="100"/>
        <c:noMultiLvlLbl val="0"/>
      </c:catAx>
      <c:valAx>
        <c:axId val="315488591"/>
        <c:scaling>
          <c:orientation val="minMax"/>
          <c:max val="0.25"/>
          <c:min val="0"/>
        </c:scaling>
        <c:delete val="0"/>
        <c:axPos val="l"/>
        <c:numFmt formatCode="General" sourceLinked="1"/>
        <c:majorTickMark val="out"/>
        <c:minorTickMark val="out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15487343"/>
        <c:crosses val="autoZero"/>
        <c:crossBetween val="between"/>
        <c:majorUnit val="5.000000000000001E-2"/>
        <c:min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22714043928455"/>
          <c:y val="0.10084033613445378"/>
          <c:w val="0.81204652915754949"/>
          <c:h val="0.78684076255173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Sheet1!$M$34</c:f>
              <c:strCache>
                <c:ptCount val="1"/>
                <c:pt idx="0">
                  <c:v>WT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Sheet1!$M$42:$M$43</c:f>
                <c:numCache>
                  <c:formatCode>General</c:formatCode>
                  <c:ptCount val="2"/>
                  <c:pt idx="0">
                    <c:v>1.7508801775019508E-2</c:v>
                  </c:pt>
                  <c:pt idx="1">
                    <c:v>0.58847614421907668</c:v>
                  </c:pt>
                </c:numCache>
              </c:numRef>
            </c:plus>
            <c:minus>
              <c:numRef>
                <c:f>Sheet1!$M$42:$M$43</c:f>
                <c:numCache>
                  <c:formatCode>General</c:formatCode>
                  <c:ptCount val="2"/>
                  <c:pt idx="0">
                    <c:v>1.7508801775019508E-2</c:v>
                  </c:pt>
                  <c:pt idx="1">
                    <c:v>0.58847614421907668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Sheet1!$L$35:$L$36</c:f>
              <c:strCache>
                <c:ptCount val="2"/>
                <c:pt idx="0">
                  <c:v>Man</c:v>
                </c:pt>
                <c:pt idx="1">
                  <c:v>Suc</c:v>
                </c:pt>
              </c:strCache>
            </c:strRef>
          </c:cat>
          <c:val>
            <c:numRef>
              <c:f>Sheet1!$M$35:$M$36</c:f>
              <c:numCache>
                <c:formatCode>General</c:formatCode>
                <c:ptCount val="2"/>
                <c:pt idx="0">
                  <c:v>0.12477934201033063</c:v>
                </c:pt>
                <c:pt idx="1">
                  <c:v>2.6393264944923813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60-4E6E-9B16-291F9D5D524A}"/>
            </c:ext>
          </c:extLst>
        </c:ser>
        <c:ser>
          <c:idx val="1"/>
          <c:order val="1"/>
          <c:tx>
            <c:strRef>
              <c:f>Sheet1!$N$34</c:f>
              <c:strCache>
                <c:ptCount val="1"/>
                <c:pt idx="0">
                  <c:v>oswrky7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Sheet1!$N$42:$N$43</c:f>
                <c:numCache>
                  <c:formatCode>General</c:formatCode>
                  <c:ptCount val="2"/>
                  <c:pt idx="0">
                    <c:v>3.0250749337436971E-2</c:v>
                  </c:pt>
                  <c:pt idx="1">
                    <c:v>0.10599522911126218</c:v>
                  </c:pt>
                </c:numCache>
              </c:numRef>
            </c:plus>
            <c:minus>
              <c:numRef>
                <c:f>Sheet1!$N$42:$N$43</c:f>
                <c:numCache>
                  <c:formatCode>General</c:formatCode>
                  <c:ptCount val="2"/>
                  <c:pt idx="0">
                    <c:v>3.0250749337436971E-2</c:v>
                  </c:pt>
                  <c:pt idx="1">
                    <c:v>0.10599522911126218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Sheet1!$L$35:$L$36</c:f>
              <c:strCache>
                <c:ptCount val="2"/>
                <c:pt idx="0">
                  <c:v>Man</c:v>
                </c:pt>
                <c:pt idx="1">
                  <c:v>Suc</c:v>
                </c:pt>
              </c:strCache>
            </c:strRef>
          </c:cat>
          <c:val>
            <c:numRef>
              <c:f>Sheet1!$N$35:$N$36</c:f>
              <c:numCache>
                <c:formatCode>General</c:formatCode>
                <c:ptCount val="2"/>
                <c:pt idx="0">
                  <c:v>0.15553134903128857</c:v>
                </c:pt>
                <c:pt idx="1">
                  <c:v>1.0999914815545668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60-4E6E-9B16-291F9D5D52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7411440"/>
        <c:axId val="637409360"/>
      </c:barChart>
      <c:catAx>
        <c:axId val="637411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7409360"/>
        <c:crosses val="autoZero"/>
        <c:auto val="1"/>
        <c:lblAlgn val="ctr"/>
        <c:lblOffset val="100"/>
        <c:noMultiLvlLbl val="0"/>
      </c:catAx>
      <c:valAx>
        <c:axId val="6374093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Relative</a:t>
                </a:r>
                <a:r>
                  <a:rPr lang="en-US" sz="120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expression</a:t>
                </a:r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7411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1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5192050859352224"/>
          <c:y val="8.0579651202024649E-2"/>
          <c:w val="0.17341964061453585"/>
          <c:h val="0.145191851018622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('MG132 (ethanol)'!$G$181,'MG132 (ethanol)'!$G$163,'MG132 (ethanol)'!$G$172,'MG132 (ethanol)'!$G$190)</c:f>
                <c:numCache>
                  <c:formatCode>General</c:formatCode>
                  <c:ptCount val="4"/>
                  <c:pt idx="0">
                    <c:v>2.4744644263587936E-2</c:v>
                  </c:pt>
                  <c:pt idx="1">
                    <c:v>7.0000000000000007E-2</c:v>
                  </c:pt>
                  <c:pt idx="2">
                    <c:v>8.0358144245647994E-2</c:v>
                  </c:pt>
                  <c:pt idx="3">
                    <c:v>8.1002427309203234E-2</c:v>
                  </c:pt>
                </c:numCache>
              </c:numRef>
            </c:plus>
            <c:minus>
              <c:numRef>
                <c:f>('MG132 (ethanol)'!$G$181,'MG132 (ethanol)'!$G$163,'MG132 (ethanol)'!$G$172,'MG132 (ethanol)'!$G$190)</c:f>
                <c:numCache>
                  <c:formatCode>General</c:formatCode>
                  <c:ptCount val="4"/>
                  <c:pt idx="0">
                    <c:v>2.4744644263587936E-2</c:v>
                  </c:pt>
                  <c:pt idx="1">
                    <c:v>7.0000000000000007E-2</c:v>
                  </c:pt>
                  <c:pt idx="2">
                    <c:v>8.0358144245647994E-2</c:v>
                  </c:pt>
                  <c:pt idx="3">
                    <c:v>8.1002427309203234E-2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'MG132 (ethanol)'!$I$168:$L$168</c:f>
              <c:strCache>
                <c:ptCount val="4"/>
                <c:pt idx="0">
                  <c:v>Con</c:v>
                </c:pt>
                <c:pt idx="1">
                  <c:v>Suc</c:v>
                </c:pt>
                <c:pt idx="2">
                  <c:v>MG132</c:v>
                </c:pt>
                <c:pt idx="3">
                  <c:v>Ethanol</c:v>
                </c:pt>
              </c:strCache>
            </c:strRef>
          </c:cat>
          <c:val>
            <c:numRef>
              <c:f>'MG132 (ethanol)'!$I$169:$L$169</c:f>
              <c:numCache>
                <c:formatCode>General</c:formatCode>
                <c:ptCount val="4"/>
                <c:pt idx="0">
                  <c:v>0.20411489354009649</c:v>
                </c:pt>
                <c:pt idx="1">
                  <c:v>0.38721869800100001</c:v>
                </c:pt>
                <c:pt idx="2">
                  <c:v>0.46236947383135901</c:v>
                </c:pt>
                <c:pt idx="3">
                  <c:v>0.40635756668562645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DC-4070-B156-71640A605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9"/>
        <c:overlap val="-27"/>
        <c:axId val="1727286815"/>
        <c:axId val="1727287231"/>
      </c:barChart>
      <c:catAx>
        <c:axId val="172728681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27287231"/>
        <c:crosses val="autoZero"/>
        <c:auto val="1"/>
        <c:lblAlgn val="ctr"/>
        <c:lblOffset val="100"/>
        <c:noMultiLvlLbl val="0"/>
      </c:catAx>
      <c:valAx>
        <c:axId val="17272872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Relative</a:t>
                </a:r>
                <a:r>
                  <a:rPr lang="en-US" sz="100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expression</a:t>
                </a:r>
                <a:endParaRPr 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27286815"/>
        <c:crosses val="autoZero"/>
        <c:crossBetween val="between"/>
        <c:majorUnit val="0.2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A4A-473A-98FE-543B0B9778E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A4A-473A-98FE-543B0B9778EF}"/>
              </c:ext>
            </c:extLst>
          </c:dPt>
          <c:errBars>
            <c:errBarType val="both"/>
            <c:errValType val="cust"/>
            <c:noEndCap val="0"/>
            <c:plus>
              <c:numRef>
                <c:f>(Sheet1!$G$17,Sheet1!$G$23)</c:f>
                <c:numCache>
                  <c:formatCode>General</c:formatCode>
                  <c:ptCount val="2"/>
                  <c:pt idx="0">
                    <c:v>0.20964115483718379</c:v>
                  </c:pt>
                  <c:pt idx="1">
                    <c:v>8.2357496503393704E-2</c:v>
                  </c:pt>
                </c:numCache>
              </c:numRef>
            </c:plus>
            <c:minus>
              <c:numRef>
                <c:f>(Sheet1!$G$17,Sheet1!$G$23)</c:f>
                <c:numCache>
                  <c:formatCode>General</c:formatCode>
                  <c:ptCount val="2"/>
                  <c:pt idx="0">
                    <c:v>0.20964115483718379</c:v>
                  </c:pt>
                  <c:pt idx="1">
                    <c:v>8.2357496503393704E-2</c:v>
                  </c:pt>
                </c:numCache>
              </c:numRef>
            </c:minus>
            <c:spPr>
              <a:ln w="12700"/>
            </c:spPr>
          </c:errBars>
          <c:cat>
            <c:strRef>
              <c:f>Sheet1!$H$16:$I$16</c:f>
              <c:strCache>
                <c:ptCount val="2"/>
                <c:pt idx="0">
                  <c:v>WT</c:v>
                </c:pt>
                <c:pt idx="1">
                  <c:v>mutant</c:v>
                </c:pt>
              </c:strCache>
            </c:strRef>
          </c:cat>
          <c:val>
            <c:numRef>
              <c:f>Sheet1!$H$17:$I$17</c:f>
              <c:numCache>
                <c:formatCode>General</c:formatCode>
                <c:ptCount val="2"/>
                <c:pt idx="0">
                  <c:v>0.77887796552838218</c:v>
                </c:pt>
                <c:pt idx="1">
                  <c:v>0.35163731442334678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4A-473A-98FE-543B0B977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8"/>
        <c:axId val="37486976"/>
        <c:axId val="37488512"/>
      </c:barChart>
      <c:catAx>
        <c:axId val="37486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37488512"/>
        <c:crosses val="autoZero"/>
        <c:auto val="1"/>
        <c:lblAlgn val="ctr"/>
        <c:lblOffset val="100"/>
        <c:noMultiLvlLbl val="0"/>
      </c:catAx>
      <c:valAx>
        <c:axId val="37488512"/>
        <c:scaling>
          <c:orientation val="minMax"/>
          <c:max val="1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0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Relative expression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7486976"/>
        <c:crosses val="autoZero"/>
        <c:crossBetween val="between"/>
        <c:majorUnit val="0.2"/>
        <c:min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54450000790291"/>
          <c:y val="5.192078809215122E-2"/>
          <c:w val="0.72017253446778429"/>
          <c:h val="0.806519431712665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E4-4C74-B73A-C3DA28A3C666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E4-4C74-B73A-C3DA28A3C666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Sheet1!$D$3:$E$3</c:f>
                <c:numCache>
                  <c:formatCode>General</c:formatCode>
                  <c:ptCount val="2"/>
                  <c:pt idx="0">
                    <c:v>1.004705908345398</c:v>
                  </c:pt>
                  <c:pt idx="1">
                    <c:v>1.7403271658813684</c:v>
                  </c:pt>
                </c:numCache>
              </c:numRef>
            </c:plus>
            <c:minus>
              <c:numRef>
                <c:f>Sheet1!$D$3:$E$3</c:f>
                <c:numCache>
                  <c:formatCode>General</c:formatCode>
                  <c:ptCount val="2"/>
                  <c:pt idx="0">
                    <c:v>1.004705908345398</c:v>
                  </c:pt>
                  <c:pt idx="1">
                    <c:v>1.7403271658813684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Sheet1!$D$1:$E$1</c:f>
              <c:strCache>
                <c:ptCount val="2"/>
                <c:pt idx="0">
                  <c:v>Wild type</c:v>
                </c:pt>
                <c:pt idx="1">
                  <c:v>Mutant</c:v>
                </c:pt>
              </c:strCache>
            </c:strRef>
          </c:cat>
          <c:val>
            <c:numRef>
              <c:f>Sheet1!$D$2:$E$2</c:f>
              <c:numCache>
                <c:formatCode>General</c:formatCode>
                <c:ptCount val="2"/>
                <c:pt idx="0">
                  <c:v>3.8333333333333335</c:v>
                </c:pt>
                <c:pt idx="1">
                  <c:v>10.935185185185185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E4-4C74-B73A-C3DA28A3C6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1"/>
        <c:overlap val="-27"/>
        <c:axId val="1727163759"/>
        <c:axId val="1727161263"/>
      </c:barChart>
      <c:catAx>
        <c:axId val="17271637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27161263"/>
        <c:crosses val="autoZero"/>
        <c:auto val="1"/>
        <c:lblAlgn val="ctr"/>
        <c:lblOffset val="100"/>
        <c:noMultiLvlLbl val="0"/>
      </c:catAx>
      <c:valAx>
        <c:axId val="172716126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 b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Lesion length (mm)</a:t>
                </a:r>
              </a:p>
            </c:rich>
          </c:tx>
          <c:layout>
            <c:manualLayout>
              <c:xMode val="edge"/>
              <c:yMode val="edge"/>
              <c:x val="6.8115288299778434E-2"/>
              <c:y val="0.151508539078825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27163759"/>
        <c:crosses val="autoZero"/>
        <c:crossBetween val="between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995-4373-ADFB-F8ABD217158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995-4373-ADFB-F8ABD2171582}"/>
              </c:ext>
            </c:extLst>
          </c:dPt>
          <c:errBars>
            <c:errBarType val="both"/>
            <c:errValType val="cust"/>
            <c:noEndCap val="0"/>
            <c:plus>
              <c:numRef>
                <c:f>(Sheet1!$G$150,Sheet1!$G$144)</c:f>
                <c:numCache>
                  <c:formatCode>General</c:formatCode>
                  <c:ptCount val="2"/>
                  <c:pt idx="0">
                    <c:v>0.38145846252780924</c:v>
                  </c:pt>
                  <c:pt idx="1">
                    <c:v>0.58540730215524328</c:v>
                  </c:pt>
                </c:numCache>
              </c:numRef>
            </c:plus>
            <c:minus>
              <c:numRef>
                <c:f>(Sheet1!$G$150,Sheet1!$G$144)</c:f>
                <c:numCache>
                  <c:formatCode>General</c:formatCode>
                  <c:ptCount val="2"/>
                  <c:pt idx="0">
                    <c:v>0.38145846252780924</c:v>
                  </c:pt>
                  <c:pt idx="1">
                    <c:v>0.58540730215524328</c:v>
                  </c:pt>
                </c:numCache>
              </c:numRef>
            </c:minus>
            <c:spPr>
              <a:ln w="12700"/>
            </c:spPr>
          </c:errBars>
          <c:cat>
            <c:strRef>
              <c:f>Sheet1!$K$143:$L$143</c:f>
              <c:strCache>
                <c:ptCount val="2"/>
                <c:pt idx="0">
                  <c:v>Mock</c:v>
                </c:pt>
                <c:pt idx="1">
                  <c:v>M. oryzae</c:v>
                </c:pt>
              </c:strCache>
            </c:strRef>
          </c:cat>
          <c:val>
            <c:numRef>
              <c:f>Sheet1!$K$144:$L$144</c:f>
              <c:numCache>
                <c:formatCode>General</c:formatCode>
                <c:ptCount val="2"/>
                <c:pt idx="0">
                  <c:v>3.2419351972386159</c:v>
                </c:pt>
                <c:pt idx="1">
                  <c:v>5.0517674446593626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95-4373-ADFB-F8ABD21715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1987840"/>
        <c:axId val="62071552"/>
      </c:barChart>
      <c:catAx>
        <c:axId val="61987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62071552"/>
        <c:crosses val="autoZero"/>
        <c:auto val="1"/>
        <c:lblAlgn val="ctr"/>
        <c:lblOffset val="100"/>
        <c:noMultiLvlLbl val="0"/>
      </c:catAx>
      <c:valAx>
        <c:axId val="6207155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00">
                    <a:solidFill>
                      <a:schemeClr val="tx1"/>
                    </a:solidFill>
                  </a:defRPr>
                </a:pPr>
                <a:r>
                  <a:rPr lang="en-US" sz="10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Relative expression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61987840"/>
        <c:crosses val="autoZero"/>
        <c:crossBetween val="between"/>
        <c:majorUnit val="2"/>
        <c:min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'Agronomic character'!$C$55:$E$55</c:f>
                <c:numCache>
                  <c:formatCode>General</c:formatCode>
                  <c:ptCount val="3"/>
                  <c:pt idx="0">
                    <c:v>2.1930626551751344</c:v>
                  </c:pt>
                  <c:pt idx="1">
                    <c:v>2.410295378065479</c:v>
                  </c:pt>
                  <c:pt idx="2">
                    <c:v>2.115700942049815</c:v>
                  </c:pt>
                </c:numCache>
              </c:numRef>
            </c:plus>
            <c:minus>
              <c:numRef>
                <c:f>'Agronomic character'!$C$55:$E$55</c:f>
                <c:numCache>
                  <c:formatCode>General</c:formatCode>
                  <c:ptCount val="3"/>
                  <c:pt idx="0">
                    <c:v>2.1930626551751344</c:v>
                  </c:pt>
                  <c:pt idx="1">
                    <c:v>2.410295378065479</c:v>
                  </c:pt>
                  <c:pt idx="2">
                    <c:v>2.115700942049815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'Agronomic character'!$G$46:$I$46</c:f>
              <c:strCache>
                <c:ptCount val="3"/>
                <c:pt idx="0">
                  <c:v>WT</c:v>
                </c:pt>
                <c:pt idx="1">
                  <c:v>CR-11</c:v>
                </c:pt>
                <c:pt idx="2">
                  <c:v>CR-17</c:v>
                </c:pt>
              </c:strCache>
            </c:strRef>
          </c:cat>
          <c:val>
            <c:numRef>
              <c:f>'Agronomic character'!$G$47:$I$47</c:f>
              <c:numCache>
                <c:formatCode>General</c:formatCode>
                <c:ptCount val="3"/>
                <c:pt idx="0">
                  <c:v>60.857142857142854</c:v>
                </c:pt>
                <c:pt idx="1">
                  <c:v>57.142857142857146</c:v>
                </c:pt>
                <c:pt idx="2">
                  <c:v>60.857142857142854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74-44F8-980A-F4D249C97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4505503"/>
        <c:axId val="1244511327"/>
      </c:barChart>
      <c:catAx>
        <c:axId val="12445055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4511327"/>
        <c:crosses val="autoZero"/>
        <c:auto val="1"/>
        <c:lblAlgn val="ctr"/>
        <c:lblOffset val="100"/>
        <c:noMultiLvlLbl val="0"/>
      </c:catAx>
      <c:valAx>
        <c:axId val="1244511327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Plant height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44505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'Agronomic character'!$C$14:$E$14</c:f>
                <c:numCache>
                  <c:formatCode>General</c:formatCode>
                  <c:ptCount val="3"/>
                  <c:pt idx="0">
                    <c:v>1.1737877907772671</c:v>
                  </c:pt>
                  <c:pt idx="1">
                    <c:v>1.5129074290546956</c:v>
                  </c:pt>
                  <c:pt idx="2">
                    <c:v>1.9010231163478495</c:v>
                  </c:pt>
                </c:numCache>
              </c:numRef>
            </c:plus>
            <c:minus>
              <c:numRef>
                <c:f>'Agronomic character'!$C$14:$E$14</c:f>
                <c:numCache>
                  <c:formatCode>General</c:formatCode>
                  <c:ptCount val="3"/>
                  <c:pt idx="0">
                    <c:v>1.1737877907772671</c:v>
                  </c:pt>
                  <c:pt idx="1">
                    <c:v>1.5129074290546956</c:v>
                  </c:pt>
                  <c:pt idx="2">
                    <c:v>1.9010231163478495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'Agronomic character'!$H$6:$J$6</c:f>
              <c:strCache>
                <c:ptCount val="3"/>
                <c:pt idx="0">
                  <c:v>WT</c:v>
                </c:pt>
                <c:pt idx="1">
                  <c:v>CR-11</c:v>
                </c:pt>
                <c:pt idx="2">
                  <c:v>CR-17</c:v>
                </c:pt>
              </c:strCache>
            </c:strRef>
          </c:cat>
          <c:val>
            <c:numRef>
              <c:f>'Agronomic character'!$H$7:$J$7</c:f>
              <c:numCache>
                <c:formatCode>General</c:formatCode>
                <c:ptCount val="3"/>
                <c:pt idx="0">
                  <c:v>18.100000000000001</c:v>
                </c:pt>
                <c:pt idx="1">
                  <c:v>16.7</c:v>
                </c:pt>
                <c:pt idx="2">
                  <c:v>18.350000000000001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74-4719-93E7-FD04F7186E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7448063"/>
        <c:axId val="2047449311"/>
      </c:barChart>
      <c:catAx>
        <c:axId val="20474480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7449311"/>
        <c:crosses val="autoZero"/>
        <c:auto val="1"/>
        <c:lblAlgn val="ctr"/>
        <c:lblOffset val="100"/>
        <c:noMultiLvlLbl val="0"/>
      </c:catAx>
      <c:valAx>
        <c:axId val="204744931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Panicle length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74480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'Agronomic character'!$C$31:$E$31</c:f>
                <c:numCache>
                  <c:formatCode>General</c:formatCode>
                  <c:ptCount val="3"/>
                  <c:pt idx="0">
                    <c:v>16.194134740701646</c:v>
                  </c:pt>
                  <c:pt idx="1">
                    <c:v>11.412712210513327</c:v>
                  </c:pt>
                  <c:pt idx="2">
                    <c:v>13.564659966250536</c:v>
                  </c:pt>
                </c:numCache>
              </c:numRef>
            </c:plus>
            <c:minus>
              <c:numRef>
                <c:f>'Agronomic character'!$C$31:$E$31</c:f>
                <c:numCache>
                  <c:formatCode>General</c:formatCode>
                  <c:ptCount val="3"/>
                  <c:pt idx="0">
                    <c:v>16.194134740701646</c:v>
                  </c:pt>
                  <c:pt idx="1">
                    <c:v>11.412712210513327</c:v>
                  </c:pt>
                  <c:pt idx="2">
                    <c:v>13.564659966250536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'Agronomic character'!$G$19:$I$19</c:f>
              <c:strCache>
                <c:ptCount val="3"/>
                <c:pt idx="0">
                  <c:v>WT</c:v>
                </c:pt>
                <c:pt idx="1">
                  <c:v>CR-11</c:v>
                </c:pt>
                <c:pt idx="2">
                  <c:v>CR-17</c:v>
                </c:pt>
              </c:strCache>
            </c:strRef>
          </c:cat>
          <c:val>
            <c:numRef>
              <c:f>'Agronomic character'!$G$20:$I$20</c:f>
              <c:numCache>
                <c:formatCode>General</c:formatCode>
                <c:ptCount val="3"/>
                <c:pt idx="0">
                  <c:v>85.5</c:v>
                </c:pt>
                <c:pt idx="1">
                  <c:v>78.5</c:v>
                </c:pt>
                <c:pt idx="2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2D-4CBC-B239-365F7E12F1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64766703"/>
        <c:axId val="1964768783"/>
      </c:barChart>
      <c:catAx>
        <c:axId val="19647667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4768783"/>
        <c:crosses val="autoZero"/>
        <c:auto val="1"/>
        <c:lblAlgn val="ctr"/>
        <c:lblOffset val="100"/>
        <c:noMultiLvlLbl val="0"/>
      </c:catAx>
      <c:valAx>
        <c:axId val="196476878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Grain number per panicle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647667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'Agronomic character'!$C$43:$E$43</c:f>
                <c:numCache>
                  <c:formatCode>General</c:formatCode>
                  <c:ptCount val="3"/>
                  <c:pt idx="0">
                    <c:v>4.8785243670601941E-2</c:v>
                  </c:pt>
                  <c:pt idx="1">
                    <c:v>0.10954451150103323</c:v>
                  </c:pt>
                  <c:pt idx="2">
                    <c:v>4.8270073544588767E-2</c:v>
                  </c:pt>
                </c:numCache>
              </c:numRef>
            </c:plus>
            <c:minus>
              <c:numRef>
                <c:f>'Agronomic character'!$C$43:$E$43</c:f>
                <c:numCache>
                  <c:formatCode>General</c:formatCode>
                  <c:ptCount val="3"/>
                  <c:pt idx="0">
                    <c:v>4.8785243670601941E-2</c:v>
                  </c:pt>
                  <c:pt idx="1">
                    <c:v>0.10954451150103323</c:v>
                  </c:pt>
                  <c:pt idx="2">
                    <c:v>4.8270073544588767E-2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'Agronomic character'!$G$36:$I$36</c:f>
              <c:strCache>
                <c:ptCount val="3"/>
                <c:pt idx="0">
                  <c:v>WT</c:v>
                </c:pt>
                <c:pt idx="1">
                  <c:v>CR-11</c:v>
                </c:pt>
                <c:pt idx="2">
                  <c:v>CR-17</c:v>
                </c:pt>
              </c:strCache>
            </c:strRef>
          </c:cat>
          <c:val>
            <c:numRef>
              <c:f>'Agronomic character'!$G$37:$I$37</c:f>
              <c:numCache>
                <c:formatCode>General</c:formatCode>
                <c:ptCount val="3"/>
                <c:pt idx="0">
                  <c:v>2.1280000000000001</c:v>
                </c:pt>
                <c:pt idx="1">
                  <c:v>1.97</c:v>
                </c:pt>
                <c:pt idx="2">
                  <c:v>2.1360000000000001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E9-4E91-945F-1E66F3167A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70014575"/>
        <c:axId val="1970020399"/>
      </c:barChart>
      <c:catAx>
        <c:axId val="19700145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0020399"/>
        <c:crosses val="autoZero"/>
        <c:auto val="1"/>
        <c:lblAlgn val="ctr"/>
        <c:lblOffset val="100"/>
        <c:noMultiLvlLbl val="0"/>
      </c:catAx>
      <c:valAx>
        <c:axId val="1970020399"/>
        <c:scaling>
          <c:orientation val="minMax"/>
          <c:max val="2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100-grain weight (g)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70014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D34FA-5E1C-4827-8663-73E7BDC13E1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A2349-093A-4821-83D3-097A1342A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3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D34FA-5E1C-4827-8663-73E7BDC13E1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A2349-093A-4821-83D3-097A1342A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68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D34FA-5E1C-4827-8663-73E7BDC13E1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A2349-093A-4821-83D3-097A1342A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40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D34FA-5E1C-4827-8663-73E7BDC13E1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A2349-093A-4821-83D3-097A1342A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2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D34FA-5E1C-4827-8663-73E7BDC13E1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A2349-093A-4821-83D3-097A1342A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D34FA-5E1C-4827-8663-73E7BDC13E1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A2349-093A-4821-83D3-097A1342A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2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D34FA-5E1C-4827-8663-73E7BDC13E1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A2349-093A-4821-83D3-097A1342A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D34FA-5E1C-4827-8663-73E7BDC13E1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A2349-093A-4821-83D3-097A1342A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74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D34FA-5E1C-4827-8663-73E7BDC13E1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A2349-093A-4821-83D3-097A1342A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11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D34FA-5E1C-4827-8663-73E7BDC13E1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A2349-093A-4821-83D3-097A1342A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47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D34FA-5E1C-4827-8663-73E7BDC13E1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A2349-093A-4821-83D3-097A1342A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66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D34FA-5E1C-4827-8663-73E7BDC13E18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A2349-093A-4821-83D3-097A1342A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7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jeon@khu.ac.kr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hart" Target="../charts/chart5.xml"/><Relationship Id="rId3" Type="http://schemas.openxmlformats.org/officeDocument/2006/relationships/image" Target="../media/image5.png"/><Relationship Id="rId7" Type="http://schemas.openxmlformats.org/officeDocument/2006/relationships/chart" Target="../charts/chart4.xml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chart" Target="../charts/chart9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chart" Target="../charts/chart15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1814" y="1182733"/>
            <a:ext cx="3268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Material</a:t>
            </a:r>
          </a:p>
        </p:txBody>
      </p:sp>
      <p:sp>
        <p:nvSpPr>
          <p:cNvPr id="6" name="Rectangle 5"/>
          <p:cNvSpPr/>
          <p:nvPr/>
        </p:nvSpPr>
        <p:spPr>
          <a:xfrm>
            <a:off x="670560" y="1934617"/>
            <a:ext cx="584454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Sucrose preferentially promotes expression of </a:t>
            </a:r>
            <a:r>
              <a:rPr lang="en-US" sz="1400" b="1" i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OsWRKY7 </a:t>
            </a:r>
            <a:r>
              <a:rPr lang="en-US" sz="1400" b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and </a:t>
            </a:r>
            <a:r>
              <a:rPr lang="en-US" sz="1400" b="1" i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OsPR10a</a:t>
            </a:r>
            <a:r>
              <a:rPr lang="en-US" sz="1400" b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to enhance blast fungus defense response in rice</a:t>
            </a:r>
          </a:p>
          <a:p>
            <a:pPr>
              <a:lnSpc>
                <a:spcPct val="150000"/>
              </a:lnSpc>
            </a:pPr>
            <a:endParaRPr lang="en-US" sz="1400" b="1" dirty="0">
              <a:effectLst/>
              <a:latin typeface="Times New Roman" panose="02020603050405020304" pitchFamily="18" charset="0"/>
              <a:ea typeface="Batang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 Tun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Jinmi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Yoon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Kieu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Xuan Vo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Lae-Hyeon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Hoang Viet Trung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Xin Peng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-Jung Kim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Kay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Soe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Win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Sang-Won Lee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Ki-Hong Jung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Jong-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Seong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Jeon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1*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Gynheung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1*</a:t>
            </a:r>
          </a:p>
          <a:p>
            <a:pPr>
              <a:lnSpc>
                <a:spcPct val="150000"/>
              </a:lnSpc>
            </a:pPr>
            <a:endParaRPr lang="en-US" sz="1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Correspondence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Gynheung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and Jong-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Jeon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genean@khu.ac.kr;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jjeon@khu.ac.kr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400" dirty="0">
              <a:effectLst/>
              <a:latin typeface="Calibri" panose="020F0502020204030204" pitchFamily="34" charset="0"/>
              <a:ea typeface="Batang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0560" y="6949572"/>
            <a:ext cx="4750930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	Supplementary Figures and Tables</a:t>
            </a:r>
          </a:p>
        </p:txBody>
      </p:sp>
    </p:spTree>
    <p:extLst>
      <p:ext uri="{BB962C8B-B14F-4D97-AF65-F5344CB8AC3E}">
        <p14:creationId xmlns:p14="http://schemas.microsoft.com/office/powerpoint/2010/main" val="3652606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33104" y="5404405"/>
            <a:ext cx="6064250" cy="188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1200" b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Supplementary Figure 9  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Induction of </a:t>
            </a:r>
            <a:r>
              <a:rPr lang="en-US" sz="1200" i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OsPR10a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expression by sucrose. Root samples of WT and </a:t>
            </a:r>
            <a:r>
              <a:rPr lang="en-US" sz="1200" i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oswrky7-2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were collected after 9 hours of 3% sugar treatment. Gray bars indicate WT and blue bars indicate </a:t>
            </a:r>
            <a:r>
              <a:rPr lang="en-US" sz="1200" i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oswrky7-2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. Man, mannitol; </a:t>
            </a:r>
            <a:r>
              <a:rPr lang="en-US" sz="1200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Suc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, sucrose. The gene expression levels are relative to those of </a:t>
            </a:r>
            <a:r>
              <a:rPr lang="en-US" sz="1200" i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OsActin1. 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The error bars show standard deviations; n = 5. Statistical significance is indicated by ** (P &lt; 0.01).</a:t>
            </a:r>
            <a:endParaRPr lang="en-US" sz="1100" dirty="0">
              <a:effectLst/>
              <a:latin typeface="Calibri" panose="020F0502020204030204" pitchFamily="34" charset="0"/>
              <a:ea typeface="Batang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32291" y="834735"/>
            <a:ext cx="3865877" cy="4415966"/>
            <a:chOff x="1532291" y="834735"/>
            <a:chExt cx="3865877" cy="4415966"/>
          </a:xfrm>
        </p:grpSpPr>
        <p:graphicFrame>
          <p:nvGraphicFramePr>
            <p:cNvPr id="14" name="Chart 13"/>
            <p:cNvGraphicFramePr>
              <a:graphicFrameLocks/>
            </p:cNvGraphicFramePr>
            <p:nvPr/>
          </p:nvGraphicFramePr>
          <p:xfrm>
            <a:off x="1532291" y="834735"/>
            <a:ext cx="3865877" cy="44159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4038600" y="1363980"/>
              <a:ext cx="4648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**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4362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158892"/>
              </p:ext>
            </p:extLst>
          </p:nvPr>
        </p:nvGraphicFramePr>
        <p:xfrm>
          <a:off x="210561" y="259491"/>
          <a:ext cx="6647441" cy="6317988"/>
        </p:xfrm>
        <a:graphic>
          <a:graphicData uri="http://schemas.openxmlformats.org/drawingml/2006/table">
            <a:tbl>
              <a:tblPr/>
              <a:tblGrid>
                <a:gridCol w="1423663">
                  <a:extLst>
                    <a:ext uri="{9D8B030D-6E8A-4147-A177-3AD203B41FA5}">
                      <a16:colId xmlns:a16="http://schemas.microsoft.com/office/drawing/2014/main" val="3140603194"/>
                    </a:ext>
                  </a:extLst>
                </a:gridCol>
                <a:gridCol w="853302">
                  <a:extLst>
                    <a:ext uri="{9D8B030D-6E8A-4147-A177-3AD203B41FA5}">
                      <a16:colId xmlns:a16="http://schemas.microsoft.com/office/drawing/2014/main" val="2642404399"/>
                    </a:ext>
                  </a:extLst>
                </a:gridCol>
                <a:gridCol w="998332">
                  <a:extLst>
                    <a:ext uri="{9D8B030D-6E8A-4147-A177-3AD203B41FA5}">
                      <a16:colId xmlns:a16="http://schemas.microsoft.com/office/drawing/2014/main" val="663720061"/>
                    </a:ext>
                  </a:extLst>
                </a:gridCol>
                <a:gridCol w="931776">
                  <a:extLst>
                    <a:ext uri="{9D8B030D-6E8A-4147-A177-3AD203B41FA5}">
                      <a16:colId xmlns:a16="http://schemas.microsoft.com/office/drawing/2014/main" val="2461788695"/>
                    </a:ext>
                  </a:extLst>
                </a:gridCol>
                <a:gridCol w="909591">
                  <a:extLst>
                    <a:ext uri="{9D8B030D-6E8A-4147-A177-3AD203B41FA5}">
                      <a16:colId xmlns:a16="http://schemas.microsoft.com/office/drawing/2014/main" val="1324963547"/>
                    </a:ext>
                  </a:extLst>
                </a:gridCol>
                <a:gridCol w="1530777">
                  <a:extLst>
                    <a:ext uri="{9D8B030D-6E8A-4147-A177-3AD203B41FA5}">
                      <a16:colId xmlns:a16="http://schemas.microsoft.com/office/drawing/2014/main" val="2369129357"/>
                    </a:ext>
                  </a:extLst>
                </a:gridCol>
              </a:tblGrid>
              <a:tr h="485084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cap="non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Supplementary Table 2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Validation of </a:t>
                      </a:r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RNA-</a:t>
                      </a:r>
                      <a:r>
                        <a:rPr lang="en-US" altLang="ko-KR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data 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 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qRT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-PCR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631390"/>
                  </a:ext>
                </a:extLst>
              </a:tr>
              <a:tr h="24898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Locus ID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log</a:t>
                      </a:r>
                      <a:r>
                        <a:rPr lang="en-US" sz="12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(Suc4/Suc0)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log</a:t>
                      </a:r>
                      <a:r>
                        <a:rPr lang="en-US" altLang="ko-KR" sz="12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(Suc4/Glu4)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 name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412804"/>
                  </a:ext>
                </a:extLst>
              </a:tr>
              <a:tr h="2839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RNA-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qRT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-PCR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RNA-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qRT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-PCR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444512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LOC_Os02g45420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-0.8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ERF20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844753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LOC_Os05g46020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WRKY7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6582633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LOC_Os01g51690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WRKY26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872709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LOC_Os02g18470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-0.6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NAC46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879633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LOC_Os05g30790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CWZF5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1108904"/>
                  </a:ext>
                </a:extLst>
              </a:tr>
              <a:tr h="19239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LOC_Os03g25480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-4.3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CP450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243149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LOC_Os04g42520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APT2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189552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LOC_Os12g36880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OsPR10a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59850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LOC_Os03g20500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OsFbox137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331766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LOC_Os12g36110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1200" b="0" i="1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CaMBP</a:t>
                      </a:r>
                      <a:endParaRPr lang="en-US" sz="12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208910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LOC_Os07g02910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-1.6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-0.6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OsFbox333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616734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LOC_Os10g21910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ctr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ACC1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011634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599360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LOC_Os02g09510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-1.7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-0.7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-2.2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OsUGT84C1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1532485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LOC_Os08g43190 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-1.4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-2.7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-1.6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OsDH1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3978946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LOC_Os01g71460 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-1.5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-1.6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OsFBDUF11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626905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LOC_Os01g23760 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-2.1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-3.3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OsMADS93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489503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LOC_Os02g15950 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-0.9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-1.7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-1.1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-0.2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OsFBK5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901215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LOC_Os12g34310 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-1.2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-1.1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-0.5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OsFBX455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853363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LOC_Os11g41860 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-0.8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-2.8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-2.2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OsFBX429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5512258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LOC_Os02g02320 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-0.8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-1.7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-3.6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OsSCP6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948098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LOC_Os09g06770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-3.7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-9.3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-3.8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-2.4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Zinc finger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927251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LOC_Os09g25070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-2.9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-3.6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-1.8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-3.6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WRKY62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6500424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LOC_Os06g39370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-0.8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-4.5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-1.7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-1.3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OsFbox314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54199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LOC_Os02g56750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-1.7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-1.0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-2.3</a:t>
                      </a:r>
                    </a:p>
                  </a:txBody>
                  <a:tcPr marL="6723" marR="6723" marT="67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OsFbox115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548823"/>
                  </a:ext>
                </a:extLst>
              </a:tr>
              <a:tr h="187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0"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489616"/>
                  </a:ext>
                </a:extLst>
              </a:tr>
              <a:tr h="367538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Suc0,</a:t>
                      </a:r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before sucrose addition; 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Suc4, 4</a:t>
                      </a:r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 after sucrose addition; Glu4, 4 h after glucose addition.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723" marR="6723" marT="672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973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958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498081" y="695750"/>
            <a:ext cx="6227564" cy="7400875"/>
            <a:chOff x="498081" y="695750"/>
            <a:chExt cx="6227564" cy="740087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l="6020" t="19266" r="73472" b="56776"/>
            <a:stretch/>
          </p:blipFill>
          <p:spPr>
            <a:xfrm>
              <a:off x="561942" y="1345762"/>
              <a:ext cx="1990725" cy="130819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l="3302" t="14650" r="76001" b="61954"/>
            <a:stretch/>
          </p:blipFill>
          <p:spPr>
            <a:xfrm>
              <a:off x="3820648" y="1368970"/>
              <a:ext cx="2018712" cy="128359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04272" y="6579607"/>
              <a:ext cx="6221373" cy="1517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1200" b="1" dirty="0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Supplementary Figure 1  </a:t>
              </a:r>
              <a:r>
                <a:rPr lang="en-US" sz="1200" dirty="0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Transcriptome analysis of differentially expressed genes in </a:t>
              </a:r>
              <a:r>
                <a:rPr lang="en-US" sz="1200" dirty="0" err="1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Oc</a:t>
              </a:r>
              <a:r>
                <a:rPr lang="en-US" sz="1200" dirty="0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cells grown in sucrose or glucose. </a:t>
              </a:r>
              <a:r>
                <a:rPr lang="en-US" sz="1200" b="1" dirty="0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(A)</a:t>
              </a:r>
              <a:r>
                <a:rPr lang="en-US" sz="1200" dirty="0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Number of up-regulated genes. </a:t>
              </a:r>
              <a:r>
                <a:rPr lang="en-US" sz="1200" b="1" dirty="0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(B) </a:t>
              </a:r>
              <a:r>
                <a:rPr lang="en-US" sz="1200" dirty="0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Number of down-regulated genes. </a:t>
              </a:r>
              <a:r>
                <a:rPr lang="en-US" sz="1200" b="1" dirty="0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(C) </a:t>
              </a:r>
              <a:r>
                <a:rPr lang="en-US" sz="1200" dirty="0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Gene ontology enrichment analysis of sucrose-induced genes from the transcriptome analysis. </a:t>
              </a:r>
              <a:endParaRPr lang="en-US" sz="1100" dirty="0">
                <a:effectLst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05779" y="3797808"/>
              <a:ext cx="4977609" cy="2318012"/>
              <a:chOff x="505777" y="3717597"/>
              <a:chExt cx="4977609" cy="231801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505777" y="3717597"/>
                <a:ext cx="4522535" cy="2318012"/>
                <a:chOff x="-4763" y="5055957"/>
                <a:chExt cx="4095945" cy="2318012"/>
              </a:xfrm>
            </p:grpSpPr>
            <p:graphicFrame>
              <p:nvGraphicFramePr>
                <p:cNvPr id="41" name="Chart 40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4273410103"/>
                    </p:ext>
                  </p:extLst>
                </p:nvPr>
              </p:nvGraphicFramePr>
              <p:xfrm>
                <a:off x="-4763" y="5055957"/>
                <a:ext cx="3681452" cy="231801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43" name="TextBox 42"/>
                <p:cNvSpPr txBox="1"/>
                <p:nvPr/>
              </p:nvSpPr>
              <p:spPr>
                <a:xfrm>
                  <a:off x="3758565" y="6454518"/>
                  <a:ext cx="33261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42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3751244" y="5895440"/>
                  <a:ext cx="33876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3753218" y="5372063"/>
                  <a:ext cx="30410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18</a:t>
                  </a: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4340386" y="3741610"/>
                <a:ext cx="1143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gene number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487958" y="992613"/>
              <a:ext cx="2374900" cy="1516508"/>
              <a:chOff x="537406" y="1134278"/>
              <a:chExt cx="2374900" cy="1516508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2024465" y="2403247"/>
                <a:ext cx="4928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suc</a:t>
                </a:r>
                <a:endParaRPr lang="ko-KR" altLang="en-U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341193" y="2404565"/>
                <a:ext cx="37702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glu</a:t>
                </a:r>
                <a:endParaRPr lang="ko-KR" altLang="en-U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37406" y="1134278"/>
                <a:ext cx="23749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down-regulated genes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18017" y="998531"/>
              <a:ext cx="1898650" cy="1509414"/>
              <a:chOff x="3851470" y="1131374"/>
              <a:chExt cx="1898650" cy="1509414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865804" y="2393723"/>
                <a:ext cx="4928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suc</a:t>
                </a:r>
                <a:endParaRPr lang="ko-KR" altLang="en-U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137446" y="2394567"/>
                <a:ext cx="37702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glu</a:t>
                </a:r>
                <a:endParaRPr lang="ko-KR" altLang="en-U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51470" y="1131374"/>
                <a:ext cx="18986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up-regulated genes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498170" y="695750"/>
              <a:ext cx="3755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743732" y="698879"/>
              <a:ext cx="3755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8081" y="3483313"/>
              <a:ext cx="3755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4217" y="1832761"/>
              <a:ext cx="5719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1574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589702" y="1819571"/>
              <a:ext cx="5719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1469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51231" y="1819571"/>
              <a:ext cx="5719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1148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979651" y="1824466"/>
              <a:ext cx="5719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2358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314191" y="1819599"/>
              <a:ext cx="5719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871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932208" y="1826634"/>
              <a:ext cx="5719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465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00301" y="27619"/>
            <a:ext cx="4750930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	Supplementary Figures</a:t>
            </a:r>
          </a:p>
        </p:txBody>
      </p:sp>
    </p:spTree>
    <p:extLst>
      <p:ext uri="{BB962C8B-B14F-4D97-AF65-F5344CB8AC3E}">
        <p14:creationId xmlns:p14="http://schemas.microsoft.com/office/powerpoint/2010/main" val="279592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418093" y="4781978"/>
            <a:ext cx="5991533" cy="114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00" b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Supplementary Figure 2 </a:t>
            </a:r>
            <a:r>
              <a:rPr lang="en-US" sz="1200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MapMan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analysis of the sucrose-preferentially induced genes that are related to pathogen/pest attack. Red squares are the transcripts induced preferentially by sucrose. Arrow indicates the selected group for further study.</a:t>
            </a:r>
            <a:endParaRPr lang="en-US" sz="1100" dirty="0">
              <a:effectLst/>
              <a:latin typeface="Calibri" panose="020F0502020204030204" pitchFamily="34" charset="0"/>
              <a:ea typeface="Batang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44178" y="929640"/>
            <a:ext cx="6334525" cy="3461789"/>
            <a:chOff x="544178" y="929640"/>
            <a:chExt cx="6334525" cy="3461789"/>
          </a:xfrm>
        </p:grpSpPr>
        <p:grpSp>
          <p:nvGrpSpPr>
            <p:cNvPr id="42" name="Group 41"/>
            <p:cNvGrpSpPr/>
            <p:nvPr/>
          </p:nvGrpSpPr>
          <p:grpSpPr>
            <a:xfrm>
              <a:off x="1188720" y="1214175"/>
              <a:ext cx="5689983" cy="2353797"/>
              <a:chOff x="1092200" y="673100"/>
              <a:chExt cx="5282725" cy="1875185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5011530" y="2327610"/>
                <a:ext cx="1363395" cy="22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selected group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092200" y="673100"/>
                <a:ext cx="311150" cy="679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13802" t="12616" r="41667" b="27662"/>
            <a:stretch/>
          </p:blipFill>
          <p:spPr>
            <a:xfrm>
              <a:off x="544178" y="929640"/>
              <a:ext cx="4588883" cy="3461789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H="1">
              <a:off x="5052061" y="3437094"/>
              <a:ext cx="358139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1323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0980" y="734642"/>
            <a:ext cx="6332220" cy="3874634"/>
            <a:chOff x="220980" y="734642"/>
            <a:chExt cx="6332220" cy="3874634"/>
          </a:xfrm>
        </p:grpSpPr>
        <p:sp>
          <p:nvSpPr>
            <p:cNvPr id="4" name="TextBox 3"/>
            <p:cNvSpPr txBox="1"/>
            <p:nvPr/>
          </p:nvSpPr>
          <p:spPr>
            <a:xfrm>
              <a:off x="220980" y="3408947"/>
              <a:ext cx="63322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Supplementary Figure 3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Effect of MG132 on sucrose-induced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OsWRKY108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expression. Samples were collected at 1 h after addition of </a:t>
              </a:r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3% sucrose, 3% sucrose plus 100 µM MG132, or 3% sucrose plus 0.5% ethanol. We tested the effect of ethanol because MG132 was dissolved in the alcohol. The relative transcript level was compared with </a:t>
              </a:r>
              <a:r>
                <a:rPr lang="en-US" altLang="ko-KR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OsActin1.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Errors bars indicate standard deviations; n = 3 or more. The significant levels are indicated by * (P &lt; 0.05). </a:t>
              </a:r>
            </a:p>
            <a:p>
              <a:pPr marL="401638" indent="-401638"/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09550" y="734642"/>
              <a:ext cx="2757964" cy="2477231"/>
              <a:chOff x="509550" y="734642"/>
              <a:chExt cx="2757964" cy="247723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509550" y="734642"/>
                <a:ext cx="2757964" cy="2477231"/>
                <a:chOff x="702646" y="4197181"/>
                <a:chExt cx="2757964" cy="2477231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702646" y="4197181"/>
                  <a:ext cx="2757964" cy="2391727"/>
                  <a:chOff x="702646" y="4197181"/>
                  <a:chExt cx="2757964" cy="2391727"/>
                </a:xfrm>
              </p:grpSpPr>
              <p:graphicFrame>
                <p:nvGraphicFramePr>
                  <p:cNvPr id="9" name="Chart 8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686769252"/>
                      </p:ext>
                    </p:extLst>
                  </p:nvPr>
                </p:nvGraphicFramePr>
                <p:xfrm>
                  <a:off x="702646" y="4197181"/>
                  <a:ext cx="2757964" cy="2391727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2"/>
                  </a:graphicData>
                </a:graphic>
              </p:graphicFrame>
              <p:sp>
                <p:nvSpPr>
                  <p:cNvPr id="10" name="TextBox 6"/>
                  <p:cNvSpPr txBox="1"/>
                  <p:nvPr/>
                </p:nvSpPr>
                <p:spPr>
                  <a:xfrm>
                    <a:off x="1907457" y="4597006"/>
                    <a:ext cx="23530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*</a:t>
                    </a:r>
                  </a:p>
                </p:txBody>
              </p:sp>
              <p:sp>
                <p:nvSpPr>
                  <p:cNvPr id="11" name="TextBox 6"/>
                  <p:cNvSpPr txBox="1"/>
                  <p:nvPr/>
                </p:nvSpPr>
                <p:spPr>
                  <a:xfrm>
                    <a:off x="2414464" y="4345546"/>
                    <a:ext cx="45312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*</a:t>
                    </a:r>
                  </a:p>
                </p:txBody>
              </p:sp>
              <p:sp>
                <p:nvSpPr>
                  <p:cNvPr id="12" name="TextBox 6"/>
                  <p:cNvSpPr txBox="1"/>
                  <p:nvPr/>
                </p:nvSpPr>
                <p:spPr>
                  <a:xfrm>
                    <a:off x="2939269" y="4542210"/>
                    <a:ext cx="23530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*</a:t>
                    </a:r>
                  </a:p>
                </p:txBody>
              </p:sp>
            </p:grpSp>
            <p:sp>
              <p:nvSpPr>
                <p:cNvPr id="7" name="TextBox 6"/>
                <p:cNvSpPr txBox="1"/>
                <p:nvPr/>
              </p:nvSpPr>
              <p:spPr>
                <a:xfrm>
                  <a:off x="2789903" y="6332048"/>
                  <a:ext cx="584403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Suc</a:t>
                  </a:r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+</a:t>
                  </a:r>
                </a:p>
                <a:p>
                  <a:pPr algn="ctr"/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ethanol</a:t>
                  </a:r>
                  <a:endParaRPr lang="en-US" sz="8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2292585" y="6335858"/>
                  <a:ext cx="561669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Suc</a:t>
                  </a:r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+</a:t>
                  </a:r>
                </a:p>
                <a:p>
                  <a:pPr algn="ctr"/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MG132</a:t>
                  </a:r>
                  <a:endParaRPr lang="en-US" sz="8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1196076" y="2874757"/>
                <a:ext cx="38336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</a:t>
                </a:r>
                <a:endParaRPr lang="en-US" sz="8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684150" y="2874757"/>
                <a:ext cx="383361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Suc</a:t>
                </a:r>
                <a:endParaRPr lang="en-US" sz="8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20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9735" y="7035347"/>
            <a:ext cx="66439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Figure 4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Characterization of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oswrky7-1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mutant generated by T-DNA insertion.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Relative transcript level of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OsWRKY7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mock and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oryza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infected plants two days after infection. Gene expression levels are relative to those of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OsActin1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 structure of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OsWRKY7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location of inserted T-DNA. Exons are indicated with black boxes; the lines between the boxes are introns; gray boxes indicates 5’- UTR and 3’-UTR regions. Triangle indicates T-DNA located at the promoter region of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OsWRKY7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F, R, and NGUS2 (marked with arrows) are the primers used for genotyping the insertion mutant. Scale bar = 200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bp.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OsWRKY7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transcript levels in WT and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oswrky7-1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plants. Gene expression levels are relative to those of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OsActin1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Phenotypes of WT and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oswrky7-1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oryza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infection.  Leaves of 42 DAG plants were inoculated with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oryza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lesion development was observed 9 d after inoculation. Scale bar = 1 cm.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(E)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Lesion length of WT and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oswrky7-1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error bars show standard deviations; n = 20. Statistical significance is indicated by * (P &lt; 0.05) and *** (P &lt; 0.001).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04193" y="5157110"/>
            <a:ext cx="3256204" cy="1834839"/>
            <a:chOff x="3258583" y="3768872"/>
            <a:chExt cx="3256204" cy="1834839"/>
          </a:xfrm>
        </p:grpSpPr>
        <p:grpSp>
          <p:nvGrpSpPr>
            <p:cNvPr id="17" name="Group 16"/>
            <p:cNvGrpSpPr/>
            <p:nvPr/>
          </p:nvGrpSpPr>
          <p:grpSpPr>
            <a:xfrm>
              <a:off x="3258583" y="3768872"/>
              <a:ext cx="3256204" cy="1601413"/>
              <a:chOff x="3258583" y="3768872"/>
              <a:chExt cx="3256204" cy="160141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095265" y="3768872"/>
                <a:ext cx="1419522" cy="1601413"/>
                <a:chOff x="3940810" y="3282950"/>
                <a:chExt cx="1419522" cy="1601413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58397" t="10321" r="23073" b="12093"/>
                <a:stretch/>
              </p:blipFill>
              <p:spPr>
                <a:xfrm>
                  <a:off x="4224952" y="3282950"/>
                  <a:ext cx="609600" cy="1579785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brightnessContrast bright="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161" t="8915" r="66728" b="67698"/>
                <a:stretch/>
              </p:blipFill>
              <p:spPr>
                <a:xfrm>
                  <a:off x="3940810" y="3292476"/>
                  <a:ext cx="294114" cy="1591887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rcRect l="64471" t="9147" r="27191" b="10619"/>
                <a:stretch/>
              </p:blipFill>
              <p:spPr>
                <a:xfrm>
                  <a:off x="4826932" y="3282951"/>
                  <a:ext cx="281940" cy="1579784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rcRect l="86931" t="3084" r="5536" b="20316"/>
                <a:stretch/>
              </p:blipFill>
              <p:spPr>
                <a:xfrm>
                  <a:off x="5093632" y="3283613"/>
                  <a:ext cx="266700" cy="1579121"/>
                </a:xfrm>
                <a:prstGeom prst="rect">
                  <a:avLst/>
                </a:prstGeom>
              </p:spPr>
            </p:pic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3258583" y="4959499"/>
                <a:ext cx="0" cy="371240"/>
              </a:xfrm>
              <a:prstGeom prst="line">
                <a:avLst/>
              </a:prstGeom>
              <a:ln w="317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3714231" y="5357490"/>
              <a:ext cx="5600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48679" y="5357489"/>
              <a:ext cx="8596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oswrky7-1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011330" y="2806866"/>
            <a:ext cx="2467449" cy="2253770"/>
            <a:chOff x="3652717" y="2639089"/>
            <a:chExt cx="2467449" cy="2253770"/>
          </a:xfrm>
        </p:grpSpPr>
        <p:grpSp>
          <p:nvGrpSpPr>
            <p:cNvPr id="6" name="Group 5"/>
            <p:cNvGrpSpPr/>
            <p:nvPr/>
          </p:nvGrpSpPr>
          <p:grpSpPr>
            <a:xfrm>
              <a:off x="3652717" y="2639089"/>
              <a:ext cx="2467449" cy="2244000"/>
              <a:chOff x="3713758" y="389441"/>
              <a:chExt cx="2467449" cy="2244000"/>
            </a:xfrm>
          </p:grpSpPr>
          <p:graphicFrame>
            <p:nvGraphicFramePr>
              <p:cNvPr id="26" name="차트 1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17035222"/>
                  </p:ext>
                </p:extLst>
              </p:nvPr>
            </p:nvGraphicFramePr>
            <p:xfrm>
              <a:off x="3713758" y="389441"/>
              <a:ext cx="2467449" cy="2244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32" name="TextBox 6"/>
              <p:cNvSpPr txBox="1"/>
              <p:nvPr/>
            </p:nvSpPr>
            <p:spPr>
              <a:xfrm>
                <a:off x="5473778" y="1410418"/>
                <a:ext cx="5221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4483803" y="4634465"/>
              <a:ext cx="56004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03699" y="4646638"/>
              <a:ext cx="85966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oswrky7-1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018374" y="5035874"/>
            <a:ext cx="2528899" cy="1973647"/>
            <a:chOff x="3641141" y="5431498"/>
            <a:chExt cx="2467449" cy="1973647"/>
          </a:xfrm>
        </p:grpSpPr>
        <p:grpSp>
          <p:nvGrpSpPr>
            <p:cNvPr id="2" name="Group 1"/>
            <p:cNvGrpSpPr/>
            <p:nvPr/>
          </p:nvGrpSpPr>
          <p:grpSpPr>
            <a:xfrm>
              <a:off x="3641141" y="5431498"/>
              <a:ext cx="2467449" cy="1956827"/>
              <a:chOff x="3641141" y="3175108"/>
              <a:chExt cx="2467449" cy="2407536"/>
            </a:xfrm>
          </p:grpSpPr>
          <p:graphicFrame>
            <p:nvGraphicFramePr>
              <p:cNvPr id="24" name="Chart 2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627979980"/>
                  </p:ext>
                </p:extLst>
              </p:nvPr>
            </p:nvGraphicFramePr>
            <p:xfrm>
              <a:off x="3641141" y="3175108"/>
              <a:ext cx="2467449" cy="240753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25" name="TextBox 6"/>
              <p:cNvSpPr txBox="1"/>
              <p:nvPr/>
            </p:nvSpPr>
            <p:spPr>
              <a:xfrm>
                <a:off x="5357409" y="3258042"/>
                <a:ext cx="453125" cy="34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***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4479979" y="7146941"/>
              <a:ext cx="56004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29503" y="7158924"/>
              <a:ext cx="85966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oswrky7-1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94310" y="3027443"/>
            <a:ext cx="3083940" cy="1544046"/>
            <a:chOff x="3352086" y="622007"/>
            <a:chExt cx="3228051" cy="1544046"/>
          </a:xfrm>
        </p:grpSpPr>
        <p:grpSp>
          <p:nvGrpSpPr>
            <p:cNvPr id="51" name="Group 50"/>
            <p:cNvGrpSpPr/>
            <p:nvPr/>
          </p:nvGrpSpPr>
          <p:grpSpPr>
            <a:xfrm>
              <a:off x="3352086" y="1454355"/>
              <a:ext cx="3228051" cy="457665"/>
              <a:chOff x="-471196" y="1086165"/>
              <a:chExt cx="6050077" cy="344937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 flipV="1">
                <a:off x="-471196" y="1282249"/>
                <a:ext cx="6050077" cy="1153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" name="Rectangle 45"/>
              <p:cNvSpPr/>
              <p:nvPr/>
            </p:nvSpPr>
            <p:spPr>
              <a:xfrm>
                <a:off x="1400476" y="1100902"/>
                <a:ext cx="695387" cy="3302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817875" y="1100901"/>
                <a:ext cx="451106" cy="32137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901140" y="1086165"/>
                <a:ext cx="477731" cy="3361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380660" y="1088222"/>
                <a:ext cx="700163" cy="33783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120820" y="1100901"/>
                <a:ext cx="279658" cy="32855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Isosceles Triangle 51"/>
            <p:cNvSpPr/>
            <p:nvPr/>
          </p:nvSpPr>
          <p:spPr>
            <a:xfrm rot="10800000">
              <a:off x="3506844" y="868030"/>
              <a:ext cx="690786" cy="582706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3849971" y="1425780"/>
              <a:ext cx="9524" cy="29027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475961" y="845228"/>
              <a:ext cx="78732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5A-00022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H="1">
              <a:off x="3504098" y="826179"/>
              <a:ext cx="19164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>
              <a:off x="4093970" y="1943427"/>
              <a:ext cx="2340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3381114" y="1935023"/>
              <a:ext cx="202386" cy="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3416069" y="622007"/>
              <a:ext cx="6066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NGUS2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352086" y="1950609"/>
              <a:ext cx="2592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091478" y="1950609"/>
              <a:ext cx="2592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5900954" y="1260658"/>
              <a:ext cx="32313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5804689" y="1059131"/>
              <a:ext cx="7754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200 </a:t>
              </a:r>
              <a:r>
                <a:rPr lang="en-US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bp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 rot="16200000">
            <a:off x="157270" y="6390964"/>
            <a:ext cx="564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 cm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730180" y="5158529"/>
            <a:ext cx="1403103" cy="1595126"/>
            <a:chOff x="542623" y="5527496"/>
            <a:chExt cx="1403103" cy="1595126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20827" t="8214" r="73117" b="67429"/>
            <a:stretch/>
          </p:blipFill>
          <p:spPr>
            <a:xfrm>
              <a:off x="542623" y="5535117"/>
              <a:ext cx="279104" cy="1587505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6946" t="8229" r="56456" b="68372"/>
            <a:stretch/>
          </p:blipFill>
          <p:spPr>
            <a:xfrm>
              <a:off x="806213" y="5530349"/>
              <a:ext cx="315554" cy="1582816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7155" t="8669" r="56775" b="68343"/>
            <a:stretch/>
          </p:blipFill>
          <p:spPr>
            <a:xfrm>
              <a:off x="1080359" y="5529994"/>
              <a:ext cx="296614" cy="1588663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8328" t="7575" r="55316" b="70452"/>
            <a:stretch/>
          </p:blipFill>
          <p:spPr>
            <a:xfrm>
              <a:off x="1345588" y="5527496"/>
              <a:ext cx="323663" cy="1582593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69885" y="5529595"/>
              <a:ext cx="275841" cy="1580494"/>
            </a:xfrm>
            <a:prstGeom prst="rect">
              <a:avLst/>
            </a:prstGeom>
          </p:spPr>
        </p:pic>
      </p:grpSp>
      <p:sp>
        <p:nvSpPr>
          <p:cNvPr id="73" name="TextBox 72"/>
          <p:cNvSpPr txBox="1"/>
          <p:nvPr/>
        </p:nvSpPr>
        <p:spPr>
          <a:xfrm>
            <a:off x="270658" y="311855"/>
            <a:ext cx="375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043930" y="2670399"/>
            <a:ext cx="375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30339" y="4875887"/>
            <a:ext cx="375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023023" y="4899407"/>
            <a:ext cx="375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7621" y="311855"/>
            <a:ext cx="2522301" cy="2265172"/>
            <a:chOff x="554274" y="535537"/>
            <a:chExt cx="2522301" cy="2265172"/>
          </a:xfrm>
        </p:grpSpPr>
        <p:grpSp>
          <p:nvGrpSpPr>
            <p:cNvPr id="22" name="Group 21"/>
            <p:cNvGrpSpPr/>
            <p:nvPr/>
          </p:nvGrpSpPr>
          <p:grpSpPr>
            <a:xfrm>
              <a:off x="554274" y="535537"/>
              <a:ext cx="2522301" cy="2265172"/>
              <a:chOff x="554274" y="535537"/>
              <a:chExt cx="2522301" cy="2265172"/>
            </a:xfrm>
          </p:grpSpPr>
          <p:graphicFrame>
            <p:nvGraphicFramePr>
              <p:cNvPr id="35" name="차트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02037760"/>
                  </p:ext>
                </p:extLst>
              </p:nvPr>
            </p:nvGraphicFramePr>
            <p:xfrm>
              <a:off x="554274" y="535537"/>
              <a:ext cx="2522301" cy="22651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3"/>
              </a:graphicData>
            </a:graphic>
          </p:graphicFrame>
          <p:sp>
            <p:nvSpPr>
              <p:cNvPr id="36" name="TextBox 6"/>
              <p:cNvSpPr txBox="1"/>
              <p:nvPr/>
            </p:nvSpPr>
            <p:spPr>
              <a:xfrm>
                <a:off x="2337656" y="608035"/>
                <a:ext cx="5221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1268016" y="2523710"/>
              <a:ext cx="5579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Mock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129300" y="2529999"/>
              <a:ext cx="86965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>
                  <a:latin typeface="Arial" panose="020B0604020202020204" pitchFamily="34" charset="0"/>
                  <a:cs typeface="Arial" panose="020B0604020202020204" pitchFamily="34" charset="0"/>
                </a:rPr>
                <a:t>M. </a:t>
              </a:r>
              <a:r>
                <a:rPr lang="en-US" sz="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oryzae</a:t>
              </a:r>
              <a:endParaRPr lang="en-US" sz="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270657" y="2643809"/>
            <a:ext cx="375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737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227331" y="6230286"/>
            <a:ext cx="6373618" cy="188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00" b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Supplementary Figure 5  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Sequences of the deletion mutants generated by CRISPR/Cas9. The target sites were amplified by PCR using genomic DNA isolated from the </a:t>
            </a:r>
            <a:r>
              <a:rPr lang="en-US" sz="1200" i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oswrky7-2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(A)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and </a:t>
            </a:r>
            <a:r>
              <a:rPr lang="en-US" sz="1200" i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oswrky7-3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(B)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plants. The amplified DNA was cloned in </a:t>
            </a:r>
            <a:r>
              <a:rPr lang="en-US" sz="1200" i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Escherichia coli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and at least 5 independent clones was sequenced. The deleted nucleotides are highlighted in red dashes. In the chromatograms, deletion sites are indicated with arrows. The blue letters indicate the PAM motif. </a:t>
            </a:r>
            <a:endParaRPr lang="en-US" sz="1100" dirty="0">
              <a:effectLst/>
              <a:latin typeface="Times New Roman" panose="02020603050405020304" pitchFamily="18" charset="0"/>
              <a:ea typeface="Batang"/>
              <a:cs typeface="Times New Roman" panose="02020603050405020304" pitchFamily="18" charset="0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1112902" y="1002236"/>
            <a:ext cx="3774574" cy="2318129"/>
            <a:chOff x="1079214" y="324457"/>
            <a:chExt cx="3774574" cy="2318129"/>
          </a:xfrm>
        </p:grpSpPr>
        <p:grpSp>
          <p:nvGrpSpPr>
            <p:cNvPr id="82" name="Group 81"/>
            <p:cNvGrpSpPr/>
            <p:nvPr/>
          </p:nvGrpSpPr>
          <p:grpSpPr>
            <a:xfrm>
              <a:off x="1079214" y="324457"/>
              <a:ext cx="3774574" cy="2318129"/>
              <a:chOff x="1437449" y="738067"/>
              <a:chExt cx="3774574" cy="2995724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1437449" y="738067"/>
                <a:ext cx="3774574" cy="2995724"/>
                <a:chOff x="-256713" y="4416248"/>
                <a:chExt cx="3774574" cy="2995724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86187" y="4751322"/>
                  <a:ext cx="3328139" cy="266065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0" name="Group 9"/>
                <p:cNvGrpSpPr/>
                <p:nvPr/>
              </p:nvGrpSpPr>
              <p:grpSpPr>
                <a:xfrm>
                  <a:off x="225246" y="5144906"/>
                  <a:ext cx="3106896" cy="2123591"/>
                  <a:chOff x="1631308" y="766618"/>
                  <a:chExt cx="3106896" cy="2123591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30276" t="18190" r="26737" b="4622"/>
                  <a:stretch/>
                </p:blipFill>
                <p:spPr>
                  <a:xfrm>
                    <a:off x="1631308" y="766618"/>
                    <a:ext cx="3106896" cy="1608281"/>
                  </a:xfrm>
                  <a:prstGeom prst="rect">
                    <a:avLst/>
                  </a:prstGeom>
                </p:spPr>
              </p:pic>
              <p:sp>
                <p:nvSpPr>
                  <p:cNvPr id="6" name="Rectangle 5"/>
                  <p:cNvSpPr/>
                  <p:nvPr/>
                </p:nvSpPr>
                <p:spPr>
                  <a:xfrm>
                    <a:off x="2373430" y="2613210"/>
                    <a:ext cx="2323072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ATGTCATCGTACTTCTCCCA</a:t>
                    </a:r>
                    <a:r>
                      <a:rPr lang="en-US" sz="1200" dirty="0">
                        <a:solidFill>
                          <a:schemeClr val="accent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CGG</a:t>
                    </a:r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>
                  <a:xfrm>
                    <a:off x="2355481" y="2374899"/>
                    <a:ext cx="2323072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ATGTCATCGTACTTCT</a:t>
                    </a:r>
                    <a:r>
                      <a:rPr lang="en-US" sz="1200" dirty="0">
                        <a:solidFill>
                          <a:srgbClr val="FF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-</a:t>
                    </a:r>
                    <a:r>
                      <a:rPr lang="en-US" sz="1200" dirty="0"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CCA</a:t>
                    </a:r>
                    <a:r>
                      <a:rPr lang="en-US" sz="1200" dirty="0">
                        <a:solidFill>
                          <a:schemeClr val="accent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rPr>
                      <a:t>CGG</a:t>
                    </a:r>
                  </a:p>
                </p:txBody>
              </p:sp>
            </p:grpSp>
            <p:sp>
              <p:nvSpPr>
                <p:cNvPr id="11" name="Rectangle 10"/>
                <p:cNvSpPr/>
                <p:nvPr/>
              </p:nvSpPr>
              <p:spPr>
                <a:xfrm>
                  <a:off x="16671" y="7052016"/>
                  <a:ext cx="4251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0" y="6731733"/>
                  <a:ext cx="88357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oswrky7-2</a:t>
                  </a:r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213788" y="4913573"/>
                  <a:ext cx="3304073" cy="2308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900" dirty="0">
                      <a:solidFill>
                        <a:srgbClr val="00B05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A</a:t>
                  </a:r>
                  <a:r>
                    <a:rPr lang="en-US" sz="9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rgbClr val="FF000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T</a:t>
                  </a:r>
                  <a:r>
                    <a:rPr lang="en-US" sz="9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G </a:t>
                  </a:r>
                  <a:r>
                    <a:rPr lang="en-US" sz="900" dirty="0">
                      <a:solidFill>
                        <a:srgbClr val="FF000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T</a:t>
                  </a:r>
                  <a:r>
                    <a:rPr lang="en-US" sz="9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chemeClr val="accent5">
                          <a:lumMod val="7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</a:t>
                  </a:r>
                  <a:r>
                    <a:rPr lang="en-US" sz="9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rgbClr val="00B05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A</a:t>
                  </a:r>
                  <a:r>
                    <a:rPr lang="en-US" sz="9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rgbClr val="FF000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T</a:t>
                  </a:r>
                  <a:r>
                    <a:rPr lang="en-US" sz="9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chemeClr val="accent5">
                          <a:lumMod val="7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</a:t>
                  </a:r>
                  <a:r>
                    <a:rPr lang="en-US" sz="9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G </a:t>
                  </a:r>
                  <a:r>
                    <a:rPr lang="en-US" sz="900" dirty="0">
                      <a:solidFill>
                        <a:srgbClr val="FF000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T</a:t>
                  </a:r>
                  <a:r>
                    <a:rPr lang="en-US" sz="9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rgbClr val="00B05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A</a:t>
                  </a:r>
                  <a:r>
                    <a:rPr lang="en-US" sz="9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chemeClr val="accent5">
                          <a:lumMod val="7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</a:t>
                  </a:r>
                  <a:r>
                    <a:rPr lang="en-US" sz="9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rgbClr val="FF000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T </a:t>
                  </a:r>
                  <a:r>
                    <a:rPr lang="en-US" sz="900" dirty="0" err="1">
                      <a:solidFill>
                        <a:srgbClr val="FF000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T</a:t>
                  </a:r>
                  <a:r>
                    <a:rPr lang="en-US" sz="9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chemeClr val="accent5">
                          <a:lumMod val="7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</a:t>
                  </a:r>
                  <a:r>
                    <a:rPr lang="en-US" sz="9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rgbClr val="FF000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T</a:t>
                  </a:r>
                  <a:r>
                    <a:rPr lang="en-US" sz="9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chemeClr val="accent5">
                          <a:lumMod val="7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 </a:t>
                  </a:r>
                  <a:r>
                    <a:rPr lang="en-US" sz="900" dirty="0" err="1">
                      <a:solidFill>
                        <a:schemeClr val="accent5">
                          <a:lumMod val="7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</a:t>
                  </a:r>
                  <a:r>
                    <a:rPr lang="en-US" sz="9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rgbClr val="00B05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A</a:t>
                  </a:r>
                  <a:r>
                    <a:rPr lang="en-US" sz="9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chemeClr val="accent5">
                          <a:lumMod val="7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</a:t>
                  </a:r>
                  <a:r>
                    <a:rPr lang="en-US" sz="9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G </a:t>
                  </a:r>
                  <a:r>
                    <a:rPr lang="en-US" sz="900" dirty="0" err="1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G</a:t>
                  </a:r>
                  <a:endParaRPr lang="en-US" sz="900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-256713" y="4416248"/>
                  <a:ext cx="355600" cy="3579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</a:t>
                  </a:r>
                </a:p>
              </p:txBody>
            </p:sp>
          </p:grpSp>
          <p:cxnSp>
            <p:nvCxnSpPr>
              <p:cNvPr id="81" name="Straight Connector 80"/>
              <p:cNvCxnSpPr/>
              <p:nvPr/>
            </p:nvCxnSpPr>
            <p:spPr>
              <a:xfrm>
                <a:off x="4592900" y="1457946"/>
                <a:ext cx="391702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Down Arrow 83"/>
            <p:cNvSpPr/>
            <p:nvPr/>
          </p:nvSpPr>
          <p:spPr>
            <a:xfrm>
              <a:off x="3724276" y="568004"/>
              <a:ext cx="133350" cy="20927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112902" y="3492580"/>
            <a:ext cx="3930936" cy="2357756"/>
            <a:chOff x="1079214" y="2814801"/>
            <a:chExt cx="3930936" cy="2357756"/>
          </a:xfrm>
        </p:grpSpPr>
        <p:grpSp>
          <p:nvGrpSpPr>
            <p:cNvPr id="83" name="Group 82"/>
            <p:cNvGrpSpPr/>
            <p:nvPr/>
          </p:nvGrpSpPr>
          <p:grpSpPr>
            <a:xfrm>
              <a:off x="1079214" y="2814801"/>
              <a:ext cx="3930936" cy="2357756"/>
              <a:chOff x="1472023" y="4263432"/>
              <a:chExt cx="3877977" cy="2917722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1472023" y="4263432"/>
                <a:ext cx="3877977" cy="2917722"/>
                <a:chOff x="1472023" y="4263432"/>
                <a:chExt cx="3877977" cy="2917722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1780349" y="4520504"/>
                  <a:ext cx="3292573" cy="266065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66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</a:extLst>
                </a:blip>
                <a:srcRect l="33343" t="30913" r="44003" b="15741"/>
                <a:stretch/>
              </p:blipFill>
              <p:spPr>
                <a:xfrm>
                  <a:off x="2036878" y="4877446"/>
                  <a:ext cx="2970514" cy="1623470"/>
                </a:xfrm>
                <a:prstGeom prst="rect">
                  <a:avLst/>
                </a:prstGeom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2599772" y="6808052"/>
                  <a:ext cx="232307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ATGTCATCGTACTTCTCCCA</a:t>
                  </a:r>
                  <a:r>
                    <a:rPr lang="en-US" sz="1200" dirty="0">
                      <a:solidFill>
                        <a:schemeClr val="accent1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CGG</a:t>
                  </a: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2580722" y="6546268"/>
                  <a:ext cx="232307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ATGTCATCGTACTT</a:t>
                  </a:r>
                  <a:r>
                    <a:rPr lang="en-US" sz="1200" dirty="0">
                      <a:solidFill>
                        <a:srgbClr val="FF000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--</a:t>
                  </a:r>
                  <a:r>
                    <a:rPr lang="en-US" sz="12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CCCA</a:t>
                  </a:r>
                  <a:r>
                    <a:rPr lang="en-US" sz="1200" dirty="0">
                      <a:solidFill>
                        <a:schemeClr val="accent1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CGG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1724439" y="6531053"/>
                  <a:ext cx="88357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oswrky7-3</a:t>
                  </a: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1780349" y="6777914"/>
                  <a:ext cx="4251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2045927" y="4687547"/>
                  <a:ext cx="3304073" cy="2308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900" dirty="0">
                      <a:solidFill>
                        <a:schemeClr val="accent5">
                          <a:lumMod val="7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 </a:t>
                  </a:r>
                  <a:r>
                    <a:rPr lang="en-US" sz="900" dirty="0" err="1">
                      <a:solidFill>
                        <a:schemeClr val="accent5">
                          <a:lumMod val="7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</a:t>
                  </a:r>
                  <a:r>
                    <a:rPr lang="en-US" sz="900" dirty="0">
                      <a:solidFill>
                        <a:schemeClr val="accent5">
                          <a:lumMod val="7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G </a:t>
                  </a:r>
                  <a:r>
                    <a:rPr lang="en-US" sz="900" dirty="0">
                      <a:solidFill>
                        <a:srgbClr val="FF000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T </a:t>
                  </a:r>
                  <a:r>
                    <a:rPr lang="en-US" sz="9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G G G </a:t>
                  </a:r>
                  <a:r>
                    <a:rPr lang="en-US" sz="900" dirty="0">
                      <a:solidFill>
                        <a:srgbClr val="00B05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A A </a:t>
                  </a:r>
                  <a:r>
                    <a:rPr lang="en-US" sz="9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G</a:t>
                  </a:r>
                  <a:r>
                    <a:rPr lang="en-US" sz="900" dirty="0">
                      <a:solidFill>
                        <a:srgbClr val="00B05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rgbClr val="FF000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T</a:t>
                  </a:r>
                  <a:r>
                    <a:rPr lang="en-US" sz="900" dirty="0">
                      <a:solidFill>
                        <a:srgbClr val="00B05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A </a:t>
                  </a:r>
                  <a:r>
                    <a:rPr lang="en-US" sz="900" dirty="0">
                      <a:solidFill>
                        <a:schemeClr val="accent5">
                          <a:lumMod val="7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</a:t>
                  </a:r>
                  <a:r>
                    <a:rPr lang="en-US" sz="900" dirty="0">
                      <a:solidFill>
                        <a:srgbClr val="00B05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G</a:t>
                  </a:r>
                  <a:r>
                    <a:rPr lang="en-US" sz="900" dirty="0">
                      <a:solidFill>
                        <a:srgbClr val="00B05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A </a:t>
                  </a:r>
                  <a:r>
                    <a:rPr lang="en-US" sz="900" dirty="0">
                      <a:solidFill>
                        <a:srgbClr val="FF000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T</a:t>
                  </a:r>
                  <a:r>
                    <a:rPr lang="en-US" sz="900" dirty="0">
                      <a:solidFill>
                        <a:srgbClr val="00B05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r>
                    <a:rPr lang="en-US" sz="9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G</a:t>
                  </a:r>
                  <a:r>
                    <a:rPr lang="en-US" sz="900" dirty="0">
                      <a:solidFill>
                        <a:srgbClr val="00B05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A </a:t>
                  </a:r>
                  <a:r>
                    <a:rPr lang="en-US" sz="900" dirty="0">
                      <a:solidFill>
                        <a:schemeClr val="accent5">
                          <a:lumMod val="75000"/>
                        </a:schemeClr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C</a:t>
                  </a:r>
                  <a:r>
                    <a:rPr lang="en-US" sz="900" dirty="0">
                      <a:solidFill>
                        <a:srgbClr val="00B05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A </a:t>
                  </a:r>
                  <a:r>
                    <a:rPr lang="en-US" sz="900" dirty="0">
                      <a:solidFill>
                        <a:srgbClr val="FF0000"/>
                      </a:solidFill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T</a:t>
                  </a: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1472023" y="4263432"/>
                  <a:ext cx="355600" cy="3427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</a:p>
              </p:txBody>
            </p:sp>
          </p:grpSp>
          <p:cxnSp>
            <p:nvCxnSpPr>
              <p:cNvPr id="80" name="Straight Connector 79"/>
              <p:cNvCxnSpPr/>
              <p:nvPr/>
            </p:nvCxnSpPr>
            <p:spPr>
              <a:xfrm>
                <a:off x="2113373" y="4911147"/>
                <a:ext cx="391702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Down Arrow 84"/>
            <p:cNvSpPr/>
            <p:nvPr/>
          </p:nvSpPr>
          <p:spPr>
            <a:xfrm>
              <a:off x="2589376" y="3025232"/>
              <a:ext cx="133350" cy="20927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9404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Chart 5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679710"/>
              </p:ext>
            </p:extLst>
          </p:nvPr>
        </p:nvGraphicFramePr>
        <p:xfrm>
          <a:off x="3338990" y="600075"/>
          <a:ext cx="2871312" cy="2170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3338989" y="3345180"/>
            <a:ext cx="2871311" cy="2732351"/>
            <a:chOff x="3338989" y="3345180"/>
            <a:chExt cx="2917032" cy="2732351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68635695"/>
                </p:ext>
              </p:extLst>
            </p:nvPr>
          </p:nvGraphicFramePr>
          <p:xfrm>
            <a:off x="3338989" y="3345180"/>
            <a:ext cx="2917032" cy="25974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2" name="Group 1"/>
            <p:cNvGrpSpPr/>
            <p:nvPr/>
          </p:nvGrpSpPr>
          <p:grpSpPr>
            <a:xfrm>
              <a:off x="4880009" y="5655363"/>
              <a:ext cx="1068103" cy="422168"/>
              <a:chOff x="5035194" y="6773523"/>
              <a:chExt cx="1068103" cy="422168"/>
            </a:xfrm>
          </p:grpSpPr>
          <p:sp>
            <p:nvSpPr>
              <p:cNvPr id="7" name="직사각형 1"/>
              <p:cNvSpPr/>
              <p:nvPr/>
            </p:nvSpPr>
            <p:spPr>
              <a:xfrm>
                <a:off x="5035194" y="6775894"/>
                <a:ext cx="36901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7-2</a:t>
                </a:r>
              </a:p>
            </p:txBody>
          </p:sp>
          <p:sp>
            <p:nvSpPr>
              <p:cNvPr id="8" name="직사각형 82"/>
              <p:cNvSpPr/>
              <p:nvPr/>
            </p:nvSpPr>
            <p:spPr>
              <a:xfrm>
                <a:off x="5734285" y="6773523"/>
                <a:ext cx="36901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7-3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290356" y="6949470"/>
                <a:ext cx="73474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oswrky</a:t>
                </a:r>
                <a:endParaRPr lang="en-US" sz="1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flipH="1" flipV="1">
                <a:off x="5190164" y="6986487"/>
                <a:ext cx="834939" cy="62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4169387" y="5706075"/>
              <a:ext cx="48768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52544" y="3279800"/>
            <a:ext cx="2816067" cy="2797731"/>
            <a:chOff x="152544" y="3279800"/>
            <a:chExt cx="2816067" cy="2797731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11550801"/>
                </p:ext>
              </p:extLst>
            </p:nvPr>
          </p:nvGraphicFramePr>
          <p:xfrm>
            <a:off x="152544" y="3279800"/>
            <a:ext cx="2816067" cy="26746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13" name="Group 12"/>
            <p:cNvGrpSpPr/>
            <p:nvPr/>
          </p:nvGrpSpPr>
          <p:grpSpPr>
            <a:xfrm>
              <a:off x="1631710" y="5655363"/>
              <a:ext cx="1068103" cy="422168"/>
              <a:chOff x="5035194" y="6773523"/>
              <a:chExt cx="1068103" cy="422168"/>
            </a:xfrm>
          </p:grpSpPr>
          <p:sp>
            <p:nvSpPr>
              <p:cNvPr id="14" name="직사각형 1"/>
              <p:cNvSpPr/>
              <p:nvPr/>
            </p:nvSpPr>
            <p:spPr>
              <a:xfrm>
                <a:off x="5035194" y="6775894"/>
                <a:ext cx="36901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7-2</a:t>
                </a:r>
              </a:p>
            </p:txBody>
          </p:sp>
          <p:sp>
            <p:nvSpPr>
              <p:cNvPr id="15" name="직사각형 82"/>
              <p:cNvSpPr/>
              <p:nvPr/>
            </p:nvSpPr>
            <p:spPr>
              <a:xfrm>
                <a:off x="5734285" y="6773523"/>
                <a:ext cx="36901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7-3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290356" y="6949470"/>
                <a:ext cx="73474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oswrky</a:t>
                </a:r>
                <a:endParaRPr lang="en-US" sz="1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H="1" flipV="1">
                <a:off x="5190164" y="6986487"/>
                <a:ext cx="834939" cy="62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997288" y="5728935"/>
              <a:ext cx="48768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54793" y="711718"/>
            <a:ext cx="2713818" cy="2201699"/>
            <a:chOff x="254793" y="711718"/>
            <a:chExt cx="2713818" cy="2201699"/>
          </a:xfrm>
        </p:grpSpPr>
        <p:pic>
          <p:nvPicPr>
            <p:cNvPr id="1026" name="Picture 2" descr="https://lh3.googleusercontent.com/cZpOl92DH2G0YELFlm3KTeYZAbtYZBLns1_H41UYgZ21y59c7AesPoGzjXETA_i59eYF35IzN-NvOmH2gtOZT6-QM94teCgyLqND0HJOTcE8P6HkY2hHXRh9kfIdx2i9mRAzClzk8AXDVv1As98G8H_R-qS71xg8ERw1ZI7pKyPae1SaRRBdNar1coJ4a3sYL40pjyddyij9_1MHLHoi2bWhF4iicYy07eTZVWF3e_ObOA8kWgPJkWWGkPi3uBZDom2VnZCpE7wYj1m2bdLgfzpNqqAR0CB800a7SVwkK_ssuxuXUPIjBmHv6qgwVLSHKfC6LyJJNfQhEBEeE43-hLrG-IJqIpQJj-D9e3_6bYX3BiN28Ze0DkLLyQz1qw21pzpJuQCPLUSkzv7VDFloelZre1W7DvscxnoL7zJOtwzz_yuJkOELVpG9oB5mFQL-MFsmnfazpQYk5gZPRExYeDgNsUedFX0BJYm2GbOglanqME04Ii_FIncSB7PUI1Q1c_i_k1YXcBFkcgXD0K9b_3KAHHGvfLbHHysTRvXMWJorHqVsfDyVyKRhe8ivQ_MwevK4OluM1B1KNLaMCeUJqtgFlD1J_n-kMV9QWpIzNnTpIABrOkZHUW79HcHCEy3_E6GFIS2UTEZH0YI_d924iiMvlpw3XG_yrKPH8S4ciY8-_B7tEJsQBqeHCfstBzhhLWGGlL1Wr-5fZEPCr-tp26nzVSdtGw01gDAXaPj-lszgC1ddqRnGw_0PvgENJzUh1UBZUkoW1ur_PjxxKbOUjKMwSQircp0KdcienH39hmNQQXmRX1K3pDvTqcQzqFnMbtdbgNl1IP3rUQ75Or9-q-l1bCsgrplDevvcjOsY358hT5dKauTHfzWlR0SMC-gK6CxOyLReQESd6AIYJCDmIh8emBgzc8iAYYb32nSwolbWXABuBpyVaovw8oIV_L3uRMX34tHSZYLcrMxDN7E=w586-h781-no?authuser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" t="15307" r="1230" b="32126"/>
            <a:stretch/>
          </p:blipFill>
          <p:spPr bwMode="auto">
            <a:xfrm>
              <a:off x="480275" y="711718"/>
              <a:ext cx="2488336" cy="1780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1796750" y="2491249"/>
              <a:ext cx="1007143" cy="422168"/>
              <a:chOff x="5035194" y="6773523"/>
              <a:chExt cx="1007143" cy="422168"/>
            </a:xfrm>
          </p:grpSpPr>
          <p:sp>
            <p:nvSpPr>
              <p:cNvPr id="20" name="직사각형 1"/>
              <p:cNvSpPr/>
              <p:nvPr/>
            </p:nvSpPr>
            <p:spPr>
              <a:xfrm>
                <a:off x="5035194" y="6775894"/>
                <a:ext cx="36901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7-2</a:t>
                </a:r>
              </a:p>
            </p:txBody>
          </p:sp>
          <p:sp>
            <p:nvSpPr>
              <p:cNvPr id="21" name="직사각형 82"/>
              <p:cNvSpPr/>
              <p:nvPr/>
            </p:nvSpPr>
            <p:spPr>
              <a:xfrm>
                <a:off x="5673325" y="6773523"/>
                <a:ext cx="369012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7-3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290356" y="6949470"/>
                <a:ext cx="73474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oswrky</a:t>
                </a:r>
                <a:endParaRPr lang="en-US" sz="1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5144444" y="6986487"/>
                <a:ext cx="834939" cy="62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978986" y="2506638"/>
              <a:ext cx="48768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708660" y="2529498"/>
              <a:ext cx="88039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cxnSpLocks/>
            </p:cNvCxnSpPr>
            <p:nvPr/>
          </p:nvCxnSpPr>
          <p:spPr>
            <a:xfrm>
              <a:off x="569292" y="2195736"/>
              <a:ext cx="1" cy="182695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16200000">
              <a:off x="75688" y="2163820"/>
              <a:ext cx="6044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10 cm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88934" y="6320803"/>
            <a:ext cx="2885552" cy="2608377"/>
            <a:chOff x="170069" y="6804659"/>
            <a:chExt cx="2885552" cy="2608377"/>
          </a:xfrm>
        </p:grpSpPr>
        <p:graphicFrame>
          <p:nvGraphicFramePr>
            <p:cNvPr id="33" name="Chart 3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48594123"/>
                </p:ext>
              </p:extLst>
            </p:nvPr>
          </p:nvGraphicFramePr>
          <p:xfrm>
            <a:off x="170069" y="6804659"/>
            <a:ext cx="2885552" cy="25039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32" name="Group 31"/>
            <p:cNvGrpSpPr/>
            <p:nvPr/>
          </p:nvGrpSpPr>
          <p:grpSpPr>
            <a:xfrm>
              <a:off x="997288" y="8990868"/>
              <a:ext cx="1743651" cy="422168"/>
              <a:chOff x="997288" y="8990868"/>
              <a:chExt cx="1743651" cy="422168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672836" y="8990868"/>
                <a:ext cx="1068103" cy="422168"/>
                <a:chOff x="5035194" y="6773523"/>
                <a:chExt cx="1068103" cy="422168"/>
              </a:xfrm>
            </p:grpSpPr>
            <p:sp>
              <p:nvSpPr>
                <p:cNvPr id="36" name="직사각형 1"/>
                <p:cNvSpPr/>
                <p:nvPr/>
              </p:nvSpPr>
              <p:spPr>
                <a:xfrm>
                  <a:off x="5035194" y="6775894"/>
                  <a:ext cx="36901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0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7-2</a:t>
                  </a:r>
                </a:p>
              </p:txBody>
            </p:sp>
            <p:sp>
              <p:nvSpPr>
                <p:cNvPr id="37" name="직사각형 82"/>
                <p:cNvSpPr/>
                <p:nvPr/>
              </p:nvSpPr>
              <p:spPr>
                <a:xfrm>
                  <a:off x="5734285" y="6773523"/>
                  <a:ext cx="36901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0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7-3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5290356" y="6949470"/>
                  <a:ext cx="73474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oswrky</a:t>
                  </a:r>
                  <a:endParaRPr lang="en-US" sz="10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9" name="Straight Connector 38"/>
                <p:cNvCxnSpPr/>
                <p:nvPr/>
              </p:nvCxnSpPr>
              <p:spPr>
                <a:xfrm flipH="1" flipV="1">
                  <a:off x="5190164" y="6986487"/>
                  <a:ext cx="834939" cy="627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997288" y="9079680"/>
                <a:ext cx="487685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</p:grpSp>
      </p:grpSp>
      <p:sp>
        <p:nvSpPr>
          <p:cNvPr id="43" name="TextBox 42"/>
          <p:cNvSpPr txBox="1"/>
          <p:nvPr/>
        </p:nvSpPr>
        <p:spPr>
          <a:xfrm>
            <a:off x="3060268" y="6288124"/>
            <a:ext cx="36419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1200" b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Supplementary Figure 6 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The agronomic parameters of the deletion mutants and WT plants. Plants were grown under the paddy conditions. </a:t>
            </a:r>
            <a:r>
              <a:rPr lang="en-US" sz="1200" b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(A)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Phenotypes of the mutants and WT at the ripening stage. Scale bar = 10 cm. Plant height </a:t>
            </a:r>
            <a:r>
              <a:rPr lang="en-US" sz="1200" b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(B)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, grain number per panicle </a:t>
            </a:r>
            <a:r>
              <a:rPr lang="en-US" sz="1200" b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(C)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, panicle length </a:t>
            </a:r>
            <a:r>
              <a:rPr lang="en-US" sz="1200" b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(D)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, and 100-grain weight </a:t>
            </a:r>
            <a:r>
              <a:rPr lang="en-US" sz="1200" b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(E)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of the mutants and WT. The error bars show standard deviations; n = 5.</a:t>
            </a:r>
            <a:endParaRPr lang="en-US" sz="1100" dirty="0">
              <a:effectLst/>
              <a:latin typeface="Calibri" panose="020F0502020204030204" pitchFamily="34" charset="0"/>
              <a:ea typeface="Batang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0503" y="396961"/>
            <a:ext cx="360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90424" y="396961"/>
            <a:ext cx="360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88934" y="3177799"/>
            <a:ext cx="360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71900" y="3215993"/>
            <a:ext cx="360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0503" y="6056421"/>
            <a:ext cx="360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0" name="직사각형 1"/>
          <p:cNvSpPr/>
          <p:nvPr/>
        </p:nvSpPr>
        <p:spPr>
          <a:xfrm>
            <a:off x="4820406" y="2533751"/>
            <a:ext cx="3632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000" i="1" dirty="0">
                <a:latin typeface="Arial" panose="020B0604020202020204" pitchFamily="34" charset="0"/>
                <a:cs typeface="Arial" panose="020B0604020202020204" pitchFamily="34" charset="0"/>
              </a:rPr>
              <a:t>7-2</a:t>
            </a:r>
          </a:p>
        </p:txBody>
      </p:sp>
      <p:sp>
        <p:nvSpPr>
          <p:cNvPr id="51" name="직사각형 82"/>
          <p:cNvSpPr/>
          <p:nvPr/>
        </p:nvSpPr>
        <p:spPr>
          <a:xfrm>
            <a:off x="5518065" y="2531380"/>
            <a:ext cx="3632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000" i="1" dirty="0">
                <a:latin typeface="Arial" panose="020B0604020202020204" pitchFamily="34" charset="0"/>
                <a:cs typeface="Arial" panose="020B0604020202020204" pitchFamily="34" charset="0"/>
              </a:rPr>
              <a:t>7-3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90619" y="2707327"/>
            <a:ext cx="7232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oswrky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H="1" flipV="1">
            <a:off x="4944372" y="2744344"/>
            <a:ext cx="821853" cy="62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149498" y="2553517"/>
            <a:ext cx="48004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</a:p>
        </p:txBody>
      </p:sp>
    </p:spTree>
    <p:extLst>
      <p:ext uri="{BB962C8B-B14F-4D97-AF65-F5344CB8AC3E}">
        <p14:creationId xmlns:p14="http://schemas.microsoft.com/office/powerpoint/2010/main" val="665100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33177" y="957283"/>
            <a:ext cx="3494562" cy="1733077"/>
            <a:chOff x="1287457" y="5506423"/>
            <a:chExt cx="3494562" cy="1733077"/>
          </a:xfrm>
        </p:grpSpPr>
        <p:grpSp>
          <p:nvGrpSpPr>
            <p:cNvPr id="5" name="Group 4"/>
            <p:cNvGrpSpPr/>
            <p:nvPr/>
          </p:nvGrpSpPr>
          <p:grpSpPr>
            <a:xfrm>
              <a:off x="1287457" y="5506423"/>
              <a:ext cx="3494562" cy="1733077"/>
              <a:chOff x="1287457" y="5506423"/>
              <a:chExt cx="3494562" cy="1733077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279255" y="5840676"/>
                <a:ext cx="2502764" cy="246221"/>
                <a:chOff x="8034594" y="1985707"/>
                <a:chExt cx="2566085" cy="280965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8034594" y="1985707"/>
                  <a:ext cx="522516" cy="280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8662006" y="1985707"/>
                  <a:ext cx="631373" cy="280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OX5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9378743" y="1985707"/>
                  <a:ext cx="631373" cy="280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OX6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9969306" y="1985707"/>
                  <a:ext cx="631373" cy="280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OX7</a:t>
                  </a: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2773316" y="5787141"/>
                <a:ext cx="1947757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3267258" y="5506423"/>
                <a:ext cx="79991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OsWRKY7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287457" y="6269451"/>
                <a:ext cx="13551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anti-HA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287457" y="6993279"/>
                <a:ext cx="13551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Ponceau</a:t>
                </a: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S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822673" y="5840796"/>
                <a:ext cx="4976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(KD)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865027" y="6573577"/>
                <a:ext cx="4976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24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865027" y="6040645"/>
                <a:ext cx="4976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42</a:t>
                </a: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2126373" y="6154230"/>
                <a:ext cx="7426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126373" y="6697155"/>
                <a:ext cx="7426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>
              <a:off x="1865027" y="6277835"/>
              <a:ext cx="497662" cy="246221"/>
              <a:chOff x="1865027" y="6277835"/>
              <a:chExt cx="497662" cy="24622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865027" y="6277835"/>
                <a:ext cx="49766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2135898" y="6411405"/>
                <a:ext cx="7426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Rectangle 27"/>
          <p:cNvSpPr/>
          <p:nvPr/>
        </p:nvSpPr>
        <p:spPr>
          <a:xfrm>
            <a:off x="416517" y="3357965"/>
            <a:ext cx="5960562" cy="1886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00" b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Supplementary Figure 7 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Western blot analysis of OsWRKY7-HA protein in the overexpression plants. Total proteins were extracted from the leaves of the </a:t>
            </a:r>
            <a:r>
              <a:rPr lang="en-US" sz="1200" i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OsWRKY7-HA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overexpression plants after 24 hours of </a:t>
            </a:r>
            <a:r>
              <a:rPr lang="en-US" sz="1200" i="1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M. </a:t>
            </a:r>
            <a:r>
              <a:rPr lang="en-US" sz="1200" i="1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oryzae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infection. The proteins were used for the western blot analysis using anti-HA antibody. </a:t>
            </a:r>
            <a:r>
              <a:rPr lang="en-US" sz="1200" dirty="0" err="1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Ponceau</a:t>
            </a:r>
            <a:r>
              <a:rPr lang="en-US" sz="1200" dirty="0"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S staining was used to determine the amount of protein loading. </a:t>
            </a:r>
            <a:endParaRPr lang="en-US" sz="1100" dirty="0">
              <a:effectLst/>
              <a:latin typeface="Calibri" panose="020F0502020204030204" pitchFamily="34" charset="0"/>
              <a:ea typeface="Batang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1" y="1567549"/>
            <a:ext cx="2487384" cy="627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81" y="2270658"/>
            <a:ext cx="2487384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46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3262" y="605472"/>
            <a:ext cx="6684738" cy="7125251"/>
            <a:chOff x="-4456" y="605472"/>
            <a:chExt cx="6684738" cy="7125251"/>
          </a:xfrm>
        </p:grpSpPr>
        <p:sp>
          <p:nvSpPr>
            <p:cNvPr id="11" name="TextBox 10"/>
            <p:cNvSpPr txBox="1"/>
            <p:nvPr/>
          </p:nvSpPr>
          <p:spPr>
            <a:xfrm>
              <a:off x="45110" y="6715060"/>
              <a:ext cx="65284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Supplementary Figure 8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Expression levels of JA and SA biosynthesis related genes. Leaf blades of WT and knockout mutants (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oswrky7-2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oswrky7-3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were sampled at 42 DAG and the transcript levels of </a:t>
              </a:r>
              <a:r>
                <a:rPr lang="en-US" sz="1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OsPAL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OsICS1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OsNH1 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(C)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OsAOS2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(D)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OsAOC1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(E)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and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OsOPR3 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(F)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were determined by 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qRT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-PCR analysis. The gene expression levels are relative to those of 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OsActin1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Error bars indicate standard deviations; n = 3 or more.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-4456" y="605472"/>
              <a:ext cx="6684738" cy="5839450"/>
              <a:chOff x="-4456" y="605472"/>
              <a:chExt cx="6684738" cy="583945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-1" y="618173"/>
                <a:ext cx="6680283" cy="5622363"/>
                <a:chOff x="-1" y="618173"/>
                <a:chExt cx="6680283" cy="5622363"/>
              </a:xfrm>
            </p:grpSpPr>
            <p:graphicFrame>
              <p:nvGraphicFramePr>
                <p:cNvPr id="6" name="Chart 5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650920822"/>
                    </p:ext>
                  </p:extLst>
                </p:nvPr>
              </p:nvGraphicFramePr>
              <p:xfrm>
                <a:off x="2310713" y="624839"/>
                <a:ext cx="2245579" cy="260604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graphicFrame>
              <p:nvGraphicFramePr>
                <p:cNvPr id="7" name="Chart 6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492550161"/>
                    </p:ext>
                  </p:extLst>
                </p:nvPr>
              </p:nvGraphicFramePr>
              <p:xfrm>
                <a:off x="-1" y="618173"/>
                <a:ext cx="2413361" cy="2612707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graphicFrame>
              <p:nvGraphicFramePr>
                <p:cNvPr id="8" name="Chart 7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4291905442"/>
                    </p:ext>
                  </p:extLst>
                </p:nvPr>
              </p:nvGraphicFramePr>
              <p:xfrm>
                <a:off x="2358729" y="3802380"/>
                <a:ext cx="2175519" cy="242584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graphicFrame>
              <p:nvGraphicFramePr>
                <p:cNvPr id="9" name="Chart 8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2325269566"/>
                    </p:ext>
                  </p:extLst>
                </p:nvPr>
              </p:nvGraphicFramePr>
              <p:xfrm>
                <a:off x="0" y="3804276"/>
                <a:ext cx="2413361" cy="2415801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graphicFrame>
              <p:nvGraphicFramePr>
                <p:cNvPr id="10" name="Chart 9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3571400661"/>
                    </p:ext>
                  </p:extLst>
                </p:nvPr>
              </p:nvGraphicFramePr>
              <p:xfrm>
                <a:off x="4434840" y="3793254"/>
                <a:ext cx="2245442" cy="2442063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6"/>
                </a:graphicData>
              </a:graphic>
            </p:graphicFrame>
            <p:sp>
              <p:nvSpPr>
                <p:cNvPr id="12" name="TextBox 11"/>
                <p:cNvSpPr txBox="1"/>
                <p:nvPr/>
              </p:nvSpPr>
              <p:spPr>
                <a:xfrm>
                  <a:off x="649221" y="2981392"/>
                  <a:ext cx="487685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626740" y="3019019"/>
                  <a:ext cx="487685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32019" y="5994315"/>
                  <a:ext cx="487685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2771429" y="5990771"/>
                  <a:ext cx="487685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4930553" y="5994315"/>
                  <a:ext cx="487685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WT</a:t>
                  </a:r>
                </a:p>
              </p:txBody>
            </p:sp>
          </p:grpSp>
          <p:graphicFrame>
            <p:nvGraphicFramePr>
              <p:cNvPr id="37" name="Chart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46080074"/>
                  </p:ext>
                </p:extLst>
              </p:nvPr>
            </p:nvGraphicFramePr>
            <p:xfrm>
              <a:off x="4353421" y="618172"/>
              <a:ext cx="2326861" cy="261270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38" name="TextBox 37"/>
              <p:cNvSpPr txBox="1"/>
              <p:nvPr/>
            </p:nvSpPr>
            <p:spPr>
              <a:xfrm>
                <a:off x="4857266" y="3019019"/>
                <a:ext cx="48768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1135" y="605668"/>
                <a:ext cx="3755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295669" y="605668"/>
                <a:ext cx="3755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405267" y="605472"/>
                <a:ext cx="3755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-4456" y="3775189"/>
                <a:ext cx="3755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296623" y="3776073"/>
                <a:ext cx="3755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442210" y="3790429"/>
                <a:ext cx="3755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1231841" y="2930592"/>
                <a:ext cx="953803" cy="467923"/>
                <a:chOff x="1812877" y="4335875"/>
                <a:chExt cx="953803" cy="467923"/>
              </a:xfrm>
            </p:grpSpPr>
            <p:sp>
              <p:nvSpPr>
                <p:cNvPr id="36" name="직사각형 1"/>
                <p:cNvSpPr/>
                <p:nvPr/>
              </p:nvSpPr>
              <p:spPr>
                <a:xfrm>
                  <a:off x="1812877" y="4338166"/>
                  <a:ext cx="36901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0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7-2</a:t>
                  </a:r>
                </a:p>
              </p:txBody>
            </p:sp>
            <p:sp>
              <p:nvSpPr>
                <p:cNvPr id="47" name="직사각형 82"/>
                <p:cNvSpPr/>
                <p:nvPr/>
              </p:nvSpPr>
              <p:spPr>
                <a:xfrm>
                  <a:off x="2397668" y="4335875"/>
                  <a:ext cx="36901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0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7-3</a:t>
                  </a:r>
                </a:p>
              </p:txBody>
            </p: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1857466" y="4547413"/>
                  <a:ext cx="864939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/>
                <p:cNvSpPr txBox="1"/>
                <p:nvPr/>
              </p:nvSpPr>
              <p:spPr>
                <a:xfrm>
                  <a:off x="1950205" y="4557577"/>
                  <a:ext cx="73474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oswrky</a:t>
                  </a:r>
                  <a:endParaRPr lang="en-US" sz="10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3297409" y="2941785"/>
                <a:ext cx="991903" cy="444299"/>
                <a:chOff x="1784937" y="4335875"/>
                <a:chExt cx="991903" cy="444299"/>
              </a:xfrm>
            </p:grpSpPr>
            <p:sp>
              <p:nvSpPr>
                <p:cNvPr id="51" name="직사각형 1"/>
                <p:cNvSpPr/>
                <p:nvPr/>
              </p:nvSpPr>
              <p:spPr>
                <a:xfrm>
                  <a:off x="1784937" y="4338166"/>
                  <a:ext cx="36901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0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7-2</a:t>
                  </a:r>
                </a:p>
              </p:txBody>
            </p:sp>
            <p:sp>
              <p:nvSpPr>
                <p:cNvPr id="52" name="직사각형 82"/>
                <p:cNvSpPr/>
                <p:nvPr/>
              </p:nvSpPr>
              <p:spPr>
                <a:xfrm>
                  <a:off x="2407828" y="4335875"/>
                  <a:ext cx="36901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0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7-3</a:t>
                  </a:r>
                </a:p>
              </p:txBody>
            </p:sp>
            <p:cxnSp>
              <p:nvCxnSpPr>
                <p:cNvPr id="53" name="Straight Connector 52"/>
                <p:cNvCxnSpPr/>
                <p:nvPr/>
              </p:nvCxnSpPr>
              <p:spPr>
                <a:xfrm flipH="1">
                  <a:off x="1912106" y="4537425"/>
                  <a:ext cx="836972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/>
                <p:cNvSpPr txBox="1"/>
                <p:nvPr/>
              </p:nvSpPr>
              <p:spPr>
                <a:xfrm>
                  <a:off x="2000586" y="4533953"/>
                  <a:ext cx="73474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oswrky</a:t>
                  </a:r>
                  <a:endParaRPr lang="en-US" sz="10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5466948" y="2941785"/>
                <a:ext cx="997277" cy="441496"/>
                <a:chOff x="1784937" y="4323175"/>
                <a:chExt cx="997277" cy="441496"/>
              </a:xfrm>
            </p:grpSpPr>
            <p:sp>
              <p:nvSpPr>
                <p:cNvPr id="56" name="직사각형 1"/>
                <p:cNvSpPr/>
                <p:nvPr/>
              </p:nvSpPr>
              <p:spPr>
                <a:xfrm>
                  <a:off x="1784937" y="4325466"/>
                  <a:ext cx="36901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0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7-2</a:t>
                  </a:r>
                </a:p>
              </p:txBody>
            </p:sp>
            <p:sp>
              <p:nvSpPr>
                <p:cNvPr id="57" name="직사각형 82"/>
                <p:cNvSpPr/>
                <p:nvPr/>
              </p:nvSpPr>
              <p:spPr>
                <a:xfrm>
                  <a:off x="2369728" y="4323175"/>
                  <a:ext cx="36901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0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7-3</a:t>
                  </a:r>
                </a:p>
              </p:txBody>
            </p:sp>
            <p:cxnSp>
              <p:nvCxnSpPr>
                <p:cNvPr id="58" name="Straight Connector 57"/>
                <p:cNvCxnSpPr/>
                <p:nvPr/>
              </p:nvCxnSpPr>
              <p:spPr>
                <a:xfrm flipH="1">
                  <a:off x="1881626" y="4532345"/>
                  <a:ext cx="828962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TextBox 58"/>
                <p:cNvSpPr txBox="1"/>
                <p:nvPr/>
              </p:nvSpPr>
              <p:spPr>
                <a:xfrm>
                  <a:off x="2047467" y="4518450"/>
                  <a:ext cx="73474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oswrky</a:t>
                  </a:r>
                  <a:endParaRPr lang="en-US" sz="10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1268491" y="5946159"/>
                <a:ext cx="903003" cy="495616"/>
                <a:chOff x="1812877" y="4335875"/>
                <a:chExt cx="903003" cy="495616"/>
              </a:xfrm>
            </p:grpSpPr>
            <p:sp>
              <p:nvSpPr>
                <p:cNvPr id="61" name="직사각형 1"/>
                <p:cNvSpPr/>
                <p:nvPr/>
              </p:nvSpPr>
              <p:spPr>
                <a:xfrm>
                  <a:off x="1812877" y="4338166"/>
                  <a:ext cx="36901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0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7-2</a:t>
                  </a:r>
                </a:p>
              </p:txBody>
            </p:sp>
            <p:sp>
              <p:nvSpPr>
                <p:cNvPr id="62" name="직사각형 82"/>
                <p:cNvSpPr/>
                <p:nvPr/>
              </p:nvSpPr>
              <p:spPr>
                <a:xfrm>
                  <a:off x="2346868" y="4335875"/>
                  <a:ext cx="36901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0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7-3</a:t>
                  </a:r>
                </a:p>
              </p:txBody>
            </p:sp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1849677" y="4581596"/>
                  <a:ext cx="823377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TextBox 63"/>
                <p:cNvSpPr txBox="1"/>
                <p:nvPr/>
              </p:nvSpPr>
              <p:spPr>
                <a:xfrm>
                  <a:off x="1950310" y="4585270"/>
                  <a:ext cx="73474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oswrky</a:t>
                  </a:r>
                  <a:endParaRPr lang="en-US" sz="10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5" name="Group 64"/>
              <p:cNvGrpSpPr/>
              <p:nvPr/>
            </p:nvGrpSpPr>
            <p:grpSpPr>
              <a:xfrm>
                <a:off x="3332488" y="5941062"/>
                <a:ext cx="979203" cy="500712"/>
                <a:chOff x="1774777" y="4335875"/>
                <a:chExt cx="979203" cy="500712"/>
              </a:xfrm>
            </p:grpSpPr>
            <p:sp>
              <p:nvSpPr>
                <p:cNvPr id="66" name="직사각형 1"/>
                <p:cNvSpPr/>
                <p:nvPr/>
              </p:nvSpPr>
              <p:spPr>
                <a:xfrm>
                  <a:off x="1774777" y="4338166"/>
                  <a:ext cx="36901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0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7-2</a:t>
                  </a:r>
                </a:p>
              </p:txBody>
            </p:sp>
            <p:sp>
              <p:nvSpPr>
                <p:cNvPr id="67" name="직사각형 82"/>
                <p:cNvSpPr/>
                <p:nvPr/>
              </p:nvSpPr>
              <p:spPr>
                <a:xfrm>
                  <a:off x="2384968" y="4335875"/>
                  <a:ext cx="36901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0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7-3</a:t>
                  </a:r>
                </a:p>
              </p:txBody>
            </p:sp>
            <p:cxnSp>
              <p:nvCxnSpPr>
                <p:cNvPr id="68" name="Straight Connector 67"/>
                <p:cNvCxnSpPr/>
                <p:nvPr/>
              </p:nvCxnSpPr>
              <p:spPr>
                <a:xfrm flipH="1">
                  <a:off x="1857832" y="4593514"/>
                  <a:ext cx="832262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TextBox 68"/>
                <p:cNvSpPr txBox="1"/>
                <p:nvPr/>
              </p:nvSpPr>
              <p:spPr>
                <a:xfrm>
                  <a:off x="1983229" y="4590366"/>
                  <a:ext cx="73474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oswrky</a:t>
                  </a:r>
                  <a:endParaRPr lang="en-US" sz="10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5485022" y="5938783"/>
                <a:ext cx="979203" cy="506139"/>
                <a:chOff x="1774777" y="4335875"/>
                <a:chExt cx="979203" cy="506139"/>
              </a:xfrm>
            </p:grpSpPr>
            <p:sp>
              <p:nvSpPr>
                <p:cNvPr id="71" name="직사각형 1"/>
                <p:cNvSpPr/>
                <p:nvPr/>
              </p:nvSpPr>
              <p:spPr>
                <a:xfrm>
                  <a:off x="1774777" y="4338166"/>
                  <a:ext cx="36901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0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7-2</a:t>
                  </a:r>
                </a:p>
              </p:txBody>
            </p:sp>
            <p:sp>
              <p:nvSpPr>
                <p:cNvPr id="72" name="직사각형 82"/>
                <p:cNvSpPr/>
                <p:nvPr/>
              </p:nvSpPr>
              <p:spPr>
                <a:xfrm>
                  <a:off x="2384968" y="4335875"/>
                  <a:ext cx="369012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0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7-3</a:t>
                  </a:r>
                </a:p>
              </p:txBody>
            </p:sp>
            <p:cxnSp>
              <p:nvCxnSpPr>
                <p:cNvPr id="73" name="Straight Connector 72"/>
                <p:cNvCxnSpPr/>
                <p:nvPr/>
              </p:nvCxnSpPr>
              <p:spPr>
                <a:xfrm flipH="1">
                  <a:off x="1867147" y="4594154"/>
                  <a:ext cx="809486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TextBox 73"/>
                <p:cNvSpPr txBox="1"/>
                <p:nvPr/>
              </p:nvSpPr>
              <p:spPr>
                <a:xfrm>
                  <a:off x="1985947" y="4595793"/>
                  <a:ext cx="73474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oswrky</a:t>
                  </a:r>
                  <a:endParaRPr lang="en-US" sz="10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67478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188656</TotalTime>
  <Words>1423</Words>
  <Application>Microsoft Office PowerPoint</Application>
  <PresentationFormat>A4 Paper (210x297 mm)</PresentationFormat>
  <Paragraphs>340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 to WinTun PC</dc:creator>
  <cp:lastModifiedBy>India Humphreys</cp:lastModifiedBy>
  <cp:revision>1065</cp:revision>
  <cp:lastPrinted>2022-02-10T06:42:43Z</cp:lastPrinted>
  <dcterms:created xsi:type="dcterms:W3CDTF">2021-12-26T07:03:26Z</dcterms:created>
  <dcterms:modified xsi:type="dcterms:W3CDTF">2023-01-13T11:44:04Z</dcterms:modified>
</cp:coreProperties>
</file>