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257" r:id="rId3"/>
    <p:sldId id="293" r:id="rId4"/>
    <p:sldId id="287" r:id="rId5"/>
    <p:sldId id="258" r:id="rId6"/>
    <p:sldId id="277" r:id="rId7"/>
    <p:sldId id="294" r:id="rId8"/>
    <p:sldId id="292" r:id="rId9"/>
    <p:sldId id="288" r:id="rId10"/>
    <p:sldId id="273" r:id="rId11"/>
    <p:sldId id="275" r:id="rId12"/>
    <p:sldId id="266" r:id="rId13"/>
    <p:sldId id="276" r:id="rId14"/>
    <p:sldId id="272" r:id="rId15"/>
    <p:sldId id="271" r:id="rId16"/>
    <p:sldId id="270" r:id="rId17"/>
    <p:sldId id="269" r:id="rId18"/>
    <p:sldId id="268" r:id="rId19"/>
    <p:sldId id="267" r:id="rId20"/>
    <p:sldId id="283" r:id="rId21"/>
    <p:sldId id="274" r:id="rId22"/>
    <p:sldId id="282" r:id="rId23"/>
    <p:sldId id="284" r:id="rId24"/>
    <p:sldId id="289" r:id="rId25"/>
    <p:sldId id="296" r:id="rId26"/>
    <p:sldId id="297" r:id="rId27"/>
    <p:sldId id="298" r:id="rId28"/>
    <p:sldId id="286" r:id="rId29"/>
    <p:sldId id="299" r:id="rId30"/>
    <p:sldId id="279" r:id="rId31"/>
    <p:sldId id="295"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22" autoAdjust="0"/>
    <p:restoredTop sz="94666" autoAdjust="0"/>
  </p:normalViewPr>
  <p:slideViewPr>
    <p:cSldViewPr snapToGrid="0">
      <p:cViewPr varScale="1">
        <p:scale>
          <a:sx n="102" d="100"/>
          <a:sy n="102" d="100"/>
        </p:scale>
        <p:origin x="3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B7D08-790E-437F-A16D-487A604CA886}" type="datetimeFigureOut">
              <a:rPr lang="en-US" smtClean="0"/>
              <a:t>4/4/23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0AD6D4-F394-4290-A4AB-CC6A504F6942}" type="slidenum">
              <a:rPr lang="en-US" smtClean="0"/>
              <a:t>‹#›</a:t>
            </a:fld>
            <a:endParaRPr lang="en-US"/>
          </a:p>
        </p:txBody>
      </p:sp>
    </p:spTree>
    <p:extLst>
      <p:ext uri="{BB962C8B-B14F-4D97-AF65-F5344CB8AC3E}">
        <p14:creationId xmlns:p14="http://schemas.microsoft.com/office/powerpoint/2010/main" val="4080691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1185362-4FC9-4749-944D-7E0D4F237606}"/>
              </a:ext>
            </a:extLst>
          </p:cNvPr>
          <p:cNvSpPr>
            <a:spLocks noGrp="1" noChangeArrowheads="1"/>
          </p:cNvSpPr>
          <p:nvPr>
            <p:ph type="sldNum" sz="quarter" idx="5"/>
          </p:nvPr>
        </p:nvSpPr>
        <p:spPr>
          <a:ln/>
        </p:spPr>
        <p:txBody>
          <a:bodyPr/>
          <a:lstStyle/>
          <a:p>
            <a:fld id="{B3435BC4-5C31-4C9F-9CE3-AFE7B7358BD9}" type="slidenum">
              <a:rPr lang="en-US" altLang="en-US"/>
              <a:pPr/>
              <a:t>20</a:t>
            </a:fld>
            <a:endParaRPr lang="en-US" altLang="en-US"/>
          </a:p>
        </p:txBody>
      </p:sp>
      <p:sp>
        <p:nvSpPr>
          <p:cNvPr id="202754" name="Rectangle 2">
            <a:extLst>
              <a:ext uri="{FF2B5EF4-FFF2-40B4-BE49-F238E27FC236}">
                <a16:creationId xmlns:a16="http://schemas.microsoft.com/office/drawing/2014/main" id="{50805CFA-6022-480F-B268-12D292376107}"/>
              </a:ext>
            </a:extLst>
          </p:cNvPr>
          <p:cNvSpPr>
            <a:spLocks noGrp="1" noRot="1" noChangeAspect="1" noChangeArrowheads="1" noTextEdit="1"/>
          </p:cNvSpPr>
          <p:nvPr>
            <p:ph type="sldImg"/>
          </p:nvPr>
        </p:nvSpPr>
        <p:spPr>
          <a:ln/>
        </p:spPr>
      </p:sp>
      <p:sp>
        <p:nvSpPr>
          <p:cNvPr id="202755" name="Rectangle 3">
            <a:extLst>
              <a:ext uri="{FF2B5EF4-FFF2-40B4-BE49-F238E27FC236}">
                <a16:creationId xmlns:a16="http://schemas.microsoft.com/office/drawing/2014/main" id="{26FD4D3A-BE4A-4B3A-B6E0-490AEAAAA0EE}"/>
              </a:ext>
            </a:extLst>
          </p:cNvPr>
          <p:cNvSpPr>
            <a:spLocks noGrp="1" noChangeArrowheads="1"/>
          </p:cNvSpPr>
          <p:nvPr>
            <p:ph type="body" idx="1"/>
          </p:nvPr>
        </p:nvSpPr>
        <p:spPr/>
        <p:txBody>
          <a:bodyPr/>
          <a:lstStyle/>
          <a:p>
            <a:r>
              <a:rPr lang="en-US" altLang="en-US"/>
              <a:t>Participants with high blood pressure in the DASH study saw a drop in pressure similar to what’s seen with a prescription drug, suggesting follwing the DASH diet may delay or prevent the need for medication in some people.  More recent studies have shown adding salt or sodium restriction to the DASH diet further improved the reduction in blood pressure.  The unique nature of the DASH study was it was designed to look at the effects of real foods on blood pressure, rather than specific nutrients in isolation.  The result, a practical guide to specific changes which when incorporated into ones lifestyle will result in improvements in blood pressure. </a:t>
            </a:r>
          </a:p>
        </p:txBody>
      </p:sp>
    </p:spTree>
    <p:extLst>
      <p:ext uri="{BB962C8B-B14F-4D97-AF65-F5344CB8AC3E}">
        <p14:creationId xmlns:p14="http://schemas.microsoft.com/office/powerpoint/2010/main" val="3879467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E26AA-F355-40A8-AEB4-501A94D69F03}"/>
              </a:ext>
            </a:extLst>
          </p:cNvPr>
          <p:cNvSpPr>
            <a:spLocks noGrp="1"/>
          </p:cNvSpPr>
          <p:nvPr>
            <p:ph type="title"/>
          </p:nvPr>
        </p:nvSpPr>
        <p:spPr>
          <a:xfrm>
            <a:off x="1422400" y="381000"/>
            <a:ext cx="10160000" cy="1143000"/>
          </a:xfrm>
        </p:spPr>
        <p:txBody>
          <a:bodyPr/>
          <a:lstStyle/>
          <a:p>
            <a:r>
              <a:rPr lang="en-US"/>
              <a:t>Click to edit Master title style</a:t>
            </a:r>
          </a:p>
        </p:txBody>
      </p:sp>
      <p:sp>
        <p:nvSpPr>
          <p:cNvPr id="3" name="Online Image Placeholder 2">
            <a:extLst>
              <a:ext uri="{FF2B5EF4-FFF2-40B4-BE49-F238E27FC236}">
                <a16:creationId xmlns:a16="http://schemas.microsoft.com/office/drawing/2014/main" id="{2F8FD9B3-BE84-4D37-888D-DD6B664931B0}"/>
              </a:ext>
            </a:extLst>
          </p:cNvPr>
          <p:cNvSpPr>
            <a:spLocks noGrp="1"/>
          </p:cNvSpPr>
          <p:nvPr>
            <p:ph type="clipArt" sz="half" idx="1"/>
          </p:nvPr>
        </p:nvSpPr>
        <p:spPr>
          <a:xfrm>
            <a:off x="1422400" y="1752600"/>
            <a:ext cx="4978400" cy="4114800"/>
          </a:xfrm>
        </p:spPr>
        <p:txBody>
          <a:bodyPr/>
          <a:lstStyle/>
          <a:p>
            <a:endParaRPr lang="en-US"/>
          </a:p>
        </p:txBody>
      </p:sp>
      <p:sp>
        <p:nvSpPr>
          <p:cNvPr id="4" name="Text Placeholder 3">
            <a:extLst>
              <a:ext uri="{FF2B5EF4-FFF2-40B4-BE49-F238E27FC236}">
                <a16:creationId xmlns:a16="http://schemas.microsoft.com/office/drawing/2014/main" id="{47E1D491-BFE4-468B-95DA-818B02F0B56D}"/>
              </a:ext>
            </a:extLst>
          </p:cNvPr>
          <p:cNvSpPr>
            <a:spLocks noGrp="1"/>
          </p:cNvSpPr>
          <p:nvPr>
            <p:ph type="body" sz="half" idx="2"/>
          </p:nvPr>
        </p:nvSpPr>
        <p:spPr>
          <a:xfrm>
            <a:off x="6604000" y="1752600"/>
            <a:ext cx="4978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364BCB-5BDC-43C5-8B23-AE30611D24D4}"/>
              </a:ext>
            </a:extLst>
          </p:cNvPr>
          <p:cNvSpPr>
            <a:spLocks noGrp="1"/>
          </p:cNvSpPr>
          <p:nvPr>
            <p:ph type="dt" sz="half" idx="10"/>
          </p:nvPr>
        </p:nvSpPr>
        <p:spPr>
          <a:xfrm>
            <a:off x="1352551" y="6107113"/>
            <a:ext cx="2540000" cy="457200"/>
          </a:xfrm>
        </p:spPr>
        <p:txBody>
          <a:bodyPr/>
          <a:lstStyle>
            <a:lvl1pPr>
              <a:defRPr/>
            </a:lvl1pPr>
          </a:lstStyle>
          <a:p>
            <a:fld id="{A4C2B50D-519D-4B85-BD36-4138EED28D69}" type="datetime1">
              <a:rPr lang="en-US" altLang="en-US"/>
              <a:pPr/>
              <a:t>4/4/23</a:t>
            </a:fld>
            <a:endParaRPr lang="en-US" altLang="en-US"/>
          </a:p>
        </p:txBody>
      </p:sp>
      <p:sp>
        <p:nvSpPr>
          <p:cNvPr id="6" name="Footer Placeholder 5">
            <a:extLst>
              <a:ext uri="{FF2B5EF4-FFF2-40B4-BE49-F238E27FC236}">
                <a16:creationId xmlns:a16="http://schemas.microsoft.com/office/drawing/2014/main" id="{E0E4CD97-3D94-444D-9C5D-358310689284}"/>
              </a:ext>
            </a:extLst>
          </p:cNvPr>
          <p:cNvSpPr>
            <a:spLocks noGrp="1"/>
          </p:cNvSpPr>
          <p:nvPr>
            <p:ph type="ftr" sz="quarter" idx="11"/>
          </p:nvPr>
        </p:nvSpPr>
        <p:spPr>
          <a:xfrm>
            <a:off x="4603751" y="6107113"/>
            <a:ext cx="38608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5C04272-A618-4540-A11F-003820FE9CFA}"/>
              </a:ext>
            </a:extLst>
          </p:cNvPr>
          <p:cNvSpPr>
            <a:spLocks noGrp="1"/>
          </p:cNvSpPr>
          <p:nvPr>
            <p:ph type="sldNum" sz="quarter" idx="12"/>
          </p:nvPr>
        </p:nvSpPr>
        <p:spPr>
          <a:xfrm>
            <a:off x="9175751" y="6107113"/>
            <a:ext cx="2540000" cy="457200"/>
          </a:xfrm>
        </p:spPr>
        <p:txBody>
          <a:bodyPr/>
          <a:lstStyle>
            <a:lvl1pPr>
              <a:defRPr/>
            </a:lvl1pPr>
          </a:lstStyle>
          <a:p>
            <a:fld id="{5EDC4D78-BF38-4754-85F1-7B97975177C2}" type="slidenum">
              <a:rPr lang="en-US" altLang="en-US"/>
              <a:pPr/>
              <a:t>‹#›</a:t>
            </a:fld>
            <a:endParaRPr lang="en-US" altLang="en-US"/>
          </a:p>
        </p:txBody>
      </p:sp>
    </p:spTree>
    <p:extLst>
      <p:ext uri="{BB962C8B-B14F-4D97-AF65-F5344CB8AC3E}">
        <p14:creationId xmlns:p14="http://schemas.microsoft.com/office/powerpoint/2010/main" val="1721783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7C8E-91DC-4CE6-9924-B49B4C022926}"/>
              </a:ext>
            </a:extLst>
          </p:cNvPr>
          <p:cNvSpPr>
            <a:spLocks noGrp="1"/>
          </p:cNvSpPr>
          <p:nvPr>
            <p:ph type="title"/>
          </p:nvPr>
        </p:nvSpPr>
        <p:spPr>
          <a:xfrm>
            <a:off x="1422400" y="381000"/>
            <a:ext cx="101600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59AC27-83D2-4E94-8C6D-5E12D9611C3D}"/>
              </a:ext>
            </a:extLst>
          </p:cNvPr>
          <p:cNvSpPr>
            <a:spLocks noGrp="1"/>
          </p:cNvSpPr>
          <p:nvPr>
            <p:ph type="body" sz="half" idx="1"/>
          </p:nvPr>
        </p:nvSpPr>
        <p:spPr>
          <a:xfrm>
            <a:off x="1422400" y="1752600"/>
            <a:ext cx="4978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a:extLst>
              <a:ext uri="{FF2B5EF4-FFF2-40B4-BE49-F238E27FC236}">
                <a16:creationId xmlns:a16="http://schemas.microsoft.com/office/drawing/2014/main" id="{7C6619BB-EAB9-45AA-8479-AD4D26AC25BA}"/>
              </a:ext>
            </a:extLst>
          </p:cNvPr>
          <p:cNvSpPr>
            <a:spLocks noGrp="1"/>
          </p:cNvSpPr>
          <p:nvPr>
            <p:ph type="clipArt" sz="half" idx="2"/>
          </p:nvPr>
        </p:nvSpPr>
        <p:spPr>
          <a:xfrm>
            <a:off x="6604000" y="1752600"/>
            <a:ext cx="4978400" cy="4114800"/>
          </a:xfrm>
        </p:spPr>
        <p:txBody>
          <a:bodyPr/>
          <a:lstStyle/>
          <a:p>
            <a:endParaRPr lang="en-US"/>
          </a:p>
        </p:txBody>
      </p:sp>
      <p:sp>
        <p:nvSpPr>
          <p:cNvPr id="5" name="Date Placeholder 4">
            <a:extLst>
              <a:ext uri="{FF2B5EF4-FFF2-40B4-BE49-F238E27FC236}">
                <a16:creationId xmlns:a16="http://schemas.microsoft.com/office/drawing/2014/main" id="{7F86FEA3-29F3-48BC-B7DE-2B2CF12A519A}"/>
              </a:ext>
            </a:extLst>
          </p:cNvPr>
          <p:cNvSpPr>
            <a:spLocks noGrp="1"/>
          </p:cNvSpPr>
          <p:nvPr>
            <p:ph type="dt" sz="half" idx="10"/>
          </p:nvPr>
        </p:nvSpPr>
        <p:spPr>
          <a:xfrm>
            <a:off x="1352551" y="6107113"/>
            <a:ext cx="2540000" cy="457200"/>
          </a:xfrm>
        </p:spPr>
        <p:txBody>
          <a:bodyPr/>
          <a:lstStyle>
            <a:lvl1pPr>
              <a:defRPr/>
            </a:lvl1pPr>
          </a:lstStyle>
          <a:p>
            <a:fld id="{5F4456B1-D952-4108-ACFA-D43A0EEDC592}" type="datetime1">
              <a:rPr lang="en-US" altLang="en-US"/>
              <a:pPr/>
              <a:t>4/4/23</a:t>
            </a:fld>
            <a:endParaRPr lang="en-US" altLang="en-US"/>
          </a:p>
        </p:txBody>
      </p:sp>
      <p:sp>
        <p:nvSpPr>
          <p:cNvPr id="6" name="Footer Placeholder 5">
            <a:extLst>
              <a:ext uri="{FF2B5EF4-FFF2-40B4-BE49-F238E27FC236}">
                <a16:creationId xmlns:a16="http://schemas.microsoft.com/office/drawing/2014/main" id="{1BE07D6A-FC58-41DF-9DC2-922ECD03165E}"/>
              </a:ext>
            </a:extLst>
          </p:cNvPr>
          <p:cNvSpPr>
            <a:spLocks noGrp="1"/>
          </p:cNvSpPr>
          <p:nvPr>
            <p:ph type="ftr" sz="quarter" idx="11"/>
          </p:nvPr>
        </p:nvSpPr>
        <p:spPr>
          <a:xfrm>
            <a:off x="4603751" y="6107113"/>
            <a:ext cx="38608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BC076EE-D99E-4569-A7C3-F1F3AA1DBC3E}"/>
              </a:ext>
            </a:extLst>
          </p:cNvPr>
          <p:cNvSpPr>
            <a:spLocks noGrp="1"/>
          </p:cNvSpPr>
          <p:nvPr>
            <p:ph type="sldNum" sz="quarter" idx="12"/>
          </p:nvPr>
        </p:nvSpPr>
        <p:spPr>
          <a:xfrm>
            <a:off x="9175751" y="6107113"/>
            <a:ext cx="2540000" cy="457200"/>
          </a:xfrm>
        </p:spPr>
        <p:txBody>
          <a:bodyPr/>
          <a:lstStyle>
            <a:lvl1pPr>
              <a:defRPr/>
            </a:lvl1pPr>
          </a:lstStyle>
          <a:p>
            <a:fld id="{7C5D9A32-6CDB-41E2-B2CC-5C2BC65D495B}" type="slidenum">
              <a:rPr lang="en-US" altLang="en-US"/>
              <a:pPr/>
              <a:t>‹#›</a:t>
            </a:fld>
            <a:endParaRPr lang="en-US" altLang="en-US"/>
          </a:p>
        </p:txBody>
      </p:sp>
    </p:spTree>
    <p:extLst>
      <p:ext uri="{BB962C8B-B14F-4D97-AF65-F5344CB8AC3E}">
        <p14:creationId xmlns:p14="http://schemas.microsoft.com/office/powerpoint/2010/main" val="307509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4/4/23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4/4/23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59D83-C411-42E9-B1AB-6A7C51065C60}"/>
              </a:ext>
            </a:extLst>
          </p:cNvPr>
          <p:cNvSpPr>
            <a:spLocks noGrp="1"/>
          </p:cNvSpPr>
          <p:nvPr>
            <p:ph type="ctrTitle"/>
          </p:nvPr>
        </p:nvSpPr>
        <p:spPr/>
        <p:txBody>
          <a:bodyPr>
            <a:normAutofit/>
          </a:bodyPr>
          <a:lstStyle/>
          <a:p>
            <a:pPr algn="ctr"/>
            <a:r>
              <a:rPr lang="en-US" dirty="0"/>
              <a:t>Low Sodium Diet</a:t>
            </a:r>
          </a:p>
        </p:txBody>
      </p:sp>
      <p:sp>
        <p:nvSpPr>
          <p:cNvPr id="3" name="Subtitle 2">
            <a:extLst>
              <a:ext uri="{FF2B5EF4-FFF2-40B4-BE49-F238E27FC236}">
                <a16:creationId xmlns:a16="http://schemas.microsoft.com/office/drawing/2014/main" id="{60C6E153-9028-4D1E-A92E-3B367CE1D57C}"/>
              </a:ext>
            </a:extLst>
          </p:cNvPr>
          <p:cNvSpPr>
            <a:spLocks noGrp="1"/>
          </p:cNvSpPr>
          <p:nvPr>
            <p:ph type="subTitle" idx="1"/>
          </p:nvPr>
        </p:nvSpPr>
        <p:spPr/>
        <p:txBody>
          <a:bodyPr>
            <a:normAutofit/>
          </a:bodyPr>
          <a:lstStyle/>
          <a:p>
            <a:pPr algn="ctr"/>
            <a:r>
              <a:rPr lang="en-US" sz="2400" dirty="0"/>
              <a:t>For congestive heart failure</a:t>
            </a:r>
          </a:p>
        </p:txBody>
      </p:sp>
      <p:sp>
        <p:nvSpPr>
          <p:cNvPr id="4" name="TextBox 3">
            <a:extLst>
              <a:ext uri="{FF2B5EF4-FFF2-40B4-BE49-F238E27FC236}">
                <a16:creationId xmlns:a16="http://schemas.microsoft.com/office/drawing/2014/main" id="{A7096F5F-3B8A-43DA-864B-2DC635772A8B}"/>
              </a:ext>
            </a:extLst>
          </p:cNvPr>
          <p:cNvSpPr txBox="1"/>
          <p:nvPr/>
        </p:nvSpPr>
        <p:spPr>
          <a:xfrm>
            <a:off x="328474" y="4962617"/>
            <a:ext cx="11585359" cy="369332"/>
          </a:xfrm>
          <a:prstGeom prst="rect">
            <a:avLst/>
          </a:prstGeom>
          <a:noFill/>
        </p:spPr>
        <p:txBody>
          <a:bodyPr wrap="square" rtlCol="0">
            <a:spAutoFit/>
          </a:bodyPr>
          <a:lstStyle/>
          <a:p>
            <a:pPr algn="ctr"/>
            <a:r>
              <a:rPr lang="en-US" dirty="0"/>
              <a:t>Created by: Nutrition Department at South Texas Veterans Health Care System</a:t>
            </a:r>
          </a:p>
        </p:txBody>
      </p:sp>
    </p:spTree>
    <p:extLst>
      <p:ext uri="{BB962C8B-B14F-4D97-AF65-F5344CB8AC3E}">
        <p14:creationId xmlns:p14="http://schemas.microsoft.com/office/powerpoint/2010/main" val="241113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1661-8FA9-44A2-9CC4-064AA3C0A9FA}"/>
              </a:ext>
            </a:extLst>
          </p:cNvPr>
          <p:cNvSpPr>
            <a:spLocks noGrp="1"/>
          </p:cNvSpPr>
          <p:nvPr>
            <p:ph type="title"/>
          </p:nvPr>
        </p:nvSpPr>
        <p:spPr/>
        <p:txBody>
          <a:bodyPr/>
          <a:lstStyle/>
          <a:p>
            <a:r>
              <a:rPr lang="en-US" dirty="0"/>
              <a:t>Comparison of vegetables</a:t>
            </a:r>
          </a:p>
        </p:txBody>
      </p:sp>
      <p:sp>
        <p:nvSpPr>
          <p:cNvPr id="4" name="Text Placeholder 3">
            <a:extLst>
              <a:ext uri="{FF2B5EF4-FFF2-40B4-BE49-F238E27FC236}">
                <a16:creationId xmlns:a16="http://schemas.microsoft.com/office/drawing/2014/main" id="{4E326A5C-FD94-4ABE-B311-A7DAC6D0E2F6}"/>
              </a:ext>
            </a:extLst>
          </p:cNvPr>
          <p:cNvSpPr>
            <a:spLocks noGrp="1"/>
          </p:cNvSpPr>
          <p:nvPr>
            <p:ph type="body" idx="1"/>
          </p:nvPr>
        </p:nvSpPr>
        <p:spPr>
          <a:xfrm>
            <a:off x="1447191" y="2019549"/>
            <a:ext cx="4645152" cy="606693"/>
          </a:xfrm>
        </p:spPr>
        <p:txBody>
          <a:bodyPr/>
          <a:lstStyle/>
          <a:p>
            <a:r>
              <a:rPr lang="en-US" dirty="0"/>
              <a:t>Canned vegetables</a:t>
            </a:r>
          </a:p>
        </p:txBody>
      </p:sp>
      <p:sp>
        <p:nvSpPr>
          <p:cNvPr id="5" name="Content Placeholder 4">
            <a:extLst>
              <a:ext uri="{FF2B5EF4-FFF2-40B4-BE49-F238E27FC236}">
                <a16:creationId xmlns:a16="http://schemas.microsoft.com/office/drawing/2014/main" id="{2FD84589-B6AA-4217-B948-312326D03009}"/>
              </a:ext>
            </a:extLst>
          </p:cNvPr>
          <p:cNvSpPr>
            <a:spLocks noGrp="1"/>
          </p:cNvSpPr>
          <p:nvPr>
            <p:ph sz="half" idx="2"/>
          </p:nvPr>
        </p:nvSpPr>
        <p:spPr>
          <a:xfrm>
            <a:off x="1447191" y="2785309"/>
            <a:ext cx="4645152" cy="2683417"/>
          </a:xfrm>
        </p:spPr>
        <p:txBody>
          <a:bodyPr>
            <a:normAutofit fontScale="85000" lnSpcReduction="20000"/>
          </a:bodyPr>
          <a:lstStyle/>
          <a:p>
            <a:r>
              <a:rPr lang="en-US" dirty="0"/>
              <a:t>Del Monte canned green beans </a:t>
            </a:r>
          </a:p>
          <a:p>
            <a:pPr lvl="1"/>
            <a:r>
              <a:rPr lang="en-US" dirty="0"/>
              <a:t>Serving ½ cup</a:t>
            </a:r>
          </a:p>
          <a:p>
            <a:pPr lvl="1"/>
            <a:r>
              <a:rPr lang="en-US" dirty="0"/>
              <a:t>380mg/serving </a:t>
            </a:r>
          </a:p>
          <a:p>
            <a:r>
              <a:rPr lang="en-US" dirty="0"/>
              <a:t>Draining liquid reduces salt content by 36%</a:t>
            </a:r>
          </a:p>
          <a:p>
            <a:pPr lvl="1"/>
            <a:r>
              <a:rPr lang="en-US" dirty="0"/>
              <a:t>Leaving 243mg/serving</a:t>
            </a:r>
          </a:p>
          <a:p>
            <a:r>
              <a:rPr lang="en-US" dirty="0"/>
              <a:t>Draining and rinsing reduces salt content by 40%</a:t>
            </a:r>
          </a:p>
          <a:p>
            <a:pPr lvl="1"/>
            <a:r>
              <a:rPr lang="en-US" dirty="0"/>
              <a:t>Leaving 228mg/serving</a:t>
            </a:r>
          </a:p>
          <a:p>
            <a:endParaRPr lang="en-US" dirty="0"/>
          </a:p>
        </p:txBody>
      </p:sp>
      <p:sp>
        <p:nvSpPr>
          <p:cNvPr id="6" name="Text Placeholder 5">
            <a:extLst>
              <a:ext uri="{FF2B5EF4-FFF2-40B4-BE49-F238E27FC236}">
                <a16:creationId xmlns:a16="http://schemas.microsoft.com/office/drawing/2014/main" id="{054C135E-7726-40E0-AB31-9CC243BF4E8F}"/>
              </a:ext>
            </a:extLst>
          </p:cNvPr>
          <p:cNvSpPr>
            <a:spLocks noGrp="1"/>
          </p:cNvSpPr>
          <p:nvPr>
            <p:ph type="body" sz="quarter" idx="3"/>
          </p:nvPr>
        </p:nvSpPr>
        <p:spPr>
          <a:xfrm>
            <a:off x="6412362" y="2023003"/>
            <a:ext cx="4645152" cy="603239"/>
          </a:xfrm>
        </p:spPr>
        <p:txBody>
          <a:bodyPr/>
          <a:lstStyle/>
          <a:p>
            <a:r>
              <a:rPr lang="en-US" dirty="0"/>
              <a:t>Frozen vegetables</a:t>
            </a:r>
          </a:p>
        </p:txBody>
      </p:sp>
      <p:sp>
        <p:nvSpPr>
          <p:cNvPr id="7" name="Content Placeholder 6">
            <a:extLst>
              <a:ext uri="{FF2B5EF4-FFF2-40B4-BE49-F238E27FC236}">
                <a16:creationId xmlns:a16="http://schemas.microsoft.com/office/drawing/2014/main" id="{C7870972-FF4A-4522-91F2-B104ECD3A319}"/>
              </a:ext>
            </a:extLst>
          </p:cNvPr>
          <p:cNvSpPr>
            <a:spLocks noGrp="1"/>
          </p:cNvSpPr>
          <p:nvPr>
            <p:ph sz="quarter" idx="4"/>
          </p:nvPr>
        </p:nvSpPr>
        <p:spPr>
          <a:xfrm>
            <a:off x="6412362" y="2785309"/>
            <a:ext cx="4645152" cy="2673553"/>
          </a:xfrm>
        </p:spPr>
        <p:txBody>
          <a:bodyPr>
            <a:normAutofit fontScale="92500" lnSpcReduction="20000"/>
          </a:bodyPr>
          <a:lstStyle/>
          <a:p>
            <a:r>
              <a:rPr lang="en-US" dirty="0"/>
              <a:t>Frozen Green Beans</a:t>
            </a:r>
          </a:p>
          <a:p>
            <a:pPr lvl="1"/>
            <a:r>
              <a:rPr lang="en-US" dirty="0"/>
              <a:t>Serving  ¾ cup </a:t>
            </a:r>
          </a:p>
          <a:p>
            <a:pPr lvl="1"/>
            <a:r>
              <a:rPr lang="en-US" dirty="0"/>
              <a:t>0 mg salt</a:t>
            </a:r>
          </a:p>
          <a:p>
            <a:r>
              <a:rPr lang="en-US" dirty="0"/>
              <a:t>Frozen Vegetables with Sauce</a:t>
            </a:r>
          </a:p>
          <a:p>
            <a:pPr lvl="1"/>
            <a:r>
              <a:rPr lang="en-US" dirty="0"/>
              <a:t>Bird’s Eye </a:t>
            </a:r>
            <a:r>
              <a:rPr lang="en-US" dirty="0" err="1"/>
              <a:t>SteakHouse</a:t>
            </a:r>
            <a:r>
              <a:rPr lang="en-US" dirty="0"/>
              <a:t> Frozen Green Beans </a:t>
            </a:r>
          </a:p>
          <a:p>
            <a:pPr lvl="2"/>
            <a:r>
              <a:rPr lang="en-US" dirty="0"/>
              <a:t>Serving ¾ cup</a:t>
            </a:r>
          </a:p>
          <a:p>
            <a:pPr lvl="2"/>
            <a:r>
              <a:rPr lang="en-US" dirty="0"/>
              <a:t>310 mg/serving</a:t>
            </a:r>
          </a:p>
        </p:txBody>
      </p:sp>
    </p:spTree>
    <p:extLst>
      <p:ext uri="{BB962C8B-B14F-4D97-AF65-F5344CB8AC3E}">
        <p14:creationId xmlns:p14="http://schemas.microsoft.com/office/powerpoint/2010/main" val="69777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3265A-281A-4D86-BC37-619C7753E255}"/>
              </a:ext>
            </a:extLst>
          </p:cNvPr>
          <p:cNvSpPr>
            <a:spLocks noGrp="1"/>
          </p:cNvSpPr>
          <p:nvPr>
            <p:ph type="title"/>
          </p:nvPr>
        </p:nvSpPr>
        <p:spPr/>
        <p:txBody>
          <a:bodyPr/>
          <a:lstStyle/>
          <a:p>
            <a:r>
              <a:rPr lang="en-US" dirty="0"/>
              <a:t>Convenience items high in salt</a:t>
            </a:r>
          </a:p>
        </p:txBody>
      </p:sp>
      <p:sp>
        <p:nvSpPr>
          <p:cNvPr id="3" name="Content Placeholder 2">
            <a:extLst>
              <a:ext uri="{FF2B5EF4-FFF2-40B4-BE49-F238E27FC236}">
                <a16:creationId xmlns:a16="http://schemas.microsoft.com/office/drawing/2014/main" id="{E6314B7C-F290-4343-B41B-8839604D1006}"/>
              </a:ext>
            </a:extLst>
          </p:cNvPr>
          <p:cNvSpPr>
            <a:spLocks noGrp="1"/>
          </p:cNvSpPr>
          <p:nvPr>
            <p:ph sz="half" idx="1"/>
          </p:nvPr>
        </p:nvSpPr>
        <p:spPr/>
        <p:txBody>
          <a:bodyPr>
            <a:normAutofit/>
          </a:bodyPr>
          <a:lstStyle/>
          <a:p>
            <a:r>
              <a:rPr lang="en-US" dirty="0"/>
              <a:t>Canned </a:t>
            </a:r>
          </a:p>
          <a:p>
            <a:pPr lvl="1"/>
            <a:r>
              <a:rPr lang="en-US" dirty="0"/>
              <a:t>Vegetables</a:t>
            </a:r>
          </a:p>
          <a:p>
            <a:pPr lvl="1"/>
            <a:r>
              <a:rPr lang="en-US" dirty="0"/>
              <a:t>Meats</a:t>
            </a:r>
          </a:p>
          <a:p>
            <a:pPr lvl="1"/>
            <a:r>
              <a:rPr lang="en-US" dirty="0"/>
              <a:t>Soups</a:t>
            </a:r>
          </a:p>
          <a:p>
            <a:r>
              <a:rPr lang="en-US" dirty="0"/>
              <a:t>Cured</a:t>
            </a:r>
          </a:p>
          <a:p>
            <a:pPr lvl="1"/>
            <a:r>
              <a:rPr lang="en-US" dirty="0"/>
              <a:t>Bacon</a:t>
            </a:r>
          </a:p>
          <a:p>
            <a:pPr lvl="1"/>
            <a:r>
              <a:rPr lang="en-US" dirty="0"/>
              <a:t>Ham</a:t>
            </a:r>
          </a:p>
          <a:p>
            <a:pPr lvl="1"/>
            <a:r>
              <a:rPr lang="en-US" dirty="0"/>
              <a:t>Lunchmeat</a:t>
            </a:r>
          </a:p>
          <a:p>
            <a:endParaRPr lang="en-US" dirty="0"/>
          </a:p>
        </p:txBody>
      </p:sp>
      <p:sp>
        <p:nvSpPr>
          <p:cNvPr id="4" name="Content Placeholder 3">
            <a:extLst>
              <a:ext uri="{FF2B5EF4-FFF2-40B4-BE49-F238E27FC236}">
                <a16:creationId xmlns:a16="http://schemas.microsoft.com/office/drawing/2014/main" id="{5502A385-DA09-4C84-9D03-3D9BEFE871F4}"/>
              </a:ext>
            </a:extLst>
          </p:cNvPr>
          <p:cNvSpPr>
            <a:spLocks noGrp="1"/>
          </p:cNvSpPr>
          <p:nvPr>
            <p:ph sz="half" idx="2"/>
          </p:nvPr>
        </p:nvSpPr>
        <p:spPr/>
        <p:txBody>
          <a:bodyPr>
            <a:normAutofit/>
          </a:bodyPr>
          <a:lstStyle/>
          <a:p>
            <a:r>
              <a:rPr lang="en-US" dirty="0"/>
              <a:t>Pickled</a:t>
            </a:r>
          </a:p>
          <a:p>
            <a:pPr lvl="1"/>
            <a:r>
              <a:rPr lang="en-US" dirty="0"/>
              <a:t>Sauerkraut</a:t>
            </a:r>
          </a:p>
          <a:p>
            <a:pPr lvl="1"/>
            <a:r>
              <a:rPr lang="en-US" dirty="0"/>
              <a:t>Pickles</a:t>
            </a:r>
          </a:p>
          <a:p>
            <a:pPr lvl="1"/>
            <a:r>
              <a:rPr lang="en-US" dirty="0"/>
              <a:t>Cabbage</a:t>
            </a:r>
          </a:p>
          <a:p>
            <a:r>
              <a:rPr lang="en-US" dirty="0"/>
              <a:t>Smoked foods</a:t>
            </a:r>
          </a:p>
          <a:p>
            <a:r>
              <a:rPr lang="en-US" dirty="0"/>
              <a:t>Commercial or convenience products with high salt content</a:t>
            </a:r>
          </a:p>
          <a:p>
            <a:endParaRPr lang="en-US" dirty="0"/>
          </a:p>
        </p:txBody>
      </p:sp>
    </p:spTree>
    <p:extLst>
      <p:ext uri="{BB962C8B-B14F-4D97-AF65-F5344CB8AC3E}">
        <p14:creationId xmlns:p14="http://schemas.microsoft.com/office/powerpoint/2010/main" val="45580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a:extLst>
              <a:ext uri="{FF2B5EF4-FFF2-40B4-BE49-F238E27FC236}">
                <a16:creationId xmlns:a16="http://schemas.microsoft.com/office/drawing/2014/main" id="{F12F254D-5CFD-42E1-A6EA-898ADB523D7F}"/>
              </a:ext>
            </a:extLst>
          </p:cNvPr>
          <p:cNvSpPr>
            <a:spLocks noGrp="1" noChangeArrowheads="1"/>
          </p:cNvSpPr>
          <p:nvPr>
            <p:ph type="title"/>
          </p:nvPr>
        </p:nvSpPr>
        <p:spPr/>
        <p:txBody>
          <a:bodyPr/>
          <a:lstStyle/>
          <a:p>
            <a:r>
              <a:rPr lang="en-US" altLang="en-US" dirty="0"/>
              <a:t>Be careful of high sodium items</a:t>
            </a:r>
          </a:p>
        </p:txBody>
      </p:sp>
      <p:pic>
        <p:nvPicPr>
          <p:cNvPr id="199685" name="Picture 5" descr="C:\Documents and Settings\VHAAMabaldwv\Application Data\Microsoft\Media Catalog\Downloaded Clips\cl41\j0163613.jpg">
            <a:extLst>
              <a:ext uri="{FF2B5EF4-FFF2-40B4-BE49-F238E27FC236}">
                <a16:creationId xmlns:a16="http://schemas.microsoft.com/office/drawing/2014/main" id="{AE5A9037-23EA-4CD5-8874-69A45043307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066020" y="2413125"/>
            <a:ext cx="3657600" cy="2389632"/>
          </a:xfrm>
        </p:spPr>
      </p:pic>
      <p:sp>
        <p:nvSpPr>
          <p:cNvPr id="5" name="Date Placeholder 4">
            <a:extLst>
              <a:ext uri="{FF2B5EF4-FFF2-40B4-BE49-F238E27FC236}">
                <a16:creationId xmlns:a16="http://schemas.microsoft.com/office/drawing/2014/main" id="{C1692A60-41A6-4978-98D9-65F025F10CA0}"/>
              </a:ext>
            </a:extLst>
          </p:cNvPr>
          <p:cNvSpPr>
            <a:spLocks noGrp="1"/>
          </p:cNvSpPr>
          <p:nvPr>
            <p:ph type="dt" sz="half" idx="10"/>
          </p:nvPr>
        </p:nvSpPr>
        <p:spPr/>
        <p:txBody>
          <a:bodyPr/>
          <a:lstStyle/>
          <a:p>
            <a:fld id="{0E0F3F8E-6BFC-40C7-831A-CA7DF0511C2A}" type="datetime1">
              <a:rPr lang="en-US" altLang="en-US"/>
              <a:pPr/>
              <a:t>4/4/23</a:t>
            </a:fld>
            <a:endParaRPr lang="en-US" altLang="en-US"/>
          </a:p>
        </p:txBody>
      </p:sp>
      <p:sp>
        <p:nvSpPr>
          <p:cNvPr id="199684" name="Rectangle 4">
            <a:extLst>
              <a:ext uri="{FF2B5EF4-FFF2-40B4-BE49-F238E27FC236}">
                <a16:creationId xmlns:a16="http://schemas.microsoft.com/office/drawing/2014/main" id="{09E74358-CF63-40E6-B3D4-AE7AC1158894}"/>
              </a:ext>
            </a:extLst>
          </p:cNvPr>
          <p:cNvSpPr>
            <a:spLocks noGrp="1" noChangeArrowheads="1"/>
          </p:cNvSpPr>
          <p:nvPr>
            <p:ph type="body" sz="half" idx="4294967295"/>
          </p:nvPr>
        </p:nvSpPr>
        <p:spPr>
          <a:xfrm>
            <a:off x="7213600" y="2018702"/>
            <a:ext cx="4978400" cy="3848698"/>
          </a:xfrm>
        </p:spPr>
        <p:txBody>
          <a:bodyPr>
            <a:normAutofit/>
          </a:bodyPr>
          <a:lstStyle/>
          <a:p>
            <a:pPr lvl="1">
              <a:lnSpc>
                <a:spcPct val="90000"/>
              </a:lnSpc>
            </a:pPr>
            <a:r>
              <a:rPr lang="en-US" altLang="en-US" sz="2000" dirty="0"/>
              <a:t>Barbeque sauce</a:t>
            </a:r>
          </a:p>
          <a:p>
            <a:pPr lvl="1">
              <a:lnSpc>
                <a:spcPct val="90000"/>
              </a:lnSpc>
            </a:pPr>
            <a:r>
              <a:rPr lang="en-US" altLang="en-US" sz="2000" dirty="0"/>
              <a:t>Catsup</a:t>
            </a:r>
          </a:p>
          <a:p>
            <a:pPr lvl="1">
              <a:lnSpc>
                <a:spcPct val="90000"/>
              </a:lnSpc>
            </a:pPr>
            <a:r>
              <a:rPr lang="en-US" altLang="en-US" sz="2000" dirty="0"/>
              <a:t>Gravy mixes</a:t>
            </a:r>
          </a:p>
          <a:p>
            <a:pPr lvl="1">
              <a:lnSpc>
                <a:spcPct val="90000"/>
              </a:lnSpc>
            </a:pPr>
            <a:r>
              <a:rPr lang="en-US" altLang="en-US" sz="2000" dirty="0"/>
              <a:t>Marinades</a:t>
            </a:r>
          </a:p>
          <a:p>
            <a:pPr lvl="1">
              <a:lnSpc>
                <a:spcPct val="90000"/>
              </a:lnSpc>
            </a:pPr>
            <a:r>
              <a:rPr lang="en-US" altLang="en-US" sz="2000" dirty="0"/>
              <a:t>Chili seasoning packets</a:t>
            </a:r>
          </a:p>
          <a:p>
            <a:pPr lvl="1">
              <a:lnSpc>
                <a:spcPct val="90000"/>
              </a:lnSpc>
            </a:pPr>
            <a:r>
              <a:rPr lang="en-US" altLang="en-US" sz="2000" dirty="0"/>
              <a:t>Bouillon</a:t>
            </a:r>
          </a:p>
          <a:p>
            <a:pPr lvl="1">
              <a:lnSpc>
                <a:spcPct val="90000"/>
              </a:lnSpc>
            </a:pPr>
            <a:r>
              <a:rPr lang="en-US" altLang="en-US" sz="2000" dirty="0"/>
              <a:t>Salad dressings</a:t>
            </a:r>
          </a:p>
          <a:p>
            <a:pPr lvl="1">
              <a:lnSpc>
                <a:spcPct val="90000"/>
              </a:lnSpc>
            </a:pPr>
            <a:r>
              <a:rPr lang="en-US" altLang="en-US" sz="2000" dirty="0"/>
              <a:t>Meat tenderizers</a:t>
            </a:r>
          </a:p>
          <a:p>
            <a:pPr lvl="1">
              <a:lnSpc>
                <a:spcPct val="90000"/>
              </a:lnSpc>
            </a:pPr>
            <a:r>
              <a:rPr lang="en-US" altLang="en-US" sz="2000" dirty="0"/>
              <a:t>Onion salt</a:t>
            </a:r>
          </a:p>
          <a:p>
            <a:pPr lvl="1">
              <a:lnSpc>
                <a:spcPct val="90000"/>
              </a:lnSpc>
            </a:pPr>
            <a:r>
              <a:rPr lang="en-US" altLang="en-US" sz="2000" dirty="0"/>
              <a:t>Garlic salt</a:t>
            </a:r>
          </a:p>
          <a:p>
            <a:pPr lvl="1">
              <a:lnSpc>
                <a:spcPct val="90000"/>
              </a:lnSpc>
            </a:pPr>
            <a:r>
              <a:rPr lang="en-US" altLang="en-US" sz="2000" dirty="0"/>
              <a:t>Celery salt</a:t>
            </a:r>
          </a:p>
          <a:p>
            <a:pPr marL="457200" lvl="1" indent="0">
              <a:lnSpc>
                <a:spcPct val="90000"/>
              </a:lnSpc>
              <a:buNone/>
            </a:pPr>
            <a:endParaRPr lang="en-US" altLang="en-US" sz="2000" dirty="0"/>
          </a:p>
        </p:txBody>
      </p:sp>
    </p:spTree>
    <p:extLst>
      <p:ext uri="{BB962C8B-B14F-4D97-AF65-F5344CB8AC3E}">
        <p14:creationId xmlns:p14="http://schemas.microsoft.com/office/powerpoint/2010/main" val="267023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8D80-E666-4DB3-AAB6-86751DAA8C56}"/>
              </a:ext>
            </a:extLst>
          </p:cNvPr>
          <p:cNvSpPr>
            <a:spLocks noGrp="1"/>
          </p:cNvSpPr>
          <p:nvPr>
            <p:ph type="title"/>
          </p:nvPr>
        </p:nvSpPr>
        <p:spPr/>
        <p:txBody>
          <a:bodyPr/>
          <a:lstStyle/>
          <a:p>
            <a:r>
              <a:rPr lang="en-US" dirty="0"/>
              <a:t>Acceptable convenience items low in salt</a:t>
            </a:r>
          </a:p>
        </p:txBody>
      </p:sp>
      <p:sp>
        <p:nvSpPr>
          <p:cNvPr id="3" name="Content Placeholder 2">
            <a:extLst>
              <a:ext uri="{FF2B5EF4-FFF2-40B4-BE49-F238E27FC236}">
                <a16:creationId xmlns:a16="http://schemas.microsoft.com/office/drawing/2014/main" id="{01EFC854-735E-44C7-8437-374D4AB2DC75}"/>
              </a:ext>
            </a:extLst>
          </p:cNvPr>
          <p:cNvSpPr>
            <a:spLocks noGrp="1"/>
          </p:cNvSpPr>
          <p:nvPr>
            <p:ph idx="1"/>
          </p:nvPr>
        </p:nvSpPr>
        <p:spPr/>
        <p:txBody>
          <a:bodyPr/>
          <a:lstStyle/>
          <a:p>
            <a:r>
              <a:rPr lang="en-US" dirty="0"/>
              <a:t>Frozen Vegetables</a:t>
            </a:r>
          </a:p>
          <a:p>
            <a:r>
              <a:rPr lang="en-US" dirty="0"/>
              <a:t>No Salt Added canned vegetables</a:t>
            </a:r>
          </a:p>
          <a:p>
            <a:r>
              <a:rPr lang="en-US" dirty="0"/>
              <a:t>No Salt Added tomato sauce</a:t>
            </a:r>
          </a:p>
          <a:p>
            <a:r>
              <a:rPr lang="en-US" dirty="0"/>
              <a:t>Frozen Dinners</a:t>
            </a:r>
          </a:p>
          <a:p>
            <a:pPr lvl="1"/>
            <a:r>
              <a:rPr lang="en-US" dirty="0"/>
              <a:t>Smart Ones</a:t>
            </a:r>
          </a:p>
          <a:p>
            <a:pPr lvl="1"/>
            <a:r>
              <a:rPr lang="en-US" dirty="0"/>
              <a:t>Healthy Choice</a:t>
            </a:r>
          </a:p>
          <a:p>
            <a:pPr lvl="1"/>
            <a:endParaRPr lang="en-US" dirty="0"/>
          </a:p>
        </p:txBody>
      </p:sp>
    </p:spTree>
    <p:extLst>
      <p:ext uri="{BB962C8B-B14F-4D97-AF65-F5344CB8AC3E}">
        <p14:creationId xmlns:p14="http://schemas.microsoft.com/office/powerpoint/2010/main" val="708372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a:extLst>
              <a:ext uri="{FF2B5EF4-FFF2-40B4-BE49-F238E27FC236}">
                <a16:creationId xmlns:a16="http://schemas.microsoft.com/office/drawing/2014/main" id="{E3FAA084-BAD7-4F21-8D3B-47AB0FC1E1A4}"/>
              </a:ext>
            </a:extLst>
          </p:cNvPr>
          <p:cNvSpPr>
            <a:spLocks noGrp="1" noChangeArrowheads="1"/>
          </p:cNvSpPr>
          <p:nvPr>
            <p:ph type="title"/>
          </p:nvPr>
        </p:nvSpPr>
        <p:spPr>
          <a:xfrm>
            <a:off x="1451579" y="804519"/>
            <a:ext cx="9603275" cy="725023"/>
          </a:xfrm>
        </p:spPr>
        <p:txBody>
          <a:bodyPr/>
          <a:lstStyle/>
          <a:p>
            <a:r>
              <a:rPr lang="en-US" altLang="en-US" dirty="0"/>
              <a:t>Alternative seasoning for beef</a:t>
            </a:r>
          </a:p>
        </p:txBody>
      </p:sp>
      <p:pic>
        <p:nvPicPr>
          <p:cNvPr id="193541" name="Picture 5" descr="C:\Documents and Settings\VHAAMabaldwv\Application Data\Microsoft\Media Catalog\Downloaded Clips\cl0\fd02035_.wmf">
            <a:extLst>
              <a:ext uri="{FF2B5EF4-FFF2-40B4-BE49-F238E27FC236}">
                <a16:creationId xmlns:a16="http://schemas.microsoft.com/office/drawing/2014/main" id="{1C855E57-19DC-4905-8DD7-CF9D1B3B55D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733232" y="1853754"/>
            <a:ext cx="3187700" cy="3358081"/>
          </a:xfrm>
        </p:spPr>
      </p:pic>
      <p:sp>
        <p:nvSpPr>
          <p:cNvPr id="5" name="Date Placeholder 4">
            <a:extLst>
              <a:ext uri="{FF2B5EF4-FFF2-40B4-BE49-F238E27FC236}">
                <a16:creationId xmlns:a16="http://schemas.microsoft.com/office/drawing/2014/main" id="{2A408192-80E2-4588-BAD1-DB6CEACF3773}"/>
              </a:ext>
            </a:extLst>
          </p:cNvPr>
          <p:cNvSpPr>
            <a:spLocks noGrp="1"/>
          </p:cNvSpPr>
          <p:nvPr>
            <p:ph type="dt" sz="half" idx="10"/>
          </p:nvPr>
        </p:nvSpPr>
        <p:spPr/>
        <p:txBody>
          <a:bodyPr/>
          <a:lstStyle/>
          <a:p>
            <a:fld id="{C5A76EC0-DC99-4937-B140-8E6919589B8A}" type="datetime1">
              <a:rPr lang="en-US" altLang="en-US"/>
              <a:pPr/>
              <a:t>4/4/23</a:t>
            </a:fld>
            <a:endParaRPr lang="en-US" altLang="en-US"/>
          </a:p>
        </p:txBody>
      </p:sp>
      <p:sp>
        <p:nvSpPr>
          <p:cNvPr id="193540" name="Rectangle 4">
            <a:extLst>
              <a:ext uri="{FF2B5EF4-FFF2-40B4-BE49-F238E27FC236}">
                <a16:creationId xmlns:a16="http://schemas.microsoft.com/office/drawing/2014/main" id="{940A0333-A750-4B40-9AB1-23E2EFF9E513}"/>
              </a:ext>
            </a:extLst>
          </p:cNvPr>
          <p:cNvSpPr>
            <a:spLocks noGrp="1" noChangeArrowheads="1"/>
          </p:cNvSpPr>
          <p:nvPr>
            <p:ph type="body" sz="half" idx="4294967295"/>
          </p:nvPr>
        </p:nvSpPr>
        <p:spPr>
          <a:xfrm>
            <a:off x="7213600" y="1853754"/>
            <a:ext cx="4978400" cy="4013646"/>
          </a:xfrm>
        </p:spPr>
        <p:txBody>
          <a:bodyPr/>
          <a:lstStyle/>
          <a:p>
            <a:pPr lvl="1">
              <a:lnSpc>
                <a:spcPct val="90000"/>
              </a:lnSpc>
            </a:pPr>
            <a:r>
              <a:rPr lang="en-US" altLang="en-US" sz="2400" dirty="0"/>
              <a:t>Bay leaf</a:t>
            </a:r>
          </a:p>
          <a:p>
            <a:pPr lvl="1">
              <a:lnSpc>
                <a:spcPct val="90000"/>
              </a:lnSpc>
            </a:pPr>
            <a:r>
              <a:rPr lang="en-US" altLang="en-US" sz="2400" dirty="0"/>
              <a:t>Dry mustard</a:t>
            </a:r>
          </a:p>
          <a:p>
            <a:pPr lvl="1">
              <a:lnSpc>
                <a:spcPct val="90000"/>
              </a:lnSpc>
            </a:pPr>
            <a:r>
              <a:rPr lang="en-US" altLang="en-US" sz="2400" dirty="0"/>
              <a:t>Nutmeg</a:t>
            </a:r>
          </a:p>
          <a:p>
            <a:pPr lvl="1">
              <a:lnSpc>
                <a:spcPct val="90000"/>
              </a:lnSpc>
            </a:pPr>
            <a:r>
              <a:rPr lang="en-US" altLang="en-US" sz="2400" dirty="0"/>
              <a:t>Onion</a:t>
            </a:r>
          </a:p>
          <a:p>
            <a:pPr lvl="1">
              <a:lnSpc>
                <a:spcPct val="90000"/>
              </a:lnSpc>
            </a:pPr>
            <a:r>
              <a:rPr lang="en-US" altLang="en-US" sz="2400" dirty="0"/>
              <a:t>Pepper</a:t>
            </a:r>
          </a:p>
          <a:p>
            <a:pPr lvl="1">
              <a:lnSpc>
                <a:spcPct val="90000"/>
              </a:lnSpc>
            </a:pPr>
            <a:r>
              <a:rPr lang="en-US" altLang="en-US" sz="2400" dirty="0"/>
              <a:t>Sage</a:t>
            </a:r>
          </a:p>
          <a:p>
            <a:pPr lvl="1">
              <a:lnSpc>
                <a:spcPct val="90000"/>
              </a:lnSpc>
            </a:pPr>
            <a:r>
              <a:rPr lang="en-US" altLang="en-US" sz="2400" dirty="0"/>
              <a:t>Thyme</a:t>
            </a:r>
          </a:p>
          <a:p>
            <a:pPr lvl="1">
              <a:lnSpc>
                <a:spcPct val="90000"/>
              </a:lnSpc>
            </a:pPr>
            <a:r>
              <a:rPr lang="en-US" altLang="en-US" sz="2400" dirty="0"/>
              <a:t>Fresh mushrooms</a:t>
            </a:r>
          </a:p>
          <a:p>
            <a:pPr lvl="1">
              <a:lnSpc>
                <a:spcPct val="90000"/>
              </a:lnSpc>
            </a:pPr>
            <a:r>
              <a:rPr lang="en-US" altLang="en-US" sz="2400" dirty="0"/>
              <a:t>Garlic</a:t>
            </a:r>
          </a:p>
          <a:p>
            <a:pPr lvl="1">
              <a:lnSpc>
                <a:spcPct val="90000"/>
              </a:lnSpc>
            </a:pPr>
            <a:r>
              <a:rPr lang="en-US" altLang="en-US" sz="2400" dirty="0"/>
              <a:t>Leeks</a:t>
            </a:r>
          </a:p>
        </p:txBody>
      </p:sp>
    </p:spTree>
    <p:extLst>
      <p:ext uri="{BB962C8B-B14F-4D97-AF65-F5344CB8AC3E}">
        <p14:creationId xmlns:p14="http://schemas.microsoft.com/office/powerpoint/2010/main" val="4058194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a:extLst>
              <a:ext uri="{FF2B5EF4-FFF2-40B4-BE49-F238E27FC236}">
                <a16:creationId xmlns:a16="http://schemas.microsoft.com/office/drawing/2014/main" id="{3A28760E-756F-47C8-B384-A06D835F11C4}"/>
              </a:ext>
            </a:extLst>
          </p:cNvPr>
          <p:cNvSpPr>
            <a:spLocks noGrp="1" noChangeArrowheads="1"/>
          </p:cNvSpPr>
          <p:nvPr>
            <p:ph type="title"/>
          </p:nvPr>
        </p:nvSpPr>
        <p:spPr/>
        <p:txBody>
          <a:bodyPr/>
          <a:lstStyle/>
          <a:p>
            <a:r>
              <a:rPr lang="en-US" altLang="en-US" dirty="0"/>
              <a:t>Alternative seasoning for chicken</a:t>
            </a:r>
          </a:p>
        </p:txBody>
      </p:sp>
      <p:pic>
        <p:nvPicPr>
          <p:cNvPr id="194567" name="Picture 7" descr="C:\Documents and Settings\VHAAMabaldwv\Application Data\Microsoft\Media Catalog\Downloaded Clips\cl0\fd02008_.wmf">
            <a:extLst>
              <a:ext uri="{FF2B5EF4-FFF2-40B4-BE49-F238E27FC236}">
                <a16:creationId xmlns:a16="http://schemas.microsoft.com/office/drawing/2014/main" id="{3F5F4D97-66B9-4306-9A23-864AC0969BE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632671" y="2018702"/>
            <a:ext cx="4419600" cy="3370801"/>
          </a:xfrm>
        </p:spPr>
      </p:pic>
      <p:sp>
        <p:nvSpPr>
          <p:cNvPr id="5" name="Date Placeholder 4">
            <a:extLst>
              <a:ext uri="{FF2B5EF4-FFF2-40B4-BE49-F238E27FC236}">
                <a16:creationId xmlns:a16="http://schemas.microsoft.com/office/drawing/2014/main" id="{87F33635-D2B0-4A7D-B45E-12C8A23A656D}"/>
              </a:ext>
            </a:extLst>
          </p:cNvPr>
          <p:cNvSpPr>
            <a:spLocks noGrp="1"/>
          </p:cNvSpPr>
          <p:nvPr>
            <p:ph type="dt" sz="half" idx="10"/>
          </p:nvPr>
        </p:nvSpPr>
        <p:spPr/>
        <p:txBody>
          <a:bodyPr/>
          <a:lstStyle/>
          <a:p>
            <a:fld id="{97FB5A29-9EB8-47FA-A7EA-3CD35F2C58A2}" type="datetime1">
              <a:rPr lang="en-US" altLang="en-US"/>
              <a:pPr/>
              <a:t>4/4/23</a:t>
            </a:fld>
            <a:endParaRPr lang="en-US" altLang="en-US"/>
          </a:p>
        </p:txBody>
      </p:sp>
      <p:sp>
        <p:nvSpPr>
          <p:cNvPr id="194564" name="Rectangle 4">
            <a:extLst>
              <a:ext uri="{FF2B5EF4-FFF2-40B4-BE49-F238E27FC236}">
                <a16:creationId xmlns:a16="http://schemas.microsoft.com/office/drawing/2014/main" id="{72DF913F-5F20-4792-B591-655D707EC59F}"/>
              </a:ext>
            </a:extLst>
          </p:cNvPr>
          <p:cNvSpPr>
            <a:spLocks noGrp="1" noChangeArrowheads="1"/>
          </p:cNvSpPr>
          <p:nvPr>
            <p:ph type="body" sz="half" idx="4294967295"/>
          </p:nvPr>
        </p:nvSpPr>
        <p:spPr>
          <a:xfrm>
            <a:off x="7213600" y="1752600"/>
            <a:ext cx="4978400" cy="4114800"/>
          </a:xfrm>
        </p:spPr>
        <p:txBody>
          <a:bodyPr>
            <a:normAutofit fontScale="92500" lnSpcReduction="20000"/>
          </a:bodyPr>
          <a:lstStyle/>
          <a:p>
            <a:pPr lvl="1"/>
            <a:r>
              <a:rPr lang="en-US" altLang="en-US" sz="2400" dirty="0"/>
              <a:t>Green pepper</a:t>
            </a:r>
          </a:p>
          <a:p>
            <a:pPr lvl="1"/>
            <a:r>
              <a:rPr lang="en-US" altLang="en-US" sz="2400" dirty="0"/>
              <a:t>Lemon juice</a:t>
            </a:r>
          </a:p>
          <a:p>
            <a:pPr lvl="1"/>
            <a:r>
              <a:rPr lang="en-US" altLang="en-US" sz="2400" dirty="0"/>
              <a:t>Paprika</a:t>
            </a:r>
          </a:p>
          <a:p>
            <a:pPr lvl="1"/>
            <a:r>
              <a:rPr lang="en-US" altLang="en-US" sz="2400" dirty="0"/>
              <a:t>Parsley</a:t>
            </a:r>
          </a:p>
          <a:p>
            <a:pPr lvl="1"/>
            <a:r>
              <a:rPr lang="en-US" altLang="en-US" sz="2400" dirty="0"/>
              <a:t>Poultry seasoning</a:t>
            </a:r>
          </a:p>
          <a:p>
            <a:pPr lvl="1"/>
            <a:r>
              <a:rPr lang="en-US" altLang="en-US" sz="2400" dirty="0"/>
              <a:t>Sage</a:t>
            </a:r>
          </a:p>
          <a:p>
            <a:pPr lvl="1"/>
            <a:r>
              <a:rPr lang="en-US" altLang="en-US" sz="2400" dirty="0"/>
              <a:t>Thyme</a:t>
            </a:r>
          </a:p>
          <a:p>
            <a:pPr lvl="1"/>
            <a:r>
              <a:rPr lang="en-US" altLang="en-US" sz="2400" dirty="0"/>
              <a:t>Marjoram</a:t>
            </a:r>
          </a:p>
          <a:p>
            <a:pPr lvl="1"/>
            <a:r>
              <a:rPr lang="en-US" altLang="en-US" sz="2400" dirty="0"/>
              <a:t>Cumin</a:t>
            </a:r>
          </a:p>
          <a:p>
            <a:pPr lvl="1"/>
            <a:r>
              <a:rPr lang="en-US" altLang="en-US" sz="2400" dirty="0"/>
              <a:t>Garlic</a:t>
            </a:r>
          </a:p>
        </p:txBody>
      </p:sp>
    </p:spTree>
    <p:extLst>
      <p:ext uri="{BB962C8B-B14F-4D97-AF65-F5344CB8AC3E}">
        <p14:creationId xmlns:p14="http://schemas.microsoft.com/office/powerpoint/2010/main" val="1363303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a:extLst>
              <a:ext uri="{FF2B5EF4-FFF2-40B4-BE49-F238E27FC236}">
                <a16:creationId xmlns:a16="http://schemas.microsoft.com/office/drawing/2014/main" id="{64E0FEE1-75A7-4894-8901-6A44AA90F2B1}"/>
              </a:ext>
            </a:extLst>
          </p:cNvPr>
          <p:cNvSpPr>
            <a:spLocks noGrp="1" noChangeArrowheads="1"/>
          </p:cNvSpPr>
          <p:nvPr>
            <p:ph type="title"/>
          </p:nvPr>
        </p:nvSpPr>
        <p:spPr>
          <a:xfrm>
            <a:off x="1451579" y="804520"/>
            <a:ext cx="9603275" cy="758274"/>
          </a:xfrm>
        </p:spPr>
        <p:txBody>
          <a:bodyPr/>
          <a:lstStyle/>
          <a:p>
            <a:r>
              <a:rPr lang="en-US" altLang="en-US" dirty="0"/>
              <a:t>Alternative seasoning for fish</a:t>
            </a:r>
          </a:p>
        </p:txBody>
      </p:sp>
      <p:pic>
        <p:nvPicPr>
          <p:cNvPr id="195589" name="Picture 5" descr="C:\Documents and Settings\VHAAMabaldwv\Application Data\Microsoft\Media Catalog\Downloaded Clips\cl4e\j0197392.wmf">
            <a:extLst>
              <a:ext uri="{FF2B5EF4-FFF2-40B4-BE49-F238E27FC236}">
                <a16:creationId xmlns:a16="http://schemas.microsoft.com/office/drawing/2014/main" id="{4A3F3F99-0FFA-4EAF-81F5-38E2BB20A1C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277764" y="2336050"/>
            <a:ext cx="2768600" cy="2111520"/>
          </a:xfrm>
        </p:spPr>
      </p:pic>
      <p:sp>
        <p:nvSpPr>
          <p:cNvPr id="5" name="Date Placeholder 4">
            <a:extLst>
              <a:ext uri="{FF2B5EF4-FFF2-40B4-BE49-F238E27FC236}">
                <a16:creationId xmlns:a16="http://schemas.microsoft.com/office/drawing/2014/main" id="{499D7D2E-E573-4394-A8FA-2EAA236AE5C1}"/>
              </a:ext>
            </a:extLst>
          </p:cNvPr>
          <p:cNvSpPr>
            <a:spLocks noGrp="1"/>
          </p:cNvSpPr>
          <p:nvPr>
            <p:ph type="dt" sz="half" idx="10"/>
          </p:nvPr>
        </p:nvSpPr>
        <p:spPr/>
        <p:txBody>
          <a:bodyPr/>
          <a:lstStyle/>
          <a:p>
            <a:fld id="{7B8CF85B-6C5A-4F2D-95DB-434CEE3774B8}" type="datetime1">
              <a:rPr lang="en-US" altLang="en-US"/>
              <a:pPr/>
              <a:t>4/4/23</a:t>
            </a:fld>
            <a:endParaRPr lang="en-US" altLang="en-US"/>
          </a:p>
        </p:txBody>
      </p:sp>
      <p:sp>
        <p:nvSpPr>
          <p:cNvPr id="195588" name="Rectangle 4">
            <a:extLst>
              <a:ext uri="{FF2B5EF4-FFF2-40B4-BE49-F238E27FC236}">
                <a16:creationId xmlns:a16="http://schemas.microsoft.com/office/drawing/2014/main" id="{48526FF5-1C34-4B28-B268-3B14FB228EA4}"/>
              </a:ext>
            </a:extLst>
          </p:cNvPr>
          <p:cNvSpPr>
            <a:spLocks noGrp="1" noChangeArrowheads="1"/>
          </p:cNvSpPr>
          <p:nvPr>
            <p:ph type="body" sz="half" idx="4294967295"/>
          </p:nvPr>
        </p:nvSpPr>
        <p:spPr>
          <a:xfrm>
            <a:off x="5773479" y="1853754"/>
            <a:ext cx="5550195" cy="4013646"/>
          </a:xfrm>
        </p:spPr>
        <p:txBody>
          <a:bodyPr/>
          <a:lstStyle/>
          <a:p>
            <a:pPr lvl="1">
              <a:lnSpc>
                <a:spcPct val="90000"/>
              </a:lnSpc>
            </a:pPr>
            <a:endParaRPr lang="en-US" altLang="en-US" sz="2400" dirty="0"/>
          </a:p>
          <a:p>
            <a:pPr lvl="1">
              <a:lnSpc>
                <a:spcPct val="90000"/>
              </a:lnSpc>
            </a:pPr>
            <a:r>
              <a:rPr lang="en-US" altLang="en-US" sz="2400" dirty="0"/>
              <a:t>Bay leaf</a:t>
            </a:r>
          </a:p>
          <a:p>
            <a:pPr lvl="1">
              <a:lnSpc>
                <a:spcPct val="90000"/>
              </a:lnSpc>
            </a:pPr>
            <a:r>
              <a:rPr lang="en-US" altLang="en-US" sz="2400" dirty="0"/>
              <a:t>Dry mustard powder</a:t>
            </a:r>
          </a:p>
          <a:p>
            <a:pPr lvl="1">
              <a:lnSpc>
                <a:spcPct val="90000"/>
              </a:lnSpc>
            </a:pPr>
            <a:r>
              <a:rPr lang="en-US" altLang="en-US" sz="2400" dirty="0"/>
              <a:t>Green pepper</a:t>
            </a:r>
          </a:p>
          <a:p>
            <a:pPr lvl="1">
              <a:lnSpc>
                <a:spcPct val="90000"/>
              </a:lnSpc>
            </a:pPr>
            <a:r>
              <a:rPr lang="en-US" altLang="en-US" sz="2400" dirty="0"/>
              <a:t>Lemon juice</a:t>
            </a:r>
          </a:p>
          <a:p>
            <a:pPr lvl="1">
              <a:lnSpc>
                <a:spcPct val="90000"/>
              </a:lnSpc>
            </a:pPr>
            <a:r>
              <a:rPr lang="en-US" altLang="en-US" sz="2400" dirty="0"/>
              <a:t>Paprika</a:t>
            </a:r>
          </a:p>
          <a:p>
            <a:pPr lvl="1">
              <a:lnSpc>
                <a:spcPct val="90000"/>
              </a:lnSpc>
            </a:pPr>
            <a:r>
              <a:rPr lang="en-US" altLang="en-US" sz="2400" dirty="0"/>
              <a:t>Pepper</a:t>
            </a:r>
          </a:p>
          <a:p>
            <a:pPr lvl="1">
              <a:lnSpc>
                <a:spcPct val="90000"/>
              </a:lnSpc>
            </a:pPr>
            <a:r>
              <a:rPr lang="en-US" altLang="en-US" sz="2400" dirty="0"/>
              <a:t>Dill</a:t>
            </a:r>
          </a:p>
          <a:p>
            <a:pPr lvl="1">
              <a:lnSpc>
                <a:spcPct val="90000"/>
              </a:lnSpc>
            </a:pPr>
            <a:r>
              <a:rPr lang="en-US" altLang="en-US" sz="2400" dirty="0"/>
              <a:t>Mrs. Dash lemon pepper</a:t>
            </a:r>
          </a:p>
        </p:txBody>
      </p:sp>
    </p:spTree>
    <p:extLst>
      <p:ext uri="{BB962C8B-B14F-4D97-AF65-F5344CB8AC3E}">
        <p14:creationId xmlns:p14="http://schemas.microsoft.com/office/powerpoint/2010/main" val="233423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a:extLst>
              <a:ext uri="{FF2B5EF4-FFF2-40B4-BE49-F238E27FC236}">
                <a16:creationId xmlns:a16="http://schemas.microsoft.com/office/drawing/2014/main" id="{701F6F82-4F9B-4DD7-8CF2-300A7E4DF7C4}"/>
              </a:ext>
            </a:extLst>
          </p:cNvPr>
          <p:cNvSpPr>
            <a:spLocks noGrp="1" noChangeArrowheads="1"/>
          </p:cNvSpPr>
          <p:nvPr>
            <p:ph type="title"/>
          </p:nvPr>
        </p:nvSpPr>
        <p:spPr>
          <a:xfrm>
            <a:off x="1451579" y="804520"/>
            <a:ext cx="9603275" cy="492266"/>
          </a:xfrm>
        </p:spPr>
        <p:txBody>
          <a:bodyPr>
            <a:normAutofit fontScale="90000"/>
          </a:bodyPr>
          <a:lstStyle/>
          <a:p>
            <a:r>
              <a:rPr lang="en-US" altLang="en-US" dirty="0"/>
              <a:t>Alternative seasoning for pork</a:t>
            </a:r>
          </a:p>
        </p:txBody>
      </p:sp>
      <p:pic>
        <p:nvPicPr>
          <p:cNvPr id="196613" name="Picture 5" descr="C:\Documents and Settings\VHAAMabaldwv\Application Data\Microsoft\Media Catalog\Downloaded Clips\cl0\FD00997_.wmf">
            <a:extLst>
              <a:ext uri="{FF2B5EF4-FFF2-40B4-BE49-F238E27FC236}">
                <a16:creationId xmlns:a16="http://schemas.microsoft.com/office/drawing/2014/main" id="{58BBCF85-2F64-4DB3-A9D7-5F441DC33AC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451579" y="2018702"/>
            <a:ext cx="3986708" cy="3449638"/>
          </a:xfrm>
        </p:spPr>
      </p:pic>
      <p:sp>
        <p:nvSpPr>
          <p:cNvPr id="5" name="Date Placeholder 4">
            <a:extLst>
              <a:ext uri="{FF2B5EF4-FFF2-40B4-BE49-F238E27FC236}">
                <a16:creationId xmlns:a16="http://schemas.microsoft.com/office/drawing/2014/main" id="{641FEDE9-8A6B-400F-B5DD-699283F721C5}"/>
              </a:ext>
            </a:extLst>
          </p:cNvPr>
          <p:cNvSpPr>
            <a:spLocks noGrp="1"/>
          </p:cNvSpPr>
          <p:nvPr>
            <p:ph type="dt" sz="half" idx="10"/>
          </p:nvPr>
        </p:nvSpPr>
        <p:spPr/>
        <p:txBody>
          <a:bodyPr/>
          <a:lstStyle/>
          <a:p>
            <a:fld id="{CEE84176-DA01-4654-8F47-293CB3BDA0B7}" type="datetime1">
              <a:rPr lang="en-US" altLang="en-US"/>
              <a:pPr/>
              <a:t>4/4/23</a:t>
            </a:fld>
            <a:endParaRPr lang="en-US" altLang="en-US"/>
          </a:p>
        </p:txBody>
      </p:sp>
      <p:sp>
        <p:nvSpPr>
          <p:cNvPr id="196612" name="Rectangle 4">
            <a:extLst>
              <a:ext uri="{FF2B5EF4-FFF2-40B4-BE49-F238E27FC236}">
                <a16:creationId xmlns:a16="http://schemas.microsoft.com/office/drawing/2014/main" id="{C698288C-869C-44CD-B781-A501DEAAA412}"/>
              </a:ext>
            </a:extLst>
          </p:cNvPr>
          <p:cNvSpPr>
            <a:spLocks noGrp="1" noChangeArrowheads="1"/>
          </p:cNvSpPr>
          <p:nvPr>
            <p:ph type="body" sz="half" idx="4294967295"/>
          </p:nvPr>
        </p:nvSpPr>
        <p:spPr>
          <a:xfrm>
            <a:off x="7213600" y="2296632"/>
            <a:ext cx="4978400" cy="3570767"/>
          </a:xfrm>
        </p:spPr>
        <p:txBody>
          <a:bodyPr/>
          <a:lstStyle/>
          <a:p>
            <a:pPr lvl="1"/>
            <a:r>
              <a:rPr lang="en-US" altLang="en-US" sz="2400" dirty="0"/>
              <a:t>Applesauce</a:t>
            </a:r>
          </a:p>
          <a:p>
            <a:pPr lvl="1"/>
            <a:r>
              <a:rPr lang="en-US" altLang="en-US" sz="2400" dirty="0"/>
              <a:t>Garlic</a:t>
            </a:r>
          </a:p>
          <a:p>
            <a:pPr lvl="1"/>
            <a:r>
              <a:rPr lang="en-US" altLang="en-US" sz="2400" dirty="0"/>
              <a:t>Onion</a:t>
            </a:r>
          </a:p>
          <a:p>
            <a:pPr lvl="1"/>
            <a:r>
              <a:rPr lang="en-US" altLang="en-US" sz="2400" dirty="0"/>
              <a:t>Sage</a:t>
            </a:r>
          </a:p>
          <a:p>
            <a:pPr lvl="1"/>
            <a:r>
              <a:rPr lang="en-US" altLang="en-US" sz="2400" dirty="0"/>
              <a:t>Pepper</a:t>
            </a:r>
          </a:p>
          <a:p>
            <a:pPr lvl="1"/>
            <a:r>
              <a:rPr lang="en-US" altLang="en-US" sz="2400" dirty="0"/>
              <a:t>Orange</a:t>
            </a:r>
          </a:p>
        </p:txBody>
      </p:sp>
    </p:spTree>
    <p:extLst>
      <p:ext uri="{BB962C8B-B14F-4D97-AF65-F5344CB8AC3E}">
        <p14:creationId xmlns:p14="http://schemas.microsoft.com/office/powerpoint/2010/main" val="971002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a:extLst>
              <a:ext uri="{FF2B5EF4-FFF2-40B4-BE49-F238E27FC236}">
                <a16:creationId xmlns:a16="http://schemas.microsoft.com/office/drawing/2014/main" id="{E3E4DE50-6572-4852-BF4B-5725A94F5F60}"/>
              </a:ext>
            </a:extLst>
          </p:cNvPr>
          <p:cNvSpPr>
            <a:spLocks noGrp="1" noChangeArrowheads="1"/>
          </p:cNvSpPr>
          <p:nvPr>
            <p:ph type="title"/>
          </p:nvPr>
        </p:nvSpPr>
        <p:spPr/>
        <p:txBody>
          <a:bodyPr/>
          <a:lstStyle/>
          <a:p>
            <a:r>
              <a:rPr lang="en-US" altLang="en-US" dirty="0"/>
              <a:t>Alternative seasoning for Potatoes</a:t>
            </a:r>
          </a:p>
        </p:txBody>
      </p:sp>
      <p:pic>
        <p:nvPicPr>
          <p:cNvPr id="197637" name="Picture 5" descr="C:\Documents and Settings\VHAAMabaldwv\Application Data\Microsoft\Media Catalog\Downloaded Clips\cl0\fd01987_.wmf">
            <a:extLst>
              <a:ext uri="{FF2B5EF4-FFF2-40B4-BE49-F238E27FC236}">
                <a16:creationId xmlns:a16="http://schemas.microsoft.com/office/drawing/2014/main" id="{BD85BDE5-9EBB-4E45-9EF6-75D71C60D49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320597" y="2092799"/>
            <a:ext cx="3314700" cy="3434401"/>
          </a:xfrm>
        </p:spPr>
      </p:pic>
      <p:sp>
        <p:nvSpPr>
          <p:cNvPr id="5" name="Date Placeholder 4">
            <a:extLst>
              <a:ext uri="{FF2B5EF4-FFF2-40B4-BE49-F238E27FC236}">
                <a16:creationId xmlns:a16="http://schemas.microsoft.com/office/drawing/2014/main" id="{2A0B65DB-44C1-45D8-AF4D-B0D61A042DD8}"/>
              </a:ext>
            </a:extLst>
          </p:cNvPr>
          <p:cNvSpPr>
            <a:spLocks noGrp="1"/>
          </p:cNvSpPr>
          <p:nvPr>
            <p:ph type="dt" sz="half" idx="10"/>
          </p:nvPr>
        </p:nvSpPr>
        <p:spPr/>
        <p:txBody>
          <a:bodyPr/>
          <a:lstStyle/>
          <a:p>
            <a:fld id="{7020F35D-184D-48FD-B867-FDB44A1A3E7A}" type="datetime1">
              <a:rPr lang="en-US" altLang="en-US"/>
              <a:pPr/>
              <a:t>4/4/23</a:t>
            </a:fld>
            <a:endParaRPr lang="en-US" altLang="en-US"/>
          </a:p>
        </p:txBody>
      </p:sp>
      <p:sp>
        <p:nvSpPr>
          <p:cNvPr id="197636" name="Rectangle 4">
            <a:extLst>
              <a:ext uri="{FF2B5EF4-FFF2-40B4-BE49-F238E27FC236}">
                <a16:creationId xmlns:a16="http://schemas.microsoft.com/office/drawing/2014/main" id="{ED128349-46EE-4408-848F-44D805009DEE}"/>
              </a:ext>
            </a:extLst>
          </p:cNvPr>
          <p:cNvSpPr>
            <a:spLocks noGrp="1" noChangeArrowheads="1"/>
          </p:cNvSpPr>
          <p:nvPr>
            <p:ph type="body" sz="half" idx="4294967295"/>
          </p:nvPr>
        </p:nvSpPr>
        <p:spPr>
          <a:xfrm>
            <a:off x="6326372" y="2092798"/>
            <a:ext cx="5263116" cy="3774601"/>
          </a:xfrm>
        </p:spPr>
        <p:txBody>
          <a:bodyPr/>
          <a:lstStyle/>
          <a:p>
            <a:pPr lvl="1"/>
            <a:r>
              <a:rPr lang="en-US" altLang="en-US" sz="2400" dirty="0"/>
              <a:t>Onion</a:t>
            </a:r>
          </a:p>
          <a:p>
            <a:pPr lvl="1"/>
            <a:r>
              <a:rPr lang="en-US" altLang="en-US" sz="2400" dirty="0"/>
              <a:t>Paprika</a:t>
            </a:r>
          </a:p>
          <a:p>
            <a:pPr lvl="1"/>
            <a:r>
              <a:rPr lang="en-US" altLang="en-US" sz="2400" dirty="0"/>
              <a:t>Pepper</a:t>
            </a:r>
          </a:p>
          <a:p>
            <a:pPr lvl="1"/>
            <a:r>
              <a:rPr lang="en-US" altLang="en-US" sz="2400" dirty="0"/>
              <a:t>Parsley</a:t>
            </a:r>
          </a:p>
          <a:p>
            <a:pPr lvl="1"/>
            <a:r>
              <a:rPr lang="en-US" altLang="en-US" sz="2400" dirty="0"/>
              <a:t>Rosemary</a:t>
            </a:r>
          </a:p>
          <a:p>
            <a:pPr lvl="1"/>
            <a:r>
              <a:rPr lang="en-US" altLang="en-US" sz="2400" dirty="0"/>
              <a:t>Garlic</a:t>
            </a:r>
          </a:p>
          <a:p>
            <a:pPr lvl="1"/>
            <a:r>
              <a:rPr lang="en-US" altLang="en-US" sz="2400" dirty="0"/>
              <a:t>Chives</a:t>
            </a:r>
          </a:p>
        </p:txBody>
      </p:sp>
    </p:spTree>
    <p:extLst>
      <p:ext uri="{BB962C8B-B14F-4D97-AF65-F5344CB8AC3E}">
        <p14:creationId xmlns:p14="http://schemas.microsoft.com/office/powerpoint/2010/main" val="868530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E7490C1B-713D-4DF4-87B1-1648402EDBA6}"/>
              </a:ext>
            </a:extLst>
          </p:cNvPr>
          <p:cNvSpPr>
            <a:spLocks noGrp="1" noChangeArrowheads="1"/>
          </p:cNvSpPr>
          <p:nvPr>
            <p:ph type="title"/>
          </p:nvPr>
        </p:nvSpPr>
        <p:spPr/>
        <p:txBody>
          <a:bodyPr/>
          <a:lstStyle/>
          <a:p>
            <a:r>
              <a:rPr lang="en-US" altLang="en-US" dirty="0"/>
              <a:t>Alternative seasoning for Green beans</a:t>
            </a:r>
          </a:p>
        </p:txBody>
      </p:sp>
      <p:pic>
        <p:nvPicPr>
          <p:cNvPr id="198661" name="Picture 5" descr="C:\Documents and Settings\VHAAMabaldwv\Application Data\Microsoft\Media Catalog\Downloaded Clips\cl0\FD00991_.wmf">
            <a:extLst>
              <a:ext uri="{FF2B5EF4-FFF2-40B4-BE49-F238E27FC236}">
                <a16:creationId xmlns:a16="http://schemas.microsoft.com/office/drawing/2014/main" id="{6C47FA2A-6EF4-40C4-B151-64A269F5E69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652346" y="2464700"/>
            <a:ext cx="4584700" cy="1920720"/>
          </a:xfrm>
        </p:spPr>
      </p:pic>
      <p:sp>
        <p:nvSpPr>
          <p:cNvPr id="5" name="Date Placeholder 4">
            <a:extLst>
              <a:ext uri="{FF2B5EF4-FFF2-40B4-BE49-F238E27FC236}">
                <a16:creationId xmlns:a16="http://schemas.microsoft.com/office/drawing/2014/main" id="{25325740-9444-47D8-9DC0-DB0F557998CD}"/>
              </a:ext>
            </a:extLst>
          </p:cNvPr>
          <p:cNvSpPr>
            <a:spLocks noGrp="1"/>
          </p:cNvSpPr>
          <p:nvPr>
            <p:ph type="dt" sz="half" idx="10"/>
          </p:nvPr>
        </p:nvSpPr>
        <p:spPr/>
        <p:txBody>
          <a:bodyPr/>
          <a:lstStyle/>
          <a:p>
            <a:fld id="{A4A14F28-4E49-4F87-858B-248CE4C4DBE6}" type="datetime1">
              <a:rPr lang="en-US" altLang="en-US"/>
              <a:pPr/>
              <a:t>4/4/23</a:t>
            </a:fld>
            <a:endParaRPr lang="en-US" altLang="en-US"/>
          </a:p>
        </p:txBody>
      </p:sp>
      <p:sp>
        <p:nvSpPr>
          <p:cNvPr id="198660" name="Rectangle 4">
            <a:extLst>
              <a:ext uri="{FF2B5EF4-FFF2-40B4-BE49-F238E27FC236}">
                <a16:creationId xmlns:a16="http://schemas.microsoft.com/office/drawing/2014/main" id="{E949B5D6-EDF4-44E5-A1BA-7E8F9D03C7A7}"/>
              </a:ext>
            </a:extLst>
          </p:cNvPr>
          <p:cNvSpPr>
            <a:spLocks noGrp="1" noChangeArrowheads="1"/>
          </p:cNvSpPr>
          <p:nvPr>
            <p:ph type="body" sz="half" idx="4294967295"/>
          </p:nvPr>
        </p:nvSpPr>
        <p:spPr>
          <a:xfrm>
            <a:off x="6849687" y="2294312"/>
            <a:ext cx="5342313" cy="3573087"/>
          </a:xfrm>
        </p:spPr>
        <p:txBody>
          <a:bodyPr/>
          <a:lstStyle/>
          <a:p>
            <a:pPr lvl="1"/>
            <a:r>
              <a:rPr lang="en-US" altLang="en-US" sz="2400" dirty="0"/>
              <a:t>Dill</a:t>
            </a:r>
          </a:p>
          <a:p>
            <a:pPr lvl="1"/>
            <a:r>
              <a:rPr lang="en-US" altLang="en-US" sz="2400" dirty="0"/>
              <a:t>Lemon juice</a:t>
            </a:r>
          </a:p>
          <a:p>
            <a:pPr lvl="1"/>
            <a:r>
              <a:rPr lang="en-US" altLang="en-US" sz="2400" dirty="0"/>
              <a:t>Nutmeg</a:t>
            </a:r>
          </a:p>
          <a:p>
            <a:pPr lvl="1"/>
            <a:r>
              <a:rPr lang="en-US" altLang="en-US" sz="2400" dirty="0"/>
              <a:t>Pepper</a:t>
            </a:r>
          </a:p>
        </p:txBody>
      </p:sp>
    </p:spTree>
    <p:extLst>
      <p:ext uri="{BB962C8B-B14F-4D97-AF65-F5344CB8AC3E}">
        <p14:creationId xmlns:p14="http://schemas.microsoft.com/office/powerpoint/2010/main" val="2878552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48E9-2BAD-483A-A4A9-6D03D91345A8}"/>
              </a:ext>
            </a:extLst>
          </p:cNvPr>
          <p:cNvSpPr>
            <a:spLocks noGrp="1"/>
          </p:cNvSpPr>
          <p:nvPr>
            <p:ph type="title"/>
          </p:nvPr>
        </p:nvSpPr>
        <p:spPr/>
        <p:txBody>
          <a:bodyPr/>
          <a:lstStyle/>
          <a:p>
            <a:r>
              <a:rPr lang="en-US" dirty="0"/>
              <a:t>Congestive heart failure</a:t>
            </a:r>
          </a:p>
        </p:txBody>
      </p:sp>
      <p:sp>
        <p:nvSpPr>
          <p:cNvPr id="3" name="Content Placeholder 2">
            <a:extLst>
              <a:ext uri="{FF2B5EF4-FFF2-40B4-BE49-F238E27FC236}">
                <a16:creationId xmlns:a16="http://schemas.microsoft.com/office/drawing/2014/main" id="{1DDE8DF3-8681-4457-BF13-70ED15EA094A}"/>
              </a:ext>
            </a:extLst>
          </p:cNvPr>
          <p:cNvSpPr>
            <a:spLocks noGrp="1"/>
          </p:cNvSpPr>
          <p:nvPr>
            <p:ph idx="1"/>
          </p:nvPr>
        </p:nvSpPr>
        <p:spPr/>
        <p:txBody>
          <a:bodyPr/>
          <a:lstStyle/>
          <a:p>
            <a:r>
              <a:rPr lang="en-US" altLang="en-US" sz="2400" dirty="0"/>
              <a:t>The heart can’t pump blood normally and fluid may collect in the legs, ankles, and lungs</a:t>
            </a:r>
          </a:p>
          <a:p>
            <a:pPr marL="0" indent="0">
              <a:buNone/>
            </a:pPr>
            <a:endParaRPr lang="en-US" altLang="en-US" dirty="0"/>
          </a:p>
          <a:p>
            <a:endParaRPr lang="en-US" dirty="0"/>
          </a:p>
        </p:txBody>
      </p:sp>
    </p:spTree>
    <p:extLst>
      <p:ext uri="{BB962C8B-B14F-4D97-AF65-F5344CB8AC3E}">
        <p14:creationId xmlns:p14="http://schemas.microsoft.com/office/powerpoint/2010/main" val="2347185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D4F62C9-CAC4-42D0-97A8-AE9386F6B362}"/>
              </a:ext>
            </a:extLst>
          </p:cNvPr>
          <p:cNvSpPr>
            <a:spLocks noGrp="1"/>
          </p:cNvSpPr>
          <p:nvPr>
            <p:ph type="dt" sz="half" idx="10"/>
          </p:nvPr>
        </p:nvSpPr>
        <p:spPr/>
        <p:txBody>
          <a:bodyPr/>
          <a:lstStyle/>
          <a:p>
            <a:fld id="{56C5A9A7-6104-4ED8-8974-8884EE48453C}" type="datetime1">
              <a:rPr lang="en-US" altLang="en-US"/>
              <a:pPr/>
              <a:t>4/4/23</a:t>
            </a:fld>
            <a:endParaRPr lang="en-US" altLang="en-US"/>
          </a:p>
        </p:txBody>
      </p:sp>
      <p:sp>
        <p:nvSpPr>
          <p:cNvPr id="201730" name="Rectangle 2">
            <a:extLst>
              <a:ext uri="{FF2B5EF4-FFF2-40B4-BE49-F238E27FC236}">
                <a16:creationId xmlns:a16="http://schemas.microsoft.com/office/drawing/2014/main" id="{78E34DBE-4CF4-4541-BDAA-00707AE47A36}"/>
              </a:ext>
            </a:extLst>
          </p:cNvPr>
          <p:cNvSpPr>
            <a:spLocks noGrp="1" noChangeArrowheads="1"/>
          </p:cNvSpPr>
          <p:nvPr>
            <p:ph type="title"/>
          </p:nvPr>
        </p:nvSpPr>
        <p:spPr/>
        <p:txBody>
          <a:bodyPr/>
          <a:lstStyle/>
          <a:p>
            <a:r>
              <a:rPr lang="en-US" altLang="en-US" dirty="0"/>
              <a:t>DASH Diet</a:t>
            </a:r>
            <a:br>
              <a:rPr lang="en-US" altLang="en-US" dirty="0"/>
            </a:br>
            <a:r>
              <a:rPr lang="en-US" altLang="en-US" dirty="0"/>
              <a:t>(Dietary Approach to Stop Hypertension)</a:t>
            </a:r>
          </a:p>
        </p:txBody>
      </p:sp>
      <p:sp>
        <p:nvSpPr>
          <p:cNvPr id="201731" name="Rectangle 3">
            <a:extLst>
              <a:ext uri="{FF2B5EF4-FFF2-40B4-BE49-F238E27FC236}">
                <a16:creationId xmlns:a16="http://schemas.microsoft.com/office/drawing/2014/main" id="{8CA31006-DC0C-4228-9916-B6EEC1A4C3B9}"/>
              </a:ext>
            </a:extLst>
          </p:cNvPr>
          <p:cNvSpPr>
            <a:spLocks noGrp="1" noChangeArrowheads="1"/>
          </p:cNvSpPr>
          <p:nvPr>
            <p:ph type="body" idx="1"/>
          </p:nvPr>
        </p:nvSpPr>
        <p:spPr/>
        <p:txBody>
          <a:bodyPr>
            <a:normAutofit fontScale="85000" lnSpcReduction="20000"/>
          </a:bodyPr>
          <a:lstStyle/>
          <a:p>
            <a:r>
              <a:rPr lang="en-US" altLang="en-US" sz="2400" dirty="0"/>
              <a:t>7-8 servings whole grains</a:t>
            </a:r>
          </a:p>
          <a:p>
            <a:r>
              <a:rPr lang="en-US" altLang="en-US" sz="2400" dirty="0"/>
              <a:t>4-5 servings vegetables</a:t>
            </a:r>
          </a:p>
          <a:p>
            <a:r>
              <a:rPr lang="en-US" altLang="en-US" sz="2400" dirty="0"/>
              <a:t>4-5 servings fruits</a:t>
            </a:r>
          </a:p>
          <a:p>
            <a:r>
              <a:rPr lang="en-US" altLang="en-US" sz="2400" dirty="0"/>
              <a:t>2-3 servings low-fat dairy foods</a:t>
            </a:r>
          </a:p>
          <a:p>
            <a:r>
              <a:rPr lang="en-US" altLang="en-US" sz="2400"/>
              <a:t>1-2 servings </a:t>
            </a:r>
            <a:r>
              <a:rPr lang="en-US" altLang="en-US" sz="2400" dirty="0"/>
              <a:t>of lean meat, poultry or fish</a:t>
            </a:r>
          </a:p>
          <a:p>
            <a:r>
              <a:rPr lang="en-US" altLang="en-US" sz="2400" dirty="0"/>
              <a:t>4-5 servings of nuts, seeds, dried peas and beans per week</a:t>
            </a:r>
          </a:p>
          <a:p>
            <a:r>
              <a:rPr lang="en-US" altLang="en-US" sz="2400" dirty="0"/>
              <a:t>2-3 servings of plant-based fats or oils</a:t>
            </a:r>
          </a:p>
          <a:p>
            <a:r>
              <a:rPr lang="en-US" altLang="en-US" sz="2400" dirty="0"/>
              <a:t>5 or fewer servings of sweets per week</a:t>
            </a:r>
          </a:p>
        </p:txBody>
      </p:sp>
    </p:spTree>
    <p:extLst>
      <p:ext uri="{BB962C8B-B14F-4D97-AF65-F5344CB8AC3E}">
        <p14:creationId xmlns:p14="http://schemas.microsoft.com/office/powerpoint/2010/main" val="3028133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8F6D939-2471-4A5F-9456-79BF8BAC7784}"/>
              </a:ext>
            </a:extLst>
          </p:cNvPr>
          <p:cNvSpPr>
            <a:spLocks noGrp="1"/>
          </p:cNvSpPr>
          <p:nvPr>
            <p:ph type="title"/>
          </p:nvPr>
        </p:nvSpPr>
        <p:spPr/>
        <p:txBody>
          <a:bodyPr/>
          <a:lstStyle/>
          <a:p>
            <a:r>
              <a:rPr lang="en-US" dirty="0"/>
              <a:t>Be careful of Liquids containing salt</a:t>
            </a:r>
          </a:p>
        </p:txBody>
      </p:sp>
      <p:sp>
        <p:nvSpPr>
          <p:cNvPr id="8" name="Content Placeholder 7">
            <a:extLst>
              <a:ext uri="{FF2B5EF4-FFF2-40B4-BE49-F238E27FC236}">
                <a16:creationId xmlns:a16="http://schemas.microsoft.com/office/drawing/2014/main" id="{A4D945B7-35C0-4D9A-8B6D-C3786E84139F}"/>
              </a:ext>
            </a:extLst>
          </p:cNvPr>
          <p:cNvSpPr>
            <a:spLocks noGrp="1"/>
          </p:cNvSpPr>
          <p:nvPr>
            <p:ph idx="1"/>
          </p:nvPr>
        </p:nvSpPr>
        <p:spPr/>
        <p:txBody>
          <a:bodyPr/>
          <a:lstStyle/>
          <a:p>
            <a:r>
              <a:rPr lang="en-US" dirty="0"/>
              <a:t>Gatorade</a:t>
            </a:r>
          </a:p>
          <a:p>
            <a:r>
              <a:rPr lang="en-US" dirty="0"/>
              <a:t>Powerade</a:t>
            </a:r>
          </a:p>
          <a:p>
            <a:r>
              <a:rPr lang="en-US" dirty="0"/>
              <a:t>V-8 Juice</a:t>
            </a:r>
          </a:p>
          <a:p>
            <a:r>
              <a:rPr lang="en-US" dirty="0"/>
              <a:t>Tomato Juice</a:t>
            </a:r>
          </a:p>
        </p:txBody>
      </p:sp>
    </p:spTree>
    <p:extLst>
      <p:ext uri="{BB962C8B-B14F-4D97-AF65-F5344CB8AC3E}">
        <p14:creationId xmlns:p14="http://schemas.microsoft.com/office/powerpoint/2010/main" val="2511177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007C5-CF18-452F-8F67-7052FA7EFD50}"/>
              </a:ext>
            </a:extLst>
          </p:cNvPr>
          <p:cNvSpPr>
            <a:spLocks noGrp="1"/>
          </p:cNvSpPr>
          <p:nvPr>
            <p:ph type="title"/>
          </p:nvPr>
        </p:nvSpPr>
        <p:spPr/>
        <p:txBody>
          <a:bodyPr/>
          <a:lstStyle/>
          <a:p>
            <a:r>
              <a:rPr lang="en-US" dirty="0"/>
              <a:t>Salt substitutes</a:t>
            </a:r>
          </a:p>
        </p:txBody>
      </p:sp>
      <p:sp>
        <p:nvSpPr>
          <p:cNvPr id="4" name="Text Placeholder 3">
            <a:extLst>
              <a:ext uri="{FF2B5EF4-FFF2-40B4-BE49-F238E27FC236}">
                <a16:creationId xmlns:a16="http://schemas.microsoft.com/office/drawing/2014/main" id="{06BBB1A6-E3F4-47E2-810E-5A0E8725EC9E}"/>
              </a:ext>
            </a:extLst>
          </p:cNvPr>
          <p:cNvSpPr>
            <a:spLocks noGrp="1"/>
          </p:cNvSpPr>
          <p:nvPr>
            <p:ph type="body" idx="1"/>
          </p:nvPr>
        </p:nvSpPr>
        <p:spPr/>
        <p:txBody>
          <a:bodyPr/>
          <a:lstStyle/>
          <a:p>
            <a:r>
              <a:rPr lang="en-US" dirty="0"/>
              <a:t>Without potassium</a:t>
            </a:r>
          </a:p>
        </p:txBody>
      </p:sp>
      <p:sp>
        <p:nvSpPr>
          <p:cNvPr id="5" name="Content Placeholder 4">
            <a:extLst>
              <a:ext uri="{FF2B5EF4-FFF2-40B4-BE49-F238E27FC236}">
                <a16:creationId xmlns:a16="http://schemas.microsoft.com/office/drawing/2014/main" id="{5F66AF8F-14CB-449D-B650-D8333E4BC201}"/>
              </a:ext>
            </a:extLst>
          </p:cNvPr>
          <p:cNvSpPr>
            <a:spLocks noGrp="1"/>
          </p:cNvSpPr>
          <p:nvPr>
            <p:ph sz="half" idx="2"/>
          </p:nvPr>
        </p:nvSpPr>
        <p:spPr/>
        <p:txBody>
          <a:bodyPr>
            <a:normAutofit lnSpcReduction="10000"/>
          </a:bodyPr>
          <a:lstStyle/>
          <a:p>
            <a:r>
              <a:rPr lang="en-US" dirty="0"/>
              <a:t>Mrs. Dash</a:t>
            </a:r>
          </a:p>
          <a:p>
            <a:r>
              <a:rPr lang="en-US" dirty="0"/>
              <a:t>McCormick’s </a:t>
            </a:r>
            <a:r>
              <a:rPr lang="en-US" dirty="0" err="1"/>
              <a:t>Saltless</a:t>
            </a:r>
            <a:endParaRPr lang="en-US" dirty="0"/>
          </a:p>
          <a:p>
            <a:r>
              <a:rPr lang="en-US" dirty="0"/>
              <a:t>Lawry’s Salt Free 17</a:t>
            </a:r>
          </a:p>
          <a:p>
            <a:r>
              <a:rPr lang="en-US" dirty="0"/>
              <a:t>Spike Salt Free (low potassium)</a:t>
            </a:r>
          </a:p>
          <a:p>
            <a:r>
              <a:rPr lang="en-US" dirty="0"/>
              <a:t>Paleo Powder All Purpose Salt Free Herb Seasoning</a:t>
            </a:r>
          </a:p>
        </p:txBody>
      </p:sp>
      <p:sp>
        <p:nvSpPr>
          <p:cNvPr id="6" name="Text Placeholder 5">
            <a:extLst>
              <a:ext uri="{FF2B5EF4-FFF2-40B4-BE49-F238E27FC236}">
                <a16:creationId xmlns:a16="http://schemas.microsoft.com/office/drawing/2014/main" id="{D49258AA-76E1-489B-82BA-812E6F0B0CBE}"/>
              </a:ext>
            </a:extLst>
          </p:cNvPr>
          <p:cNvSpPr>
            <a:spLocks noGrp="1"/>
          </p:cNvSpPr>
          <p:nvPr>
            <p:ph type="body" sz="quarter" idx="3"/>
          </p:nvPr>
        </p:nvSpPr>
        <p:spPr/>
        <p:txBody>
          <a:bodyPr/>
          <a:lstStyle/>
          <a:p>
            <a:r>
              <a:rPr lang="en-US" dirty="0"/>
              <a:t>With potassium</a:t>
            </a:r>
          </a:p>
        </p:txBody>
      </p:sp>
      <p:sp>
        <p:nvSpPr>
          <p:cNvPr id="7" name="Content Placeholder 6">
            <a:extLst>
              <a:ext uri="{FF2B5EF4-FFF2-40B4-BE49-F238E27FC236}">
                <a16:creationId xmlns:a16="http://schemas.microsoft.com/office/drawing/2014/main" id="{0E0C91DD-0B90-4687-BE2D-98A9BAD4BD99}"/>
              </a:ext>
            </a:extLst>
          </p:cNvPr>
          <p:cNvSpPr>
            <a:spLocks noGrp="1"/>
          </p:cNvSpPr>
          <p:nvPr>
            <p:ph sz="quarter" idx="4"/>
          </p:nvPr>
        </p:nvSpPr>
        <p:spPr/>
        <p:txBody>
          <a:bodyPr/>
          <a:lstStyle/>
          <a:p>
            <a:r>
              <a:rPr lang="en-US" dirty="0"/>
              <a:t>Morton’s Salt Substitute</a:t>
            </a:r>
          </a:p>
          <a:p>
            <a:r>
              <a:rPr lang="en-US" dirty="0"/>
              <a:t>Nu-Salt</a:t>
            </a:r>
          </a:p>
          <a:p>
            <a:r>
              <a:rPr lang="en-US" dirty="0"/>
              <a:t>No Salt</a:t>
            </a:r>
          </a:p>
          <a:p>
            <a:r>
              <a:rPr lang="en-US" dirty="0"/>
              <a:t>Benson’s Table Tasty</a:t>
            </a:r>
          </a:p>
          <a:p>
            <a:endParaRPr lang="en-US" dirty="0"/>
          </a:p>
        </p:txBody>
      </p:sp>
    </p:spTree>
    <p:extLst>
      <p:ext uri="{BB962C8B-B14F-4D97-AF65-F5344CB8AC3E}">
        <p14:creationId xmlns:p14="http://schemas.microsoft.com/office/powerpoint/2010/main" val="3939367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B48B9-64E5-4CA2-83BF-DD0F1D4790EA}"/>
              </a:ext>
            </a:extLst>
          </p:cNvPr>
          <p:cNvSpPr>
            <a:spLocks noGrp="1"/>
          </p:cNvSpPr>
          <p:nvPr>
            <p:ph type="title"/>
          </p:nvPr>
        </p:nvSpPr>
        <p:spPr/>
        <p:txBody>
          <a:bodyPr/>
          <a:lstStyle/>
          <a:p>
            <a:r>
              <a:rPr lang="en-US" dirty="0"/>
              <a:t>How about Other types of salt?</a:t>
            </a:r>
          </a:p>
        </p:txBody>
      </p:sp>
      <p:sp>
        <p:nvSpPr>
          <p:cNvPr id="3" name="Content Placeholder 2">
            <a:extLst>
              <a:ext uri="{FF2B5EF4-FFF2-40B4-BE49-F238E27FC236}">
                <a16:creationId xmlns:a16="http://schemas.microsoft.com/office/drawing/2014/main" id="{6B07404A-7C52-468E-9AA7-5ADCD550F92F}"/>
              </a:ext>
            </a:extLst>
          </p:cNvPr>
          <p:cNvSpPr>
            <a:spLocks noGrp="1"/>
          </p:cNvSpPr>
          <p:nvPr>
            <p:ph idx="1"/>
          </p:nvPr>
        </p:nvSpPr>
        <p:spPr/>
        <p:txBody>
          <a:bodyPr>
            <a:normAutofit fontScale="92500" lnSpcReduction="20000"/>
          </a:bodyPr>
          <a:lstStyle/>
          <a:p>
            <a:r>
              <a:rPr lang="en-US" dirty="0"/>
              <a:t>Sea Salt</a:t>
            </a:r>
          </a:p>
          <a:p>
            <a:pPr lvl="1"/>
            <a:r>
              <a:rPr lang="en-US" dirty="0"/>
              <a:t>Made by evaporating seawater</a:t>
            </a:r>
          </a:p>
          <a:p>
            <a:pPr lvl="1"/>
            <a:r>
              <a:rPr lang="en-US" dirty="0"/>
              <a:t>Contain minerals like potassium, iron and zinc</a:t>
            </a:r>
          </a:p>
          <a:p>
            <a:pPr lvl="1"/>
            <a:r>
              <a:rPr lang="en-US" dirty="0"/>
              <a:t>May contain pollutants due to pollution of the oceans</a:t>
            </a:r>
          </a:p>
          <a:p>
            <a:pPr lvl="1"/>
            <a:r>
              <a:rPr lang="en-US" dirty="0"/>
              <a:t>Sodium content 38.3%</a:t>
            </a:r>
          </a:p>
          <a:p>
            <a:r>
              <a:rPr lang="en-US" dirty="0"/>
              <a:t>Celtic Sea Salt</a:t>
            </a:r>
          </a:p>
          <a:p>
            <a:pPr lvl="1"/>
            <a:r>
              <a:rPr lang="en-US" dirty="0"/>
              <a:t>Made from seawater</a:t>
            </a:r>
          </a:p>
          <a:p>
            <a:pPr lvl="1"/>
            <a:r>
              <a:rPr lang="en-US" dirty="0"/>
              <a:t>Greyish color</a:t>
            </a:r>
          </a:p>
          <a:p>
            <a:pPr lvl="1"/>
            <a:r>
              <a:rPr lang="en-US" dirty="0"/>
              <a:t>Contains water and trace amounts of minerals</a:t>
            </a:r>
          </a:p>
          <a:p>
            <a:pPr lvl="1"/>
            <a:r>
              <a:rPr lang="en-US" dirty="0"/>
              <a:t>A bit lower in sodium than table salt (33.8% sodium)</a:t>
            </a:r>
          </a:p>
        </p:txBody>
      </p:sp>
    </p:spTree>
    <p:extLst>
      <p:ext uri="{BB962C8B-B14F-4D97-AF65-F5344CB8AC3E}">
        <p14:creationId xmlns:p14="http://schemas.microsoft.com/office/powerpoint/2010/main" val="261132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B09AE-7260-4B43-95ED-EAE6342F0CB4}"/>
              </a:ext>
            </a:extLst>
          </p:cNvPr>
          <p:cNvSpPr>
            <a:spLocks noGrp="1"/>
          </p:cNvSpPr>
          <p:nvPr>
            <p:ph type="title"/>
          </p:nvPr>
        </p:nvSpPr>
        <p:spPr/>
        <p:txBody>
          <a:bodyPr/>
          <a:lstStyle/>
          <a:p>
            <a:r>
              <a:rPr lang="en-US" dirty="0"/>
              <a:t>How about Other types of salt?</a:t>
            </a:r>
          </a:p>
        </p:txBody>
      </p:sp>
      <p:sp>
        <p:nvSpPr>
          <p:cNvPr id="3" name="Content Placeholder 2">
            <a:extLst>
              <a:ext uri="{FF2B5EF4-FFF2-40B4-BE49-F238E27FC236}">
                <a16:creationId xmlns:a16="http://schemas.microsoft.com/office/drawing/2014/main" id="{57E97FB8-F0BA-459E-9A7D-8E6BA590220A}"/>
              </a:ext>
            </a:extLst>
          </p:cNvPr>
          <p:cNvSpPr>
            <a:spLocks noGrp="1"/>
          </p:cNvSpPr>
          <p:nvPr>
            <p:ph idx="1"/>
          </p:nvPr>
        </p:nvSpPr>
        <p:spPr/>
        <p:txBody>
          <a:bodyPr>
            <a:normAutofit lnSpcReduction="10000"/>
          </a:bodyPr>
          <a:lstStyle/>
          <a:p>
            <a:r>
              <a:rPr lang="en-US" dirty="0"/>
              <a:t>Pink Himalayan Salt</a:t>
            </a:r>
          </a:p>
          <a:p>
            <a:pPr lvl="1"/>
            <a:r>
              <a:rPr lang="en-US" dirty="0"/>
              <a:t>Mined from a salt mine</a:t>
            </a:r>
          </a:p>
          <a:p>
            <a:pPr lvl="1"/>
            <a:r>
              <a:rPr lang="en-US" dirty="0"/>
              <a:t>Contains trace amounts of iron oxide (gives it the pink color)</a:t>
            </a:r>
          </a:p>
          <a:p>
            <a:pPr lvl="1"/>
            <a:r>
              <a:rPr lang="en-US" dirty="0"/>
              <a:t>Contains small amounts of calcium, iron, potassium and magnesium</a:t>
            </a:r>
          </a:p>
          <a:p>
            <a:pPr lvl="1"/>
            <a:r>
              <a:rPr lang="en-US" dirty="0"/>
              <a:t>36% sodium</a:t>
            </a:r>
          </a:p>
          <a:p>
            <a:r>
              <a:rPr lang="en-US" dirty="0"/>
              <a:t>Kosher Salt</a:t>
            </a:r>
          </a:p>
          <a:p>
            <a:pPr lvl="1"/>
            <a:r>
              <a:rPr lang="en-US" dirty="0"/>
              <a:t>Similar to table salt</a:t>
            </a:r>
          </a:p>
          <a:p>
            <a:pPr lvl="1"/>
            <a:r>
              <a:rPr lang="en-US" dirty="0"/>
              <a:t>Flaky and coarse</a:t>
            </a:r>
          </a:p>
          <a:p>
            <a:pPr lvl="1"/>
            <a:r>
              <a:rPr lang="en-US" dirty="0"/>
              <a:t>Less additives	</a:t>
            </a:r>
          </a:p>
          <a:p>
            <a:endParaRPr lang="en-US" dirty="0"/>
          </a:p>
        </p:txBody>
      </p:sp>
    </p:spTree>
    <p:extLst>
      <p:ext uri="{BB962C8B-B14F-4D97-AF65-F5344CB8AC3E}">
        <p14:creationId xmlns:p14="http://schemas.microsoft.com/office/powerpoint/2010/main" val="3702233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ED02E-6DB9-475F-93DA-6D53393F9DCC}"/>
              </a:ext>
            </a:extLst>
          </p:cNvPr>
          <p:cNvSpPr>
            <a:spLocks noGrp="1"/>
          </p:cNvSpPr>
          <p:nvPr>
            <p:ph type="title"/>
          </p:nvPr>
        </p:nvSpPr>
        <p:spPr/>
        <p:txBody>
          <a:bodyPr/>
          <a:lstStyle/>
          <a:p>
            <a:r>
              <a:rPr lang="en-US" dirty="0"/>
              <a:t>How to eat out on a low salt diet	</a:t>
            </a:r>
          </a:p>
        </p:txBody>
      </p:sp>
      <p:sp>
        <p:nvSpPr>
          <p:cNvPr id="3" name="Content Placeholder 2">
            <a:extLst>
              <a:ext uri="{FF2B5EF4-FFF2-40B4-BE49-F238E27FC236}">
                <a16:creationId xmlns:a16="http://schemas.microsoft.com/office/drawing/2014/main" id="{325FF4BB-94B6-44DC-9642-8E778F6515BF}"/>
              </a:ext>
            </a:extLst>
          </p:cNvPr>
          <p:cNvSpPr>
            <a:spLocks noGrp="1"/>
          </p:cNvSpPr>
          <p:nvPr>
            <p:ph idx="1"/>
          </p:nvPr>
        </p:nvSpPr>
        <p:spPr/>
        <p:txBody>
          <a:bodyPr/>
          <a:lstStyle/>
          <a:p>
            <a:r>
              <a:rPr lang="en-US" dirty="0"/>
              <a:t>Request not adding salt to food</a:t>
            </a:r>
          </a:p>
          <a:p>
            <a:r>
              <a:rPr lang="en-US" dirty="0"/>
              <a:t>Look online for the nutrition values prior to eating out</a:t>
            </a:r>
          </a:p>
          <a:p>
            <a:r>
              <a:rPr lang="en-US" dirty="0"/>
              <a:t>Know what restaurants serve food from bulk and which ones cook to order</a:t>
            </a:r>
          </a:p>
          <a:p>
            <a:r>
              <a:rPr lang="en-US" dirty="0"/>
              <a:t>Educate yourself on high sodium foods </a:t>
            </a:r>
          </a:p>
          <a:p>
            <a:r>
              <a:rPr lang="en-US" dirty="0"/>
              <a:t>Eating out on a low salt diet makes it hard to control salt intake overall</a:t>
            </a:r>
          </a:p>
        </p:txBody>
      </p:sp>
    </p:spTree>
    <p:extLst>
      <p:ext uri="{BB962C8B-B14F-4D97-AF65-F5344CB8AC3E}">
        <p14:creationId xmlns:p14="http://schemas.microsoft.com/office/powerpoint/2010/main" val="1660641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CF77-AF64-453E-8FA2-05ACFB2C3ECE}"/>
              </a:ext>
            </a:extLst>
          </p:cNvPr>
          <p:cNvSpPr>
            <a:spLocks noGrp="1"/>
          </p:cNvSpPr>
          <p:nvPr>
            <p:ph type="title"/>
          </p:nvPr>
        </p:nvSpPr>
        <p:spPr/>
        <p:txBody>
          <a:bodyPr/>
          <a:lstStyle/>
          <a:p>
            <a:r>
              <a:rPr lang="en-US" dirty="0"/>
              <a:t>Example: Mcdonalds </a:t>
            </a:r>
            <a:br>
              <a:rPr lang="en-US" dirty="0"/>
            </a:br>
            <a:r>
              <a:rPr lang="en-US" dirty="0"/>
              <a:t>information collected from website</a:t>
            </a:r>
          </a:p>
        </p:txBody>
      </p:sp>
      <p:sp>
        <p:nvSpPr>
          <p:cNvPr id="3" name="Content Placeholder 2">
            <a:extLst>
              <a:ext uri="{FF2B5EF4-FFF2-40B4-BE49-F238E27FC236}">
                <a16:creationId xmlns:a16="http://schemas.microsoft.com/office/drawing/2014/main" id="{90CB2835-D4C5-4594-926E-E85B4116B29C}"/>
              </a:ext>
            </a:extLst>
          </p:cNvPr>
          <p:cNvSpPr>
            <a:spLocks noGrp="1"/>
          </p:cNvSpPr>
          <p:nvPr>
            <p:ph sz="half" idx="1"/>
          </p:nvPr>
        </p:nvSpPr>
        <p:spPr/>
        <p:txBody>
          <a:bodyPr>
            <a:normAutofit/>
          </a:bodyPr>
          <a:lstStyle/>
          <a:p>
            <a:r>
              <a:rPr lang="en-US" dirty="0"/>
              <a:t>Egg </a:t>
            </a:r>
            <a:r>
              <a:rPr lang="en-US" dirty="0" err="1"/>
              <a:t>McMuffin</a:t>
            </a:r>
            <a:endParaRPr lang="en-US" dirty="0"/>
          </a:p>
          <a:p>
            <a:pPr lvl="1"/>
            <a:r>
              <a:rPr lang="en-US" dirty="0"/>
              <a:t>Calories 290 kcal</a:t>
            </a:r>
          </a:p>
          <a:p>
            <a:pPr lvl="1"/>
            <a:r>
              <a:rPr lang="en-US" dirty="0"/>
              <a:t>Sodium 760 mg</a:t>
            </a:r>
          </a:p>
          <a:p>
            <a:r>
              <a:rPr lang="en-US" dirty="0"/>
              <a:t>Removing only the cheese </a:t>
            </a:r>
          </a:p>
          <a:p>
            <a:pPr lvl="1"/>
            <a:r>
              <a:rPr lang="en-US" dirty="0"/>
              <a:t>Calories 240 kcal</a:t>
            </a:r>
          </a:p>
          <a:p>
            <a:pPr lvl="1"/>
            <a:r>
              <a:rPr lang="en-US" dirty="0"/>
              <a:t>Sodium 570 mg</a:t>
            </a:r>
          </a:p>
          <a:p>
            <a:r>
              <a:rPr lang="en-US" dirty="0"/>
              <a:t>This saves 190mg of sodium!</a:t>
            </a:r>
          </a:p>
          <a:p>
            <a:pPr lvl="1"/>
            <a:endParaRPr lang="en-US" dirty="0"/>
          </a:p>
        </p:txBody>
      </p:sp>
      <p:sp>
        <p:nvSpPr>
          <p:cNvPr id="4" name="Content Placeholder 3">
            <a:extLst>
              <a:ext uri="{FF2B5EF4-FFF2-40B4-BE49-F238E27FC236}">
                <a16:creationId xmlns:a16="http://schemas.microsoft.com/office/drawing/2014/main" id="{02A47E6C-4B04-4BD6-9471-5CDC80139D53}"/>
              </a:ext>
            </a:extLst>
          </p:cNvPr>
          <p:cNvSpPr>
            <a:spLocks noGrp="1"/>
          </p:cNvSpPr>
          <p:nvPr>
            <p:ph sz="half" idx="2"/>
          </p:nvPr>
        </p:nvSpPr>
        <p:spPr/>
        <p:txBody>
          <a:bodyPr>
            <a:normAutofit/>
          </a:bodyPr>
          <a:lstStyle/>
          <a:p>
            <a:r>
              <a:rPr lang="en-US" dirty="0"/>
              <a:t>Sausage and Egg </a:t>
            </a:r>
            <a:r>
              <a:rPr lang="en-US" dirty="0" err="1"/>
              <a:t>McMuffin</a:t>
            </a:r>
            <a:endParaRPr lang="en-US" dirty="0"/>
          </a:p>
          <a:p>
            <a:pPr lvl="1"/>
            <a:r>
              <a:rPr lang="en-US" dirty="0"/>
              <a:t>Calories 430 kcal</a:t>
            </a:r>
          </a:p>
          <a:p>
            <a:pPr lvl="1"/>
            <a:r>
              <a:rPr lang="en-US" dirty="0"/>
              <a:t>Sodium 850 mg</a:t>
            </a:r>
          </a:p>
          <a:p>
            <a:r>
              <a:rPr lang="en-US" dirty="0"/>
              <a:t>Removing only the cheese </a:t>
            </a:r>
          </a:p>
          <a:p>
            <a:pPr lvl="1"/>
            <a:r>
              <a:rPr lang="en-US" dirty="0"/>
              <a:t>Calories 390 kcal</a:t>
            </a:r>
          </a:p>
          <a:p>
            <a:pPr lvl="1"/>
            <a:r>
              <a:rPr lang="en-US" dirty="0"/>
              <a:t>Sodium 660 mg</a:t>
            </a:r>
          </a:p>
          <a:p>
            <a:r>
              <a:rPr lang="en-US" dirty="0"/>
              <a:t>This saves 190 mg of sodium!</a:t>
            </a:r>
          </a:p>
          <a:p>
            <a:pPr lvl="1"/>
            <a:endParaRPr lang="en-US" dirty="0"/>
          </a:p>
        </p:txBody>
      </p:sp>
    </p:spTree>
    <p:extLst>
      <p:ext uri="{BB962C8B-B14F-4D97-AF65-F5344CB8AC3E}">
        <p14:creationId xmlns:p14="http://schemas.microsoft.com/office/powerpoint/2010/main" val="75285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B2315-A43E-4192-A657-98CD382C3410}"/>
              </a:ext>
            </a:extLst>
          </p:cNvPr>
          <p:cNvSpPr>
            <a:spLocks noGrp="1"/>
          </p:cNvSpPr>
          <p:nvPr>
            <p:ph type="title"/>
          </p:nvPr>
        </p:nvSpPr>
        <p:spPr/>
        <p:txBody>
          <a:bodyPr/>
          <a:lstStyle/>
          <a:p>
            <a:r>
              <a:rPr lang="en-US" dirty="0"/>
              <a:t>Example: Mcdonalds </a:t>
            </a:r>
            <a:br>
              <a:rPr lang="en-US" dirty="0"/>
            </a:br>
            <a:r>
              <a:rPr lang="en-US" dirty="0"/>
              <a:t>information collected from website</a:t>
            </a:r>
          </a:p>
        </p:txBody>
      </p:sp>
      <p:sp>
        <p:nvSpPr>
          <p:cNvPr id="5" name="Content Placeholder 4">
            <a:extLst>
              <a:ext uri="{FF2B5EF4-FFF2-40B4-BE49-F238E27FC236}">
                <a16:creationId xmlns:a16="http://schemas.microsoft.com/office/drawing/2014/main" id="{A1568A36-2FC4-4E03-A2F5-C1614DD9B34E}"/>
              </a:ext>
            </a:extLst>
          </p:cNvPr>
          <p:cNvSpPr>
            <a:spLocks noGrp="1"/>
          </p:cNvSpPr>
          <p:nvPr>
            <p:ph sz="half" idx="1"/>
          </p:nvPr>
        </p:nvSpPr>
        <p:spPr/>
        <p:txBody>
          <a:bodyPr/>
          <a:lstStyle/>
          <a:p>
            <a:r>
              <a:rPr lang="en-US" dirty="0"/>
              <a:t>Big Breakfast</a:t>
            </a:r>
          </a:p>
          <a:p>
            <a:pPr lvl="1"/>
            <a:r>
              <a:rPr lang="en-US" dirty="0"/>
              <a:t>Calories 640 kcal</a:t>
            </a:r>
          </a:p>
          <a:p>
            <a:pPr lvl="1"/>
            <a:r>
              <a:rPr lang="en-US" b="1" dirty="0"/>
              <a:t>Sodium 1120mg</a:t>
            </a:r>
          </a:p>
          <a:p>
            <a:r>
              <a:rPr lang="en-US" dirty="0"/>
              <a:t>Keep in mind additional butter/margarine adds salt </a:t>
            </a:r>
          </a:p>
          <a:p>
            <a:pPr lvl="1"/>
            <a:endParaRPr lang="en-US" dirty="0"/>
          </a:p>
        </p:txBody>
      </p:sp>
      <p:sp>
        <p:nvSpPr>
          <p:cNvPr id="6" name="Content Placeholder 5">
            <a:extLst>
              <a:ext uri="{FF2B5EF4-FFF2-40B4-BE49-F238E27FC236}">
                <a16:creationId xmlns:a16="http://schemas.microsoft.com/office/drawing/2014/main" id="{42839DDD-3550-4537-9B4D-732B0111E1D4}"/>
              </a:ext>
            </a:extLst>
          </p:cNvPr>
          <p:cNvSpPr>
            <a:spLocks noGrp="1"/>
          </p:cNvSpPr>
          <p:nvPr>
            <p:ph sz="half" idx="2"/>
          </p:nvPr>
        </p:nvSpPr>
        <p:spPr/>
        <p:txBody>
          <a:bodyPr/>
          <a:lstStyle/>
          <a:p>
            <a:r>
              <a:rPr lang="en-US" dirty="0"/>
              <a:t>Sausage Egg and Cheese </a:t>
            </a:r>
            <a:r>
              <a:rPr lang="en-US" dirty="0" err="1"/>
              <a:t>McGriddles</a:t>
            </a:r>
            <a:endParaRPr lang="en-US" dirty="0"/>
          </a:p>
          <a:p>
            <a:pPr lvl="1"/>
            <a:r>
              <a:rPr lang="en-US" dirty="0"/>
              <a:t>Calories 520 kcal</a:t>
            </a:r>
          </a:p>
          <a:p>
            <a:pPr lvl="1"/>
            <a:r>
              <a:rPr lang="en-US" b="1" dirty="0"/>
              <a:t>Sodium 1350 mg</a:t>
            </a:r>
          </a:p>
        </p:txBody>
      </p:sp>
    </p:spTree>
    <p:extLst>
      <p:ext uri="{BB962C8B-B14F-4D97-AF65-F5344CB8AC3E}">
        <p14:creationId xmlns:p14="http://schemas.microsoft.com/office/powerpoint/2010/main" val="2390940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661C3-32BA-405B-8AF7-8B2C39C6C489}"/>
              </a:ext>
            </a:extLst>
          </p:cNvPr>
          <p:cNvSpPr>
            <a:spLocks noGrp="1"/>
          </p:cNvSpPr>
          <p:nvPr>
            <p:ph type="title"/>
          </p:nvPr>
        </p:nvSpPr>
        <p:spPr/>
        <p:txBody>
          <a:bodyPr/>
          <a:lstStyle/>
          <a:p>
            <a:r>
              <a:rPr lang="en-US" dirty="0"/>
              <a:t>Fluid restriction</a:t>
            </a:r>
          </a:p>
        </p:txBody>
      </p:sp>
      <p:sp>
        <p:nvSpPr>
          <p:cNvPr id="3" name="Content Placeholder 2">
            <a:extLst>
              <a:ext uri="{FF2B5EF4-FFF2-40B4-BE49-F238E27FC236}">
                <a16:creationId xmlns:a16="http://schemas.microsoft.com/office/drawing/2014/main" id="{1EF8C284-B3D3-4ED7-8789-BA32C82558B1}"/>
              </a:ext>
            </a:extLst>
          </p:cNvPr>
          <p:cNvSpPr>
            <a:spLocks noGrp="1"/>
          </p:cNvSpPr>
          <p:nvPr>
            <p:ph idx="1"/>
          </p:nvPr>
        </p:nvSpPr>
        <p:spPr/>
        <p:txBody>
          <a:bodyPr/>
          <a:lstStyle/>
          <a:p>
            <a:r>
              <a:rPr lang="en-US" dirty="0"/>
              <a:t>Often if CHF is advanced or severe your doctor may recommend a fluid restriction</a:t>
            </a:r>
          </a:p>
          <a:p>
            <a:pPr lvl="1"/>
            <a:r>
              <a:rPr lang="en-US" dirty="0"/>
              <a:t>1500 ml/d</a:t>
            </a:r>
          </a:p>
          <a:p>
            <a:pPr lvl="2"/>
            <a:r>
              <a:rPr lang="en-US" dirty="0"/>
              <a:t>6 ½ cups</a:t>
            </a:r>
          </a:p>
          <a:p>
            <a:pPr lvl="1"/>
            <a:r>
              <a:rPr lang="en-US" dirty="0"/>
              <a:t>2000 ml/d</a:t>
            </a:r>
          </a:p>
          <a:p>
            <a:pPr lvl="2"/>
            <a:r>
              <a:rPr lang="en-US" dirty="0"/>
              <a:t>8 1/3 cups</a:t>
            </a:r>
          </a:p>
          <a:p>
            <a:pPr lvl="2"/>
            <a:endParaRPr lang="en-US" dirty="0"/>
          </a:p>
        </p:txBody>
      </p:sp>
    </p:spTree>
    <p:extLst>
      <p:ext uri="{BB962C8B-B14F-4D97-AF65-F5344CB8AC3E}">
        <p14:creationId xmlns:p14="http://schemas.microsoft.com/office/powerpoint/2010/main" val="2336215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DEB2D-2E57-447C-A0F8-5CD4C6F1E527}"/>
              </a:ext>
            </a:extLst>
          </p:cNvPr>
          <p:cNvSpPr>
            <a:spLocks noGrp="1"/>
          </p:cNvSpPr>
          <p:nvPr>
            <p:ph type="title"/>
          </p:nvPr>
        </p:nvSpPr>
        <p:spPr/>
        <p:txBody>
          <a:bodyPr/>
          <a:lstStyle/>
          <a:p>
            <a:r>
              <a:rPr lang="en-US" dirty="0"/>
              <a:t>What is considered a fluid?</a:t>
            </a:r>
          </a:p>
        </p:txBody>
      </p:sp>
      <p:sp>
        <p:nvSpPr>
          <p:cNvPr id="3" name="Content Placeholder 2">
            <a:extLst>
              <a:ext uri="{FF2B5EF4-FFF2-40B4-BE49-F238E27FC236}">
                <a16:creationId xmlns:a16="http://schemas.microsoft.com/office/drawing/2014/main" id="{8EB395BE-D73B-428D-ADC3-727CA28D46DC}"/>
              </a:ext>
            </a:extLst>
          </p:cNvPr>
          <p:cNvSpPr>
            <a:spLocks noGrp="1"/>
          </p:cNvSpPr>
          <p:nvPr>
            <p:ph idx="1"/>
          </p:nvPr>
        </p:nvSpPr>
        <p:spPr/>
        <p:txBody>
          <a:bodyPr/>
          <a:lstStyle/>
          <a:p>
            <a:r>
              <a:rPr lang="en-US" dirty="0"/>
              <a:t>Broth and soup</a:t>
            </a:r>
          </a:p>
          <a:p>
            <a:r>
              <a:rPr lang="en-US" dirty="0"/>
              <a:t>Coffee, tea, lemonade, soda</a:t>
            </a:r>
          </a:p>
          <a:p>
            <a:r>
              <a:rPr lang="en-US" dirty="0" err="1"/>
              <a:t>Jello</a:t>
            </a:r>
            <a:endParaRPr lang="en-US" dirty="0"/>
          </a:p>
          <a:p>
            <a:r>
              <a:rPr lang="en-US" dirty="0"/>
              <a:t>Milk</a:t>
            </a:r>
          </a:p>
          <a:p>
            <a:r>
              <a:rPr lang="en-US" dirty="0"/>
              <a:t>Juice</a:t>
            </a:r>
          </a:p>
          <a:p>
            <a:r>
              <a:rPr lang="en-US" dirty="0"/>
              <a:t>Anything liquid at room temperature</a:t>
            </a:r>
          </a:p>
        </p:txBody>
      </p:sp>
    </p:spTree>
    <p:extLst>
      <p:ext uri="{BB962C8B-B14F-4D97-AF65-F5344CB8AC3E}">
        <p14:creationId xmlns:p14="http://schemas.microsoft.com/office/powerpoint/2010/main" val="181925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A7BD-B7D1-4A17-B58F-1C9188C7F833}"/>
              </a:ext>
            </a:extLst>
          </p:cNvPr>
          <p:cNvSpPr>
            <a:spLocks noGrp="1"/>
          </p:cNvSpPr>
          <p:nvPr>
            <p:ph type="title"/>
          </p:nvPr>
        </p:nvSpPr>
        <p:spPr/>
        <p:txBody>
          <a:bodyPr/>
          <a:lstStyle/>
          <a:p>
            <a:r>
              <a:rPr lang="en-US" dirty="0"/>
              <a:t>How does CHF and diet relate?</a:t>
            </a:r>
          </a:p>
        </p:txBody>
      </p:sp>
      <p:sp>
        <p:nvSpPr>
          <p:cNvPr id="3" name="Content Placeholder 2">
            <a:extLst>
              <a:ext uri="{FF2B5EF4-FFF2-40B4-BE49-F238E27FC236}">
                <a16:creationId xmlns:a16="http://schemas.microsoft.com/office/drawing/2014/main" id="{F94B0BFE-0779-4CB9-9833-1BA51E74FB85}"/>
              </a:ext>
            </a:extLst>
          </p:cNvPr>
          <p:cNvSpPr>
            <a:spLocks noGrp="1"/>
          </p:cNvSpPr>
          <p:nvPr>
            <p:ph idx="1"/>
          </p:nvPr>
        </p:nvSpPr>
        <p:spPr/>
        <p:txBody>
          <a:bodyPr>
            <a:normAutofit fontScale="92500"/>
          </a:bodyPr>
          <a:lstStyle/>
          <a:p>
            <a:r>
              <a:rPr lang="en-US" sz="2400" dirty="0"/>
              <a:t>Too much sodium can cause fluid retention</a:t>
            </a:r>
          </a:p>
          <a:p>
            <a:r>
              <a:rPr lang="en-US" sz="2400" dirty="0"/>
              <a:t>Drinking too many fluids can impact the heart’s ability to pump blood properly	</a:t>
            </a:r>
          </a:p>
          <a:p>
            <a:r>
              <a:rPr lang="en-US" sz="2400" dirty="0"/>
              <a:t>The body’s goal is to balance electrolytes including water and sodium</a:t>
            </a:r>
            <a:endParaRPr lang="en-US" sz="2200" dirty="0"/>
          </a:p>
          <a:p>
            <a:r>
              <a:rPr lang="en-US" sz="2200" dirty="0"/>
              <a:t>When diet is high in sodium, the body holds on to the extra water to balance it, causing bloating and mild discomfort</a:t>
            </a:r>
          </a:p>
          <a:p>
            <a:r>
              <a:rPr lang="en-US" sz="2200" dirty="0"/>
              <a:t>Extra fluids in the body of a person with CHF can make fluid retention a serious health concern</a:t>
            </a:r>
            <a:endParaRPr lang="en-US" sz="2400" dirty="0"/>
          </a:p>
        </p:txBody>
      </p:sp>
    </p:spTree>
    <p:extLst>
      <p:ext uri="{BB962C8B-B14F-4D97-AF65-F5344CB8AC3E}">
        <p14:creationId xmlns:p14="http://schemas.microsoft.com/office/powerpoint/2010/main" val="411562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5ADB1B27-9943-4F03-BB6F-466FA1D77CF5}"/>
              </a:ext>
            </a:extLst>
          </p:cNvPr>
          <p:cNvSpPr>
            <a:spLocks noGrp="1" noChangeArrowheads="1"/>
          </p:cNvSpPr>
          <p:nvPr>
            <p:ph type="title"/>
          </p:nvPr>
        </p:nvSpPr>
        <p:spPr/>
        <p:txBody>
          <a:bodyPr/>
          <a:lstStyle/>
          <a:p>
            <a:r>
              <a:rPr lang="en-US" altLang="en-US" dirty="0"/>
              <a:t>Summary of What to do…</a:t>
            </a:r>
          </a:p>
        </p:txBody>
      </p:sp>
      <p:pic>
        <p:nvPicPr>
          <p:cNvPr id="179207" name="Picture 7" descr="C:\Documents and Settings\VHAAMabaldwv\Application Data\Microsoft\Media Catalog\Downloaded Clips\cl74\j0290270.wmf">
            <a:extLst>
              <a:ext uri="{FF2B5EF4-FFF2-40B4-BE49-F238E27FC236}">
                <a16:creationId xmlns:a16="http://schemas.microsoft.com/office/drawing/2014/main" id="{C47442A9-21A2-4699-9299-A8F2F299E3C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451579" y="2194570"/>
            <a:ext cx="2222500" cy="2760240"/>
          </a:xfrm>
        </p:spPr>
      </p:pic>
      <p:sp>
        <p:nvSpPr>
          <p:cNvPr id="5" name="Date Placeholder 4">
            <a:extLst>
              <a:ext uri="{FF2B5EF4-FFF2-40B4-BE49-F238E27FC236}">
                <a16:creationId xmlns:a16="http://schemas.microsoft.com/office/drawing/2014/main" id="{19129A9D-E687-4B65-86D5-65CEF17F829A}"/>
              </a:ext>
            </a:extLst>
          </p:cNvPr>
          <p:cNvSpPr>
            <a:spLocks noGrp="1"/>
          </p:cNvSpPr>
          <p:nvPr>
            <p:ph type="dt" sz="half" idx="10"/>
          </p:nvPr>
        </p:nvSpPr>
        <p:spPr/>
        <p:txBody>
          <a:bodyPr/>
          <a:lstStyle/>
          <a:p>
            <a:fld id="{F680C957-66C4-41C2-851C-604D27703A5A}" type="datetime1">
              <a:rPr lang="en-US" altLang="en-US"/>
              <a:pPr/>
              <a:t>4/4/23</a:t>
            </a:fld>
            <a:endParaRPr lang="en-US" altLang="en-US"/>
          </a:p>
        </p:txBody>
      </p:sp>
      <p:sp>
        <p:nvSpPr>
          <p:cNvPr id="179204" name="Rectangle 4">
            <a:extLst>
              <a:ext uri="{FF2B5EF4-FFF2-40B4-BE49-F238E27FC236}">
                <a16:creationId xmlns:a16="http://schemas.microsoft.com/office/drawing/2014/main" id="{9D0A7BDE-3EFC-43F4-B798-AA35371BED73}"/>
              </a:ext>
            </a:extLst>
          </p:cNvPr>
          <p:cNvSpPr>
            <a:spLocks noGrp="1" noChangeArrowheads="1"/>
          </p:cNvSpPr>
          <p:nvPr>
            <p:ph type="body" sz="half" idx="4294967295"/>
          </p:nvPr>
        </p:nvSpPr>
        <p:spPr>
          <a:xfrm>
            <a:off x="6035040" y="2194570"/>
            <a:ext cx="5336771" cy="3672830"/>
          </a:xfrm>
        </p:spPr>
        <p:txBody>
          <a:bodyPr>
            <a:normAutofit fontScale="92500" lnSpcReduction="20000"/>
          </a:bodyPr>
          <a:lstStyle/>
          <a:p>
            <a:r>
              <a:rPr lang="en-US" altLang="en-US" sz="2800" dirty="0"/>
              <a:t>Get rid of the salt shaker</a:t>
            </a:r>
          </a:p>
          <a:p>
            <a:r>
              <a:rPr lang="en-US" altLang="en-US" sz="2800" dirty="0"/>
              <a:t>Eat out less-request no salt added</a:t>
            </a:r>
          </a:p>
          <a:p>
            <a:r>
              <a:rPr lang="en-US" altLang="en-US" sz="2800" dirty="0"/>
              <a:t>Do not add salt when cooking</a:t>
            </a:r>
          </a:p>
          <a:p>
            <a:r>
              <a:rPr lang="en-US" altLang="en-US" sz="2800" dirty="0"/>
              <a:t>Use low sodium foods to cook</a:t>
            </a:r>
          </a:p>
          <a:p>
            <a:r>
              <a:rPr lang="en-US" altLang="en-US" sz="2800" dirty="0"/>
              <a:t>Use lots of salt free seasonings and herbs</a:t>
            </a:r>
          </a:p>
          <a:p>
            <a:r>
              <a:rPr lang="en-US" altLang="en-US" sz="2800" dirty="0"/>
              <a:t>Read labels!</a:t>
            </a:r>
          </a:p>
        </p:txBody>
      </p:sp>
    </p:spTree>
    <p:extLst>
      <p:ext uri="{BB962C8B-B14F-4D97-AF65-F5344CB8AC3E}">
        <p14:creationId xmlns:p14="http://schemas.microsoft.com/office/powerpoint/2010/main" val="3454131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BD6CF9-C4D4-4604-BCD2-82DD7FEE3C4C}"/>
              </a:ext>
            </a:extLst>
          </p:cNvPr>
          <p:cNvSpPr>
            <a:spLocks noGrp="1"/>
          </p:cNvSpPr>
          <p:nvPr>
            <p:ph type="title"/>
          </p:nvPr>
        </p:nvSpPr>
        <p:spPr/>
        <p:txBody>
          <a:bodyPr/>
          <a:lstStyle/>
          <a:p>
            <a:r>
              <a:rPr lang="en-US" dirty="0"/>
              <a:t>Questions?</a:t>
            </a:r>
          </a:p>
        </p:txBody>
      </p:sp>
      <p:sp>
        <p:nvSpPr>
          <p:cNvPr id="5" name="Text Placeholder 4">
            <a:extLst>
              <a:ext uri="{FF2B5EF4-FFF2-40B4-BE49-F238E27FC236}">
                <a16:creationId xmlns:a16="http://schemas.microsoft.com/office/drawing/2014/main" id="{308D3E27-E240-410C-A38D-77EE2A8F451E}"/>
              </a:ext>
            </a:extLst>
          </p:cNvPr>
          <p:cNvSpPr>
            <a:spLocks noGrp="1"/>
          </p:cNvSpPr>
          <p:nvPr>
            <p:ph type="body" idx="1"/>
          </p:nvPr>
        </p:nvSpPr>
        <p:spPr/>
        <p:txBody>
          <a:bodyPr/>
          <a:lstStyle/>
          <a:p>
            <a:r>
              <a:rPr lang="en-US" dirty="0"/>
              <a:t>Make eating low salt a fun challenge to find new flavors you enjoy!</a:t>
            </a:r>
          </a:p>
        </p:txBody>
      </p:sp>
    </p:spTree>
    <p:extLst>
      <p:ext uri="{BB962C8B-B14F-4D97-AF65-F5344CB8AC3E}">
        <p14:creationId xmlns:p14="http://schemas.microsoft.com/office/powerpoint/2010/main" val="272913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17C4-06ED-4173-B1CF-F74FF8CFF0AB}"/>
              </a:ext>
            </a:extLst>
          </p:cNvPr>
          <p:cNvSpPr>
            <a:spLocks noGrp="1"/>
          </p:cNvSpPr>
          <p:nvPr>
            <p:ph type="title"/>
          </p:nvPr>
        </p:nvSpPr>
        <p:spPr/>
        <p:txBody>
          <a:bodyPr/>
          <a:lstStyle/>
          <a:p>
            <a:pPr algn="ctr"/>
            <a:r>
              <a:rPr lang="en-US" dirty="0"/>
              <a:t>Salt vs sodium:</a:t>
            </a:r>
            <a:br>
              <a:rPr lang="en-US" dirty="0"/>
            </a:br>
            <a:r>
              <a:rPr lang="en-US" dirty="0"/>
              <a:t>what is the difference?</a:t>
            </a:r>
          </a:p>
        </p:txBody>
      </p:sp>
      <p:sp>
        <p:nvSpPr>
          <p:cNvPr id="5" name="Text Placeholder 4">
            <a:extLst>
              <a:ext uri="{FF2B5EF4-FFF2-40B4-BE49-F238E27FC236}">
                <a16:creationId xmlns:a16="http://schemas.microsoft.com/office/drawing/2014/main" id="{BDCA6BA2-06DD-4257-A0D9-86D9E0773FEC}"/>
              </a:ext>
            </a:extLst>
          </p:cNvPr>
          <p:cNvSpPr>
            <a:spLocks noGrp="1"/>
          </p:cNvSpPr>
          <p:nvPr>
            <p:ph type="body" idx="1"/>
          </p:nvPr>
        </p:nvSpPr>
        <p:spPr/>
        <p:txBody>
          <a:bodyPr/>
          <a:lstStyle/>
          <a:p>
            <a:r>
              <a:rPr lang="en-US" dirty="0"/>
              <a:t>Sodium</a:t>
            </a:r>
          </a:p>
        </p:txBody>
      </p:sp>
      <p:sp>
        <p:nvSpPr>
          <p:cNvPr id="3" name="Content Placeholder 2">
            <a:extLst>
              <a:ext uri="{FF2B5EF4-FFF2-40B4-BE49-F238E27FC236}">
                <a16:creationId xmlns:a16="http://schemas.microsoft.com/office/drawing/2014/main" id="{2208F869-46B6-4273-83A1-DA515761EEFD}"/>
              </a:ext>
            </a:extLst>
          </p:cNvPr>
          <p:cNvSpPr>
            <a:spLocks noGrp="1"/>
          </p:cNvSpPr>
          <p:nvPr>
            <p:ph sz="half" idx="2"/>
          </p:nvPr>
        </p:nvSpPr>
        <p:spPr/>
        <p:txBody>
          <a:bodyPr>
            <a:normAutofit fontScale="77500" lnSpcReduction="20000"/>
          </a:bodyPr>
          <a:lstStyle/>
          <a:p>
            <a:r>
              <a:rPr lang="en-US" dirty="0"/>
              <a:t>Mineral </a:t>
            </a:r>
          </a:p>
          <a:p>
            <a:r>
              <a:rPr lang="en-US" dirty="0"/>
              <a:t>Electrolyte that carries a positive charge</a:t>
            </a:r>
          </a:p>
          <a:p>
            <a:r>
              <a:rPr lang="en-US" dirty="0"/>
              <a:t>Balances water levels in cells</a:t>
            </a:r>
          </a:p>
          <a:p>
            <a:r>
              <a:rPr lang="en-US" dirty="0"/>
              <a:t>Stimulates nerve impulses</a:t>
            </a:r>
          </a:p>
          <a:p>
            <a:r>
              <a:rPr lang="en-US" dirty="0"/>
              <a:t>Initiates muscle contractions</a:t>
            </a:r>
          </a:p>
          <a:p>
            <a:r>
              <a:rPr lang="en-US" dirty="0"/>
              <a:t>Regulates heart muscle contractions</a:t>
            </a:r>
          </a:p>
          <a:p>
            <a:r>
              <a:rPr lang="en-US" dirty="0"/>
              <a:t>Controls blood volume</a:t>
            </a:r>
          </a:p>
          <a:p>
            <a:pPr lvl="1"/>
            <a:endParaRPr lang="en-US" dirty="0"/>
          </a:p>
          <a:p>
            <a:pPr lvl="1"/>
            <a:endParaRPr lang="en-US" dirty="0"/>
          </a:p>
        </p:txBody>
      </p:sp>
      <p:sp>
        <p:nvSpPr>
          <p:cNvPr id="6" name="Text Placeholder 5">
            <a:extLst>
              <a:ext uri="{FF2B5EF4-FFF2-40B4-BE49-F238E27FC236}">
                <a16:creationId xmlns:a16="http://schemas.microsoft.com/office/drawing/2014/main" id="{38A46622-9E96-492A-860F-380F60372ACA}"/>
              </a:ext>
            </a:extLst>
          </p:cNvPr>
          <p:cNvSpPr>
            <a:spLocks noGrp="1"/>
          </p:cNvSpPr>
          <p:nvPr>
            <p:ph type="body" sz="quarter" idx="3"/>
          </p:nvPr>
        </p:nvSpPr>
        <p:spPr/>
        <p:txBody>
          <a:bodyPr/>
          <a:lstStyle/>
          <a:p>
            <a:r>
              <a:rPr lang="en-US" dirty="0"/>
              <a:t>Salt</a:t>
            </a:r>
          </a:p>
        </p:txBody>
      </p:sp>
      <p:sp>
        <p:nvSpPr>
          <p:cNvPr id="7" name="Content Placeholder 6">
            <a:extLst>
              <a:ext uri="{FF2B5EF4-FFF2-40B4-BE49-F238E27FC236}">
                <a16:creationId xmlns:a16="http://schemas.microsoft.com/office/drawing/2014/main" id="{9121887A-1025-4D8C-80D9-D205B72826C6}"/>
              </a:ext>
            </a:extLst>
          </p:cNvPr>
          <p:cNvSpPr>
            <a:spLocks noGrp="1"/>
          </p:cNvSpPr>
          <p:nvPr>
            <p:ph sz="quarter" idx="4"/>
          </p:nvPr>
        </p:nvSpPr>
        <p:spPr/>
        <p:txBody>
          <a:bodyPr>
            <a:normAutofit fontScale="70000" lnSpcReduction="20000"/>
          </a:bodyPr>
          <a:lstStyle/>
          <a:p>
            <a:r>
              <a:rPr lang="en-US" dirty="0"/>
              <a:t>Chemical compound </a:t>
            </a:r>
          </a:p>
          <a:p>
            <a:r>
              <a:rPr lang="en-US" dirty="0"/>
              <a:t>Sodium Chloride </a:t>
            </a:r>
          </a:p>
          <a:p>
            <a:pPr lvl="1"/>
            <a:r>
              <a:rPr lang="en-US" dirty="0"/>
              <a:t>40% sodium and 60% chloride</a:t>
            </a:r>
          </a:p>
          <a:p>
            <a:pPr lvl="1"/>
            <a:r>
              <a:rPr lang="en-US" dirty="0"/>
              <a:t>Naturally occurs:</a:t>
            </a:r>
          </a:p>
          <a:p>
            <a:pPr lvl="2"/>
            <a:r>
              <a:rPr lang="en-US" dirty="0"/>
              <a:t>Sea Water</a:t>
            </a:r>
          </a:p>
          <a:p>
            <a:pPr lvl="2"/>
            <a:r>
              <a:rPr lang="en-US" dirty="0"/>
              <a:t>Underground deposits</a:t>
            </a:r>
          </a:p>
          <a:p>
            <a:pPr lvl="1"/>
            <a:r>
              <a:rPr lang="en-US" dirty="0"/>
              <a:t>Crystalline mineral known as rock salt or halite</a:t>
            </a:r>
          </a:p>
          <a:p>
            <a:r>
              <a:rPr lang="en-US" dirty="0"/>
              <a:t>Heavily ground with most impurities and trace minerals removed</a:t>
            </a:r>
          </a:p>
        </p:txBody>
      </p:sp>
    </p:spTree>
    <p:extLst>
      <p:ext uri="{BB962C8B-B14F-4D97-AF65-F5344CB8AC3E}">
        <p14:creationId xmlns:p14="http://schemas.microsoft.com/office/powerpoint/2010/main" val="1688433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4EF03-E065-4A5A-9C2C-69A063FF3309}"/>
              </a:ext>
            </a:extLst>
          </p:cNvPr>
          <p:cNvSpPr>
            <a:spLocks noGrp="1"/>
          </p:cNvSpPr>
          <p:nvPr>
            <p:ph type="title"/>
          </p:nvPr>
        </p:nvSpPr>
        <p:spPr/>
        <p:txBody>
          <a:bodyPr/>
          <a:lstStyle/>
          <a:p>
            <a:r>
              <a:rPr lang="en-US" dirty="0" err="1"/>
              <a:t>SalT</a:t>
            </a:r>
            <a:r>
              <a:rPr lang="en-US" dirty="0"/>
              <a:t>  </a:t>
            </a:r>
          </a:p>
        </p:txBody>
      </p:sp>
      <p:sp>
        <p:nvSpPr>
          <p:cNvPr id="3" name="Content Placeholder 2">
            <a:extLst>
              <a:ext uri="{FF2B5EF4-FFF2-40B4-BE49-F238E27FC236}">
                <a16:creationId xmlns:a16="http://schemas.microsoft.com/office/drawing/2014/main" id="{4A58F9FD-BB6E-4A03-ADB0-95C21FE7D82F}"/>
              </a:ext>
            </a:extLst>
          </p:cNvPr>
          <p:cNvSpPr>
            <a:spLocks noGrp="1"/>
          </p:cNvSpPr>
          <p:nvPr>
            <p:ph idx="1"/>
          </p:nvPr>
        </p:nvSpPr>
        <p:spPr/>
        <p:txBody>
          <a:bodyPr/>
          <a:lstStyle/>
          <a:p>
            <a:r>
              <a:rPr lang="en-US" altLang="en-US" sz="2800" dirty="0"/>
              <a:t>1 tsp salt = 2300 mg </a:t>
            </a:r>
          </a:p>
          <a:p>
            <a:r>
              <a:rPr lang="en-US" altLang="en-US" sz="2800" dirty="0"/>
              <a:t>1 tsp lite salt = 1100 mg</a:t>
            </a:r>
          </a:p>
          <a:p>
            <a:r>
              <a:rPr lang="en-US" altLang="en-US" sz="2800" dirty="0"/>
              <a:t>1 tsp salt sub = &lt;1 mg</a:t>
            </a:r>
          </a:p>
          <a:p>
            <a:endParaRPr lang="en-US" dirty="0"/>
          </a:p>
        </p:txBody>
      </p:sp>
    </p:spTree>
    <p:extLst>
      <p:ext uri="{BB962C8B-B14F-4D97-AF65-F5344CB8AC3E}">
        <p14:creationId xmlns:p14="http://schemas.microsoft.com/office/powerpoint/2010/main" val="436588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FBA63-6669-47B6-9970-FCE5B6DFD283}"/>
              </a:ext>
            </a:extLst>
          </p:cNvPr>
          <p:cNvSpPr>
            <a:spLocks noGrp="1"/>
          </p:cNvSpPr>
          <p:nvPr>
            <p:ph type="title"/>
          </p:nvPr>
        </p:nvSpPr>
        <p:spPr/>
        <p:txBody>
          <a:bodyPr/>
          <a:lstStyle/>
          <a:p>
            <a:r>
              <a:rPr lang="en-US" dirty="0"/>
              <a:t>What is considered low salt?</a:t>
            </a:r>
          </a:p>
        </p:txBody>
      </p:sp>
      <p:sp>
        <p:nvSpPr>
          <p:cNvPr id="3" name="Content Placeholder 2">
            <a:extLst>
              <a:ext uri="{FF2B5EF4-FFF2-40B4-BE49-F238E27FC236}">
                <a16:creationId xmlns:a16="http://schemas.microsoft.com/office/drawing/2014/main" id="{F774BD7C-315A-484F-8D30-2B025682904D}"/>
              </a:ext>
            </a:extLst>
          </p:cNvPr>
          <p:cNvSpPr>
            <a:spLocks noGrp="1"/>
          </p:cNvSpPr>
          <p:nvPr>
            <p:ph idx="1"/>
          </p:nvPr>
        </p:nvSpPr>
        <p:spPr/>
        <p:txBody>
          <a:bodyPr>
            <a:normAutofit fontScale="92500"/>
          </a:bodyPr>
          <a:lstStyle/>
          <a:p>
            <a:r>
              <a:rPr lang="en-US" sz="2800" dirty="0"/>
              <a:t>Low salt is &lt;140 mg per serving</a:t>
            </a:r>
          </a:p>
          <a:p>
            <a:r>
              <a:rPr lang="en-US" sz="2800" dirty="0"/>
              <a:t>Look for items that:</a:t>
            </a:r>
          </a:p>
          <a:p>
            <a:pPr lvl="1"/>
            <a:r>
              <a:rPr lang="en-US" sz="2600" dirty="0"/>
              <a:t>do not have salt listed in the first 5 ingredients</a:t>
            </a:r>
          </a:p>
          <a:p>
            <a:pPr lvl="1"/>
            <a:r>
              <a:rPr lang="en-US" sz="2600" dirty="0"/>
              <a:t>Contain less </a:t>
            </a:r>
            <a:r>
              <a:rPr lang="en-US" sz="2600"/>
              <a:t>than 300mg </a:t>
            </a:r>
            <a:r>
              <a:rPr lang="en-US" sz="2600" dirty="0"/>
              <a:t>of sodium per serving</a:t>
            </a:r>
          </a:p>
          <a:p>
            <a:r>
              <a:rPr lang="en-US" sz="2800" dirty="0"/>
              <a:t>Goal is 1500-2000 mg sodium per day</a:t>
            </a:r>
          </a:p>
          <a:p>
            <a:pPr lvl="1"/>
            <a:r>
              <a:rPr lang="en-US" sz="2800" dirty="0"/>
              <a:t>Recommend to allow for 500 mg per meal (x3 meals per day)</a:t>
            </a:r>
          </a:p>
        </p:txBody>
      </p:sp>
    </p:spTree>
    <p:extLst>
      <p:ext uri="{BB962C8B-B14F-4D97-AF65-F5344CB8AC3E}">
        <p14:creationId xmlns:p14="http://schemas.microsoft.com/office/powerpoint/2010/main" val="2877565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5D2A-1474-4A15-BC49-FAA248BA163F}"/>
              </a:ext>
            </a:extLst>
          </p:cNvPr>
          <p:cNvSpPr>
            <a:spLocks noGrp="1"/>
          </p:cNvSpPr>
          <p:nvPr>
            <p:ph type="title"/>
          </p:nvPr>
        </p:nvSpPr>
        <p:spPr/>
        <p:txBody>
          <a:bodyPr/>
          <a:lstStyle/>
          <a:p>
            <a:r>
              <a:rPr lang="en-US" dirty="0"/>
              <a:t>How to read a food label: </a:t>
            </a:r>
            <a:br>
              <a:rPr lang="en-US" dirty="0"/>
            </a:br>
            <a:r>
              <a:rPr lang="en-US" dirty="0"/>
              <a:t>focus on sodium</a:t>
            </a:r>
          </a:p>
        </p:txBody>
      </p:sp>
      <p:sp>
        <p:nvSpPr>
          <p:cNvPr id="3" name="Content Placeholder 2">
            <a:extLst>
              <a:ext uri="{FF2B5EF4-FFF2-40B4-BE49-F238E27FC236}">
                <a16:creationId xmlns:a16="http://schemas.microsoft.com/office/drawing/2014/main" id="{D2AD3A47-9E91-496A-8A8D-74DD365DB770}"/>
              </a:ext>
            </a:extLst>
          </p:cNvPr>
          <p:cNvSpPr>
            <a:spLocks noGrp="1"/>
          </p:cNvSpPr>
          <p:nvPr>
            <p:ph sz="half" idx="1"/>
          </p:nvPr>
        </p:nvSpPr>
        <p:spPr/>
        <p:txBody>
          <a:bodyPr>
            <a:normAutofit/>
          </a:bodyPr>
          <a:lstStyle/>
          <a:p>
            <a:r>
              <a:rPr lang="en-US" dirty="0"/>
              <a:t>Using % Daily Value (DV) </a:t>
            </a:r>
          </a:p>
          <a:p>
            <a:pPr lvl="1"/>
            <a:r>
              <a:rPr lang="en-US" dirty="0"/>
              <a:t>To consume less of a nutrient </a:t>
            </a:r>
          </a:p>
          <a:p>
            <a:pPr lvl="2"/>
            <a:r>
              <a:rPr lang="en-US" dirty="0"/>
              <a:t>choose foods with a lower % DV </a:t>
            </a:r>
          </a:p>
          <a:p>
            <a:pPr lvl="3"/>
            <a:r>
              <a:rPr lang="en-US" dirty="0"/>
              <a:t>5% or less (restricting salt or fat)</a:t>
            </a:r>
          </a:p>
          <a:p>
            <a:pPr lvl="1"/>
            <a:r>
              <a:rPr lang="en-US" dirty="0"/>
              <a:t>To choose foods with more of a nutrient</a:t>
            </a:r>
          </a:p>
          <a:p>
            <a:pPr lvl="2"/>
            <a:r>
              <a:rPr lang="en-US" dirty="0"/>
              <a:t>choose foods with a higher % DV </a:t>
            </a:r>
          </a:p>
          <a:p>
            <a:pPr lvl="3"/>
            <a:r>
              <a:rPr lang="en-US" dirty="0"/>
              <a:t>20 percent or more (fiber)	</a:t>
            </a:r>
          </a:p>
        </p:txBody>
      </p:sp>
      <p:pic>
        <p:nvPicPr>
          <p:cNvPr id="6" name="Content Placeholder 5">
            <a:extLst>
              <a:ext uri="{FF2B5EF4-FFF2-40B4-BE49-F238E27FC236}">
                <a16:creationId xmlns:a16="http://schemas.microsoft.com/office/drawing/2014/main" id="{1C8EBBFF-E3DF-468F-BC7B-32A5704FFD08}"/>
              </a:ext>
            </a:extLst>
          </p:cNvPr>
          <p:cNvPicPr>
            <a:picLocks noGrp="1" noChangeAspect="1"/>
          </p:cNvPicPr>
          <p:nvPr>
            <p:ph sz="half" idx="2"/>
          </p:nvPr>
        </p:nvPicPr>
        <p:blipFill>
          <a:blip r:embed="rId2"/>
          <a:stretch>
            <a:fillRect/>
          </a:stretch>
        </p:blipFill>
        <p:spPr>
          <a:xfrm>
            <a:off x="8923027" y="584791"/>
            <a:ext cx="2227518" cy="5007934"/>
          </a:xfrm>
        </p:spPr>
      </p:pic>
      <p:cxnSp>
        <p:nvCxnSpPr>
          <p:cNvPr id="8" name="Straight Arrow Connector 7">
            <a:extLst>
              <a:ext uri="{FF2B5EF4-FFF2-40B4-BE49-F238E27FC236}">
                <a16:creationId xmlns:a16="http://schemas.microsoft.com/office/drawing/2014/main" id="{C8CB9C82-BDEA-4D0E-84D1-6EDB77BD49D6}"/>
              </a:ext>
            </a:extLst>
          </p:cNvPr>
          <p:cNvCxnSpPr>
            <a:cxnSpLocks/>
          </p:cNvCxnSpPr>
          <p:nvPr/>
        </p:nvCxnSpPr>
        <p:spPr>
          <a:xfrm>
            <a:off x="7666074" y="2466753"/>
            <a:ext cx="1256953" cy="3508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F19F1B85-E298-4AAC-AEB5-1B4FC02335DE}"/>
              </a:ext>
            </a:extLst>
          </p:cNvPr>
          <p:cNvCxnSpPr/>
          <p:nvPr/>
        </p:nvCxnSpPr>
        <p:spPr>
          <a:xfrm>
            <a:off x="7868093" y="804889"/>
            <a:ext cx="1054934" cy="205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80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7FAC3-CFA7-43B7-BE2A-89B59C2B0B05}"/>
              </a:ext>
            </a:extLst>
          </p:cNvPr>
          <p:cNvSpPr>
            <a:spLocks noGrp="1"/>
          </p:cNvSpPr>
          <p:nvPr>
            <p:ph type="title"/>
          </p:nvPr>
        </p:nvSpPr>
        <p:spPr/>
        <p:txBody>
          <a:bodyPr/>
          <a:lstStyle/>
          <a:p>
            <a:r>
              <a:rPr lang="en-US" dirty="0"/>
              <a:t>Terms of food packages</a:t>
            </a:r>
          </a:p>
        </p:txBody>
      </p:sp>
      <p:sp>
        <p:nvSpPr>
          <p:cNvPr id="3" name="Content Placeholder 2">
            <a:extLst>
              <a:ext uri="{FF2B5EF4-FFF2-40B4-BE49-F238E27FC236}">
                <a16:creationId xmlns:a16="http://schemas.microsoft.com/office/drawing/2014/main" id="{71F7AE63-DFA9-4B77-A8C6-0FB6EA3F5C58}"/>
              </a:ext>
            </a:extLst>
          </p:cNvPr>
          <p:cNvSpPr>
            <a:spLocks noGrp="1"/>
          </p:cNvSpPr>
          <p:nvPr>
            <p:ph idx="1"/>
          </p:nvPr>
        </p:nvSpPr>
        <p:spPr/>
        <p:txBody>
          <a:bodyPr>
            <a:normAutofit fontScale="92500" lnSpcReduction="20000"/>
          </a:bodyPr>
          <a:lstStyle/>
          <a:p>
            <a:r>
              <a:rPr lang="en-US" b="1" dirty="0"/>
              <a:t>Sodium-free</a:t>
            </a:r>
            <a:r>
              <a:rPr lang="en-US" dirty="0"/>
              <a:t> – Less than 5 milligrams of sodium per serving and contains no sodium chloride</a:t>
            </a:r>
          </a:p>
          <a:p>
            <a:r>
              <a:rPr lang="en-US" b="1" dirty="0"/>
              <a:t>Very low sodium</a:t>
            </a:r>
            <a:r>
              <a:rPr lang="en-US" dirty="0"/>
              <a:t> – 35 milligrams or less per serving</a:t>
            </a:r>
          </a:p>
          <a:p>
            <a:r>
              <a:rPr lang="en-US" b="1" dirty="0"/>
              <a:t>Low sodium</a:t>
            </a:r>
            <a:r>
              <a:rPr lang="en-US" dirty="0"/>
              <a:t> – 140 milligrams or less per serving</a:t>
            </a:r>
          </a:p>
          <a:p>
            <a:r>
              <a:rPr lang="en-US" b="1" dirty="0"/>
              <a:t>Reduced (or less) sodium</a:t>
            </a:r>
            <a:r>
              <a:rPr lang="en-US" dirty="0"/>
              <a:t> – At least 25 percent less sodium per serving than the usual sodium level</a:t>
            </a:r>
          </a:p>
          <a:p>
            <a:r>
              <a:rPr lang="en-US" b="1" dirty="0"/>
              <a:t>Light (for sodium-reduced products)</a:t>
            </a:r>
            <a:r>
              <a:rPr lang="en-US" dirty="0"/>
              <a:t> – If the food is “low calorie” and “low fat” and sodium is reduced by at least 50 percent per serving</a:t>
            </a:r>
          </a:p>
          <a:p>
            <a:r>
              <a:rPr lang="en-US" b="1" dirty="0"/>
              <a:t>Light in sodium</a:t>
            </a:r>
            <a:r>
              <a:rPr lang="en-US" dirty="0"/>
              <a:t> – If sodium is reduced by at least 50 percent per serving</a:t>
            </a:r>
          </a:p>
          <a:p>
            <a:endParaRPr lang="en-US" dirty="0"/>
          </a:p>
        </p:txBody>
      </p:sp>
    </p:spTree>
    <p:extLst>
      <p:ext uri="{BB962C8B-B14F-4D97-AF65-F5344CB8AC3E}">
        <p14:creationId xmlns:p14="http://schemas.microsoft.com/office/powerpoint/2010/main" val="267994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7DBB104-7A6F-48F4-9508-2E31A2B12CF7}"/>
              </a:ext>
            </a:extLst>
          </p:cNvPr>
          <p:cNvPicPr>
            <a:picLocks noChangeAspect="1"/>
          </p:cNvPicPr>
          <p:nvPr/>
        </p:nvPicPr>
        <p:blipFill>
          <a:blip r:embed="rId2"/>
          <a:stretch>
            <a:fillRect/>
          </a:stretch>
        </p:blipFill>
        <p:spPr>
          <a:xfrm>
            <a:off x="345697" y="404037"/>
            <a:ext cx="11304041" cy="5134842"/>
          </a:xfrm>
          <a:prstGeom prst="rect">
            <a:avLst/>
          </a:prstGeom>
        </p:spPr>
      </p:pic>
    </p:spTree>
    <p:extLst>
      <p:ext uri="{BB962C8B-B14F-4D97-AF65-F5344CB8AC3E}">
        <p14:creationId xmlns:p14="http://schemas.microsoft.com/office/powerpoint/2010/main" val="8230561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967</TotalTime>
  <Words>1207</Words>
  <Application>Microsoft Macintosh PowerPoint</Application>
  <PresentationFormat>Widescreen</PresentationFormat>
  <Paragraphs>267</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Gill Sans MT</vt:lpstr>
      <vt:lpstr>Gallery</vt:lpstr>
      <vt:lpstr>Low Sodium Diet</vt:lpstr>
      <vt:lpstr>Congestive heart failure</vt:lpstr>
      <vt:lpstr>How does CHF and diet relate?</vt:lpstr>
      <vt:lpstr>Salt vs sodium: what is the difference?</vt:lpstr>
      <vt:lpstr>SalT  </vt:lpstr>
      <vt:lpstr>What is considered low salt?</vt:lpstr>
      <vt:lpstr>How to read a food label:  focus on sodium</vt:lpstr>
      <vt:lpstr>Terms of food packages</vt:lpstr>
      <vt:lpstr>PowerPoint Presentation</vt:lpstr>
      <vt:lpstr>Comparison of vegetables</vt:lpstr>
      <vt:lpstr>Convenience items high in salt</vt:lpstr>
      <vt:lpstr>Be careful of high sodium items</vt:lpstr>
      <vt:lpstr>Acceptable convenience items low in salt</vt:lpstr>
      <vt:lpstr>Alternative seasoning for beef</vt:lpstr>
      <vt:lpstr>Alternative seasoning for chicken</vt:lpstr>
      <vt:lpstr>Alternative seasoning for fish</vt:lpstr>
      <vt:lpstr>Alternative seasoning for pork</vt:lpstr>
      <vt:lpstr>Alternative seasoning for Potatoes</vt:lpstr>
      <vt:lpstr>Alternative seasoning for Green beans</vt:lpstr>
      <vt:lpstr>DASH Diet (Dietary Approach to Stop Hypertension)</vt:lpstr>
      <vt:lpstr>Be careful of Liquids containing salt</vt:lpstr>
      <vt:lpstr>Salt substitutes</vt:lpstr>
      <vt:lpstr>How about Other types of salt?</vt:lpstr>
      <vt:lpstr>How about Other types of salt?</vt:lpstr>
      <vt:lpstr>How to eat out on a low salt diet </vt:lpstr>
      <vt:lpstr>Example: Mcdonalds  information collected from website</vt:lpstr>
      <vt:lpstr>Example: Mcdonalds  information collected from website</vt:lpstr>
      <vt:lpstr>Fluid restriction</vt:lpstr>
      <vt:lpstr>What is considered a fluid?</vt:lpstr>
      <vt:lpstr>Summary of What to do…</vt:lpstr>
      <vt:lpstr>Questions?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Sodium Diet</dc:title>
  <dc:creator>Sugarek, Tamara</dc:creator>
  <cp:lastModifiedBy>Sarah Rumbellow</cp:lastModifiedBy>
  <cp:revision>51</cp:revision>
  <dcterms:created xsi:type="dcterms:W3CDTF">2018-08-30T18:54:55Z</dcterms:created>
  <dcterms:modified xsi:type="dcterms:W3CDTF">2023-04-04T21:58:48Z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sers">
    <vt:lpwstr>Users</vt:lpwstr>
  </property>
</Properties>
</file>