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56" r:id="rId3"/>
    <p:sldId id="257" r:id="rId4"/>
    <p:sldId id="258" r:id="rId5"/>
    <p:sldId id="260"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78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D7B5E9-907F-4284-9C7D-20AF0EF8D951}" type="datetimeFigureOut">
              <a:rPr lang="en-IN" smtClean="0"/>
              <a:pPr/>
              <a:t>29-04-2023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49131-65C3-4E08-A168-8F32F41FAC63}" type="slidenum">
              <a:rPr lang="en-IN" smtClean="0"/>
              <a:pPr/>
              <a:t>‹#›</a:t>
            </a:fld>
            <a:endParaRPr lang="en-IN"/>
          </a:p>
        </p:txBody>
      </p:sp>
    </p:spTree>
    <p:extLst>
      <p:ext uri="{BB962C8B-B14F-4D97-AF65-F5344CB8AC3E}">
        <p14:creationId xmlns:p14="http://schemas.microsoft.com/office/powerpoint/2010/main" val="262786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CE49131-65C3-4E08-A168-8F32F41FAC63}"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91F414-B3A2-E613-A9CF-8875F77BB8F7}"/>
              </a:ext>
            </a:extLst>
          </p:cNvPr>
          <p:cNvSpPr>
            <a:spLocks noGrp="1"/>
          </p:cNvSpPr>
          <p:nvPr>
            <p:ph idx="1"/>
          </p:nvPr>
        </p:nvSpPr>
        <p:spPr/>
        <p:txBody>
          <a:bodyPr>
            <a:normAutofit/>
          </a:bodyPr>
          <a:lstStyle/>
          <a:p>
            <a:pPr algn="ctr">
              <a:lnSpc>
                <a:spcPct val="200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200000"/>
              </a:lnSpc>
              <a:spcAft>
                <a:spcPts val="800"/>
              </a:spcAft>
              <a:buNone/>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200000"/>
              </a:lnSpc>
              <a:spcAft>
                <a:spcPts val="800"/>
              </a:spcAft>
              <a:buNone/>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Fluorescence Microscopy-Based Sensitive Method to Quantify Dopaminergic Neurodegeneration in a </a:t>
            </a:r>
            <a:r>
              <a:rPr lang="en-IN" sz="1800" b="1" i="1" dirty="0">
                <a:effectLst/>
                <a:latin typeface="Times New Roman" panose="02020603050405020304" pitchFamily="18" charset="0"/>
                <a:ea typeface="Calibri" panose="020F0502020204030204" pitchFamily="34" charset="0"/>
                <a:cs typeface="Times New Roman" panose="02020603050405020304" pitchFamily="18" charset="0"/>
              </a:rPr>
              <a:t>Drosophila</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Model of Parkinson’s Disease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Mohamad Ayajuddin</a:t>
            </a:r>
            <a:r>
              <a:rPr lang="en-IN" sz="1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800" dirty="0">
                <a:solidFill>
                  <a:srgbClr val="2828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Rahul Chaurasia</a:t>
            </a:r>
            <a:r>
              <a:rPr lang="en-IN" sz="1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800" dirty="0">
                <a:solidFill>
                  <a:srgbClr val="2828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800" dirty="0" err="1">
                <a:solidFill>
                  <a:srgbClr val="282828"/>
                </a:solidFill>
                <a:effectLst/>
                <a:latin typeface="Times New Roman" panose="02020603050405020304" pitchFamily="18" charset="0"/>
                <a:ea typeface="Calibri" panose="020F0502020204030204" pitchFamily="34" charset="0"/>
                <a:cs typeface="Times New Roman" panose="02020603050405020304" pitchFamily="18" charset="0"/>
              </a:rPr>
              <a:t>Abhik</a:t>
            </a:r>
            <a:r>
              <a:rPr lang="en-IN" sz="1800" dirty="0">
                <a:solidFill>
                  <a:srgbClr val="282828"/>
                </a:solidFill>
                <a:effectLst/>
                <a:latin typeface="Times New Roman" panose="02020603050405020304" pitchFamily="18" charset="0"/>
                <a:ea typeface="Calibri" panose="020F0502020204030204" pitchFamily="34" charset="0"/>
                <a:cs typeface="Times New Roman" panose="02020603050405020304" pitchFamily="18" charset="0"/>
              </a:rPr>
              <a:t> Das</a:t>
            </a:r>
            <a:r>
              <a:rPr lang="en-IN" sz="1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800" dirty="0">
                <a:solidFill>
                  <a:srgbClr val="282828"/>
                </a:solidFill>
                <a:effectLst/>
                <a:latin typeface="Times New Roman" panose="02020603050405020304" pitchFamily="18" charset="0"/>
                <a:ea typeface="Calibri" panose="020F0502020204030204" pitchFamily="34" charset="0"/>
                <a:cs typeface="Times New Roman" panose="02020603050405020304" pitchFamily="18" charset="0"/>
              </a:rPr>
              <a:t>†, Priyanka Modi</a:t>
            </a:r>
            <a:r>
              <a:rPr lang="en-IN" sz="1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800" dirty="0">
                <a:solidFill>
                  <a:srgbClr val="2828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800" dirty="0" err="1">
                <a:solidFill>
                  <a:srgbClr val="282828"/>
                </a:solidFill>
                <a:effectLst/>
                <a:latin typeface="Times New Roman" panose="02020603050405020304" pitchFamily="18" charset="0"/>
                <a:ea typeface="Calibri" panose="020F0502020204030204" pitchFamily="34" charset="0"/>
                <a:cs typeface="Times New Roman" panose="02020603050405020304" pitchFamily="18" charset="0"/>
              </a:rPr>
              <a:t>Limamanen</a:t>
            </a:r>
            <a:r>
              <a:rPr lang="en-IN" sz="1800" dirty="0">
                <a:solidFill>
                  <a:srgbClr val="282828"/>
                </a:solidFill>
                <a:effectLst/>
                <a:latin typeface="Times New Roman" panose="02020603050405020304" pitchFamily="18" charset="0"/>
                <a:ea typeface="Calibri" panose="020F0502020204030204" pitchFamily="34" charset="0"/>
                <a:cs typeface="Times New Roman" panose="02020603050405020304" pitchFamily="18" charset="0"/>
              </a:rPr>
              <a:t> Phom</a:t>
            </a:r>
            <a:r>
              <a:rPr lang="en-IN" sz="1800" baseline="30000" dirty="0">
                <a:effectLst/>
                <a:latin typeface="Times New Roman" panose="02020603050405020304" pitchFamily="18" charset="0"/>
                <a:ea typeface="Calibri" panose="020F0502020204030204" pitchFamily="34" charset="0"/>
                <a:cs typeface="Times New Roman" panose="02020603050405020304" pitchFamily="18" charset="0"/>
              </a:rPr>
              <a:t>1,2</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Zevelou</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Koza</a:t>
            </a:r>
            <a:r>
              <a:rPr lang="en-IN" sz="1800" baseline="30000" dirty="0">
                <a:effectLst/>
                <a:latin typeface="Times New Roman" panose="02020603050405020304" pitchFamily="18" charset="0"/>
                <a:ea typeface="Calibri" panose="020F0502020204030204" pitchFamily="34" charset="0"/>
                <a:cs typeface="Times New Roman" panose="02020603050405020304" pitchFamily="18" charset="0"/>
              </a:rPr>
              <a:t>1,3</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and Sarat Chandra Yenisetti</a:t>
            </a:r>
            <a:r>
              <a:rPr lang="en-IN" sz="1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C90BEC9C-AF5D-BCF8-86D1-40573B65043A}"/>
              </a:ext>
            </a:extLst>
          </p:cNvPr>
          <p:cNvSpPr>
            <a:spLocks noGrp="1"/>
          </p:cNvSpPr>
          <p:nvPr>
            <p:ph type="title"/>
          </p:nvPr>
        </p:nvSpPr>
        <p:spPr/>
        <p:txBody>
          <a:bodyPr>
            <a:normAutofit/>
          </a:bodyPr>
          <a:lstStyle/>
          <a:p>
            <a:r>
              <a:rPr lang="en-IN" sz="2000" b="1" u="sng" dirty="0">
                <a:effectLst/>
                <a:latin typeface="Times New Roman" panose="02020603050405020304" pitchFamily="18" charset="0"/>
                <a:ea typeface="Calibri" panose="020F0502020204030204" pitchFamily="34" charset="0"/>
                <a:cs typeface="Times New Roman" panose="02020603050405020304" pitchFamily="18" charset="0"/>
              </a:rPr>
              <a:t>Supplementary 1</a:t>
            </a:r>
            <a:br>
              <a:rPr lang="en-IN" sz="44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Tree>
    <p:extLst>
      <p:ext uri="{BB962C8B-B14F-4D97-AF65-F5344CB8AC3E}">
        <p14:creationId xmlns:p14="http://schemas.microsoft.com/office/powerpoint/2010/main" val="301553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04800" y="685800"/>
            <a:ext cx="563308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a:ea typeface="Calibri" pitchFamily="34" charset="0"/>
                <a:cs typeface="Times New Roman" pitchFamily="18" charset="0"/>
              </a:rPr>
              <a:t>Figure S8</a:t>
            </a:r>
            <a:r>
              <a:rPr kumimoji="0" lang="en-US" sz="1400" b="1" i="0" u="none" strike="noStrike" cap="none" normalizeH="0" baseline="0" dirty="0">
                <a:ln>
                  <a:noFill/>
                </a:ln>
                <a:solidFill>
                  <a:schemeClr val="tx1"/>
                </a:solidFill>
                <a:effectLst/>
                <a:ea typeface="Calibri" pitchFamily="34" charset="0"/>
                <a:cs typeface="Times New Roman" pitchFamily="18" charset="0"/>
              </a:rPr>
              <a:t>.</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 </a:t>
            </a:r>
            <a:r>
              <a:rPr lang="en-US" sz="1400" b="1" dirty="0">
                <a:solidFill>
                  <a:srgbClr val="000000"/>
                </a:solidFill>
                <a:ea typeface="Times New Roman" pitchFamily="18" charset="0"/>
                <a:cs typeface="Times New Roman" pitchFamily="18" charset="0"/>
              </a:rPr>
              <a:t>S</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elect intensity sum by selecting more measurement options</a:t>
            </a:r>
            <a:r>
              <a:rPr kumimoji="0" lang="en-US" sz="1400" b="0" i="0" u="none" strike="noStrike" cap="none" normalizeH="0" baseline="0" dirty="0">
                <a:ln>
                  <a:noFill/>
                </a:ln>
                <a:solidFill>
                  <a:srgbClr val="000000"/>
                </a:solidFill>
                <a:effectLst/>
                <a:ea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cs typeface="Arial" pitchFamily="34" charset="0"/>
            </a:endParaRPr>
          </a:p>
        </p:txBody>
      </p:sp>
      <p:pic>
        <p:nvPicPr>
          <p:cNvPr id="6" name="Content Placeholder 5" descr="S7 S8 meged 300dpi.jpg"/>
          <p:cNvPicPr>
            <a:picLocks noGrp="1" noChangeAspect="1"/>
          </p:cNvPicPr>
          <p:nvPr>
            <p:ph idx="1"/>
          </p:nvPr>
        </p:nvPicPr>
        <p:blipFill>
          <a:blip r:embed="rId2" cstate="print"/>
          <a:stretch>
            <a:fillRect/>
          </a:stretch>
        </p:blipFill>
        <p:spPr>
          <a:xfrm>
            <a:off x="304800" y="1143000"/>
            <a:ext cx="8639776" cy="4648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28600" y="609600"/>
            <a:ext cx="7069051" cy="3062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400" b="1" dirty="0">
                <a:ea typeface="Calibri" pitchFamily="34" charset="0"/>
                <a:cs typeface="Times New Roman" pitchFamily="18" charset="0"/>
              </a:rPr>
              <a:t>Figure S9</a:t>
            </a:r>
            <a:r>
              <a:rPr kumimoji="0" lang="en-US" sz="1400" b="1" i="0" u="none" strike="noStrike" cap="none" normalizeH="0" baseline="0" dirty="0">
                <a:ln>
                  <a:noFill/>
                </a:ln>
                <a:solidFill>
                  <a:schemeClr val="tx1"/>
                </a:solidFill>
                <a:effectLst/>
                <a:ea typeface="Calibri" pitchFamily="34" charset="0"/>
                <a:cs typeface="Times New Roman" pitchFamily="18" charset="0"/>
              </a:rPr>
              <a:t>.</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 From the measure option; select list, view all and create document.</a:t>
            </a:r>
            <a:endParaRPr kumimoji="0" lang="en-US" sz="1400" b="1" i="0" u="none" strike="noStrike" cap="none" normalizeH="0" baseline="0" dirty="0">
              <a:ln>
                <a:noFill/>
              </a:ln>
              <a:solidFill>
                <a:schemeClr val="tx1"/>
              </a:solidFill>
              <a:effectLst/>
              <a:cs typeface="Arial" pitchFamily="34" charset="0"/>
            </a:endParaRPr>
          </a:p>
        </p:txBody>
      </p:sp>
      <p:pic>
        <p:nvPicPr>
          <p:cNvPr id="6" name="Content Placeholder 5" descr="S9 300dpi.jpg"/>
          <p:cNvPicPr>
            <a:picLocks noGrp="1" noChangeAspect="1"/>
          </p:cNvPicPr>
          <p:nvPr>
            <p:ph idx="1"/>
          </p:nvPr>
        </p:nvPicPr>
        <p:blipFill>
          <a:blip r:embed="rId2" cstate="print"/>
          <a:stretch>
            <a:fillRect/>
          </a:stretch>
        </p:blipFill>
        <p:spPr>
          <a:xfrm>
            <a:off x="304800" y="1143000"/>
            <a:ext cx="8599815" cy="46482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 10.jpg"/>
          <p:cNvPicPr>
            <a:picLocks noGrp="1" noChangeAspect="1"/>
          </p:cNvPicPr>
          <p:nvPr>
            <p:ph idx="1"/>
          </p:nvPr>
        </p:nvPicPr>
        <p:blipFill>
          <a:blip r:embed="rId2" cstate="print"/>
          <a:stretch>
            <a:fillRect/>
          </a:stretch>
        </p:blipFill>
        <p:spPr>
          <a:xfrm>
            <a:off x="228600" y="1295400"/>
            <a:ext cx="8691626" cy="4724400"/>
          </a:xfrm>
        </p:spPr>
      </p:pic>
      <p:sp>
        <p:nvSpPr>
          <p:cNvPr id="25601" name="Rectangle 1"/>
          <p:cNvSpPr>
            <a:spLocks noChangeArrowheads="1"/>
          </p:cNvSpPr>
          <p:nvPr/>
        </p:nvSpPr>
        <p:spPr bwMode="auto">
          <a:xfrm>
            <a:off x="228600" y="685800"/>
            <a:ext cx="8686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ea typeface="Times New Roman" pitchFamily="18" charset="0"/>
                <a:cs typeface="Times New Roman" pitchFamily="18" charset="0"/>
              </a:rPr>
              <a:t>Figure S10. Record the </a:t>
            </a:r>
            <a:r>
              <a:rPr lang="en-US" sz="1400" b="1" dirty="0">
                <a:solidFill>
                  <a:srgbClr val="000000"/>
                </a:solidFill>
                <a:ea typeface="Times New Roman" pitchFamily="18" charset="0"/>
                <a:cs typeface="Times New Roman" pitchFamily="18" charset="0"/>
              </a:rPr>
              <a:t>fluorescence </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intensity sum for each </a:t>
            </a:r>
            <a:r>
              <a:rPr lang="en-US" sz="1400" b="1" dirty="0">
                <a:ea typeface="Times New Roman" pitchFamily="18" charset="0"/>
                <a:cs typeface="Times New Roman" pitchFamily="18" charset="0"/>
              </a:rPr>
              <a:t>scan  of a neuron </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in .xml format.</a:t>
            </a:r>
            <a:endParaRPr kumimoji="0" lang="en-US" sz="1400" b="1" i="0" u="none" strike="noStrike" cap="none" normalizeH="0" baseline="0" dirty="0">
              <a:ln>
                <a:noFill/>
              </a:ln>
              <a:solidFill>
                <a:schemeClr val="tx1"/>
              </a:solidFill>
              <a:effectLst/>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 11.jpg"/>
          <p:cNvPicPr>
            <a:picLocks noGrp="1" noChangeAspect="1"/>
          </p:cNvPicPr>
          <p:nvPr>
            <p:ph idx="1"/>
          </p:nvPr>
        </p:nvPicPr>
        <p:blipFill>
          <a:blip r:embed="rId2" cstate="print"/>
          <a:stretch>
            <a:fillRect/>
          </a:stretch>
        </p:blipFill>
        <p:spPr>
          <a:xfrm>
            <a:off x="304800" y="1371600"/>
            <a:ext cx="8229600" cy="4449128"/>
          </a:xfrm>
        </p:spPr>
      </p:pic>
      <p:sp>
        <p:nvSpPr>
          <p:cNvPr id="26625" name="Rectangle 1"/>
          <p:cNvSpPr>
            <a:spLocks noChangeArrowheads="1"/>
          </p:cNvSpPr>
          <p:nvPr/>
        </p:nvSpPr>
        <p:spPr bwMode="auto">
          <a:xfrm>
            <a:off x="152400" y="576591"/>
            <a:ext cx="8458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1400" b="1" i="0" u="none" strike="noStrike" cap="none" normalizeH="0" baseline="0" dirty="0">
                <a:ln>
                  <a:noFill/>
                </a:ln>
                <a:solidFill>
                  <a:srgbClr val="000000"/>
                </a:solidFill>
                <a:effectLst/>
                <a:ea typeface="Times New Roman" pitchFamily="18" charset="0"/>
                <a:cs typeface="Times New Roman" pitchFamily="18" charset="0"/>
              </a:rPr>
              <a:t>Figure S11. </a:t>
            </a:r>
            <a:r>
              <a:rPr lang="en-IN" sz="1400" b="1" dirty="0"/>
              <a:t>For quantification of fluorescence intensity (FI) of a single neuron, a total of eleven scans with an interval of 1.08 </a:t>
            </a:r>
            <a:r>
              <a:rPr lang="en-IN" sz="1400" b="1" dirty="0" err="1"/>
              <a:t>μm</a:t>
            </a:r>
            <a:r>
              <a:rPr lang="en-IN" sz="1400" b="1" dirty="0"/>
              <a:t> for each scan, meaning the cumulative of 11.08 </a:t>
            </a:r>
            <a:r>
              <a:rPr lang="en-IN" sz="1400" b="1" dirty="0" err="1"/>
              <a:t>μm</a:t>
            </a:r>
            <a:r>
              <a:rPr lang="en-IN" sz="1400" b="1" dirty="0"/>
              <a:t> width was considered</a:t>
            </a:r>
            <a:endParaRPr kumimoji="0" lang="en-US" sz="1400" b="1" i="0" u="none" strike="noStrike" cap="none" normalizeH="0" baseline="0" dirty="0">
              <a:ln>
                <a:noFill/>
              </a:ln>
              <a:effectLst/>
              <a:cs typeface="Arial" pitchFamily="34" charset="0"/>
            </a:endParaRPr>
          </a:p>
        </p:txBody>
      </p:sp>
      <p:sp>
        <p:nvSpPr>
          <p:cNvPr id="26626" name="Rectangle 2"/>
          <p:cNvSpPr>
            <a:spLocks noChangeArrowheads="1"/>
          </p:cNvSpPr>
          <p:nvPr/>
        </p:nvSpPr>
        <p:spPr bwMode="auto">
          <a:xfrm>
            <a:off x="304800" y="5880185"/>
            <a:ext cx="88392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1400" b="1" i="0" u="none" strike="noStrike" cap="none" normalizeH="0" baseline="0" dirty="0">
                <a:ln>
                  <a:noFill/>
                </a:ln>
                <a:solidFill>
                  <a:srgbClr val="000000"/>
                </a:solidFill>
                <a:effectLst/>
                <a:ea typeface="Times New Roman" pitchFamily="18" charset="0"/>
                <a:cs typeface="Times New Roman" pitchFamily="18" charset="0"/>
              </a:rPr>
              <a:t>12. Take the average and also find the standard error.</a:t>
            </a:r>
            <a:r>
              <a:rPr kumimoji="0" lang="en-US" sz="1400" b="1" i="0" u="none" strike="noStrike" cap="none" normalizeH="0" baseline="0" dirty="0">
                <a:ln>
                  <a:noFill/>
                </a:ln>
                <a:solidFill>
                  <a:schemeClr val="tx1"/>
                </a:solidFill>
                <a:effectLst/>
                <a:ea typeface="Calibri" pitchFamily="34" charset="0"/>
                <a:cs typeface="Times New Roman" pitchFamily="18" charset="0"/>
              </a:rPr>
              <a:t> Follow the same method for all the neurons .</a:t>
            </a:r>
            <a:r>
              <a:rPr lang="en-IN" sz="1400" dirty="0"/>
              <a:t> </a:t>
            </a:r>
            <a:r>
              <a:rPr lang="en-IN" sz="1400" b="1" dirty="0"/>
              <a:t>The intensity sum of all the neurons in a specific cluster gives the total fluorescence intensity (FI) of that particular region (cluster-wise). The total FI is the sum of the FI of all the neurons belonging to all the DAergic neuronal clusters</a:t>
            </a:r>
            <a:endParaRPr kumimoji="0" lang="en-US" sz="1400" b="1" i="0" u="none" strike="noStrike" cap="none" normalizeH="0" baseline="0" dirty="0">
              <a:ln>
                <a:noFill/>
              </a:ln>
              <a:effectLst/>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839200" cy="6172199"/>
          </a:xfrm>
        </p:spPr>
        <p:style>
          <a:lnRef idx="2">
            <a:schemeClr val="accent1"/>
          </a:lnRef>
          <a:fillRef idx="1">
            <a:schemeClr val="lt1"/>
          </a:fillRef>
          <a:effectRef idx="0">
            <a:schemeClr val="accent1"/>
          </a:effectRef>
          <a:fontRef idx="minor">
            <a:schemeClr val="dk1"/>
          </a:fontRef>
        </p:style>
        <p:txBody>
          <a:bodyPr>
            <a:noAutofit/>
          </a:bodyPr>
          <a:lstStyle/>
          <a:p>
            <a:br>
              <a:rPr lang="en-IN" sz="1600" b="1" dirty="0">
                <a:solidFill>
                  <a:srgbClr val="002060"/>
                </a:solidFill>
              </a:rPr>
            </a:br>
            <a:br>
              <a:rPr lang="en-IN" sz="1600" b="1" dirty="0">
                <a:solidFill>
                  <a:srgbClr val="002060"/>
                </a:solidFill>
              </a:rPr>
            </a:br>
            <a:br>
              <a:rPr lang="en-IN" sz="1600" b="1" dirty="0">
                <a:solidFill>
                  <a:srgbClr val="002060"/>
                </a:solidFill>
              </a:rPr>
            </a:br>
            <a:br>
              <a:rPr lang="en-IN" sz="1600" b="1" dirty="0">
                <a:solidFill>
                  <a:srgbClr val="002060"/>
                </a:solidFill>
              </a:rPr>
            </a:br>
            <a:br>
              <a:rPr lang="en-IN" sz="1600" b="1" dirty="0">
                <a:solidFill>
                  <a:srgbClr val="002060"/>
                </a:solidFill>
              </a:rPr>
            </a:br>
            <a:br>
              <a:rPr lang="en-IN" sz="1600" b="1" dirty="0">
                <a:solidFill>
                  <a:srgbClr val="002060"/>
                </a:solidFill>
              </a:rPr>
            </a:br>
            <a:br>
              <a:rPr lang="en-IN" sz="1600" b="1" dirty="0">
                <a:solidFill>
                  <a:srgbClr val="002060"/>
                </a:solidFill>
              </a:rPr>
            </a:br>
            <a:br>
              <a:rPr lang="en-IN" sz="1600" b="1" dirty="0">
                <a:solidFill>
                  <a:srgbClr val="002060"/>
                </a:solidFill>
              </a:rPr>
            </a:br>
            <a:br>
              <a:rPr lang="en-IN" sz="1600" b="1" dirty="0">
                <a:solidFill>
                  <a:srgbClr val="002060"/>
                </a:solidFill>
              </a:rPr>
            </a:br>
            <a:br>
              <a:rPr lang="en-IN" sz="1600" b="1" dirty="0">
                <a:solidFill>
                  <a:schemeClr val="tx1"/>
                </a:solidFill>
              </a:rPr>
            </a:br>
            <a:br>
              <a:rPr lang="en-IN" sz="1600" b="1" dirty="0">
                <a:solidFill>
                  <a:schemeClr val="tx1"/>
                </a:solidFill>
              </a:rPr>
            </a:br>
            <a:r>
              <a:rPr lang="en-IN" sz="1600" b="1" dirty="0">
                <a:solidFill>
                  <a:schemeClr val="tx1"/>
                </a:solidFill>
              </a:rPr>
              <a:t>Steps for Acquisition of  </a:t>
            </a:r>
            <a:r>
              <a:rPr lang="en-IN" sz="1600" b="1" i="1" dirty="0">
                <a:solidFill>
                  <a:schemeClr val="tx1"/>
                </a:solidFill>
              </a:rPr>
              <a:t>Drosophila</a:t>
            </a:r>
            <a:r>
              <a:rPr lang="en-IN" sz="1600" b="1" dirty="0">
                <a:solidFill>
                  <a:schemeClr val="tx1"/>
                </a:solidFill>
              </a:rPr>
              <a:t> Brain Image for Quantification of Dopaminergic Neuronal Number and Fluorescence Intensity Using Fluorescence Microscope </a:t>
            </a:r>
            <a:br>
              <a:rPr lang="en-IN" sz="1600" b="1" dirty="0">
                <a:solidFill>
                  <a:schemeClr val="tx1"/>
                </a:solidFill>
              </a:rPr>
            </a:br>
            <a:r>
              <a:rPr lang="en-IN" sz="1600" b="1" dirty="0">
                <a:solidFill>
                  <a:schemeClr val="tx1"/>
                </a:solidFill>
              </a:rPr>
              <a:t>(Carl Zeiss) with ZEN 2012 SP2 Software</a:t>
            </a:r>
            <a:br>
              <a:rPr lang="en-IN" sz="1600" b="1" dirty="0">
                <a:solidFill>
                  <a:srgbClr val="002060"/>
                </a:solidFill>
              </a:rPr>
            </a:br>
            <a:br>
              <a:rPr lang="en-IN" sz="1600" b="1" dirty="0">
                <a:solidFill>
                  <a:srgbClr val="002060"/>
                </a:solidFill>
              </a:rPr>
            </a:br>
            <a:br>
              <a:rPr lang="en-IN" sz="1600" b="1" dirty="0">
                <a:solidFill>
                  <a:srgbClr val="002060"/>
                </a:solidFill>
              </a:rPr>
            </a:br>
            <a:br>
              <a:rPr lang="en-IN" sz="1600" b="1" dirty="0">
                <a:solidFill>
                  <a:srgbClr val="002060"/>
                </a:solidFill>
              </a:rPr>
            </a:br>
            <a:br>
              <a:rPr lang="en-IN" sz="1600" b="1" dirty="0">
                <a:solidFill>
                  <a:srgbClr val="002060"/>
                </a:solidFill>
              </a:rPr>
            </a:br>
            <a:br>
              <a:rPr lang="en-IN" sz="1600" b="1" dirty="0">
                <a:solidFill>
                  <a:srgbClr val="002060"/>
                </a:solidFill>
              </a:rPr>
            </a:br>
            <a:br>
              <a:rPr lang="en-IN" sz="1600" b="1" dirty="0">
                <a:solidFill>
                  <a:srgbClr val="002060"/>
                </a:solidFill>
              </a:rPr>
            </a:br>
            <a:br>
              <a:rPr lang="en-IN" sz="1600" b="1" dirty="0">
                <a:solidFill>
                  <a:srgbClr val="002060"/>
                </a:solidFill>
              </a:rPr>
            </a:br>
            <a:br>
              <a:rPr lang="en-IN" sz="1600" b="1" dirty="0"/>
            </a:br>
            <a:br>
              <a:rPr lang="en-IN" sz="1600" dirty="0"/>
            </a:br>
            <a:endParaRPr lang="en-IN"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ght 1.jpg"/>
          <p:cNvPicPr>
            <a:picLocks noGrp="1" noChangeAspect="1"/>
          </p:cNvPicPr>
          <p:nvPr>
            <p:ph idx="1"/>
          </p:nvPr>
        </p:nvPicPr>
        <p:blipFill>
          <a:blip r:embed="rId2" cstate="print"/>
          <a:stretch>
            <a:fillRect/>
          </a:stretch>
        </p:blipFill>
        <p:spPr>
          <a:xfrm>
            <a:off x="381000" y="1447800"/>
            <a:ext cx="8229600" cy="4430004"/>
          </a:xfrm>
        </p:spPr>
      </p:pic>
      <p:sp>
        <p:nvSpPr>
          <p:cNvPr id="1025" name="Rectangle 1"/>
          <p:cNvSpPr>
            <a:spLocks noChangeArrowheads="1"/>
          </p:cNvSpPr>
          <p:nvPr/>
        </p:nvSpPr>
        <p:spPr bwMode="auto">
          <a:xfrm>
            <a:off x="228600" y="695019"/>
            <a:ext cx="8534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Figure S1</a:t>
            </a:r>
            <a:r>
              <a:rPr kumimoji="0" lang="en-US" sz="1400" b="1" i="0" u="none" strike="noStrike" cap="none" normalizeH="0" baseline="0" dirty="0">
                <a:ln>
                  <a:noFill/>
                </a:ln>
                <a:solidFill>
                  <a:schemeClr val="tx1"/>
                </a:solidFill>
                <a:effectLst/>
                <a:ea typeface="Calibri" pitchFamily="34" charset="0"/>
                <a:cs typeface="Times New Roman" pitchFamily="18" charset="0"/>
              </a:rPr>
              <a:t>.  </a:t>
            </a:r>
            <a:r>
              <a:rPr kumimoji="0" lang="en-US" sz="1400" b="1" i="0" u="none" strike="noStrike" cap="none" normalizeH="0" dirty="0">
                <a:ln>
                  <a:noFill/>
                </a:ln>
                <a:solidFill>
                  <a:srgbClr val="000000"/>
                </a:solidFill>
                <a:effectLst/>
                <a:ea typeface="Times New Roman" pitchFamily="18" charset="0"/>
                <a:cs typeface="Times New Roman" pitchFamily="18" charset="0"/>
              </a:rPr>
              <a:t>Scan the </a:t>
            </a:r>
            <a:r>
              <a:rPr kumimoji="0" lang="en-US" sz="1400" b="1" i="0" u="none" strike="noStrike" cap="none" normalizeH="0" dirty="0" err="1">
                <a:ln>
                  <a:noFill/>
                </a:ln>
                <a:solidFill>
                  <a:srgbClr val="000000"/>
                </a:solidFill>
                <a:effectLst/>
                <a:ea typeface="Times New Roman" pitchFamily="18" charset="0"/>
                <a:cs typeface="Times New Roman" pitchFamily="18" charset="0"/>
              </a:rPr>
              <a:t>immunostained</a:t>
            </a:r>
            <a:r>
              <a:rPr kumimoji="0" lang="en-US" sz="1400" b="1" i="0" u="none" strike="noStrike" cap="none" normalizeH="0" dirty="0">
                <a:ln>
                  <a:noFill/>
                </a:ln>
                <a:solidFill>
                  <a:srgbClr val="000000"/>
                </a:solidFill>
                <a:effectLst/>
                <a:ea typeface="Times New Roman" pitchFamily="18" charset="0"/>
                <a:cs typeface="Times New Roman" pitchFamily="18" charset="0"/>
              </a:rPr>
              <a:t> </a:t>
            </a:r>
            <a:r>
              <a:rPr kumimoji="0" lang="en-US" sz="1400" b="1" i="1" u="none" strike="noStrike" cap="none" normalizeH="0" dirty="0">
                <a:ln>
                  <a:noFill/>
                </a:ln>
                <a:solidFill>
                  <a:srgbClr val="000000"/>
                </a:solidFill>
                <a:effectLst/>
                <a:ea typeface="Times New Roman" pitchFamily="18" charset="0"/>
                <a:cs typeface="Times New Roman" pitchFamily="18" charset="0"/>
              </a:rPr>
              <a:t>Drosophila </a:t>
            </a:r>
            <a:r>
              <a:rPr kumimoji="0" lang="en-US" sz="1400" b="1" i="0" u="none" strike="noStrike" cap="none" normalizeH="0" dirty="0">
                <a:ln>
                  <a:noFill/>
                </a:ln>
                <a:solidFill>
                  <a:srgbClr val="000000"/>
                </a:solidFill>
                <a:effectLst/>
                <a:ea typeface="Times New Roman" pitchFamily="18" charset="0"/>
                <a:cs typeface="Times New Roman" pitchFamily="18" charset="0"/>
              </a:rPr>
              <a:t>brain using </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Carl Zeiss, </a:t>
            </a:r>
            <a:r>
              <a:rPr kumimoji="0" lang="en-US" sz="1400" b="1" i="0" u="none" strike="noStrike" cap="none" normalizeH="0" baseline="0" dirty="0" err="1">
                <a:ln>
                  <a:noFill/>
                </a:ln>
                <a:solidFill>
                  <a:srgbClr val="000000"/>
                </a:solidFill>
                <a:effectLst/>
                <a:ea typeface="Times New Roman" pitchFamily="18" charset="0"/>
                <a:cs typeface="Times New Roman" pitchFamily="18" charset="0"/>
              </a:rPr>
              <a:t>Axio</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 Imager M2 </a:t>
            </a:r>
            <a:r>
              <a:rPr lang="en-US" sz="1400" b="1" dirty="0">
                <a:solidFill>
                  <a:srgbClr val="000000"/>
                </a:solidFill>
                <a:ea typeface="Times New Roman" pitchFamily="18" charset="0"/>
                <a:cs typeface="Times New Roman" pitchFamily="18" charset="0"/>
              </a:rPr>
              <a:t>at (40x objective lens) </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and ZEN 2012 SP2 software.</a:t>
            </a:r>
            <a:endParaRPr kumimoji="0" lang="en-US" sz="1400" b="1" i="0" u="none" strike="noStrike" cap="none" normalizeH="0" baseline="0" dirty="0">
              <a:ln>
                <a:noFill/>
              </a:ln>
              <a:solidFill>
                <a:schemeClr val="tx1"/>
              </a:solidFill>
              <a:effectLs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457200"/>
            <a:ext cx="8153400" cy="738664"/>
          </a:xfrm>
          <a:prstGeom prst="rect">
            <a:avLst/>
          </a:prstGeom>
        </p:spPr>
        <p:txBody>
          <a:bodyPr wrap="square">
            <a:spAutoFit/>
          </a:bodyPr>
          <a:lstStyle/>
          <a:p>
            <a:r>
              <a:rPr lang="en-IN" sz="1400" b="1" dirty="0"/>
              <a:t>Figure S2. For image acquisition, select monochromatic camera with Rhodamine filter and perform red dot test for visibility and assessing saturation using the control brain and reuse the same exposure time for other samples.</a:t>
            </a:r>
          </a:p>
        </p:txBody>
      </p:sp>
      <p:pic>
        <p:nvPicPr>
          <p:cNvPr id="6" name="Content Placeholder 5" descr="Light 2.jpg"/>
          <p:cNvPicPr>
            <a:picLocks noGrp="1" noChangeAspect="1"/>
          </p:cNvPicPr>
          <p:nvPr>
            <p:ph idx="1"/>
          </p:nvPr>
        </p:nvPicPr>
        <p:blipFill>
          <a:blip r:embed="rId2" cstate="print"/>
          <a:stretch>
            <a:fillRect/>
          </a:stretch>
        </p:blipFill>
        <p:spPr>
          <a:xfrm>
            <a:off x="457200" y="1371600"/>
            <a:ext cx="8229600" cy="444321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04800" y="914400"/>
            <a:ext cx="8382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ea typeface="Calibri" pitchFamily="34" charset="0"/>
                <a:cs typeface="Times New Roman" pitchFamily="18" charset="0"/>
              </a:rPr>
              <a:t>Figure S3.</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 Perform Z-Stack programming with a specific </a:t>
            </a:r>
            <a:r>
              <a:rPr lang="en-US" sz="1400" b="1" dirty="0">
                <a:solidFill>
                  <a:srgbClr val="000000"/>
                </a:solidFill>
                <a:ea typeface="Times New Roman" pitchFamily="18" charset="0"/>
                <a:cs typeface="Times New Roman" pitchFamily="18" charset="0"/>
              </a:rPr>
              <a:t>n</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umber of image slices </a:t>
            </a:r>
            <a:r>
              <a:rPr kumimoji="0" lang="en-US" sz="1400" b="1" i="0" u="none" strike="noStrike" cap="none" normalizeH="0" baseline="0" dirty="0">
                <a:ln>
                  <a:noFill/>
                </a:ln>
                <a:effectLst/>
                <a:ea typeface="Times New Roman" pitchFamily="18" charset="0"/>
                <a:cs typeface="Times New Roman" pitchFamily="18" charset="0"/>
              </a:rPr>
              <a:t>with</a:t>
            </a:r>
            <a:r>
              <a:rPr lang="en-US" sz="1400" b="1" dirty="0">
                <a:ea typeface="Times New Roman" pitchFamily="18" charset="0"/>
                <a:cs typeface="Times New Roman" pitchFamily="18" charset="0"/>
              </a:rPr>
              <a:t> constant interval</a:t>
            </a:r>
            <a:r>
              <a:rPr kumimoji="0" lang="en-US" sz="1400" b="1" i="0" u="none" strike="noStrike" cap="none" normalizeH="0" baseline="0" dirty="0">
                <a:ln>
                  <a:noFill/>
                </a:ln>
                <a:effectLst/>
                <a:ea typeface="Times New Roman" pitchFamily="18" charset="0"/>
                <a:cs typeface="Times New Roman" pitchFamily="18" charset="0"/>
              </a:rPr>
              <a:t>.</a:t>
            </a:r>
            <a:endParaRPr kumimoji="0" lang="en-US" sz="1400" b="1" i="0" u="none" strike="noStrike" cap="none" normalizeH="0" baseline="0" dirty="0">
              <a:ln>
                <a:noFill/>
              </a:ln>
              <a:effectLst/>
              <a:cs typeface="Arial" pitchFamily="34" charset="0"/>
            </a:endParaRPr>
          </a:p>
        </p:txBody>
      </p:sp>
      <p:pic>
        <p:nvPicPr>
          <p:cNvPr id="7" name="Content Placeholder 3" descr="Light 4.jpg"/>
          <p:cNvPicPr>
            <a:picLocks noGrp="1" noChangeAspect="1"/>
          </p:cNvPicPr>
          <p:nvPr>
            <p:ph idx="1"/>
          </p:nvPr>
        </p:nvPicPr>
        <p:blipFill>
          <a:blip r:embed="rId2" cstate="print"/>
          <a:stretch>
            <a:fillRect/>
          </a:stretch>
        </p:blipFill>
        <p:spPr>
          <a:xfrm>
            <a:off x="381000" y="1295400"/>
            <a:ext cx="8229600" cy="403529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ep 1 to merge the slides in 2D.jpg"/>
          <p:cNvPicPr>
            <a:picLocks noGrp="1" noChangeAspect="1"/>
          </p:cNvPicPr>
          <p:nvPr>
            <p:ph idx="1"/>
          </p:nvPr>
        </p:nvPicPr>
        <p:blipFill>
          <a:blip r:embed="rId2" cstate="print"/>
          <a:stretch>
            <a:fillRect/>
          </a:stretch>
        </p:blipFill>
        <p:spPr>
          <a:xfrm>
            <a:off x="381000" y="1524000"/>
            <a:ext cx="8229600" cy="4424701"/>
          </a:xfrm>
        </p:spPr>
      </p:pic>
      <p:sp>
        <p:nvSpPr>
          <p:cNvPr id="18433" name="Rectangle 1"/>
          <p:cNvSpPr>
            <a:spLocks noChangeArrowheads="1"/>
          </p:cNvSpPr>
          <p:nvPr/>
        </p:nvSpPr>
        <p:spPr bwMode="auto">
          <a:xfrm>
            <a:off x="304800" y="685800"/>
            <a:ext cx="8839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a:solidFill>
                  <a:srgbClr val="000000"/>
                </a:solidFill>
                <a:ea typeface="Times New Roman" pitchFamily="18" charset="0"/>
                <a:cs typeface="Times New Roman" pitchFamily="18" charset="0"/>
              </a:rPr>
              <a:t>Figure S4</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 For creating a 2D merged image, on method column select maximum intensity projection (MIP) with X-Y Plane</a:t>
            </a:r>
            <a:r>
              <a:rPr kumimoji="0" lang="en-US" sz="1400" b="0" i="0" u="none" strike="noStrike" cap="none" normalizeH="0" baseline="0" dirty="0">
                <a:ln>
                  <a:noFill/>
                </a:ln>
                <a:solidFill>
                  <a:srgbClr val="000000"/>
                </a:solidFill>
                <a:effectLst/>
                <a:ea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ep 2 merged 2D slide for presentation.jpg"/>
          <p:cNvPicPr>
            <a:picLocks noGrp="1" noChangeAspect="1"/>
          </p:cNvPicPr>
          <p:nvPr>
            <p:ph idx="1"/>
          </p:nvPr>
        </p:nvPicPr>
        <p:blipFill>
          <a:blip r:embed="rId2" cstate="print"/>
          <a:stretch>
            <a:fillRect/>
          </a:stretch>
        </p:blipFill>
        <p:spPr>
          <a:xfrm>
            <a:off x="381000" y="1295400"/>
            <a:ext cx="8229600" cy="4472888"/>
          </a:xfrm>
        </p:spPr>
      </p:pic>
      <p:sp>
        <p:nvSpPr>
          <p:cNvPr id="20481" name="Rectangle 1"/>
          <p:cNvSpPr>
            <a:spLocks noChangeArrowheads="1"/>
          </p:cNvSpPr>
          <p:nvPr/>
        </p:nvSpPr>
        <p:spPr bwMode="auto">
          <a:xfrm>
            <a:off x="381000" y="762000"/>
            <a:ext cx="445647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a:solidFill>
                  <a:srgbClr val="000000"/>
                </a:solidFill>
                <a:ea typeface="Times New Roman" pitchFamily="18" charset="0"/>
                <a:cs typeface="Times New Roman" pitchFamily="18" charset="0"/>
              </a:rPr>
              <a:t>Figure S5</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 Merged fly brain 2D image </a:t>
            </a:r>
            <a:r>
              <a:rPr kumimoji="0" lang="en-US" sz="1400" b="1" i="0" u="none" strike="noStrike" cap="none" normalizeH="0" baseline="0" dirty="0">
                <a:ln>
                  <a:noFill/>
                </a:ln>
                <a:effectLst/>
                <a:ea typeface="Times New Roman" pitchFamily="18" charset="0"/>
                <a:cs typeface="Times New Roman" pitchFamily="18" charset="0"/>
              </a:rPr>
              <a:t>for presentation </a:t>
            </a:r>
            <a:endParaRPr kumimoji="0" lang="en-US" sz="1400" b="1" i="0" u="none" strike="noStrike" cap="none" normalizeH="0" baseline="0" dirty="0">
              <a:ln>
                <a:noFill/>
              </a:ln>
              <a:effectLst/>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 6.jpg"/>
          <p:cNvPicPr>
            <a:picLocks noGrp="1" noChangeAspect="1"/>
          </p:cNvPicPr>
          <p:nvPr>
            <p:ph idx="1"/>
          </p:nvPr>
        </p:nvPicPr>
        <p:blipFill>
          <a:blip r:embed="rId3" cstate="print"/>
          <a:stretch>
            <a:fillRect/>
          </a:stretch>
        </p:blipFill>
        <p:spPr>
          <a:xfrm>
            <a:off x="381000" y="1371600"/>
            <a:ext cx="8229600" cy="4440555"/>
          </a:xfrm>
        </p:spPr>
      </p:pic>
      <p:sp>
        <p:nvSpPr>
          <p:cNvPr id="5" name="Rectangle 4"/>
          <p:cNvSpPr/>
          <p:nvPr/>
        </p:nvSpPr>
        <p:spPr>
          <a:xfrm>
            <a:off x="228600" y="381000"/>
            <a:ext cx="8305800" cy="738664"/>
          </a:xfrm>
          <a:prstGeom prst="rect">
            <a:avLst/>
          </a:prstGeom>
        </p:spPr>
        <p:txBody>
          <a:bodyPr wrap="square">
            <a:spAutoFit/>
          </a:bodyPr>
          <a:lstStyle/>
          <a:p>
            <a:r>
              <a:rPr lang="en-US" sz="1400" b="1" dirty="0">
                <a:ea typeface="Times New Roman" pitchFamily="18" charset="0"/>
                <a:cs typeface="Times New Roman" pitchFamily="18" charset="0"/>
              </a:rPr>
              <a:t>Figure S</a:t>
            </a:r>
            <a:r>
              <a:rPr lang="en-IN" sz="1400" b="1" dirty="0"/>
              <a:t>6.  For quantification of dopaminergic neuron number and  fluorescence intensity select 3D images of Z-Stack with brain regions; PAL, PPL1, PPL2, PPM1/2, PPM3 (PAL- </a:t>
            </a:r>
            <a:r>
              <a:rPr lang="en-IN" sz="1400" b="1" dirty="0" err="1"/>
              <a:t>Protocerebral</a:t>
            </a:r>
            <a:r>
              <a:rPr lang="en-IN" sz="1400" b="1" dirty="0"/>
              <a:t> anterior lateral; PPL- </a:t>
            </a:r>
            <a:r>
              <a:rPr lang="en-IN" sz="1400" b="1" dirty="0" err="1"/>
              <a:t>Protocerebral</a:t>
            </a:r>
            <a:r>
              <a:rPr lang="en-IN" sz="1400" b="1" dirty="0"/>
              <a:t> posterior lateral; PPM- </a:t>
            </a:r>
            <a:r>
              <a:rPr lang="en-IN" sz="1400" b="1" dirty="0" err="1"/>
              <a:t>Protocerebral</a:t>
            </a:r>
            <a:r>
              <a:rPr lang="en-IN" sz="1400" b="1" dirty="0"/>
              <a:t> posterior medial)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57200" y="576590"/>
            <a:ext cx="838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a:solidFill>
                  <a:srgbClr val="000000"/>
                </a:solidFill>
                <a:ea typeface="Times New Roman" pitchFamily="18" charset="0"/>
                <a:cs typeface="Times New Roman" pitchFamily="18" charset="0"/>
              </a:rPr>
              <a:t>Figure S7</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 Enlarge the images to see clear </a:t>
            </a:r>
            <a:r>
              <a:rPr kumimoji="0" lang="en-US" sz="1400" b="1" i="0" u="none" strike="noStrike" cap="none" normalizeH="0" baseline="0" dirty="0" err="1">
                <a:ln>
                  <a:noFill/>
                </a:ln>
                <a:solidFill>
                  <a:srgbClr val="000000"/>
                </a:solidFill>
                <a:effectLst/>
                <a:ea typeface="Times New Roman" pitchFamily="18" charset="0"/>
                <a:cs typeface="Times New Roman" pitchFamily="18" charset="0"/>
              </a:rPr>
              <a:t>neurites</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 select appropriate tools (draw </a:t>
            </a:r>
            <a:r>
              <a:rPr kumimoji="0" lang="en-US" sz="1400" b="1" i="0" u="none" strike="noStrike" cap="none" normalizeH="0" baseline="0" dirty="0" err="1">
                <a:ln>
                  <a:noFill/>
                </a:ln>
                <a:solidFill>
                  <a:srgbClr val="000000"/>
                </a:solidFill>
                <a:effectLst/>
                <a:ea typeface="Times New Roman" pitchFamily="18" charset="0"/>
                <a:cs typeface="Times New Roman" pitchFamily="18" charset="0"/>
              </a:rPr>
              <a:t>spline</a:t>
            </a:r>
            <a:r>
              <a:rPr kumimoji="0" lang="en-US" sz="1400" b="1" i="0" u="none" strike="noStrike" cap="none" normalizeH="0" baseline="0" dirty="0">
                <a:ln>
                  <a:noFill/>
                </a:ln>
                <a:solidFill>
                  <a:srgbClr val="000000"/>
                </a:solidFill>
                <a:effectLst/>
                <a:ea typeface="Times New Roman" pitchFamily="18" charset="0"/>
                <a:cs typeface="Times New Roman" pitchFamily="18" charset="0"/>
              </a:rPr>
              <a:t> contour) from graphics and draw line around the neuron displays intensity mean values and area.</a:t>
            </a:r>
            <a:endParaRPr kumimoji="0" lang="en-US" sz="1400" b="1" i="0" u="none" strike="noStrike" cap="none" normalizeH="0" baseline="0" dirty="0">
              <a:ln>
                <a:noFill/>
              </a:ln>
              <a:solidFill>
                <a:schemeClr val="tx1"/>
              </a:solidFill>
              <a:effectLst/>
              <a:cs typeface="Arial" pitchFamily="34" charset="0"/>
            </a:endParaRPr>
          </a:p>
        </p:txBody>
      </p:sp>
      <p:pic>
        <p:nvPicPr>
          <p:cNvPr id="6" name="Content Placeholder 5" descr="S7 300dpi.jpg"/>
          <p:cNvPicPr>
            <a:picLocks noGrp="1" noChangeAspect="1"/>
          </p:cNvPicPr>
          <p:nvPr>
            <p:ph idx="1"/>
          </p:nvPr>
        </p:nvPicPr>
        <p:blipFill>
          <a:blip r:embed="rId2" cstate="print"/>
          <a:stretch>
            <a:fillRect/>
          </a:stretch>
        </p:blipFill>
        <p:spPr>
          <a:xfrm>
            <a:off x="381000" y="1219200"/>
            <a:ext cx="8498141" cy="45720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446</Words>
  <Application>Microsoft Office PowerPoint</Application>
  <PresentationFormat>On-screen Show (4:3)</PresentationFormat>
  <Paragraphs>20</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Supplementary 1 </vt:lpstr>
      <vt:lpstr>           Steps for Acquisition of  Drosophila Brain Image for Quantification of Dopaminergic Neuronal Number and Fluorescence Intensity Using Fluorescence Microscope  (Carl Zeiss) with ZEN 2012 SP2 Software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Steps For Acquisition Of  Drosophila Brain Image For Quantification Of Dopaminergic Neuron Number And Pixel Intensity Using Fluorescence Microscope  (Carl Zeiss) With ZEN 2012 SP2 Software        By: Rahul Chaurasia  Ph.D. Student Drosophila Neurobiology Lab Nagaland University, Lumami, India</dc:title>
  <dc:creator>RIME CHAURASIA</dc:creator>
  <cp:lastModifiedBy>Sarat Yenisetti</cp:lastModifiedBy>
  <cp:revision>42</cp:revision>
  <dcterms:created xsi:type="dcterms:W3CDTF">2006-08-16T00:00:00Z</dcterms:created>
  <dcterms:modified xsi:type="dcterms:W3CDTF">2023-04-29T10:31:13Z</dcterms:modified>
</cp:coreProperties>
</file>