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Default Extension="jpeg" ContentType="image/jpeg"/>
  <Default Extension="rels" ContentType="application/vnd.openxmlformats-package.relationships+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Default Extension="gif" ContentType="image/gif"/>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60" autoAdjust="0"/>
    <p:restoredTop sz="94660"/>
  </p:normalViewPr>
  <p:slideViewPr>
    <p:cSldViewPr snapToGrid="0">
      <p:cViewPr varScale="1">
        <p:scale>
          <a:sx n="188" d="100"/>
          <a:sy n="188" d="100"/>
        </p:scale>
        <p:origin x="192"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D749C4C-A361-44BB-B956-800BA11E0934}" type="datetimeFigureOut">
              <a:rPr lang="en-US" smtClean="0"/>
              <a:t>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E7A4F-5FF8-4738-B31C-97946742EDAE}" type="slidenum">
              <a:rPr lang="en-US" smtClean="0"/>
              <a:t>‹#›</a:t>
            </a:fld>
            <a:endParaRPr lang="en-US"/>
          </a:p>
        </p:txBody>
      </p:sp>
    </p:spTree>
    <p:extLst>
      <p:ext uri="{BB962C8B-B14F-4D97-AF65-F5344CB8AC3E}">
        <p14:creationId xmlns:p14="http://schemas.microsoft.com/office/powerpoint/2010/main" val="4222200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749C4C-A361-44BB-B956-800BA11E0934}" type="datetimeFigureOut">
              <a:rPr lang="en-US" smtClean="0"/>
              <a:t>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E7A4F-5FF8-4738-B31C-97946742EDAE}" type="slidenum">
              <a:rPr lang="en-US" smtClean="0"/>
              <a:t>‹#›</a:t>
            </a:fld>
            <a:endParaRPr lang="en-US"/>
          </a:p>
        </p:txBody>
      </p:sp>
    </p:spTree>
    <p:extLst>
      <p:ext uri="{BB962C8B-B14F-4D97-AF65-F5344CB8AC3E}">
        <p14:creationId xmlns:p14="http://schemas.microsoft.com/office/powerpoint/2010/main" val="2955596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749C4C-A361-44BB-B956-800BA11E0934}" type="datetimeFigureOut">
              <a:rPr lang="en-US" smtClean="0"/>
              <a:t>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E7A4F-5FF8-4738-B31C-97946742EDAE}" type="slidenum">
              <a:rPr lang="en-US" smtClean="0"/>
              <a:t>‹#›</a:t>
            </a:fld>
            <a:endParaRPr lang="en-US"/>
          </a:p>
        </p:txBody>
      </p:sp>
    </p:spTree>
    <p:extLst>
      <p:ext uri="{BB962C8B-B14F-4D97-AF65-F5344CB8AC3E}">
        <p14:creationId xmlns:p14="http://schemas.microsoft.com/office/powerpoint/2010/main" val="2327097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749C4C-A361-44BB-B956-800BA11E0934}" type="datetimeFigureOut">
              <a:rPr lang="en-US" smtClean="0"/>
              <a:t>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E7A4F-5FF8-4738-B31C-97946742EDAE}" type="slidenum">
              <a:rPr lang="en-US" smtClean="0"/>
              <a:t>‹#›</a:t>
            </a:fld>
            <a:endParaRPr lang="en-US"/>
          </a:p>
        </p:txBody>
      </p:sp>
    </p:spTree>
    <p:extLst>
      <p:ext uri="{BB962C8B-B14F-4D97-AF65-F5344CB8AC3E}">
        <p14:creationId xmlns:p14="http://schemas.microsoft.com/office/powerpoint/2010/main" val="762498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749C4C-A361-44BB-B956-800BA11E0934}" type="datetimeFigureOut">
              <a:rPr lang="en-US" smtClean="0"/>
              <a:t>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E7A4F-5FF8-4738-B31C-97946742EDAE}" type="slidenum">
              <a:rPr lang="en-US" smtClean="0"/>
              <a:t>‹#›</a:t>
            </a:fld>
            <a:endParaRPr lang="en-US"/>
          </a:p>
        </p:txBody>
      </p:sp>
    </p:spTree>
    <p:extLst>
      <p:ext uri="{BB962C8B-B14F-4D97-AF65-F5344CB8AC3E}">
        <p14:creationId xmlns:p14="http://schemas.microsoft.com/office/powerpoint/2010/main" val="1970215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D749C4C-A361-44BB-B956-800BA11E0934}" type="datetimeFigureOut">
              <a:rPr lang="en-US" smtClean="0"/>
              <a:t>11/8/2014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6E7A4F-5FF8-4738-B31C-97946742EDAE}" type="slidenum">
              <a:rPr lang="en-US" smtClean="0"/>
              <a:t>‹#›</a:t>
            </a:fld>
            <a:endParaRPr lang="en-US"/>
          </a:p>
        </p:txBody>
      </p:sp>
    </p:spTree>
    <p:extLst>
      <p:ext uri="{BB962C8B-B14F-4D97-AF65-F5344CB8AC3E}">
        <p14:creationId xmlns:p14="http://schemas.microsoft.com/office/powerpoint/2010/main" val="3334014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D749C4C-A361-44BB-B956-800BA11E0934}" type="datetimeFigureOut">
              <a:rPr lang="en-US" smtClean="0"/>
              <a:t>11/8/2014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6E7A4F-5FF8-4738-B31C-97946742EDAE}" type="slidenum">
              <a:rPr lang="en-US" smtClean="0"/>
              <a:t>‹#›</a:t>
            </a:fld>
            <a:endParaRPr lang="en-US"/>
          </a:p>
        </p:txBody>
      </p:sp>
    </p:spTree>
    <p:extLst>
      <p:ext uri="{BB962C8B-B14F-4D97-AF65-F5344CB8AC3E}">
        <p14:creationId xmlns:p14="http://schemas.microsoft.com/office/powerpoint/2010/main" val="1446253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D749C4C-A361-44BB-B956-800BA11E0934}" type="datetimeFigureOut">
              <a:rPr lang="en-US" smtClean="0"/>
              <a:t>11/8/2014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6E7A4F-5FF8-4738-B31C-97946742EDAE}" type="slidenum">
              <a:rPr lang="en-US" smtClean="0"/>
              <a:t>‹#›</a:t>
            </a:fld>
            <a:endParaRPr lang="en-US"/>
          </a:p>
        </p:txBody>
      </p:sp>
    </p:spTree>
    <p:extLst>
      <p:ext uri="{BB962C8B-B14F-4D97-AF65-F5344CB8AC3E}">
        <p14:creationId xmlns:p14="http://schemas.microsoft.com/office/powerpoint/2010/main" val="3417061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749C4C-A361-44BB-B956-800BA11E0934}" type="datetimeFigureOut">
              <a:rPr lang="en-US" smtClean="0"/>
              <a:t>11/8/2014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6E7A4F-5FF8-4738-B31C-97946742EDAE}" type="slidenum">
              <a:rPr lang="en-US" smtClean="0"/>
              <a:t>‹#›</a:t>
            </a:fld>
            <a:endParaRPr lang="en-US"/>
          </a:p>
        </p:txBody>
      </p:sp>
    </p:spTree>
    <p:extLst>
      <p:ext uri="{BB962C8B-B14F-4D97-AF65-F5344CB8AC3E}">
        <p14:creationId xmlns:p14="http://schemas.microsoft.com/office/powerpoint/2010/main" val="2307086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749C4C-A361-44BB-B956-800BA11E0934}" type="datetimeFigureOut">
              <a:rPr lang="en-US" smtClean="0"/>
              <a:t>11/8/2014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6E7A4F-5FF8-4738-B31C-97946742EDAE}" type="slidenum">
              <a:rPr lang="en-US" smtClean="0"/>
              <a:t>‹#›</a:t>
            </a:fld>
            <a:endParaRPr lang="en-US"/>
          </a:p>
        </p:txBody>
      </p:sp>
    </p:spTree>
    <p:extLst>
      <p:ext uri="{BB962C8B-B14F-4D97-AF65-F5344CB8AC3E}">
        <p14:creationId xmlns:p14="http://schemas.microsoft.com/office/powerpoint/2010/main" val="3557625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749C4C-A361-44BB-B956-800BA11E0934}" type="datetimeFigureOut">
              <a:rPr lang="en-US" smtClean="0"/>
              <a:t>11/8/2014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6E7A4F-5FF8-4738-B31C-97946742EDAE}" type="slidenum">
              <a:rPr lang="en-US" smtClean="0"/>
              <a:t>‹#›</a:t>
            </a:fld>
            <a:endParaRPr lang="en-US"/>
          </a:p>
        </p:txBody>
      </p:sp>
    </p:spTree>
    <p:extLst>
      <p:ext uri="{BB962C8B-B14F-4D97-AF65-F5344CB8AC3E}">
        <p14:creationId xmlns:p14="http://schemas.microsoft.com/office/powerpoint/2010/main" val="1840247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749C4C-A361-44BB-B956-800BA11E0934}" type="datetimeFigureOut">
              <a:rPr lang="en-US" smtClean="0"/>
              <a:t>11/8/2014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6E7A4F-5FF8-4738-B31C-97946742EDAE}" type="slidenum">
              <a:rPr lang="en-US" smtClean="0"/>
              <a:t>‹#›</a:t>
            </a:fld>
            <a:endParaRPr lang="en-US"/>
          </a:p>
        </p:txBody>
      </p:sp>
    </p:spTree>
    <p:extLst>
      <p:ext uri="{BB962C8B-B14F-4D97-AF65-F5344CB8AC3E}">
        <p14:creationId xmlns:p14="http://schemas.microsoft.com/office/powerpoint/2010/main" val="24671767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redwood.berkeley.edu/bruno/research/" TargetMode="External"/><Relationship Id="rId2" Type="http://schemas.openxmlformats.org/officeDocument/2006/relationships/image" Target="../media/image1.gif"/><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09160" y="735388"/>
            <a:ext cx="3886200" cy="2260654"/>
          </a:xfrm>
          <a:prstGeom prst="rect">
            <a:avLst/>
          </a:prstGeom>
        </p:spPr>
      </p:pic>
      <p:sp>
        <p:nvSpPr>
          <p:cNvPr id="4" name="TextBox 3"/>
          <p:cNvSpPr txBox="1"/>
          <p:nvPr/>
        </p:nvSpPr>
        <p:spPr>
          <a:xfrm>
            <a:off x="5623560" y="565574"/>
            <a:ext cx="2350444" cy="123111"/>
          </a:xfrm>
          <a:prstGeom prst="rect">
            <a:avLst/>
          </a:prstGeom>
          <a:noFill/>
        </p:spPr>
        <p:txBody>
          <a:bodyPr wrap="square" lIns="0" tIns="0" rIns="0" bIns="0" rtlCol="0">
            <a:spAutoFit/>
          </a:bodyPr>
          <a:lstStyle/>
          <a:p>
            <a:r>
              <a:rPr lang="en-US" sz="800" b="1" u="sng" dirty="0" err="1" smtClean="0">
                <a:latin typeface="Times New Roman" panose="02020603050405020304" pitchFamily="18" charset="0"/>
                <a:cs typeface="Times New Roman" panose="02020603050405020304" pitchFamily="18" charset="0"/>
              </a:rPr>
              <a:t>Olshausen</a:t>
            </a:r>
            <a:r>
              <a:rPr lang="en-US" sz="800" b="1" u="sng" dirty="0" smtClean="0">
                <a:latin typeface="Times New Roman" panose="02020603050405020304" pitchFamily="18" charset="0"/>
                <a:cs typeface="Times New Roman" panose="02020603050405020304" pitchFamily="18" charset="0"/>
              </a:rPr>
              <a:t> Lab: spatiotemporal basis set for V1</a:t>
            </a:r>
          </a:p>
        </p:txBody>
      </p:sp>
      <p:sp>
        <p:nvSpPr>
          <p:cNvPr id="5" name="TextBox 4"/>
          <p:cNvSpPr txBox="1"/>
          <p:nvPr/>
        </p:nvSpPr>
        <p:spPr>
          <a:xfrm>
            <a:off x="1587292" y="565574"/>
            <a:ext cx="1828800" cy="123111"/>
          </a:xfrm>
          <a:prstGeom prst="rect">
            <a:avLst/>
          </a:prstGeom>
          <a:noFill/>
        </p:spPr>
        <p:txBody>
          <a:bodyPr wrap="square" lIns="0" tIns="0" rIns="0" bIns="0" rtlCol="0">
            <a:spAutoFit/>
          </a:bodyPr>
          <a:lstStyle/>
          <a:p>
            <a:r>
              <a:rPr lang="en-US" sz="800" b="1" u="sng" dirty="0" smtClean="0">
                <a:latin typeface="Times New Roman" panose="02020603050405020304" pitchFamily="18" charset="0"/>
                <a:cs typeface="Times New Roman" panose="02020603050405020304" pitchFamily="18" charset="0"/>
              </a:rPr>
              <a:t>Sparsey: Spatiotemporal basis for V1</a:t>
            </a:r>
          </a:p>
        </p:txBody>
      </p:sp>
      <p:graphicFrame>
        <p:nvGraphicFramePr>
          <p:cNvPr id="8" name="Table 7"/>
          <p:cNvGraphicFramePr>
            <a:graphicFrameLocks noGrp="1"/>
          </p:cNvGraphicFramePr>
          <p:nvPr>
            <p:extLst>
              <p:ext uri="{D42A27DB-BD31-4B8C-83A1-F6EECF244321}">
                <p14:modId xmlns:p14="http://schemas.microsoft.com/office/powerpoint/2010/main" val="2980744473"/>
              </p:ext>
            </p:extLst>
          </p:nvPr>
        </p:nvGraphicFramePr>
        <p:xfrm>
          <a:off x="243840" y="3556000"/>
          <a:ext cx="8519159" cy="3093720"/>
        </p:xfrm>
        <a:graphic>
          <a:graphicData uri="http://schemas.openxmlformats.org/drawingml/2006/table">
            <a:tbl>
              <a:tblPr firstRow="1" bandRow="1"/>
              <a:tblGrid>
                <a:gridCol w="1076960"/>
                <a:gridCol w="4439920"/>
                <a:gridCol w="3002279"/>
              </a:tblGrid>
              <a:tr h="180340">
                <a:tc>
                  <a:txBody>
                    <a:bodyPr/>
                    <a:lstStyle/>
                    <a:p>
                      <a:pPr algn="ctr"/>
                      <a:r>
                        <a:rPr lang="en-US" sz="800" b="1" dirty="0" smtClean="0">
                          <a:latin typeface="Times New Roman" panose="02020603050405020304" pitchFamily="18" charset="0"/>
                          <a:cs typeface="Times New Roman" panose="02020603050405020304" pitchFamily="18" charset="0"/>
                        </a:rPr>
                        <a:t>Characteristic</a:t>
                      </a:r>
                      <a:endParaRPr lang="en-US" sz="800" b="1" dirty="0">
                        <a:latin typeface="Times New Roman" panose="02020603050405020304" pitchFamily="18" charset="0"/>
                        <a:cs typeface="Times New Roman" panose="02020603050405020304" pitchFamily="18" charset="0"/>
                      </a:endParaRPr>
                    </a:p>
                  </a:txBody>
                  <a:tcPr marL="45720" marR="45720">
                    <a:solidFill>
                      <a:schemeClr val="bg1">
                        <a:lumMod val="85000"/>
                      </a:schemeClr>
                    </a:solidFill>
                  </a:tcPr>
                </a:tc>
                <a:tc>
                  <a:txBody>
                    <a:bodyPr/>
                    <a:lstStyle/>
                    <a:p>
                      <a:pPr algn="ctr"/>
                      <a:r>
                        <a:rPr lang="en-US" sz="800" b="1" dirty="0" smtClean="0">
                          <a:latin typeface="Times New Roman" panose="02020603050405020304" pitchFamily="18" charset="0"/>
                          <a:cs typeface="Times New Roman" panose="02020603050405020304" pitchFamily="18" charset="0"/>
                        </a:rPr>
                        <a:t>Sparsey</a:t>
                      </a:r>
                      <a:endParaRPr lang="en-US" sz="800" b="1" dirty="0">
                        <a:latin typeface="Times New Roman" panose="02020603050405020304" pitchFamily="18" charset="0"/>
                        <a:cs typeface="Times New Roman" panose="02020603050405020304" pitchFamily="18" charset="0"/>
                      </a:endParaRPr>
                    </a:p>
                  </a:txBody>
                  <a:tcPr marL="45720" marR="45720">
                    <a:solidFill>
                      <a:schemeClr val="bg1">
                        <a:lumMod val="85000"/>
                      </a:schemeClr>
                    </a:solidFill>
                  </a:tcPr>
                </a:tc>
                <a:tc>
                  <a:txBody>
                    <a:bodyPr/>
                    <a:lstStyle/>
                    <a:p>
                      <a:pPr algn="ctr"/>
                      <a:r>
                        <a:rPr lang="en-US" sz="800" b="1" dirty="0" smtClean="0">
                          <a:latin typeface="Times New Roman" panose="02020603050405020304" pitchFamily="18" charset="0"/>
                          <a:cs typeface="Times New Roman" panose="02020603050405020304" pitchFamily="18" charset="0"/>
                        </a:rPr>
                        <a:t>Localist (e.g., </a:t>
                      </a:r>
                      <a:r>
                        <a:rPr lang="en-US" sz="800" b="1" dirty="0" err="1" smtClean="0">
                          <a:latin typeface="Times New Roman" panose="02020603050405020304" pitchFamily="18" charset="0"/>
                          <a:cs typeface="Times New Roman" panose="02020603050405020304" pitchFamily="18" charset="0"/>
                        </a:rPr>
                        <a:t>Olshausen</a:t>
                      </a:r>
                      <a:r>
                        <a:rPr lang="en-US" sz="800" b="1" dirty="0" smtClean="0">
                          <a:latin typeface="Times New Roman" panose="02020603050405020304" pitchFamily="18" charset="0"/>
                          <a:cs typeface="Times New Roman" panose="02020603050405020304" pitchFamily="18" charset="0"/>
                        </a:rPr>
                        <a:t> &amp; Field)</a:t>
                      </a:r>
                      <a:endParaRPr lang="en-US" sz="800" b="1" dirty="0">
                        <a:latin typeface="Times New Roman" panose="02020603050405020304" pitchFamily="18" charset="0"/>
                        <a:cs typeface="Times New Roman" panose="02020603050405020304" pitchFamily="18" charset="0"/>
                      </a:endParaRPr>
                    </a:p>
                  </a:txBody>
                  <a:tcPr marL="45720" marR="45720">
                    <a:solidFill>
                      <a:schemeClr val="bg1">
                        <a:lumMod val="85000"/>
                      </a:schemeClr>
                    </a:solidFill>
                  </a:tcPr>
                </a:tc>
              </a:tr>
              <a:tr h="180340">
                <a:tc>
                  <a:txBody>
                    <a:bodyPr/>
                    <a:lstStyle/>
                    <a:p>
                      <a:r>
                        <a:rPr lang="en-US" sz="800" b="1" dirty="0" smtClean="0">
                          <a:latin typeface="Times New Roman" panose="02020603050405020304" pitchFamily="18" charset="0"/>
                          <a:cs typeface="Times New Roman" panose="02020603050405020304" pitchFamily="18" charset="0"/>
                        </a:rPr>
                        <a:t>Origin of</a:t>
                      </a:r>
                      <a:r>
                        <a:rPr lang="en-US" sz="800" b="1" baseline="0" dirty="0" smtClean="0">
                          <a:latin typeface="Times New Roman" panose="02020603050405020304" pitchFamily="18" charset="0"/>
                          <a:cs typeface="Times New Roman" panose="02020603050405020304" pitchFamily="18" charset="0"/>
                        </a:rPr>
                        <a:t> any single feature (</a:t>
                      </a:r>
                      <a:r>
                        <a:rPr lang="en-US" sz="800" b="1" baseline="0" smtClean="0">
                          <a:latin typeface="Times New Roman" panose="02020603050405020304" pitchFamily="18" charset="0"/>
                          <a:cs typeface="Times New Roman" panose="02020603050405020304" pitchFamily="18" charset="0"/>
                        </a:rPr>
                        <a:t>basis element)</a:t>
                      </a:r>
                      <a:endParaRPr lang="en-US" sz="800" b="1" dirty="0">
                        <a:latin typeface="Times New Roman" panose="02020603050405020304" pitchFamily="18" charset="0"/>
                        <a:cs typeface="Times New Roman" panose="02020603050405020304" pitchFamily="18" charset="0"/>
                      </a:endParaRPr>
                    </a:p>
                  </a:txBody>
                  <a:tcPr marL="45720" marR="45720"/>
                </a:tc>
                <a:tc>
                  <a:txBody>
                    <a:bodyPr/>
                    <a:lstStyle/>
                    <a:p>
                      <a:r>
                        <a:rPr lang="en-US" sz="800" baseline="0" dirty="0" smtClean="0">
                          <a:latin typeface="Times New Roman" panose="02020603050405020304" pitchFamily="18" charset="0"/>
                          <a:cs typeface="Times New Roman" panose="02020603050405020304" pitchFamily="18" charset="0"/>
                        </a:rPr>
                        <a:t>A single </a:t>
                      </a:r>
                      <a:r>
                        <a:rPr lang="en-US" sz="800" dirty="0" smtClean="0">
                          <a:latin typeface="Times New Roman" panose="02020603050405020304" pitchFamily="18" charset="0"/>
                          <a:cs typeface="Times New Roman" panose="02020603050405020304" pitchFamily="18" charset="0"/>
                        </a:rPr>
                        <a:t>input pattern experienced,</a:t>
                      </a:r>
                      <a:r>
                        <a:rPr lang="en-US" sz="800" baseline="0" dirty="0" smtClean="0">
                          <a:latin typeface="Times New Roman" panose="02020603050405020304" pitchFamily="18" charset="0"/>
                          <a:cs typeface="Times New Roman" panose="02020603050405020304" pitchFamily="18" charset="0"/>
                        </a:rPr>
                        <a:t> even with only a single trial.</a:t>
                      </a:r>
                      <a:endParaRPr lang="en-US" sz="800" dirty="0">
                        <a:latin typeface="Times New Roman" panose="02020603050405020304" pitchFamily="18" charset="0"/>
                        <a:cs typeface="Times New Roman" panose="02020603050405020304" pitchFamily="18" charset="0"/>
                      </a:endParaRPr>
                    </a:p>
                  </a:txBody>
                  <a:tcPr marL="45720" marR="45720"/>
                </a:tc>
                <a:tc>
                  <a:txBody>
                    <a:bodyPr/>
                    <a:lstStyle/>
                    <a:p>
                      <a:r>
                        <a:rPr lang="en-US" sz="800" dirty="0" smtClean="0">
                          <a:latin typeface="Times New Roman" panose="02020603050405020304" pitchFamily="18" charset="0"/>
                          <a:cs typeface="Times New Roman" panose="02020603050405020304" pitchFamily="18" charset="0"/>
                        </a:rPr>
                        <a:t>An average of many inputs experienced.</a:t>
                      </a:r>
                      <a:endParaRPr lang="en-US" sz="800" dirty="0">
                        <a:latin typeface="Times New Roman" panose="02020603050405020304" pitchFamily="18" charset="0"/>
                        <a:cs typeface="Times New Roman" panose="02020603050405020304" pitchFamily="18" charset="0"/>
                      </a:endParaRPr>
                    </a:p>
                  </a:txBody>
                  <a:tcPr marL="45720" marR="45720"/>
                </a:tc>
              </a:tr>
              <a:tr h="180340">
                <a:tc>
                  <a:txBody>
                    <a:bodyPr/>
                    <a:lstStyle/>
                    <a:p>
                      <a:r>
                        <a:rPr lang="en-US" sz="800" b="1" dirty="0" smtClean="0">
                          <a:latin typeface="Times New Roman" panose="02020603050405020304" pitchFamily="18" charset="0"/>
                          <a:cs typeface="Times New Roman" panose="02020603050405020304" pitchFamily="18" charset="0"/>
                        </a:rPr>
                        <a:t>Content of any single feature</a:t>
                      </a:r>
                    </a:p>
                  </a:txBody>
                  <a:tcPr marL="45720" marR="45720"/>
                </a:tc>
                <a:tc>
                  <a:txBody>
                    <a:bodyPr/>
                    <a:lstStyle/>
                    <a:p>
                      <a:pPr marL="117475" indent="-117475">
                        <a:buFont typeface="Arial" panose="020B0604020202020204" pitchFamily="34" charset="0"/>
                        <a:buChar char="•"/>
                        <a:tabLst>
                          <a:tab pos="574675" algn="l"/>
                        </a:tabLst>
                      </a:pPr>
                      <a:r>
                        <a:rPr lang="en-US" sz="800" dirty="0" smtClean="0">
                          <a:latin typeface="Times New Roman" panose="02020603050405020304" pitchFamily="18" charset="0"/>
                          <a:cs typeface="Times New Roman" panose="02020603050405020304" pitchFamily="18" charset="0"/>
                        </a:rPr>
                        <a:t>Multiple</a:t>
                      </a:r>
                      <a:r>
                        <a:rPr lang="en-US" sz="800" baseline="0" dirty="0" smtClean="0">
                          <a:latin typeface="Times New Roman" panose="02020603050405020304" pitchFamily="18" charset="0"/>
                          <a:cs typeface="Times New Roman" panose="02020603050405020304" pitchFamily="18" charset="0"/>
                        </a:rPr>
                        <a:t> spatial phases, e.g., multiple edge segments at different locations in the aperture are possible (though there are no instances of such in this particular example).</a:t>
                      </a:r>
                    </a:p>
                    <a:p>
                      <a:pPr marL="117475" indent="-117475">
                        <a:buFont typeface="Arial" panose="020B0604020202020204" pitchFamily="34" charset="0"/>
                        <a:buChar char="•"/>
                      </a:pPr>
                      <a:r>
                        <a:rPr lang="en-US" sz="800" baseline="0" dirty="0" smtClean="0">
                          <a:latin typeface="Times New Roman" panose="02020603050405020304" pitchFamily="18" charset="0"/>
                          <a:cs typeface="Times New Roman" panose="02020603050405020304" pitchFamily="18" charset="0"/>
                        </a:rPr>
                        <a:t>Multiple orientations, e.g., the orientation and curvatures of edge segments in Fig.1 change greatly over the temporal extent (in this case, just two discrete time steps).</a:t>
                      </a:r>
                    </a:p>
                    <a:p>
                      <a:pPr marL="117475" indent="-117475">
                        <a:buFont typeface="Arial" panose="020B0604020202020204" pitchFamily="34" charset="0"/>
                        <a:buChar char="•"/>
                      </a:pPr>
                      <a:r>
                        <a:rPr lang="en-US" sz="800" baseline="0" dirty="0" smtClean="0">
                          <a:latin typeface="Times New Roman" panose="02020603050405020304" pitchFamily="18" charset="0"/>
                          <a:cs typeface="Times New Roman" panose="02020603050405020304" pitchFamily="18" charset="0"/>
                        </a:rPr>
                        <a:t>Multiple temporal frequencies, i.e., the speeds with which edges move (translate, rotate) can vary within the relevant temporal extent (though, with the small spatial extent of apertures in Fig. 1 (4x4 pixels) and with a temporal extent of only two time steps, this variability cannot be seen in Fig. 1.  </a:t>
                      </a:r>
                    </a:p>
                    <a:p>
                      <a:pPr marL="117475" marR="0" indent="-1174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aseline="0" dirty="0" smtClean="0">
                          <a:latin typeface="Times New Roman" panose="02020603050405020304" pitchFamily="18" charset="0"/>
                          <a:cs typeface="Times New Roman" panose="02020603050405020304" pitchFamily="18" charset="0"/>
                        </a:rPr>
                        <a:t>Multiple spatial frequencies.  Possible in general, but only likely at higher aperture scales.</a:t>
                      </a:r>
                    </a:p>
                    <a:p>
                      <a:r>
                        <a:rPr lang="en-US" sz="800" baseline="0" dirty="0" smtClean="0">
                          <a:latin typeface="Times New Roman" panose="02020603050405020304" pitchFamily="18" charset="0"/>
                          <a:cs typeface="Times New Roman" panose="02020603050405020304" pitchFamily="18" charset="0"/>
                        </a:rPr>
                        <a:t>Because each Sparsey feature is derived from a single event (and not an average over multiple events), multiple “modes” may generally be present on all of these stimulus dimensions.</a:t>
                      </a:r>
                    </a:p>
                  </a:txBody>
                  <a:tcPr marL="45720" marR="45720"/>
                </a:tc>
                <a:tc>
                  <a:txBody>
                    <a:bodyPr/>
                    <a:lstStyle/>
                    <a:p>
                      <a:pPr marL="117475" indent="-117475">
                        <a:buFont typeface="Arial" panose="020B0604020202020204" pitchFamily="34" charset="0"/>
                        <a:buChar char="•"/>
                      </a:pPr>
                      <a:r>
                        <a:rPr lang="en-US" sz="800" dirty="0" smtClean="0">
                          <a:latin typeface="Times New Roman" panose="02020603050405020304" pitchFamily="18" charset="0"/>
                          <a:cs typeface="Times New Roman" panose="02020603050405020304" pitchFamily="18" charset="0"/>
                        </a:rPr>
                        <a:t>Single spatial phase</a:t>
                      </a:r>
                    </a:p>
                    <a:p>
                      <a:pPr marL="117475" indent="-117475">
                        <a:buFont typeface="Arial" panose="020B0604020202020204" pitchFamily="34" charset="0"/>
                        <a:buChar char="•"/>
                      </a:pPr>
                      <a:r>
                        <a:rPr lang="en-US" sz="800" baseline="0" dirty="0" smtClean="0">
                          <a:latin typeface="Times New Roman" panose="02020603050405020304" pitchFamily="18" charset="0"/>
                          <a:cs typeface="Times New Roman" panose="02020603050405020304" pitchFamily="18" charset="0"/>
                        </a:rPr>
                        <a:t>Single spatial frequency</a:t>
                      </a:r>
                    </a:p>
                    <a:p>
                      <a:pPr marL="117475" indent="-117475">
                        <a:buFont typeface="Arial" panose="020B0604020202020204" pitchFamily="34" charset="0"/>
                        <a:buChar char="•"/>
                      </a:pPr>
                      <a:r>
                        <a:rPr lang="en-US" sz="800" baseline="0" dirty="0" smtClean="0">
                          <a:latin typeface="Times New Roman" panose="02020603050405020304" pitchFamily="18" charset="0"/>
                          <a:cs typeface="Times New Roman" panose="02020603050405020304" pitchFamily="18" charset="0"/>
                        </a:rPr>
                        <a:t>Single orientation</a:t>
                      </a:r>
                    </a:p>
                    <a:p>
                      <a:pPr marL="117475" indent="-117475">
                        <a:buFont typeface="Arial" panose="020B0604020202020204" pitchFamily="34" charset="0"/>
                        <a:buChar char="•"/>
                      </a:pPr>
                      <a:r>
                        <a:rPr lang="en-US" sz="800" baseline="0" dirty="0" smtClean="0">
                          <a:latin typeface="Times New Roman" panose="02020603050405020304" pitchFamily="18" charset="0"/>
                          <a:cs typeface="Times New Roman" panose="02020603050405020304" pitchFamily="18" charset="0"/>
                        </a:rPr>
                        <a:t>Single temporal frequency</a:t>
                      </a:r>
                    </a:p>
                    <a:p>
                      <a:pPr>
                        <a:spcBef>
                          <a:spcPts val="300"/>
                        </a:spcBef>
                      </a:pPr>
                      <a:r>
                        <a:rPr lang="en-US" sz="800" baseline="0" dirty="0" smtClean="0">
                          <a:latin typeface="Times New Roman" panose="02020603050405020304" pitchFamily="18" charset="0"/>
                          <a:cs typeface="Times New Roman" panose="02020603050405020304" pitchFamily="18" charset="0"/>
                        </a:rPr>
                        <a:t>In general, a localist feature such as these is unimodal (e.g., Gaussian, Gabor) </a:t>
                      </a:r>
                      <a:r>
                        <a:rPr lang="en-US" sz="800" dirty="0" smtClean="0">
                          <a:latin typeface="Times New Roman" panose="02020603050405020304" pitchFamily="18" charset="0"/>
                          <a:cs typeface="Times New Roman" panose="02020603050405020304" pitchFamily="18" charset="0"/>
                        </a:rPr>
                        <a:t>on each of</a:t>
                      </a:r>
                      <a:r>
                        <a:rPr lang="en-US" sz="800" baseline="0" dirty="0" smtClean="0">
                          <a:latin typeface="Times New Roman" panose="02020603050405020304" pitchFamily="18" charset="0"/>
                          <a:cs typeface="Times New Roman" panose="02020603050405020304" pitchFamily="18" charset="0"/>
                        </a:rPr>
                        <a:t> the encoded stimulus dimensions.  This is consistent with the underlying idea of this approach which is that a feature should properly be an “average” of some sort. </a:t>
                      </a:r>
                      <a:endParaRPr lang="en-US" sz="800" dirty="0">
                        <a:latin typeface="Times New Roman" panose="02020603050405020304" pitchFamily="18" charset="0"/>
                        <a:cs typeface="Times New Roman" panose="02020603050405020304" pitchFamily="18" charset="0"/>
                      </a:endParaRPr>
                    </a:p>
                  </a:txBody>
                  <a:tcPr marL="45720" marR="45720"/>
                </a:tc>
              </a:tr>
              <a:tr h="180340">
                <a:tc>
                  <a:txBody>
                    <a:bodyPr/>
                    <a:lstStyle/>
                    <a:p>
                      <a:r>
                        <a:rPr lang="en-US" sz="800" b="1" dirty="0" smtClean="0">
                          <a:latin typeface="Times New Roman" panose="02020603050405020304" pitchFamily="18" charset="0"/>
                          <a:cs typeface="Times New Roman" panose="02020603050405020304" pitchFamily="18" charset="0"/>
                        </a:rPr>
                        <a:t># of units in</a:t>
                      </a:r>
                      <a:r>
                        <a:rPr lang="en-US" sz="800" b="1" baseline="0" dirty="0" smtClean="0">
                          <a:latin typeface="Times New Roman" panose="02020603050405020304" pitchFamily="18" charset="0"/>
                          <a:cs typeface="Times New Roman" panose="02020603050405020304" pitchFamily="18" charset="0"/>
                        </a:rPr>
                        <a:t> the code of any single feature</a:t>
                      </a:r>
                      <a:endParaRPr lang="en-US" sz="800" b="1" dirty="0">
                        <a:latin typeface="Times New Roman" panose="02020603050405020304" pitchFamily="18" charset="0"/>
                        <a:cs typeface="Times New Roman" panose="02020603050405020304" pitchFamily="18" charset="0"/>
                      </a:endParaRPr>
                    </a:p>
                  </a:txBody>
                  <a:tcPr marL="45720" marR="45720"/>
                </a:tc>
                <a:tc>
                  <a:txBody>
                    <a:bodyPr/>
                    <a:lstStyle/>
                    <a:p>
                      <a:r>
                        <a:rPr lang="en-US" sz="800" dirty="0" smtClean="0">
                          <a:latin typeface="Times New Roman" panose="02020603050405020304" pitchFamily="18" charset="0"/>
                          <a:cs typeface="Times New Roman" panose="02020603050405020304" pitchFamily="18" charset="0"/>
                        </a:rPr>
                        <a:t>Many.</a:t>
                      </a:r>
                      <a:r>
                        <a:rPr lang="en-US" sz="800" baseline="0" dirty="0" smtClean="0">
                          <a:latin typeface="Times New Roman" panose="02020603050405020304" pitchFamily="18" charset="0"/>
                          <a:cs typeface="Times New Roman" panose="02020603050405020304" pitchFamily="18" charset="0"/>
                        </a:rPr>
                        <a:t>  </a:t>
                      </a:r>
                      <a:r>
                        <a:rPr lang="en-US" sz="800" i="1" baseline="0" dirty="0" smtClean="0">
                          <a:latin typeface="Times New Roman" panose="02020603050405020304" pitchFamily="18" charset="0"/>
                          <a:cs typeface="Times New Roman" panose="02020603050405020304" pitchFamily="18" charset="0"/>
                        </a:rPr>
                        <a:t>Q</a:t>
                      </a:r>
                      <a:r>
                        <a:rPr lang="en-US" sz="800" baseline="0" dirty="0" smtClean="0">
                          <a:latin typeface="Times New Roman" panose="02020603050405020304" pitchFamily="18" charset="0"/>
                          <a:cs typeface="Times New Roman" panose="02020603050405020304" pitchFamily="18" charset="0"/>
                        </a:rPr>
                        <a:t>, where </a:t>
                      </a:r>
                      <a:r>
                        <a:rPr lang="en-US" sz="800" i="1" baseline="0" dirty="0" smtClean="0">
                          <a:latin typeface="Times New Roman" panose="02020603050405020304" pitchFamily="18" charset="0"/>
                          <a:cs typeface="Times New Roman" panose="02020603050405020304" pitchFamily="18" charset="0"/>
                        </a:rPr>
                        <a:t>Q</a:t>
                      </a:r>
                      <a:r>
                        <a:rPr lang="en-US" sz="800" baseline="0" dirty="0" smtClean="0">
                          <a:latin typeface="Times New Roman" panose="02020603050405020304" pitchFamily="18" charset="0"/>
                          <a:cs typeface="Times New Roman" panose="02020603050405020304" pitchFamily="18" charset="0"/>
                        </a:rPr>
                        <a:t> (the number of WTA </a:t>
                      </a:r>
                      <a:r>
                        <a:rPr lang="en-US" sz="800" i="1" baseline="0" dirty="0" smtClean="0">
                          <a:latin typeface="Times New Roman" panose="02020603050405020304" pitchFamily="18" charset="0"/>
                          <a:cs typeface="Times New Roman" panose="02020603050405020304" pitchFamily="18" charset="0"/>
                        </a:rPr>
                        <a:t>competitive modules </a:t>
                      </a:r>
                      <a:r>
                        <a:rPr lang="en-US" sz="800" baseline="0" dirty="0" smtClean="0">
                          <a:latin typeface="Times New Roman" panose="02020603050405020304" pitchFamily="18" charset="0"/>
                          <a:cs typeface="Times New Roman" panose="02020603050405020304" pitchFamily="18" charset="0"/>
                        </a:rPr>
                        <a:t>(CMs), which we propose as analogs of cortical </a:t>
                      </a:r>
                      <a:r>
                        <a:rPr lang="en-US" sz="800" i="1" baseline="0" dirty="0" smtClean="0">
                          <a:latin typeface="Times New Roman" panose="02020603050405020304" pitchFamily="18" charset="0"/>
                          <a:cs typeface="Times New Roman" panose="02020603050405020304" pitchFamily="18" charset="0"/>
                        </a:rPr>
                        <a:t>minicolumns</a:t>
                      </a:r>
                      <a:r>
                        <a:rPr lang="en-US" sz="800" baseline="0" dirty="0" smtClean="0">
                          <a:latin typeface="Times New Roman" panose="02020603050405020304" pitchFamily="18" charset="0"/>
                          <a:cs typeface="Times New Roman" panose="02020603050405020304" pitchFamily="18" charset="0"/>
                        </a:rPr>
                        <a:t>, in a mac is order 100.</a:t>
                      </a:r>
                      <a:endParaRPr lang="en-US" sz="800" dirty="0">
                        <a:latin typeface="Times New Roman" panose="02020603050405020304" pitchFamily="18" charset="0"/>
                        <a:cs typeface="Times New Roman" panose="02020603050405020304" pitchFamily="18" charset="0"/>
                      </a:endParaRPr>
                    </a:p>
                  </a:txBody>
                  <a:tcPr marL="45720" marR="45720"/>
                </a:tc>
                <a:tc>
                  <a:txBody>
                    <a:bodyPr/>
                    <a:lstStyle/>
                    <a:p>
                      <a:r>
                        <a:rPr lang="en-US" sz="800" dirty="0" smtClean="0">
                          <a:latin typeface="Times New Roman" panose="02020603050405020304" pitchFamily="18" charset="0"/>
                          <a:cs typeface="Times New Roman" panose="02020603050405020304" pitchFamily="18" charset="0"/>
                        </a:rPr>
                        <a:t>One.</a:t>
                      </a:r>
                      <a:endParaRPr lang="en-US" sz="800" dirty="0">
                        <a:latin typeface="Times New Roman" panose="02020603050405020304" pitchFamily="18" charset="0"/>
                        <a:cs typeface="Times New Roman" panose="02020603050405020304" pitchFamily="18" charset="0"/>
                      </a:endParaRPr>
                    </a:p>
                  </a:txBody>
                  <a:tcPr marL="45720" marR="45720"/>
                </a:tc>
              </a:tr>
              <a:tr h="180340">
                <a:tc>
                  <a:txBody>
                    <a:bodyPr/>
                    <a:lstStyle/>
                    <a:p>
                      <a:r>
                        <a:rPr lang="en-US" sz="800" b="1" dirty="0" smtClean="0">
                          <a:latin typeface="Times New Roman" panose="02020603050405020304" pitchFamily="18" charset="0"/>
                          <a:cs typeface="Times New Roman" panose="02020603050405020304" pitchFamily="18" charset="0"/>
                        </a:rPr>
                        <a:t># of basis features participating</a:t>
                      </a:r>
                      <a:r>
                        <a:rPr lang="en-US" sz="800" b="1" baseline="0" dirty="0" smtClean="0">
                          <a:latin typeface="Times New Roman" panose="02020603050405020304" pitchFamily="18" charset="0"/>
                          <a:cs typeface="Times New Roman" panose="02020603050405020304" pitchFamily="18" charset="0"/>
                        </a:rPr>
                        <a:t> in the representation of any single input image</a:t>
                      </a:r>
                      <a:endParaRPr lang="en-US" sz="800" b="1" dirty="0">
                        <a:latin typeface="Times New Roman" panose="02020603050405020304" pitchFamily="18" charset="0"/>
                        <a:cs typeface="Times New Roman" panose="02020603050405020304" pitchFamily="18" charset="0"/>
                      </a:endParaRPr>
                    </a:p>
                  </a:txBody>
                  <a:tcPr marL="45720" marR="45720"/>
                </a:tc>
                <a:tc>
                  <a:txBody>
                    <a:bodyPr/>
                    <a:lstStyle/>
                    <a:p>
                      <a:r>
                        <a:rPr lang="en-US" sz="800" dirty="0" smtClean="0">
                          <a:latin typeface="Times New Roman" panose="02020603050405020304" pitchFamily="18" charset="0"/>
                          <a:cs typeface="Times New Roman" panose="02020603050405020304" pitchFamily="18" charset="0"/>
                        </a:rPr>
                        <a:t>One.  (But</a:t>
                      </a:r>
                      <a:r>
                        <a:rPr lang="en-US" sz="800" baseline="0" dirty="0" smtClean="0">
                          <a:latin typeface="Times New Roman" panose="02020603050405020304" pitchFamily="18" charset="0"/>
                          <a:cs typeface="Times New Roman" panose="02020603050405020304" pitchFamily="18" charset="0"/>
                        </a:rPr>
                        <a:t> again, that one active feature is represented by </a:t>
                      </a:r>
                      <a:r>
                        <a:rPr lang="en-US" sz="800" i="1" baseline="0" dirty="0" smtClean="0">
                          <a:latin typeface="Times New Roman" panose="02020603050405020304" pitchFamily="18" charset="0"/>
                          <a:cs typeface="Times New Roman" panose="02020603050405020304" pitchFamily="18" charset="0"/>
                        </a:rPr>
                        <a:t>Q</a:t>
                      </a:r>
                      <a:r>
                        <a:rPr lang="en-US" sz="800" baseline="0" dirty="0" smtClean="0">
                          <a:latin typeface="Times New Roman" panose="02020603050405020304" pitchFamily="18" charset="0"/>
                          <a:cs typeface="Times New Roman" panose="02020603050405020304" pitchFamily="18" charset="0"/>
                        </a:rPr>
                        <a:t> active units.)</a:t>
                      </a:r>
                    </a:p>
                    <a:p>
                      <a:r>
                        <a:rPr lang="en-US" sz="800" baseline="0" dirty="0" smtClean="0">
                          <a:latin typeface="Times New Roman" panose="02020603050405020304" pitchFamily="18" charset="0"/>
                          <a:cs typeface="Times New Roman" panose="02020603050405020304" pitchFamily="18" charset="0"/>
                        </a:rPr>
                        <a:t>Thus, this type of representation is called “sparse” specifically because the number of physical units active in representing any one input is small compared to the total number of physical units.  But, these representations can also be sparse in the sense to the right as well.  That is, as noted above, any particular SDC active represents the presence of multiple (</a:t>
                      </a:r>
                      <a:r>
                        <a:rPr lang="en-US" sz="800" b="0" i="1" baseline="0" dirty="0" smtClean="0">
                          <a:latin typeface="Times New Roman" panose="02020603050405020304" pitchFamily="18" charset="0"/>
                          <a:cs typeface="Times New Roman" panose="02020603050405020304" pitchFamily="18" charset="0"/>
                        </a:rPr>
                        <a:t>but, for most natural inputs, a smallish number of</a:t>
                      </a:r>
                      <a:r>
                        <a:rPr lang="en-US" sz="800" baseline="0" dirty="0" smtClean="0">
                          <a:latin typeface="Times New Roman" panose="02020603050405020304" pitchFamily="18" charset="0"/>
                          <a:cs typeface="Times New Roman" panose="02020603050405020304" pitchFamily="18" charset="0"/>
                        </a:rPr>
                        <a:t>) spatial phases, spatial frequencies, orientations, and temporal frequencies.</a:t>
                      </a:r>
                      <a:endParaRPr lang="en-US" sz="800" dirty="0">
                        <a:latin typeface="Times New Roman" panose="02020603050405020304" pitchFamily="18" charset="0"/>
                        <a:cs typeface="Times New Roman" panose="02020603050405020304" pitchFamily="18" charset="0"/>
                      </a:endParaRPr>
                    </a:p>
                  </a:txBody>
                  <a:tcPr marL="45720" marR="45720"/>
                </a:tc>
                <a:tc>
                  <a:txBody>
                    <a:bodyPr/>
                    <a:lstStyle/>
                    <a:p>
                      <a:r>
                        <a:rPr lang="en-US" sz="800" dirty="0" smtClean="0">
                          <a:latin typeface="Times New Roman" panose="02020603050405020304" pitchFamily="18" charset="0"/>
                          <a:cs typeface="Times New Roman" panose="02020603050405020304" pitchFamily="18" charset="0"/>
                        </a:rPr>
                        <a:t>Few, several. </a:t>
                      </a:r>
                      <a:r>
                        <a:rPr lang="en-US" sz="800" baseline="0" dirty="0" smtClean="0">
                          <a:latin typeface="Times New Roman" panose="02020603050405020304" pitchFamily="18" charset="0"/>
                          <a:cs typeface="Times New Roman" panose="02020603050405020304" pitchFamily="18" charset="0"/>
                        </a:rPr>
                        <a:t> This type of “sparse basis” or “sparse code” is called “sparse” for two reasons: </a:t>
                      </a:r>
                    </a:p>
                    <a:p>
                      <a:pPr marL="117475" indent="-117475">
                        <a:spcBef>
                          <a:spcPts val="300"/>
                        </a:spcBef>
                        <a:buFont typeface="+mj-lt"/>
                        <a:buAutoNum type="arabicPeriod"/>
                      </a:pPr>
                      <a:r>
                        <a:rPr lang="en-US" sz="800" baseline="0" dirty="0" smtClean="0">
                          <a:latin typeface="Times New Roman" panose="02020603050405020304" pitchFamily="18" charset="0"/>
                          <a:cs typeface="Times New Roman" panose="02020603050405020304" pitchFamily="18" charset="0"/>
                        </a:rPr>
                        <a:t>The number of features in a sufficient basis is small compared to the number of all possible features definable on the input space. </a:t>
                      </a:r>
                    </a:p>
                    <a:p>
                      <a:pPr marL="117475" indent="-117475">
                        <a:spcBef>
                          <a:spcPts val="300"/>
                        </a:spcBef>
                        <a:buFont typeface="+mj-lt"/>
                        <a:buAutoNum type="arabicPeriod"/>
                      </a:pPr>
                      <a:r>
                        <a:rPr lang="en-US" sz="800" baseline="0" dirty="0" smtClean="0">
                          <a:latin typeface="Times New Roman" panose="02020603050405020304" pitchFamily="18" charset="0"/>
                          <a:cs typeface="Times New Roman" panose="02020603050405020304" pitchFamily="18" charset="0"/>
                        </a:rPr>
                        <a:t>The number of features active in the representation of any one input is small compared to the number of features in the basis.</a:t>
                      </a:r>
                      <a:endParaRPr lang="en-US" sz="800" dirty="0">
                        <a:latin typeface="Times New Roman" panose="02020603050405020304" pitchFamily="18" charset="0"/>
                        <a:cs typeface="Times New Roman" panose="02020603050405020304" pitchFamily="18" charset="0"/>
                      </a:endParaRPr>
                    </a:p>
                  </a:txBody>
                  <a:tcPr marL="45720" marR="45720"/>
                </a:tc>
              </a:tr>
            </a:tbl>
          </a:graphicData>
        </a:graphic>
      </p:graphicFrame>
      <p:sp>
        <p:nvSpPr>
          <p:cNvPr id="7" name="TextBox 6"/>
          <p:cNvSpPr txBox="1"/>
          <p:nvPr/>
        </p:nvSpPr>
        <p:spPr>
          <a:xfrm>
            <a:off x="320040" y="756364"/>
            <a:ext cx="2245360" cy="615553"/>
          </a:xfrm>
          <a:prstGeom prst="rect">
            <a:avLst/>
          </a:prstGeom>
          <a:noFill/>
        </p:spPr>
        <p:txBody>
          <a:bodyPr wrap="square" lIns="0" tIns="0" rIns="0" bIns="0" rtlCol="0">
            <a:spAutoFit/>
          </a:bodyPr>
          <a:lstStyle/>
          <a:p>
            <a:pPr marL="117475" indent="-117475">
              <a:buFont typeface="Arial" panose="020B0604020202020204" pitchFamily="34" charset="0"/>
              <a:buChar char="•"/>
            </a:pPr>
            <a:r>
              <a:rPr lang="en-US" sz="800" dirty="0" smtClean="0">
                <a:latin typeface="Times New Roman" panose="02020603050405020304" pitchFamily="18" charset="0"/>
                <a:cs typeface="Times New Roman" panose="02020603050405020304" pitchFamily="18" charset="0"/>
              </a:rPr>
              <a:t>A set of 100 spatiotemporal basis elements: each is a </a:t>
            </a:r>
            <a:r>
              <a:rPr lang="en-US" sz="800" i="1" dirty="0" smtClean="0">
                <a:latin typeface="Times New Roman" panose="02020603050405020304" pitchFamily="18" charset="0"/>
                <a:cs typeface="Times New Roman" panose="02020603050405020304" pitchFamily="18" charset="0"/>
              </a:rPr>
              <a:t>particular</a:t>
            </a:r>
            <a:r>
              <a:rPr lang="en-US" sz="800" dirty="0" smtClean="0">
                <a:latin typeface="Times New Roman" panose="02020603050405020304" pitchFamily="18" charset="0"/>
                <a:cs typeface="Times New Roman" panose="02020603050405020304" pitchFamily="18" charset="0"/>
              </a:rPr>
              <a:t> 2-frame input pattern that occurred (exactly) in the 4x4 aperture of one of the 16 V1 macs during presentation of 16x16 natural (though edge-filtered and binarized) snippets.</a:t>
            </a:r>
          </a:p>
        </p:txBody>
      </p:sp>
      <p:sp>
        <p:nvSpPr>
          <p:cNvPr id="9" name="TextBox 8"/>
          <p:cNvSpPr txBox="1"/>
          <p:nvPr/>
        </p:nvSpPr>
        <p:spPr>
          <a:xfrm>
            <a:off x="5105400" y="3043475"/>
            <a:ext cx="3512022" cy="246221"/>
          </a:xfrm>
          <a:prstGeom prst="rect">
            <a:avLst/>
          </a:prstGeom>
          <a:noFill/>
        </p:spPr>
        <p:txBody>
          <a:bodyPr wrap="square" lIns="0" tIns="0" rIns="0" bIns="0" rtlCol="0">
            <a:spAutoFit/>
          </a:bodyPr>
          <a:lstStyle/>
          <a:p>
            <a:pPr marL="171450" indent="-171450">
              <a:buFont typeface="Arial" panose="020B0604020202020204" pitchFamily="34" charset="0"/>
              <a:buChar char="•"/>
            </a:pPr>
            <a:r>
              <a:rPr lang="en-US" sz="800" dirty="0" smtClean="0">
                <a:latin typeface="Times New Roman" panose="02020603050405020304" pitchFamily="18" charset="0"/>
                <a:cs typeface="Times New Roman" panose="02020603050405020304" pitchFamily="18" charset="0"/>
              </a:rPr>
              <a:t>Each of these spatiotemporal basis elements is derived from an averaging process over multiple inputs that occurred in multiple </a:t>
            </a:r>
            <a:r>
              <a:rPr lang="en-US" sz="800" dirty="0" smtClean="0">
                <a:latin typeface="Times New Roman" panose="02020603050405020304" pitchFamily="18" charset="0"/>
                <a:cs typeface="Times New Roman" panose="02020603050405020304" pitchFamily="18" charset="0"/>
              </a:rPr>
              <a:t>apertures (</a:t>
            </a:r>
            <a:r>
              <a:rPr lang="en-US" sz="800" dirty="0" smtClean="0">
                <a:latin typeface="Times New Roman" panose="02020603050405020304" pitchFamily="18" charset="0"/>
                <a:cs typeface="Times New Roman" panose="02020603050405020304" pitchFamily="18" charset="0"/>
                <a:hlinkClick r:id="rId3"/>
              </a:rPr>
              <a:t>link to original figure</a:t>
            </a:r>
            <a:r>
              <a:rPr lang="en-US" sz="800" dirty="0" smtClean="0">
                <a:latin typeface="Times New Roman" panose="02020603050405020304" pitchFamily="18" charset="0"/>
                <a:cs typeface="Times New Roman" panose="02020603050405020304" pitchFamily="18" charset="0"/>
              </a:rPr>
              <a:t>).</a:t>
            </a:r>
            <a:endParaRPr lang="en-US" sz="800" dirty="0">
              <a:latin typeface="Times New Roman" panose="02020603050405020304" pitchFamily="18" charset="0"/>
              <a:cs typeface="Times New Roman" panose="02020603050405020304" pitchFamily="18" charset="0"/>
            </a:endParaRPr>
          </a:p>
        </p:txBody>
      </p:sp>
      <p:sp>
        <p:nvSpPr>
          <p:cNvPr id="6" name="Rounded Rectangle 5"/>
          <p:cNvSpPr/>
          <p:nvPr/>
        </p:nvSpPr>
        <p:spPr>
          <a:xfrm>
            <a:off x="238760" y="506788"/>
            <a:ext cx="4262120" cy="2886652"/>
          </a:xfrm>
          <a:prstGeom prst="roundRect">
            <a:avLst>
              <a:gd name="adj" fmla="val 257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4556760" y="504384"/>
            <a:ext cx="4191000" cy="2883976"/>
          </a:xfrm>
          <a:prstGeom prst="roundRect">
            <a:avLst>
              <a:gd name="adj" fmla="val 257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652717" y="804699"/>
            <a:ext cx="1678191" cy="1676400"/>
            <a:chOff x="2266637" y="743739"/>
            <a:chExt cx="1678191" cy="1676400"/>
          </a:xfrm>
        </p:grpSpPr>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68428" y="743739"/>
              <a:ext cx="1676400" cy="1676400"/>
            </a:xfrm>
            <a:prstGeom prst="rect">
              <a:avLst/>
            </a:prstGeom>
            <a:ln>
              <a:solidFill>
                <a:schemeClr val="tx1"/>
              </a:solidFill>
            </a:ln>
          </p:spPr>
        </p:pic>
        <p:sp>
          <p:nvSpPr>
            <p:cNvPr id="11" name="Rectangle 10"/>
            <p:cNvSpPr/>
            <p:nvPr/>
          </p:nvSpPr>
          <p:spPr>
            <a:xfrm>
              <a:off x="3111706" y="1591457"/>
              <a:ext cx="166141" cy="159895"/>
            </a:xfrm>
            <a:prstGeom prst="rect">
              <a:avLst/>
            </a:prstGeom>
            <a:solidFill>
              <a:srgbClr val="FFFF0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2271635" y="916926"/>
              <a:ext cx="166141" cy="159895"/>
            </a:xfrm>
            <a:prstGeom prst="rect">
              <a:avLst/>
            </a:prstGeom>
            <a:solidFill>
              <a:srgbClr val="FFFF0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448394" y="2089953"/>
              <a:ext cx="166141" cy="159895"/>
            </a:xfrm>
            <a:prstGeom prst="rect">
              <a:avLst/>
            </a:prstGeom>
            <a:solidFill>
              <a:srgbClr val="FFFF0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617626" y="916925"/>
              <a:ext cx="166141" cy="159895"/>
            </a:xfrm>
            <a:prstGeom prst="rect">
              <a:avLst/>
            </a:prstGeom>
            <a:solidFill>
              <a:srgbClr val="FF9999">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2266637" y="1082103"/>
              <a:ext cx="166141" cy="159895"/>
            </a:xfrm>
            <a:prstGeom prst="rect">
              <a:avLst/>
            </a:prstGeom>
            <a:solidFill>
              <a:srgbClr val="FF9999">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3282844" y="1756972"/>
              <a:ext cx="166141" cy="159895"/>
            </a:xfrm>
            <a:prstGeom prst="rect">
              <a:avLst/>
            </a:prstGeom>
            <a:solidFill>
              <a:srgbClr val="FF9999">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3110457" y="2259143"/>
              <a:ext cx="166141" cy="159895"/>
            </a:xfrm>
            <a:prstGeom prst="rect">
              <a:avLst/>
            </a:prstGeom>
            <a:solidFill>
              <a:srgbClr val="FF9999">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TextBox 20"/>
          <p:cNvSpPr txBox="1"/>
          <p:nvPr/>
        </p:nvSpPr>
        <p:spPr>
          <a:xfrm>
            <a:off x="320040" y="2722324"/>
            <a:ext cx="3947160" cy="615553"/>
          </a:xfrm>
          <a:prstGeom prst="rect">
            <a:avLst/>
          </a:prstGeom>
          <a:noFill/>
        </p:spPr>
        <p:txBody>
          <a:bodyPr wrap="square" lIns="0" tIns="0" rIns="0" bIns="0" rtlCol="0">
            <a:spAutoFit/>
          </a:bodyPr>
          <a:lstStyle/>
          <a:p>
            <a:pPr marL="117475" indent="-117475">
              <a:buFont typeface="Arial" panose="020B0604020202020204" pitchFamily="34" charset="0"/>
              <a:buChar char="•"/>
            </a:pPr>
            <a:r>
              <a:rPr lang="en-US" sz="800" dirty="0" smtClean="0">
                <a:latin typeface="Times New Roman" panose="02020603050405020304" pitchFamily="18" charset="0"/>
                <a:cs typeface="Times New Roman" panose="02020603050405020304" pitchFamily="18" charset="0"/>
              </a:rPr>
              <a:t>Yellow (pink) shading indicates horizontally (vertically) moving horizontal (vertical) bar features (basis elements) of varying speeds, suggesting that invariances even as general as translational speed invariance might not need to be programmed a priori (hand-engineered), but rather might be learnable in single-trial fashion directly from the inputs and handled in an exemplar-based recognition fashion.</a:t>
            </a:r>
          </a:p>
        </p:txBody>
      </p:sp>
      <p:grpSp>
        <p:nvGrpSpPr>
          <p:cNvPr id="23" name="Group 22"/>
          <p:cNvGrpSpPr/>
          <p:nvPr/>
        </p:nvGrpSpPr>
        <p:grpSpPr>
          <a:xfrm>
            <a:off x="320040" y="1447244"/>
            <a:ext cx="3276600" cy="1269515"/>
            <a:chOff x="320040" y="1279604"/>
            <a:chExt cx="3276600" cy="1269515"/>
          </a:xfrm>
        </p:grpSpPr>
        <p:sp>
          <p:nvSpPr>
            <p:cNvPr id="19" name="TextBox 18"/>
            <p:cNvSpPr txBox="1"/>
            <p:nvPr/>
          </p:nvSpPr>
          <p:spPr>
            <a:xfrm>
              <a:off x="320040" y="1279604"/>
              <a:ext cx="2235200" cy="1231106"/>
            </a:xfrm>
            <a:prstGeom prst="rect">
              <a:avLst/>
            </a:prstGeom>
            <a:noFill/>
          </p:spPr>
          <p:txBody>
            <a:bodyPr wrap="square" lIns="0" tIns="0" rIns="0" bIns="0" rtlCol="0">
              <a:spAutoFit/>
            </a:bodyPr>
            <a:lstStyle/>
            <a:p>
              <a:pPr marL="117475" indent="-117475">
                <a:buFont typeface="Arial" panose="020B0604020202020204" pitchFamily="34" charset="0"/>
                <a:buChar char="•"/>
              </a:pPr>
              <a:r>
                <a:rPr lang="en-US" sz="800" dirty="0" smtClean="0">
                  <a:latin typeface="Times New Roman" panose="02020603050405020304" pitchFamily="18" charset="0"/>
                  <a:cs typeface="Times New Roman" panose="02020603050405020304" pitchFamily="18" charset="0"/>
                </a:rPr>
                <a:t>These elements actually come from several V1 macs, whereas in reality, only the patterns that occur in a particular mac’s aperture can be included in that mac’s basis, </a:t>
              </a:r>
              <a:r>
                <a:rPr lang="en-US" sz="800" dirty="0">
                  <a:latin typeface="Times New Roman" panose="02020603050405020304" pitchFamily="18" charset="0"/>
                  <a:cs typeface="Times New Roman" panose="02020603050405020304" pitchFamily="18" charset="0"/>
                </a:rPr>
                <a:t>i.e., there is no sharing of basis elements across apertures as there is in the standard convolutional network paradigm. </a:t>
              </a:r>
              <a:r>
                <a:rPr lang="en-US" sz="800" dirty="0" smtClean="0">
                  <a:latin typeface="Times New Roman" panose="02020603050405020304" pitchFamily="18" charset="0"/>
                  <a:cs typeface="Times New Roman" panose="02020603050405020304" pitchFamily="18" charset="0"/>
                </a:rPr>
                <a:t> But, </a:t>
              </a:r>
              <a:r>
                <a:rPr lang="en-US" sz="800" dirty="0">
                  <a:latin typeface="Times New Roman" panose="02020603050405020304" pitchFamily="18" charset="0"/>
                  <a:cs typeface="Times New Roman" panose="02020603050405020304" pitchFamily="18" charset="0"/>
                </a:rPr>
                <a:t>we take </a:t>
              </a:r>
              <a:r>
                <a:rPr lang="en-US" sz="800" dirty="0" smtClean="0">
                  <a:latin typeface="Times New Roman" panose="02020603050405020304" pitchFamily="18" charset="0"/>
                  <a:cs typeface="Times New Roman" panose="02020603050405020304" pitchFamily="18" charset="0"/>
                </a:rPr>
                <a:t>this liberty because </a:t>
              </a:r>
              <a:r>
                <a:rPr lang="en-US" sz="800" dirty="0">
                  <a:latin typeface="Times New Roman" panose="02020603050405020304" pitchFamily="18" charset="0"/>
                  <a:cs typeface="Times New Roman" panose="02020603050405020304" pitchFamily="18" charset="0"/>
                </a:rPr>
                <a:t>at this small </a:t>
              </a:r>
              <a:r>
                <a:rPr lang="en-US" sz="800" dirty="0" smtClean="0">
                  <a:latin typeface="Times New Roman" panose="02020603050405020304" pitchFamily="18" charset="0"/>
                  <a:cs typeface="Times New Roman" panose="02020603050405020304" pitchFamily="18" charset="0"/>
                </a:rPr>
                <a:t>scale (4x4), </a:t>
              </a:r>
              <a:r>
                <a:rPr lang="en-US" sz="800" dirty="0">
                  <a:latin typeface="Times New Roman" panose="02020603050405020304" pitchFamily="18" charset="0"/>
                  <a:cs typeface="Times New Roman" panose="02020603050405020304" pitchFamily="18" charset="0"/>
                </a:rPr>
                <a:t>and given Sparsey’s preprocessing, </a:t>
              </a:r>
              <a:r>
                <a:rPr lang="en-US" sz="800" dirty="0" smtClean="0">
                  <a:latin typeface="Times New Roman" panose="02020603050405020304" pitchFamily="18" charset="0"/>
                  <a:cs typeface="Times New Roman" panose="02020603050405020304" pitchFamily="18" charset="0"/>
                </a:rPr>
                <a:t>sets of spatiotemporal patterns such </a:t>
              </a:r>
              <a:r>
                <a:rPr lang="en-US" sz="800" dirty="0">
                  <a:latin typeface="Times New Roman" panose="02020603050405020304" pitchFamily="18" charset="0"/>
                  <a:cs typeface="Times New Roman" panose="02020603050405020304" pitchFamily="18" charset="0"/>
                </a:rPr>
                <a:t>as </a:t>
              </a:r>
              <a:r>
                <a:rPr lang="en-US" sz="800" dirty="0" smtClean="0">
                  <a:latin typeface="Times New Roman" panose="02020603050405020304" pitchFamily="18" charset="0"/>
                  <a:cs typeface="Times New Roman" panose="02020603050405020304" pitchFamily="18" charset="0"/>
                </a:rPr>
                <a:t>the one depicted are statistically </a:t>
              </a:r>
              <a:r>
                <a:rPr lang="en-US" sz="800" dirty="0">
                  <a:latin typeface="Times New Roman" panose="02020603050405020304" pitchFamily="18" charset="0"/>
                  <a:cs typeface="Times New Roman" panose="02020603050405020304" pitchFamily="18" charset="0"/>
                </a:rPr>
                <a:t>likely to occur in </a:t>
              </a:r>
              <a:r>
                <a:rPr lang="en-US" sz="800" dirty="0" smtClean="0">
                  <a:latin typeface="Times New Roman" panose="02020603050405020304" pitchFamily="18" charset="0"/>
                  <a:cs typeface="Times New Roman" panose="02020603050405020304" pitchFamily="18" charset="0"/>
                </a:rPr>
                <a:t>individual </a:t>
              </a:r>
              <a:r>
                <a:rPr lang="en-US" sz="800" dirty="0">
                  <a:latin typeface="Times New Roman" panose="02020603050405020304" pitchFamily="18" charset="0"/>
                  <a:cs typeface="Times New Roman" panose="02020603050405020304" pitchFamily="18" charset="0"/>
                </a:rPr>
                <a:t>apertures even </a:t>
              </a:r>
              <a:r>
                <a:rPr lang="en-US" sz="800" dirty="0" smtClean="0">
                  <a:latin typeface="Times New Roman" panose="02020603050405020304" pitchFamily="18" charset="0"/>
                  <a:cs typeface="Times New Roman" panose="02020603050405020304" pitchFamily="18" charset="0"/>
                </a:rPr>
                <a:t>within</a:t>
              </a:r>
              <a:endParaRPr lang="en-US" sz="800" dirty="0">
                <a:latin typeface="Times New Roman" panose="02020603050405020304" pitchFamily="18" charset="0"/>
                <a:cs typeface="Times New Roman" panose="02020603050405020304" pitchFamily="18" charset="0"/>
              </a:endParaRPr>
            </a:p>
          </p:txBody>
        </p:sp>
        <p:sp>
          <p:nvSpPr>
            <p:cNvPr id="22" name="Rectangle 21"/>
            <p:cNvSpPr/>
            <p:nvPr/>
          </p:nvSpPr>
          <p:spPr>
            <a:xfrm>
              <a:off x="2413000" y="2333675"/>
              <a:ext cx="1183640" cy="215444"/>
            </a:xfrm>
            <a:prstGeom prst="rect">
              <a:avLst/>
            </a:prstGeom>
          </p:spPr>
          <p:txBody>
            <a:bodyPr wrap="square">
              <a:spAutoFit/>
            </a:bodyPr>
            <a:lstStyle/>
            <a:p>
              <a:r>
                <a:rPr lang="en-US" sz="800" dirty="0">
                  <a:latin typeface="Times New Roman" panose="02020603050405020304" pitchFamily="18" charset="0"/>
                  <a:cs typeface="Times New Roman" panose="02020603050405020304" pitchFamily="18" charset="0"/>
                </a:rPr>
                <a:t>relatively short </a:t>
              </a:r>
              <a:r>
                <a:rPr lang="en-US" sz="800" dirty="0" smtClean="0">
                  <a:latin typeface="Times New Roman" panose="02020603050405020304" pitchFamily="18" charset="0"/>
                  <a:cs typeface="Times New Roman" panose="02020603050405020304" pitchFamily="18" charset="0"/>
                </a:rPr>
                <a:t>periods</a:t>
              </a:r>
              <a:r>
                <a:rPr lang="en-US" sz="800" dirty="0">
                  <a:latin typeface="Times New Roman" panose="02020603050405020304" pitchFamily="18" charset="0"/>
                  <a:cs typeface="Times New Roman" panose="02020603050405020304" pitchFamily="18" charset="0"/>
                </a:rPr>
                <a:t>.</a:t>
              </a:r>
            </a:p>
          </p:txBody>
        </p:sp>
      </p:grpSp>
      <p:sp>
        <p:nvSpPr>
          <p:cNvPr id="18" name="Rectangle 17"/>
          <p:cNvSpPr/>
          <p:nvPr/>
        </p:nvSpPr>
        <p:spPr>
          <a:xfrm>
            <a:off x="7015480" y="204550"/>
            <a:ext cx="1925320" cy="215444"/>
          </a:xfrm>
          <a:prstGeom prst="rect">
            <a:avLst/>
          </a:prstGeom>
        </p:spPr>
        <p:txBody>
          <a:bodyPr wrap="square">
            <a:spAutoFit/>
          </a:bodyPr>
          <a:lstStyle/>
          <a:p>
            <a:r>
              <a:rPr lang="en-US" sz="800" dirty="0"/>
              <a:t>Copyright </a:t>
            </a:r>
            <a:r>
              <a:rPr lang="en-US" sz="800" dirty="0" smtClean="0"/>
              <a:t>2014 </a:t>
            </a:r>
            <a:r>
              <a:rPr lang="en-US" sz="800" dirty="0"/>
              <a:t>Neurithmic Systems </a:t>
            </a:r>
            <a:r>
              <a:rPr lang="en-US" sz="800" dirty="0" smtClean="0"/>
              <a:t>LLC</a:t>
            </a:r>
            <a:endParaRPr lang="en-US" sz="800" dirty="0"/>
          </a:p>
        </p:txBody>
      </p:sp>
      <p:pic>
        <p:nvPicPr>
          <p:cNvPr id="24" name="Picture 23"/>
          <p:cNvPicPr/>
          <p:nvPr/>
        </p:nvPicPr>
        <p:blipFill>
          <a:blip r:embed="rId5" cstate="print">
            <a:extLst>
              <a:ext uri="{28A0092B-C50C-407E-A947-70E740481C1C}">
                <a14:useLocalDpi xmlns:a14="http://schemas.microsoft.com/office/drawing/2010/main" val="0"/>
              </a:ext>
            </a:extLst>
          </a:blip>
          <a:stretch>
            <a:fillRect/>
          </a:stretch>
        </p:blipFill>
        <p:spPr>
          <a:xfrm>
            <a:off x="252094" y="91122"/>
            <a:ext cx="200025" cy="239078"/>
          </a:xfrm>
          <a:prstGeom prst="rect">
            <a:avLst/>
          </a:prstGeom>
        </p:spPr>
      </p:pic>
      <p:sp>
        <p:nvSpPr>
          <p:cNvPr id="27" name="Rectangle 26"/>
          <p:cNvSpPr/>
          <p:nvPr/>
        </p:nvSpPr>
        <p:spPr>
          <a:xfrm>
            <a:off x="7848600" y="47070"/>
            <a:ext cx="1021080" cy="215444"/>
          </a:xfrm>
          <a:prstGeom prst="rect">
            <a:avLst/>
          </a:prstGeom>
        </p:spPr>
        <p:txBody>
          <a:bodyPr wrap="square">
            <a:spAutoFit/>
          </a:bodyPr>
          <a:lstStyle/>
          <a:p>
            <a:r>
              <a:rPr lang="en-US" sz="800" dirty="0" smtClean="0"/>
              <a:t>Author: Rod Rinkus</a:t>
            </a:r>
            <a:endParaRPr lang="en-US" sz="800" dirty="0"/>
          </a:p>
        </p:txBody>
      </p:sp>
      <p:sp>
        <p:nvSpPr>
          <p:cNvPr id="28" name="Rectangle 27"/>
          <p:cNvSpPr/>
          <p:nvPr/>
        </p:nvSpPr>
        <p:spPr>
          <a:xfrm>
            <a:off x="4023360" y="2463800"/>
            <a:ext cx="406400" cy="215444"/>
          </a:xfrm>
          <a:prstGeom prst="rect">
            <a:avLst/>
          </a:prstGeom>
        </p:spPr>
        <p:txBody>
          <a:bodyPr wrap="square">
            <a:spAutoFit/>
          </a:bodyPr>
          <a:lstStyle/>
          <a:p>
            <a:r>
              <a:rPr lang="en-US" sz="800" b="1" dirty="0" smtClean="0"/>
              <a:t>Fig. 1</a:t>
            </a:r>
            <a:endParaRPr lang="en-US" sz="800" b="1" dirty="0"/>
          </a:p>
        </p:txBody>
      </p:sp>
      <p:sp>
        <p:nvSpPr>
          <p:cNvPr id="29" name="Rectangle 28"/>
          <p:cNvSpPr/>
          <p:nvPr/>
        </p:nvSpPr>
        <p:spPr>
          <a:xfrm>
            <a:off x="4622800" y="2981960"/>
            <a:ext cx="406400" cy="215444"/>
          </a:xfrm>
          <a:prstGeom prst="rect">
            <a:avLst/>
          </a:prstGeom>
        </p:spPr>
        <p:txBody>
          <a:bodyPr wrap="square">
            <a:spAutoFit/>
          </a:bodyPr>
          <a:lstStyle/>
          <a:p>
            <a:r>
              <a:rPr lang="en-US" sz="800" b="1" dirty="0" smtClean="0"/>
              <a:t>Fig. 2</a:t>
            </a:r>
            <a:endParaRPr lang="en-US" sz="800" b="1" dirty="0"/>
          </a:p>
        </p:txBody>
      </p:sp>
      <p:sp>
        <p:nvSpPr>
          <p:cNvPr id="31" name="Rectangle 30"/>
          <p:cNvSpPr/>
          <p:nvPr/>
        </p:nvSpPr>
        <p:spPr>
          <a:xfrm>
            <a:off x="1143000" y="19596"/>
            <a:ext cx="5588000" cy="461665"/>
          </a:xfrm>
          <a:prstGeom prst="rect">
            <a:avLst/>
          </a:prstGeom>
        </p:spPr>
        <p:txBody>
          <a:bodyPr wrap="square">
            <a:spAutoFit/>
          </a:bodyPr>
          <a:lstStyle/>
          <a:p>
            <a:pPr algn="ctr"/>
            <a:r>
              <a:rPr lang="en-US" sz="1200" b="1" dirty="0"/>
              <a:t>Fundamentally different concept of a representational (basis) of features in Sparsey compared to that in the localist "sparse basis" (a.k.a. "sparse coding") concept</a:t>
            </a:r>
          </a:p>
        </p:txBody>
      </p:sp>
    </p:spTree>
    <p:extLst>
      <p:ext uri="{BB962C8B-B14F-4D97-AF65-F5344CB8AC3E}">
        <p14:creationId xmlns:p14="http://schemas.microsoft.com/office/powerpoint/2010/main" val="12812873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033384E18FD940A96924F475C09D5A" ma:contentTypeVersion="7" ma:contentTypeDescription="Create a new document." ma:contentTypeScope="" ma:versionID="c4ebdf090bc4f9e393668d6af0ebdca5">
  <xsd:schema xmlns:xsd="http://www.w3.org/2001/XMLSchema" xmlns:p="http://schemas.microsoft.com/office/2006/metadata/properties" xmlns:ns2="a0730d9f-2543-4755-a133-a615327d3e68" targetNamespace="http://schemas.microsoft.com/office/2006/metadata/properties" ma:root="true" ma:fieldsID="f33780f5dc6dfb2cc99e109bd470ea51" ns2:_="">
    <xsd:import namespace="a0730d9f-2543-4755-a133-a615327d3e68"/>
    <xsd:element name="properties">
      <xsd:complexType>
        <xsd:sequence>
          <xsd:element name="documentManagement">
            <xsd:complexType>
              <xsd:all>
                <xsd:element ref="ns2:DocumentType" minOccurs="0"/>
                <xsd:element ref="ns2:FileFormat" minOccurs="0"/>
                <xsd:element ref="ns2:DocumentId" minOccurs="0"/>
                <xsd:element ref="ns2:TitleName" minOccurs="0"/>
                <xsd:element ref="ns2:StageName" minOccurs="0"/>
                <xsd:element ref="ns2:IsDeleted" minOccurs="0"/>
                <xsd:element ref="ns2:Checked_x0020_Out_x0020_To" minOccurs="0"/>
              </xsd:all>
            </xsd:complexType>
          </xsd:element>
        </xsd:sequence>
      </xsd:complexType>
    </xsd:element>
  </xsd:schema>
  <xsd:schema xmlns:xsd="http://www.w3.org/2001/XMLSchema" xmlns:dms="http://schemas.microsoft.com/office/2006/documentManagement/types" targetNamespace="a0730d9f-2543-4755-a133-a615327d3e68" elementFormDefault="qualified">
    <xsd:import namespace="http://schemas.microsoft.com/office/2006/documentManagement/types"/>
    <xsd:element name="DocumentType" ma:index="8" nillable="true" ma:displayName="DocumentType" ma:internalName="DocumentType">
      <xsd:simpleType>
        <xsd:restriction base="dms:Text"/>
      </xsd:simpleType>
    </xsd:element>
    <xsd:element name="FileFormat" ma:index="9" nillable="true" ma:displayName="FileFormat" ma:internalName="FileFormat">
      <xsd:simpleType>
        <xsd:restriction base="dms:Text"/>
      </xsd:simpleType>
    </xsd:element>
    <xsd:element name="DocumentId" ma:index="10" nillable="true" ma:displayName="DocumentId" ma:internalName="DocumentId">
      <xsd:simpleType>
        <xsd:restriction base="dms:Text"/>
      </xsd:simpleType>
    </xsd:element>
    <xsd:element name="TitleName" ma:index="11" nillable="true" ma:displayName="TitleName" ma:internalName="TitleName">
      <xsd:simpleType>
        <xsd:restriction base="dms:Text"/>
      </xsd:simpleType>
    </xsd:element>
    <xsd:element name="StageName" ma:index="12" nillable="true" ma:displayName="StageName" ma:internalName="StageName">
      <xsd:simpleType>
        <xsd:restriction base="dms:Text"/>
      </xsd:simpleType>
    </xsd:element>
    <xsd:element name="IsDeleted" ma:index="13" nillable="true" ma:displayName="IsDeleted" ma:default="0" ma:internalName="IsDeleted">
      <xsd:simpleType>
        <xsd:restriction base="dms:Boolean"/>
      </xsd:simpleType>
    </xsd:element>
    <xsd:element name="Checked_x0020_Out_x0020_To" ma:index="14" nillable="true" ma:displayName="Checked Out To" ma:list="UserInfo" ma:internalName="Checked_x0020_Out_x0020_To">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DocumentType xmlns="a0730d9f-2543-4755-a133-a615327d3e68">Presentation</DocumentType>
    <StageName xmlns="a0730d9f-2543-4755-a133-a615327d3e68" xsi:nil="true"/>
    <Checked_x0020_Out_x0020_To xmlns="a0730d9f-2543-4755-a133-a615327d3e68">
      <UserInfo>
        <DisplayName/>
        <AccountId xsi:nil="true"/>
        <AccountType/>
      </UserInfo>
    </Checked_x0020_Out_x0020_To>
    <IsDeleted xmlns="a0730d9f-2543-4755-a133-a615327d3e68">false</IsDeleted>
    <FileFormat xmlns="a0730d9f-2543-4755-a133-a615327d3e68">PPTX</FileFormat>
    <DocumentId xmlns="a0730d9f-2543-4755-a133-a615327d3e68">Presentation 1.PPTX</DocumentId>
    <TitleName xmlns="a0730d9f-2543-4755-a133-a615327d3e68">Presentation 1.PPTX</TitleName>
  </documentManagement>
</p:properties>
</file>

<file path=customXml/itemProps1.xml><?xml version="1.0" encoding="utf-8"?>
<ds:datastoreItem xmlns:ds="http://schemas.openxmlformats.org/officeDocument/2006/customXml" ds:itemID="{24B33857-49D4-4EF3-B2E0-85C8B96CB11A}"/>
</file>

<file path=customXml/itemProps2.xml><?xml version="1.0" encoding="utf-8"?>
<ds:datastoreItem xmlns:ds="http://schemas.openxmlformats.org/officeDocument/2006/customXml" ds:itemID="{5818E565-F838-4146-A7BB-4310DE1BA7E0}"/>
</file>

<file path=customXml/itemProps3.xml><?xml version="1.0" encoding="utf-8"?>
<ds:datastoreItem xmlns:ds="http://schemas.openxmlformats.org/officeDocument/2006/customXml" ds:itemID="{7D49E4A2-EFDC-4A13-8506-3DAE4480EEE9}"/>
</file>

<file path=docProps/app.xml><?xml version="1.0" encoding="utf-8"?>
<Properties xmlns="http://schemas.openxmlformats.org/officeDocument/2006/extended-properties" xmlns:vt="http://schemas.openxmlformats.org/officeDocument/2006/docPropsVTypes">
  <Template>Office Theme</Template>
  <TotalTime>184</TotalTime>
  <Words>811</Words>
  <Application>Microsoft Office PowerPoint</Application>
  <PresentationFormat>On-screen Show (4:3)</PresentationFormat>
  <Paragraphs>38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Rod Rinkus</dc:creator>
  <cp:lastModifiedBy>Rod Rinkus</cp:lastModifiedBy>
  <cp:revision>22</cp:revision>
  <dcterms:created xsi:type="dcterms:W3CDTF">2014-09-23T18:12:51Z</dcterms:created>
  <dcterms:modified xsi:type="dcterms:W3CDTF">2014-11-08T19:34:57Z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0x0101003A033384E18FD940A96924F475C09D5A</vt:lpwstr>
  </property>
</Properties>
</file>