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58" r:id="rId6"/>
    <p:sldId id="259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1356" y="-2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74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74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24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07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1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90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63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75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21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87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90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1AB9-F0A2-4A95-A37B-FCAF49E7B832}" type="datetimeFigureOut">
              <a:rPr lang="zh-CN" altLang="en-US" smtClean="0"/>
              <a:t>2023/6/6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86B03-8D51-4154-8D55-7E892D3DA0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7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55CB293-B798-EDA6-B874-A40D92FD029A}"/>
              </a:ext>
            </a:extLst>
          </p:cNvPr>
          <p:cNvSpPr txBox="1"/>
          <p:nvPr/>
        </p:nvSpPr>
        <p:spPr>
          <a:xfrm>
            <a:off x="704850" y="504825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C40EA92-4AE6-0D5E-C22D-120557DDD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17" y="1543451"/>
            <a:ext cx="1898587" cy="542115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9C514F3-2684-A52F-87AC-360433E321D6}"/>
              </a:ext>
            </a:extLst>
          </p:cNvPr>
          <p:cNvSpPr txBox="1"/>
          <p:nvPr/>
        </p:nvSpPr>
        <p:spPr>
          <a:xfrm>
            <a:off x="380377" y="1085819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1C70EDE-22FB-CBF9-882D-DE8633745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236" y="1485929"/>
            <a:ext cx="3551387" cy="268806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CAAFE19-BC22-2589-76CC-F331130B5D42}"/>
              </a:ext>
            </a:extLst>
          </p:cNvPr>
          <p:cNvSpPr txBox="1"/>
          <p:nvPr/>
        </p:nvSpPr>
        <p:spPr>
          <a:xfrm>
            <a:off x="2926236" y="1085819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3D4DFAC-0DA6-C12B-40D6-0996251D5D67}"/>
              </a:ext>
            </a:extLst>
          </p:cNvPr>
          <p:cNvSpPr txBox="1"/>
          <p:nvPr/>
        </p:nvSpPr>
        <p:spPr>
          <a:xfrm>
            <a:off x="556743" y="7541566"/>
            <a:ext cx="5972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Supplementary figure 1.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Example of lectin microarray. (A) Each lectin microarray has 14 loading wells for 14 serum samples. (B) Each loading well contains 70 lectins and positive or negative controls with 2 iterations.</a:t>
            </a:r>
            <a:endParaRPr lang="zh-CN" altLang="zh-CN" sz="1200" kern="10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22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本框 35">
            <a:extLst>
              <a:ext uri="{FF2B5EF4-FFF2-40B4-BE49-F238E27FC236}">
                <a16:creationId xmlns:a16="http://schemas.microsoft.com/office/drawing/2014/main" id="{6490A334-D5D1-3564-9C36-7F274AFB96EA}"/>
              </a:ext>
            </a:extLst>
          </p:cNvPr>
          <p:cNvSpPr txBox="1"/>
          <p:nvPr/>
        </p:nvSpPr>
        <p:spPr>
          <a:xfrm>
            <a:off x="1073958" y="1751549"/>
            <a:ext cx="1000183" cy="36738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FCCAC18-31D7-6B17-2F03-DAFAA9BECE80}"/>
              </a:ext>
            </a:extLst>
          </p:cNvPr>
          <p:cNvSpPr txBox="1"/>
          <p:nvPr/>
        </p:nvSpPr>
        <p:spPr>
          <a:xfrm>
            <a:off x="694449" y="168901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2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FC4A9FB-0787-0A5C-CA06-16F904BFA806}"/>
              </a:ext>
            </a:extLst>
          </p:cNvPr>
          <p:cNvSpPr txBox="1"/>
          <p:nvPr/>
        </p:nvSpPr>
        <p:spPr>
          <a:xfrm>
            <a:off x="417075" y="810821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E61FC4B-B196-BACC-471F-4D065B202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79" y="2067503"/>
            <a:ext cx="5175992" cy="263303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F247887-DBF8-F5A2-BA99-7292EB506688}"/>
              </a:ext>
            </a:extLst>
          </p:cNvPr>
          <p:cNvSpPr txBox="1"/>
          <p:nvPr/>
        </p:nvSpPr>
        <p:spPr>
          <a:xfrm>
            <a:off x="204514" y="2812554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75KD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93BC6F9F-B2A6-FD9A-974B-E534C7517C5E}"/>
              </a:ext>
            </a:extLst>
          </p:cNvPr>
          <p:cNvCxnSpPr/>
          <p:nvPr/>
        </p:nvCxnSpPr>
        <p:spPr>
          <a:xfrm>
            <a:off x="813259" y="2966443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BCA0ECBD-CA92-7878-C8E3-CCBA9DAA0D11}"/>
              </a:ext>
            </a:extLst>
          </p:cNvPr>
          <p:cNvSpPr txBox="1"/>
          <p:nvPr/>
        </p:nvSpPr>
        <p:spPr>
          <a:xfrm>
            <a:off x="166991" y="2586477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100KD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C04ED644-A631-C2C6-3EBA-336AB2C4B422}"/>
              </a:ext>
            </a:extLst>
          </p:cNvPr>
          <p:cNvCxnSpPr/>
          <p:nvPr/>
        </p:nvCxnSpPr>
        <p:spPr>
          <a:xfrm>
            <a:off x="815763" y="2740366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3C3E469C-0DFE-8E12-7649-069608349B49}"/>
              </a:ext>
            </a:extLst>
          </p:cNvPr>
          <p:cNvSpPr txBox="1"/>
          <p:nvPr/>
        </p:nvSpPr>
        <p:spPr>
          <a:xfrm>
            <a:off x="166992" y="2335357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140KD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7274672D-139D-879E-3B94-43001B63BE63}"/>
              </a:ext>
            </a:extLst>
          </p:cNvPr>
          <p:cNvCxnSpPr/>
          <p:nvPr/>
        </p:nvCxnSpPr>
        <p:spPr>
          <a:xfrm>
            <a:off x="815764" y="2489246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C7D96554-D9A8-DD51-C3DE-57264390DFDF}"/>
              </a:ext>
            </a:extLst>
          </p:cNvPr>
          <p:cNvSpPr txBox="1"/>
          <p:nvPr/>
        </p:nvSpPr>
        <p:spPr>
          <a:xfrm>
            <a:off x="166991" y="2156731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180KD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F137761-4F6A-CBFF-6C5A-0A1895F2213E}"/>
              </a:ext>
            </a:extLst>
          </p:cNvPr>
          <p:cNvCxnSpPr/>
          <p:nvPr/>
        </p:nvCxnSpPr>
        <p:spPr>
          <a:xfrm>
            <a:off x="815763" y="2310620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F7115116-8E16-D375-6813-391936BE2A70}"/>
              </a:ext>
            </a:extLst>
          </p:cNvPr>
          <p:cNvSpPr txBox="1"/>
          <p:nvPr/>
        </p:nvSpPr>
        <p:spPr>
          <a:xfrm>
            <a:off x="213023" y="3055987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60KD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C740829A-1C8C-3FDC-F09B-5CA9D044E52E}"/>
              </a:ext>
            </a:extLst>
          </p:cNvPr>
          <p:cNvCxnSpPr/>
          <p:nvPr/>
        </p:nvCxnSpPr>
        <p:spPr>
          <a:xfrm>
            <a:off x="813259" y="3219401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BC92AF84-CF13-D167-82E3-CC07909F470E}"/>
              </a:ext>
            </a:extLst>
          </p:cNvPr>
          <p:cNvSpPr txBox="1"/>
          <p:nvPr/>
        </p:nvSpPr>
        <p:spPr>
          <a:xfrm>
            <a:off x="204514" y="3436942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45KD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F55C93BB-5F2E-E327-62AD-6F3606837DF6}"/>
              </a:ext>
            </a:extLst>
          </p:cNvPr>
          <p:cNvCxnSpPr/>
          <p:nvPr/>
        </p:nvCxnSpPr>
        <p:spPr>
          <a:xfrm>
            <a:off x="783142" y="3590831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6DC7D4BE-90FA-CC1F-DEFC-5B481A6CF73D}"/>
              </a:ext>
            </a:extLst>
          </p:cNvPr>
          <p:cNvSpPr txBox="1"/>
          <p:nvPr/>
        </p:nvSpPr>
        <p:spPr>
          <a:xfrm>
            <a:off x="208203" y="3841952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35KD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45581CD4-6706-8EB1-0012-3F742692FB6F}"/>
              </a:ext>
            </a:extLst>
          </p:cNvPr>
          <p:cNvCxnSpPr/>
          <p:nvPr/>
        </p:nvCxnSpPr>
        <p:spPr>
          <a:xfrm>
            <a:off x="786831" y="3995841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3B791B5A-1D05-855B-1E5F-13CA7B1B7D6D}"/>
              </a:ext>
            </a:extLst>
          </p:cNvPr>
          <p:cNvSpPr txBox="1"/>
          <p:nvPr/>
        </p:nvSpPr>
        <p:spPr>
          <a:xfrm>
            <a:off x="204514" y="4227217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25KD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D4116001-586B-E299-9915-CAF6B9ABD765}"/>
              </a:ext>
            </a:extLst>
          </p:cNvPr>
          <p:cNvCxnSpPr/>
          <p:nvPr/>
        </p:nvCxnSpPr>
        <p:spPr>
          <a:xfrm>
            <a:off x="783142" y="4381106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2F298E0B-2B8B-6853-1E27-C772350983D0}"/>
              </a:ext>
            </a:extLst>
          </p:cNvPr>
          <p:cNvSpPr txBox="1"/>
          <p:nvPr/>
        </p:nvSpPr>
        <p:spPr>
          <a:xfrm rot="18600000">
            <a:off x="1339349" y="1468276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2259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129A0FD-102D-B9C9-010B-330A82BE5E96}"/>
              </a:ext>
            </a:extLst>
          </p:cNvPr>
          <p:cNvSpPr txBox="1"/>
          <p:nvPr/>
        </p:nvSpPr>
        <p:spPr>
          <a:xfrm rot="18540000">
            <a:off x="1704323" y="145099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2609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9C3A5F5-B85E-F4EC-9CFC-AA1687A4A424}"/>
              </a:ext>
            </a:extLst>
          </p:cNvPr>
          <p:cNvSpPr txBox="1"/>
          <p:nvPr/>
        </p:nvSpPr>
        <p:spPr>
          <a:xfrm rot="18540000">
            <a:off x="2069439" y="1458574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2616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3594DEE-4C38-3DAE-2793-46BDD059A480}"/>
              </a:ext>
            </a:extLst>
          </p:cNvPr>
          <p:cNvSpPr txBox="1"/>
          <p:nvPr/>
        </p:nvSpPr>
        <p:spPr>
          <a:xfrm rot="18540000">
            <a:off x="2384081" y="1464935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2623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3E3FA23-FDCC-F312-F501-EAD0379EE521}"/>
              </a:ext>
            </a:extLst>
          </p:cNvPr>
          <p:cNvSpPr txBox="1"/>
          <p:nvPr/>
        </p:nvSpPr>
        <p:spPr>
          <a:xfrm rot="18540000">
            <a:off x="2723884" y="1437294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2628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4BDC8A7-F8C2-3F19-58AB-6B1D45B0FA7C}"/>
              </a:ext>
            </a:extLst>
          </p:cNvPr>
          <p:cNvSpPr txBox="1"/>
          <p:nvPr/>
        </p:nvSpPr>
        <p:spPr>
          <a:xfrm rot="18540000">
            <a:off x="3057207" y="1455724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2652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179559D8-46A7-B44D-4C24-9DA9C9EB23C7}"/>
              </a:ext>
            </a:extLst>
          </p:cNvPr>
          <p:cNvSpPr txBox="1"/>
          <p:nvPr/>
        </p:nvSpPr>
        <p:spPr>
          <a:xfrm rot="18540000">
            <a:off x="3341624" y="1437295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2661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6FCD3624-4F56-457D-D367-F92F0680957B}"/>
              </a:ext>
            </a:extLst>
          </p:cNvPr>
          <p:cNvSpPr txBox="1"/>
          <p:nvPr/>
        </p:nvSpPr>
        <p:spPr>
          <a:xfrm rot="18540000">
            <a:off x="3699020" y="1440871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3104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7D799CB-8D32-901D-0B6F-55CC454E64AF}"/>
              </a:ext>
            </a:extLst>
          </p:cNvPr>
          <p:cNvSpPr txBox="1"/>
          <p:nvPr/>
        </p:nvSpPr>
        <p:spPr>
          <a:xfrm rot="18540000">
            <a:off x="4038822" y="145572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3103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BC559C7-FD05-61D7-D13F-4A16EEDCAB0D}"/>
              </a:ext>
            </a:extLst>
          </p:cNvPr>
          <p:cNvSpPr txBox="1"/>
          <p:nvPr/>
        </p:nvSpPr>
        <p:spPr>
          <a:xfrm rot="18540000">
            <a:off x="4410093" y="1465164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3127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A678CB8-039D-72C5-FBE9-D11D0AE2FC48}"/>
              </a:ext>
            </a:extLst>
          </p:cNvPr>
          <p:cNvSpPr txBox="1"/>
          <p:nvPr/>
        </p:nvSpPr>
        <p:spPr>
          <a:xfrm rot="18540000">
            <a:off x="4764073" y="1455724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3106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5EF2DEEA-8F60-8636-8814-892B5761A45E}"/>
              </a:ext>
            </a:extLst>
          </p:cNvPr>
          <p:cNvSpPr txBox="1"/>
          <p:nvPr/>
        </p:nvSpPr>
        <p:spPr>
          <a:xfrm rot="18540000">
            <a:off x="5102716" y="145631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3111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A45DE03C-B5B2-1D6F-D316-ABEAECAB9B05}"/>
              </a:ext>
            </a:extLst>
          </p:cNvPr>
          <p:cNvSpPr txBox="1"/>
          <p:nvPr/>
        </p:nvSpPr>
        <p:spPr>
          <a:xfrm rot="18540000">
            <a:off x="5398657" y="1456315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3124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" name="文本框 22">
            <a:extLst>
              <a:ext uri="{FF2B5EF4-FFF2-40B4-BE49-F238E27FC236}">
                <a16:creationId xmlns:a16="http://schemas.microsoft.com/office/drawing/2014/main" id="{5C7E3492-C06E-E201-7C10-EFCDF461BCEC}"/>
              </a:ext>
            </a:extLst>
          </p:cNvPr>
          <p:cNvSpPr txBox="1"/>
          <p:nvPr/>
        </p:nvSpPr>
        <p:spPr>
          <a:xfrm rot="18540000">
            <a:off x="5752637" y="1465165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3105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17972B5-88FC-D1B2-39BE-DAD420940908}"/>
              </a:ext>
            </a:extLst>
          </p:cNvPr>
          <p:cNvSpPr txBox="1"/>
          <p:nvPr/>
        </p:nvSpPr>
        <p:spPr>
          <a:xfrm>
            <a:off x="417074" y="5157000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095ADE10-A9DE-211B-3C11-21E2519DE6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91" y="5271008"/>
            <a:ext cx="3523141" cy="2701735"/>
          </a:xfrm>
          <a:prstGeom prst="rect">
            <a:avLst/>
          </a:prstGeom>
        </p:spPr>
      </p:pic>
      <p:sp>
        <p:nvSpPr>
          <p:cNvPr id="40" name="文本框 39">
            <a:extLst>
              <a:ext uri="{FF2B5EF4-FFF2-40B4-BE49-F238E27FC236}">
                <a16:creationId xmlns:a16="http://schemas.microsoft.com/office/drawing/2014/main" id="{6C368C65-A0CE-BE1C-55FE-1378B4375086}"/>
              </a:ext>
            </a:extLst>
          </p:cNvPr>
          <p:cNvSpPr txBox="1"/>
          <p:nvPr/>
        </p:nvSpPr>
        <p:spPr>
          <a:xfrm>
            <a:off x="417075" y="8369713"/>
            <a:ext cx="60853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200" b="1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Supplementary figure </a:t>
            </a:r>
            <a:r>
              <a:rPr lang="en-US" altLang="zh-CN" sz="1200" b="1" ker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sz="1200" b="1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Vertification of the same quality of each protein in lectin blot. </a:t>
            </a:r>
            <a:r>
              <a:rPr lang="en-US" altLang="zh-CN" sz="1200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(A) Coomassie brilliant blue staining of polyacrylamide gel with serums from HT group (left 2-8 column) and HC group (left 9-15 column). </a:t>
            </a:r>
            <a:r>
              <a:rPr lang="en-US" altLang="zh-CN" sz="1200" kern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number above each column indicates the corresponding sample. 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(B) The signal intensity analysis on bands from </a:t>
            </a:r>
            <a:r>
              <a:rPr lang="en-US" altLang="zh-CN" sz="1200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Coomassie brilliant blue staining . 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75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8B0BE71F-CFA1-D87B-91D5-A61D1528D5FF}"/>
              </a:ext>
            </a:extLst>
          </p:cNvPr>
          <p:cNvSpPr txBox="1"/>
          <p:nvPr/>
        </p:nvSpPr>
        <p:spPr>
          <a:xfrm>
            <a:off x="1388122" y="1330525"/>
            <a:ext cx="1000183" cy="36738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M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528FC6C-8B28-C684-F45C-816FB83E62D8}"/>
              </a:ext>
            </a:extLst>
          </p:cNvPr>
          <p:cNvSpPr txBox="1"/>
          <p:nvPr/>
        </p:nvSpPr>
        <p:spPr>
          <a:xfrm rot="18600000">
            <a:off x="1618313" y="1044248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2259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6C4F24B-F6DF-3510-4B68-C0AE87B62C11}"/>
              </a:ext>
            </a:extLst>
          </p:cNvPr>
          <p:cNvSpPr txBox="1"/>
          <p:nvPr/>
        </p:nvSpPr>
        <p:spPr>
          <a:xfrm rot="18540000">
            <a:off x="1939927" y="1049891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2609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1BE6DDA-DE35-A4DF-5243-F03A898DA756}"/>
              </a:ext>
            </a:extLst>
          </p:cNvPr>
          <p:cNvSpPr txBox="1"/>
          <p:nvPr/>
        </p:nvSpPr>
        <p:spPr>
          <a:xfrm rot="18540000">
            <a:off x="2242448" y="1044828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2616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12D42D2-2491-D569-B397-7F7C69A6843F}"/>
              </a:ext>
            </a:extLst>
          </p:cNvPr>
          <p:cNvSpPr txBox="1"/>
          <p:nvPr/>
        </p:nvSpPr>
        <p:spPr>
          <a:xfrm rot="18540000">
            <a:off x="2544970" y="1049892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2623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CB327ED-A613-0BC0-16B3-84E68CDF6E04}"/>
              </a:ext>
            </a:extLst>
          </p:cNvPr>
          <p:cNvSpPr txBox="1"/>
          <p:nvPr/>
        </p:nvSpPr>
        <p:spPr>
          <a:xfrm rot="18540000">
            <a:off x="2876780" y="1054892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2628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93FECC4-231D-A377-0EF4-A028D63EA345}"/>
              </a:ext>
            </a:extLst>
          </p:cNvPr>
          <p:cNvSpPr txBox="1"/>
          <p:nvPr/>
        </p:nvSpPr>
        <p:spPr>
          <a:xfrm rot="18540000">
            <a:off x="3198407" y="1033368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2652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7EA6DD7-A7E4-93B9-91D2-EADF7D940B2E}"/>
              </a:ext>
            </a:extLst>
          </p:cNvPr>
          <p:cNvSpPr txBox="1"/>
          <p:nvPr/>
        </p:nvSpPr>
        <p:spPr>
          <a:xfrm rot="18540000">
            <a:off x="3522143" y="1033370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2661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3E05432-FEB9-2B46-2C4C-3B63DBB240CE}"/>
              </a:ext>
            </a:extLst>
          </p:cNvPr>
          <p:cNvSpPr txBox="1"/>
          <p:nvPr/>
        </p:nvSpPr>
        <p:spPr>
          <a:xfrm rot="18540000">
            <a:off x="3796528" y="104989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3104</a:t>
            </a:r>
            <a:endParaRPr lang="zh-CN" sz="105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243BA85-AC47-97BE-0E7E-568A52D5B081}"/>
              </a:ext>
            </a:extLst>
          </p:cNvPr>
          <p:cNvSpPr txBox="1"/>
          <p:nvPr/>
        </p:nvSpPr>
        <p:spPr>
          <a:xfrm rot="18540000">
            <a:off x="4088079" y="102738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3103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D1A8401-6777-1794-6281-339D10A6116A}"/>
              </a:ext>
            </a:extLst>
          </p:cNvPr>
          <p:cNvSpPr txBox="1"/>
          <p:nvPr/>
        </p:nvSpPr>
        <p:spPr>
          <a:xfrm rot="18540000">
            <a:off x="4371786" y="102738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3127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5A412A3-A8F0-1422-DC41-7955E2C5F6C0}"/>
              </a:ext>
            </a:extLst>
          </p:cNvPr>
          <p:cNvSpPr txBox="1"/>
          <p:nvPr/>
        </p:nvSpPr>
        <p:spPr>
          <a:xfrm rot="18540000">
            <a:off x="4716275" y="1009678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3106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EC386E8-A150-0075-B60B-27A32B836284}"/>
              </a:ext>
            </a:extLst>
          </p:cNvPr>
          <p:cNvSpPr txBox="1"/>
          <p:nvPr/>
        </p:nvSpPr>
        <p:spPr>
          <a:xfrm rot="18540000">
            <a:off x="4970445" y="1018531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3111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D9FC135-B14C-F37A-D48E-8418A2ED0ADB}"/>
              </a:ext>
            </a:extLst>
          </p:cNvPr>
          <p:cNvSpPr txBox="1"/>
          <p:nvPr/>
        </p:nvSpPr>
        <p:spPr>
          <a:xfrm rot="18540000">
            <a:off x="5266386" y="101853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3124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" name="文本框 22">
            <a:extLst>
              <a:ext uri="{FF2B5EF4-FFF2-40B4-BE49-F238E27FC236}">
                <a16:creationId xmlns:a16="http://schemas.microsoft.com/office/drawing/2014/main" id="{CE76C4AC-97D5-8CB4-BB75-A27D6691CD9A}"/>
              </a:ext>
            </a:extLst>
          </p:cNvPr>
          <p:cNvSpPr txBox="1"/>
          <p:nvPr/>
        </p:nvSpPr>
        <p:spPr>
          <a:xfrm rot="18540000">
            <a:off x="5620366" y="1027383"/>
            <a:ext cx="1004479" cy="365811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en-US" altLang="zh-CN" sz="1600" kern="1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3105</a:t>
            </a:r>
            <a:endParaRPr lang="zh-CN" sz="1050" kern="10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F1AB1EAC-2482-DD7D-F498-17D34EC24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81" y="1657792"/>
            <a:ext cx="4897528" cy="2776094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C631AAFD-7A2E-360F-267E-9F64CB6B383A}"/>
              </a:ext>
            </a:extLst>
          </p:cNvPr>
          <p:cNvSpPr txBox="1"/>
          <p:nvPr/>
        </p:nvSpPr>
        <p:spPr>
          <a:xfrm>
            <a:off x="444401" y="2568102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75KD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2763E522-EC69-C39F-D256-FD56AD387B65}"/>
              </a:ext>
            </a:extLst>
          </p:cNvPr>
          <p:cNvCxnSpPr/>
          <p:nvPr/>
        </p:nvCxnSpPr>
        <p:spPr>
          <a:xfrm>
            <a:off x="1053146" y="2721991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E3F415C9-F402-3EC4-C160-837DD8123B4D}"/>
              </a:ext>
            </a:extLst>
          </p:cNvPr>
          <p:cNvSpPr txBox="1"/>
          <p:nvPr/>
        </p:nvSpPr>
        <p:spPr>
          <a:xfrm>
            <a:off x="404375" y="2315836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100KD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9E022860-E2B7-D3B5-4559-B728573F9413}"/>
              </a:ext>
            </a:extLst>
          </p:cNvPr>
          <p:cNvCxnSpPr/>
          <p:nvPr/>
        </p:nvCxnSpPr>
        <p:spPr>
          <a:xfrm>
            <a:off x="1053147" y="2469725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E7EB8287-A0A8-2483-EF2F-990AEC4812EA}"/>
              </a:ext>
            </a:extLst>
          </p:cNvPr>
          <p:cNvSpPr txBox="1"/>
          <p:nvPr/>
        </p:nvSpPr>
        <p:spPr>
          <a:xfrm>
            <a:off x="404375" y="1998534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140KD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1D226580-4E91-63BC-6FE6-4676C6CAFF67}"/>
              </a:ext>
            </a:extLst>
          </p:cNvPr>
          <p:cNvCxnSpPr/>
          <p:nvPr/>
        </p:nvCxnSpPr>
        <p:spPr>
          <a:xfrm>
            <a:off x="1053147" y="2152423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BB255878-D3FD-08CA-FADA-F0DD4A25AA20}"/>
              </a:ext>
            </a:extLst>
          </p:cNvPr>
          <p:cNvSpPr txBox="1"/>
          <p:nvPr/>
        </p:nvSpPr>
        <p:spPr>
          <a:xfrm>
            <a:off x="404374" y="1819908"/>
            <a:ext cx="89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180KD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66F9FA31-A485-6019-80F5-F9BD9C3930D8}"/>
              </a:ext>
            </a:extLst>
          </p:cNvPr>
          <p:cNvCxnSpPr/>
          <p:nvPr/>
        </p:nvCxnSpPr>
        <p:spPr>
          <a:xfrm>
            <a:off x="1053146" y="1973797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D35436A1-1311-EF7B-8EA9-5138D255341F}"/>
              </a:ext>
            </a:extLst>
          </p:cNvPr>
          <p:cNvSpPr txBox="1"/>
          <p:nvPr/>
        </p:nvSpPr>
        <p:spPr>
          <a:xfrm>
            <a:off x="452910" y="2811535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60KD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0C17DDCC-2EBE-26D0-46EB-37DDEB0F9D51}"/>
              </a:ext>
            </a:extLst>
          </p:cNvPr>
          <p:cNvCxnSpPr/>
          <p:nvPr/>
        </p:nvCxnSpPr>
        <p:spPr>
          <a:xfrm>
            <a:off x="1053146" y="2974949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21041196-F406-2ABF-1EFE-E407DA0D08D0}"/>
              </a:ext>
            </a:extLst>
          </p:cNvPr>
          <p:cNvSpPr txBox="1"/>
          <p:nvPr/>
        </p:nvSpPr>
        <p:spPr>
          <a:xfrm>
            <a:off x="464920" y="3250204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45KD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4DFABB98-FD3F-3A32-DE71-C5DF021CD7BE}"/>
              </a:ext>
            </a:extLst>
          </p:cNvPr>
          <p:cNvCxnSpPr/>
          <p:nvPr/>
        </p:nvCxnSpPr>
        <p:spPr>
          <a:xfrm>
            <a:off x="1043548" y="3404093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文本框 30">
            <a:extLst>
              <a:ext uri="{FF2B5EF4-FFF2-40B4-BE49-F238E27FC236}">
                <a16:creationId xmlns:a16="http://schemas.microsoft.com/office/drawing/2014/main" id="{1EEB8225-3957-3C0B-0D62-023307DE9DCB}"/>
              </a:ext>
            </a:extLst>
          </p:cNvPr>
          <p:cNvSpPr txBox="1"/>
          <p:nvPr/>
        </p:nvSpPr>
        <p:spPr>
          <a:xfrm>
            <a:off x="468609" y="3655214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35KD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DF0B39FE-AFFC-5C17-4803-6A87B0CF0346}"/>
              </a:ext>
            </a:extLst>
          </p:cNvPr>
          <p:cNvCxnSpPr/>
          <p:nvPr/>
        </p:nvCxnSpPr>
        <p:spPr>
          <a:xfrm>
            <a:off x="1047237" y="3809103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9C2288A2-742E-15CB-52CB-D01993038E7E}"/>
              </a:ext>
            </a:extLst>
          </p:cNvPr>
          <p:cNvSpPr txBox="1"/>
          <p:nvPr/>
        </p:nvSpPr>
        <p:spPr>
          <a:xfrm>
            <a:off x="464920" y="4040479"/>
            <a:ext cx="824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25KD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6F918C48-2A98-42F0-7DD3-0C442CCACB7E}"/>
              </a:ext>
            </a:extLst>
          </p:cNvPr>
          <p:cNvCxnSpPr/>
          <p:nvPr/>
        </p:nvCxnSpPr>
        <p:spPr>
          <a:xfrm>
            <a:off x="1043548" y="4194368"/>
            <a:ext cx="24623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C5C794B3-A679-4181-970A-7E11337ACBD8}"/>
              </a:ext>
            </a:extLst>
          </p:cNvPr>
          <p:cNvSpPr/>
          <p:nvPr/>
        </p:nvSpPr>
        <p:spPr>
          <a:xfrm>
            <a:off x="1289781" y="2568622"/>
            <a:ext cx="4897528" cy="32237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DF9AD556-5C13-B8A2-7222-65B1054C8ECB}"/>
              </a:ext>
            </a:extLst>
          </p:cNvPr>
          <p:cNvSpPr txBox="1"/>
          <p:nvPr/>
        </p:nvSpPr>
        <p:spPr>
          <a:xfrm>
            <a:off x="694449" y="168901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3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1081126E-9225-93DF-0783-1EE86D6F25A0}"/>
              </a:ext>
            </a:extLst>
          </p:cNvPr>
          <p:cNvSpPr txBox="1"/>
          <p:nvPr/>
        </p:nvSpPr>
        <p:spPr>
          <a:xfrm>
            <a:off x="417075" y="810821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3B2B5E33-D6BE-D590-47D8-5B6FAC5DA11C}"/>
              </a:ext>
            </a:extLst>
          </p:cNvPr>
          <p:cNvSpPr txBox="1"/>
          <p:nvPr/>
        </p:nvSpPr>
        <p:spPr>
          <a:xfrm>
            <a:off x="417074" y="4810660"/>
            <a:ext cx="745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CN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104D54F8-0D23-2A46-BCC5-4333BBBF3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70" y="4879563"/>
            <a:ext cx="3795060" cy="3309690"/>
          </a:xfrm>
          <a:prstGeom prst="rect">
            <a:avLst/>
          </a:prstGeom>
        </p:spPr>
      </p:pic>
      <p:sp>
        <p:nvSpPr>
          <p:cNvPr id="40" name="文本框 39">
            <a:extLst>
              <a:ext uri="{FF2B5EF4-FFF2-40B4-BE49-F238E27FC236}">
                <a16:creationId xmlns:a16="http://schemas.microsoft.com/office/drawing/2014/main" id="{028971BA-332A-D54F-B541-2005A155E5BF}"/>
              </a:ext>
            </a:extLst>
          </p:cNvPr>
          <p:cNvSpPr txBox="1"/>
          <p:nvPr/>
        </p:nvSpPr>
        <p:spPr>
          <a:xfrm>
            <a:off x="417074" y="8369713"/>
            <a:ext cx="62204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Supplementary figure 3. </a:t>
            </a:r>
            <a:r>
              <a:rPr lang="en-US" altLang="zh-CN" sz="1200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Lectin blot verification of a small cohort of serum samples profiled by lectin array. (A) The VVA blot of serums from HT group (left 2-8 column) and HC group (left 9-15 column). Red box shows the VVA blot bands at around 75 KDa.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(B) The signal intensity analysis on bands from </a:t>
            </a:r>
            <a:r>
              <a:rPr lang="en-US" altLang="zh-CN" sz="1200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VVA blot. All error bars indicate SD.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***</a:t>
            </a:r>
            <a:r>
              <a:rPr lang="en-US" altLang="zh-CN" sz="1200" i="1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 </a:t>
            </a:r>
            <a:r>
              <a:rPr lang="en-US" altLang="zh-CN" sz="1200" kern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&lt;0.005.</a:t>
            </a:r>
            <a:r>
              <a:rPr lang="en-US" altLang="zh-CN" sz="1200" kern="10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1200" kern="10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21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C95E846-A337-6D3E-DCFB-C82B5B532EA3}"/>
              </a:ext>
            </a:extLst>
          </p:cNvPr>
          <p:cNvSpPr txBox="1"/>
          <p:nvPr/>
        </p:nvSpPr>
        <p:spPr>
          <a:xfrm>
            <a:off x="694449" y="168901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2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2F805575-CF99-2BDD-5EB4-8D5511AAA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8670"/>
              </p:ext>
            </p:extLst>
          </p:nvPr>
        </p:nvGraphicFramePr>
        <p:xfrm>
          <a:off x="1143000" y="1872754"/>
          <a:ext cx="4572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541965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2615558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05570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Pearson′s r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Sig.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3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TSH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VVA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0.77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908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012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013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Calsepa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20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SNA-I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66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-0.23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691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01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BanLec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-0.80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33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0.37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791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PHA-E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39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3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MPL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010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GS-I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65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0.30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29473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7B253604-0F37-5275-7406-C155E0321278}"/>
              </a:ext>
            </a:extLst>
          </p:cNvPr>
          <p:cNvSpPr txBox="1"/>
          <p:nvPr/>
        </p:nvSpPr>
        <p:spPr>
          <a:xfrm>
            <a:off x="843264" y="1313778"/>
            <a:ext cx="5397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Pearson correlation analysis between lectin signals and TSH</a:t>
            </a:r>
            <a:endParaRPr lang="zh-CN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34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C95E846-A337-6D3E-DCFB-C82B5B532EA3}"/>
              </a:ext>
            </a:extLst>
          </p:cNvPr>
          <p:cNvSpPr txBox="1"/>
          <p:nvPr/>
        </p:nvSpPr>
        <p:spPr>
          <a:xfrm>
            <a:off x="694449" y="168901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3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2F805575-CF99-2BDD-5EB4-8D5511AAA3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202121"/>
              </p:ext>
            </p:extLst>
          </p:nvPr>
        </p:nvGraphicFramePr>
        <p:xfrm>
          <a:off x="1143000" y="1664936"/>
          <a:ext cx="457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541965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2615558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05570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Pearson′s r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Sig.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3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TSH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LTF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-0.143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0.104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908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MASP-1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-0.146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0.097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012648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7B253604-0F37-5275-7406-C155E0321278}"/>
              </a:ext>
            </a:extLst>
          </p:cNvPr>
          <p:cNvSpPr txBox="1"/>
          <p:nvPr/>
        </p:nvSpPr>
        <p:spPr>
          <a:xfrm>
            <a:off x="1084333" y="1205713"/>
            <a:ext cx="5397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Pearson correlation analysis in </a:t>
            </a:r>
            <a:r>
              <a:rPr lang="en-US" altLang="zh-CN" sz="160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Hashimoto′s thyroiditis</a:t>
            </a:r>
            <a:endParaRPr lang="zh-CN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9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C95E846-A337-6D3E-DCFB-C82B5B532EA3}"/>
              </a:ext>
            </a:extLst>
          </p:cNvPr>
          <p:cNvSpPr txBox="1"/>
          <p:nvPr/>
        </p:nvSpPr>
        <p:spPr>
          <a:xfrm>
            <a:off x="694449" y="168901"/>
            <a:ext cx="357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table 4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E741938-11F7-A51F-3C22-D32B833E77A7}"/>
              </a:ext>
            </a:extLst>
          </p:cNvPr>
          <p:cNvSpPr txBox="1"/>
          <p:nvPr/>
        </p:nvSpPr>
        <p:spPr>
          <a:xfrm>
            <a:off x="809203" y="1149069"/>
            <a:ext cx="539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Pearson correlation analysis in </a:t>
            </a:r>
            <a:r>
              <a:rPr lang="en-US" altLang="zh-CN" sz="18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papillary thyroid carcinoma </a:t>
            </a:r>
            <a:endParaRPr lang="zh-CN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D86072-FE78-7128-3D22-A44FBCFA4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88792"/>
              </p:ext>
            </p:extLst>
          </p:nvPr>
        </p:nvGraphicFramePr>
        <p:xfrm>
          <a:off x="1143000" y="1664936"/>
          <a:ext cx="4572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541965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2615558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05570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Pearson′s r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Sig.</a:t>
                      </a:r>
                      <a:endParaRPr lang="zh-CN" altLang="en-US" sz="1600" b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3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TSH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6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LTF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0.028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908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MASP-1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0.817</a:t>
                      </a:r>
                      <a:endParaRPr lang="zh-CN" alt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012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318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186</TotalTime>
  <Words>368</Words>
  <Application>Microsoft Office PowerPoint</Application>
  <PresentationFormat>A4 纸张(210x297 毫米)</PresentationFormat>
  <Paragraphs>127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许 瑶征</dc:creator>
  <cp:lastModifiedBy>许 瑶征</cp:lastModifiedBy>
  <cp:revision>9</cp:revision>
  <dcterms:created xsi:type="dcterms:W3CDTF">2023-03-02T10:17:06Z</dcterms:created>
  <dcterms:modified xsi:type="dcterms:W3CDTF">2023-06-06T07:57:43Z</dcterms:modified>
</cp:coreProperties>
</file>