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66" r:id="rId2"/>
    <p:sldId id="259" r:id="rId3"/>
    <p:sldId id="262" r:id="rId4"/>
    <p:sldId id="260" r:id="rId5"/>
    <p:sldId id="256" r:id="rId6"/>
    <p:sldId id="267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00"/>
    <a:srgbClr val="006600"/>
    <a:srgbClr val="0000CC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66" y="73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9B117CF-DACF-499B-8EB9-64F40FBEDB27}" type="datetimeFigureOut">
              <a:rPr lang="en-IN" smtClean="0"/>
              <a:pPr/>
              <a:t>11-04-2023</a:t>
            </a:fld>
            <a:endParaRPr lang="en-I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75037E-D863-4838-AB9D-16DBA08B909D}" type="slidenum">
              <a:rPr lang="en-IN" smtClean="0"/>
              <a:pPr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5306332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75037E-D863-4838-AB9D-16DBA08B909D}" type="slidenum">
              <a:rPr lang="en-IN" smtClean="0"/>
              <a:pPr/>
              <a:t>1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4224124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4/11/2023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4/11/2023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4/11/2023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4/11/2023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4/11/2023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4/11/2023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4/11/2023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wm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17144" y="630734"/>
            <a:ext cx="8798256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400" b="1" dirty="0" smtClean="0">
                <a:latin typeface="Times New Roman" pitchFamily="18" charset="0"/>
                <a:cs typeface="Times New Roman" pitchFamily="18" charset="0"/>
              </a:rPr>
              <a:t>Fig. S1. 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Heat maps of top 50 differentially expressed genes in potato wild species </a:t>
            </a:r>
            <a:r>
              <a:rPr lang="en-IN" sz="1400" dirty="0" smtClean="0">
                <a:latin typeface="Times New Roman" pitchFamily="18" charset="0"/>
                <a:cs typeface="Times New Roman" pitchFamily="18" charset="0"/>
              </a:rPr>
              <a:t>JAM07 (</a:t>
            </a:r>
            <a:r>
              <a:rPr lang="en-IN" sz="1400" i="1" dirty="0" smtClean="0">
                <a:latin typeface="Times New Roman" pitchFamily="18" charset="0"/>
                <a:cs typeface="Times New Roman" pitchFamily="18" charset="0"/>
              </a:rPr>
              <a:t>Solanum </a:t>
            </a:r>
            <a:r>
              <a:rPr lang="en-IN" sz="1400" i="1" dirty="0" err="1" smtClean="0">
                <a:latin typeface="Times New Roman" pitchFamily="18" charset="0"/>
                <a:cs typeface="Times New Roman" pitchFamily="18" charset="0"/>
              </a:rPr>
              <a:t>jamesii</a:t>
            </a:r>
            <a:r>
              <a:rPr lang="en-IN" sz="1400" i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IN" sz="1400" dirty="0" smtClean="0">
                <a:latin typeface="Times New Roman" pitchFamily="18" charset="0"/>
                <a:cs typeface="Times New Roman" pitchFamily="18" charset="0"/>
              </a:rPr>
              <a:t>PI498407) versus KB (cv. </a:t>
            </a:r>
            <a:r>
              <a:rPr lang="en-IN" sz="1400" dirty="0" err="1" smtClean="0">
                <a:latin typeface="Times New Roman" pitchFamily="18" charset="0"/>
                <a:cs typeface="Times New Roman" pitchFamily="18" charset="0"/>
              </a:rPr>
              <a:t>Kufri</a:t>
            </a:r>
            <a:r>
              <a:rPr lang="en-IN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IN" sz="1400" dirty="0" err="1" smtClean="0">
                <a:latin typeface="Times New Roman" pitchFamily="18" charset="0"/>
                <a:cs typeface="Times New Roman" pitchFamily="18" charset="0"/>
              </a:rPr>
              <a:t>Bahar</a:t>
            </a:r>
            <a:r>
              <a:rPr lang="en-IN" sz="1400" dirty="0" smtClean="0">
                <a:latin typeface="Times New Roman" pitchFamily="18" charset="0"/>
                <a:cs typeface="Times New Roman" pitchFamily="18" charset="0"/>
              </a:rPr>
              <a:t>, control) </a:t>
            </a:r>
            <a:r>
              <a:rPr lang="en-US" sz="1400" dirty="0" err="1" smtClean="0">
                <a:latin typeface="Times New Roman" pitchFamily="18" charset="0"/>
                <a:cs typeface="Times New Roman" pitchFamily="18" charset="0"/>
              </a:rPr>
              <a:t>analysed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 by RNA-</a:t>
            </a:r>
            <a:r>
              <a:rPr lang="en-US" sz="1400" dirty="0" err="1" smtClean="0">
                <a:latin typeface="Times New Roman" pitchFamily="18" charset="0"/>
                <a:cs typeface="Times New Roman" pitchFamily="18" charset="0"/>
              </a:rPr>
              <a:t>seq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 after challenge inoculation of </a:t>
            </a:r>
            <a:r>
              <a:rPr lang="en-US" sz="1400" i="1" dirty="0" smtClean="0">
                <a:latin typeface="Times New Roman" pitchFamily="18" charset="0"/>
                <a:cs typeface="Times New Roman" pitchFamily="18" charset="0"/>
              </a:rPr>
              <a:t>P. </a:t>
            </a:r>
            <a:r>
              <a:rPr lang="en-US" sz="1400" i="1" dirty="0" err="1" smtClean="0">
                <a:latin typeface="Times New Roman" pitchFamily="18" charset="0"/>
                <a:cs typeface="Times New Roman" pitchFamily="18" charset="0"/>
              </a:rPr>
              <a:t>infestans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 under controlled conditions. In the heat maps, each horizontal line refers to a gene. Relatively up-regulated genes are shown in red colour, whereas down-regulated genes are shown in green colour. </a:t>
            </a:r>
          </a:p>
          <a:p>
            <a:pPr algn="just"/>
            <a:endParaRPr lang="en-US" sz="1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US" sz="1400" b="1" dirty="0" smtClean="0">
                <a:latin typeface="Times New Roman" pitchFamily="18" charset="0"/>
                <a:cs typeface="Times New Roman" pitchFamily="18" charset="0"/>
              </a:rPr>
              <a:t>Fig. S2. 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Heat maps of top 50 differentially expressed genes in potato wild species</a:t>
            </a:r>
            <a:r>
              <a:rPr lang="en-IN" sz="1400" dirty="0" smtClean="0">
                <a:latin typeface="Times New Roman" pitchFamily="18" charset="0"/>
                <a:cs typeface="Times New Roman" pitchFamily="18" charset="0"/>
              </a:rPr>
              <a:t> MCD24 (</a:t>
            </a:r>
            <a:r>
              <a:rPr lang="en-IN" sz="1400" i="1" dirty="0" smtClean="0">
                <a:latin typeface="Times New Roman" pitchFamily="18" charset="0"/>
                <a:cs typeface="Times New Roman" pitchFamily="18" charset="0"/>
              </a:rPr>
              <a:t>S. </a:t>
            </a:r>
            <a:r>
              <a:rPr lang="en-IN" sz="1400" i="1" dirty="0" err="1" smtClean="0">
                <a:latin typeface="Times New Roman" pitchFamily="18" charset="0"/>
                <a:cs typeface="Times New Roman" pitchFamily="18" charset="0"/>
              </a:rPr>
              <a:t>microdontum</a:t>
            </a:r>
            <a:r>
              <a:rPr lang="en-IN" sz="1400" i="1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IN" sz="1400" dirty="0" smtClean="0">
                <a:latin typeface="Times New Roman" pitchFamily="18" charset="0"/>
                <a:cs typeface="Times New Roman" pitchFamily="18" charset="0"/>
              </a:rPr>
              <a:t> PI218224)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IN" sz="1400" dirty="0" smtClean="0">
                <a:latin typeface="Times New Roman" pitchFamily="18" charset="0"/>
                <a:cs typeface="Times New Roman" pitchFamily="18" charset="0"/>
              </a:rPr>
              <a:t>versus KB (</a:t>
            </a:r>
            <a:r>
              <a:rPr lang="en-IN" sz="1400" dirty="0" err="1" smtClean="0">
                <a:latin typeface="Times New Roman" pitchFamily="18" charset="0"/>
                <a:cs typeface="Times New Roman" pitchFamily="18" charset="0"/>
              </a:rPr>
              <a:t>Kufri</a:t>
            </a:r>
            <a:r>
              <a:rPr lang="en-IN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IN" sz="1400" dirty="0" err="1" smtClean="0">
                <a:latin typeface="Times New Roman" pitchFamily="18" charset="0"/>
                <a:cs typeface="Times New Roman" pitchFamily="18" charset="0"/>
              </a:rPr>
              <a:t>Bahar</a:t>
            </a:r>
            <a:r>
              <a:rPr lang="en-IN" sz="1400" dirty="0" smtClean="0">
                <a:latin typeface="Times New Roman" pitchFamily="18" charset="0"/>
                <a:cs typeface="Times New Roman" pitchFamily="18" charset="0"/>
              </a:rPr>
              <a:t>, control) </a:t>
            </a:r>
            <a:r>
              <a:rPr lang="en-US" sz="1400" dirty="0" err="1" smtClean="0">
                <a:latin typeface="Times New Roman" pitchFamily="18" charset="0"/>
                <a:cs typeface="Times New Roman" pitchFamily="18" charset="0"/>
              </a:rPr>
              <a:t>analysed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 by RNA-</a:t>
            </a:r>
            <a:r>
              <a:rPr lang="en-US" sz="1400" dirty="0" err="1" smtClean="0">
                <a:latin typeface="Times New Roman" pitchFamily="18" charset="0"/>
                <a:cs typeface="Times New Roman" pitchFamily="18" charset="0"/>
              </a:rPr>
              <a:t>seq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 after challenge inoculation of </a:t>
            </a:r>
            <a:r>
              <a:rPr lang="en-US" sz="1400" i="1" dirty="0" smtClean="0">
                <a:latin typeface="Times New Roman" pitchFamily="18" charset="0"/>
                <a:cs typeface="Times New Roman" pitchFamily="18" charset="0"/>
              </a:rPr>
              <a:t>P. </a:t>
            </a:r>
            <a:r>
              <a:rPr lang="en-US" sz="1400" i="1" dirty="0" err="1" smtClean="0">
                <a:latin typeface="Times New Roman" pitchFamily="18" charset="0"/>
                <a:cs typeface="Times New Roman" pitchFamily="18" charset="0"/>
              </a:rPr>
              <a:t>infestans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 under controlled conditions. In the heat maps, each horizontal line refers to a gene. Relatively up-regulated genes are shown in red colour, whereas down-regulated genes are shown in green colour.</a:t>
            </a:r>
          </a:p>
          <a:p>
            <a:pPr algn="just"/>
            <a:endParaRPr lang="en-US" sz="1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US" sz="1400" b="1" dirty="0" smtClean="0">
                <a:latin typeface="Times New Roman" pitchFamily="18" charset="0"/>
                <a:cs typeface="Times New Roman" pitchFamily="18" charset="0"/>
              </a:rPr>
              <a:t>Fig. S3. 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Heat maps of top 50 differentially expressed genes in potato wild species</a:t>
            </a:r>
            <a:r>
              <a:rPr lang="en-IN" sz="1400" dirty="0" smtClean="0">
                <a:latin typeface="Times New Roman" pitchFamily="18" charset="0"/>
                <a:cs typeface="Times New Roman" pitchFamily="18" charset="0"/>
              </a:rPr>
              <a:t> PLD47 (</a:t>
            </a:r>
            <a:r>
              <a:rPr lang="en-IN" sz="1400" i="1" dirty="0" smtClean="0">
                <a:latin typeface="Times New Roman" pitchFamily="18" charset="0"/>
                <a:cs typeface="Times New Roman" pitchFamily="18" charset="0"/>
              </a:rPr>
              <a:t>S. </a:t>
            </a:r>
            <a:r>
              <a:rPr lang="en-IN" sz="1400" i="1" dirty="0" err="1" smtClean="0">
                <a:latin typeface="Times New Roman" pitchFamily="18" charset="0"/>
                <a:cs typeface="Times New Roman" pitchFamily="18" charset="0"/>
              </a:rPr>
              <a:t>polyadenium</a:t>
            </a:r>
            <a:r>
              <a:rPr lang="en-IN" sz="1400" i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IN" sz="1400" dirty="0" smtClean="0">
                <a:latin typeface="Times New Roman" pitchFamily="18" charset="0"/>
                <a:cs typeface="Times New Roman" pitchFamily="18" charset="0"/>
              </a:rPr>
              <a:t>CGN17747) versus KB (</a:t>
            </a:r>
            <a:r>
              <a:rPr lang="en-IN" sz="1400" dirty="0" err="1" smtClean="0">
                <a:latin typeface="Times New Roman" pitchFamily="18" charset="0"/>
                <a:cs typeface="Times New Roman" pitchFamily="18" charset="0"/>
              </a:rPr>
              <a:t>Kufri</a:t>
            </a:r>
            <a:r>
              <a:rPr lang="en-IN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IN" sz="1400" dirty="0" err="1" smtClean="0">
                <a:latin typeface="Times New Roman" pitchFamily="18" charset="0"/>
                <a:cs typeface="Times New Roman" pitchFamily="18" charset="0"/>
              </a:rPr>
              <a:t>Bahar</a:t>
            </a:r>
            <a:r>
              <a:rPr lang="en-IN" sz="1400" dirty="0" smtClean="0">
                <a:latin typeface="Times New Roman" pitchFamily="18" charset="0"/>
                <a:cs typeface="Times New Roman" pitchFamily="18" charset="0"/>
              </a:rPr>
              <a:t>, control) </a:t>
            </a:r>
            <a:r>
              <a:rPr lang="en-US" sz="1400" dirty="0" err="1" smtClean="0">
                <a:latin typeface="Times New Roman" pitchFamily="18" charset="0"/>
                <a:cs typeface="Times New Roman" pitchFamily="18" charset="0"/>
              </a:rPr>
              <a:t>analysed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 by RNA-</a:t>
            </a:r>
            <a:r>
              <a:rPr lang="en-US" sz="1400" dirty="0" err="1" smtClean="0">
                <a:latin typeface="Times New Roman" pitchFamily="18" charset="0"/>
                <a:cs typeface="Times New Roman" pitchFamily="18" charset="0"/>
              </a:rPr>
              <a:t>seq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 after challenge inoculation of </a:t>
            </a:r>
            <a:r>
              <a:rPr lang="en-US" sz="1400" i="1" dirty="0" smtClean="0">
                <a:latin typeface="Times New Roman" pitchFamily="18" charset="0"/>
                <a:cs typeface="Times New Roman" pitchFamily="18" charset="0"/>
              </a:rPr>
              <a:t>P. </a:t>
            </a:r>
            <a:r>
              <a:rPr lang="en-US" sz="1400" i="1" dirty="0" err="1" smtClean="0">
                <a:latin typeface="Times New Roman" pitchFamily="18" charset="0"/>
                <a:cs typeface="Times New Roman" pitchFamily="18" charset="0"/>
              </a:rPr>
              <a:t>infestans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 under controlled conditions. In the heat maps, each horizontal line refers to a gene. Relatively up-regulated genes are shown in red colour, whereas down-regulated genes are shown in green colour.</a:t>
            </a:r>
            <a:endParaRPr lang="en-US" sz="1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en-US" sz="1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US" sz="1400" b="1" dirty="0" smtClean="0">
                <a:latin typeface="Times New Roman" pitchFamily="18" charset="0"/>
                <a:cs typeface="Times New Roman" pitchFamily="18" charset="0"/>
              </a:rPr>
              <a:t>Fig. S4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 Gene Ontology (GO) characterization for cellular component, </a:t>
            </a:r>
            <a:r>
              <a:rPr lang="en-US" sz="1400" dirty="0" err="1" smtClean="0">
                <a:latin typeface="Times New Roman" pitchFamily="18" charset="0"/>
                <a:cs typeface="Times New Roman" pitchFamily="18" charset="0"/>
              </a:rPr>
              <a:t>molceular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 function, and biological process of up-regulated and down-regulated DEGs in wild potato species </a:t>
            </a:r>
            <a:r>
              <a:rPr lang="en-IN" sz="1400" dirty="0" smtClean="0">
                <a:latin typeface="Times New Roman" pitchFamily="18" charset="0"/>
                <a:cs typeface="Times New Roman" pitchFamily="18" charset="0"/>
              </a:rPr>
              <a:t>JAM07 (</a:t>
            </a:r>
            <a:r>
              <a:rPr lang="en-IN" sz="1400" i="1" dirty="0" smtClean="0">
                <a:latin typeface="Times New Roman" pitchFamily="18" charset="0"/>
                <a:cs typeface="Times New Roman" pitchFamily="18" charset="0"/>
              </a:rPr>
              <a:t>Solanum </a:t>
            </a:r>
            <a:r>
              <a:rPr lang="en-IN" sz="1400" i="1" dirty="0" err="1" smtClean="0">
                <a:latin typeface="Times New Roman" pitchFamily="18" charset="0"/>
                <a:cs typeface="Times New Roman" pitchFamily="18" charset="0"/>
              </a:rPr>
              <a:t>jamesii</a:t>
            </a:r>
            <a:r>
              <a:rPr lang="en-IN" sz="1400" dirty="0" smtClean="0">
                <a:latin typeface="Times New Roman" pitchFamily="18" charset="0"/>
                <a:cs typeface="Times New Roman" pitchFamily="18" charset="0"/>
              </a:rPr>
              <a:t>, PI498407)</a:t>
            </a:r>
            <a:r>
              <a:rPr lang="en-IN" sz="1400" i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IN" sz="1400" dirty="0" smtClean="0">
                <a:latin typeface="Times New Roman" pitchFamily="18" charset="0"/>
                <a:cs typeface="Times New Roman" pitchFamily="18" charset="0"/>
              </a:rPr>
              <a:t>MCD24 (</a:t>
            </a:r>
            <a:r>
              <a:rPr lang="en-IN" sz="1400" i="1" dirty="0" smtClean="0">
                <a:latin typeface="Times New Roman" pitchFamily="18" charset="0"/>
                <a:cs typeface="Times New Roman" pitchFamily="18" charset="0"/>
              </a:rPr>
              <a:t>S. </a:t>
            </a:r>
            <a:r>
              <a:rPr lang="en-IN" sz="1400" i="1" dirty="0" err="1" smtClean="0">
                <a:latin typeface="Times New Roman" pitchFamily="18" charset="0"/>
                <a:cs typeface="Times New Roman" pitchFamily="18" charset="0"/>
              </a:rPr>
              <a:t>microdontum</a:t>
            </a:r>
            <a:r>
              <a:rPr lang="en-IN" sz="1400" dirty="0" smtClean="0">
                <a:latin typeface="Times New Roman" pitchFamily="18" charset="0"/>
                <a:cs typeface="Times New Roman" pitchFamily="18" charset="0"/>
              </a:rPr>
              <a:t>, PI218224)</a:t>
            </a:r>
            <a:r>
              <a:rPr lang="en-IN" sz="14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IN" sz="1400" dirty="0" smtClean="0">
                <a:latin typeface="Times New Roman" pitchFamily="18" charset="0"/>
                <a:cs typeface="Times New Roman" pitchFamily="18" charset="0"/>
              </a:rPr>
              <a:t>and PLD47 (</a:t>
            </a:r>
            <a:r>
              <a:rPr lang="en-IN" sz="1400" i="1" dirty="0" smtClean="0">
                <a:latin typeface="Times New Roman" pitchFamily="18" charset="0"/>
                <a:cs typeface="Times New Roman" pitchFamily="18" charset="0"/>
              </a:rPr>
              <a:t>S. </a:t>
            </a:r>
            <a:r>
              <a:rPr lang="en-IN" sz="1400" i="1" dirty="0" err="1" smtClean="0">
                <a:latin typeface="Times New Roman" pitchFamily="18" charset="0"/>
                <a:cs typeface="Times New Roman" pitchFamily="18" charset="0"/>
              </a:rPr>
              <a:t>polyadenium</a:t>
            </a:r>
            <a:r>
              <a:rPr lang="en-IN" sz="1400" i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IN" sz="1400" dirty="0" smtClean="0">
                <a:latin typeface="Times New Roman" pitchFamily="18" charset="0"/>
                <a:cs typeface="Times New Roman" pitchFamily="18" charset="0"/>
              </a:rPr>
              <a:t>CGN17747). </a:t>
            </a:r>
            <a:endParaRPr lang="en-IN" sz="14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en-IN" sz="14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Fig. </a:t>
            </a:r>
            <a:r>
              <a:rPr lang="en-US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S5</a:t>
            </a:r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Gene Ontology (GO) characterization for cellular component,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molceular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function, and biological process of up-regulated and down-regulated DEGs in wild potato species </a:t>
            </a:r>
            <a:r>
              <a:rPr lang="en-IN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CPH62 (</a:t>
            </a:r>
            <a:r>
              <a:rPr lang="en-IN" sz="1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S. </a:t>
            </a:r>
            <a:r>
              <a:rPr lang="en-IN" sz="14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cardiophyllum</a:t>
            </a:r>
            <a:r>
              <a:rPr lang="en-IN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PI 283062</a:t>
            </a:r>
            <a:r>
              <a:rPr lang="en-IN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en-IN" sz="14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en-IN" sz="1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52400" y="194846"/>
            <a:ext cx="141128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IN" sz="1600" b="1" dirty="0" smtClean="0"/>
              <a:t>Figure legends</a:t>
            </a:r>
            <a:endParaRPr lang="en-IN" sz="16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209550" y="174008"/>
            <a:ext cx="6888925" cy="6531592"/>
            <a:chOff x="209550" y="174008"/>
            <a:chExt cx="6888925" cy="6531592"/>
          </a:xfrm>
        </p:grpSpPr>
        <p:pic>
          <p:nvPicPr>
            <p:cNvPr id="4098" name="Picture 2" descr="C:\Users\h p\Desktop\LB_Nucleome\Other data copy\21_KJ_KG_heatmap.png"/>
            <p:cNvPicPr>
              <a:picLocks noChangeAspect="1" noChangeArrowheads="1"/>
            </p:cNvPicPr>
            <p:nvPr/>
          </p:nvPicPr>
          <p:blipFill>
            <a:blip r:embed="rId2" cstate="print"/>
            <a:srcRect t="13962" r="65038"/>
            <a:stretch>
              <a:fillRect/>
            </a:stretch>
          </p:blipFill>
          <p:spPr bwMode="auto">
            <a:xfrm>
              <a:off x="209550" y="714375"/>
              <a:ext cx="3295650" cy="5970754"/>
            </a:xfrm>
            <a:prstGeom prst="rect">
              <a:avLst/>
            </a:prstGeom>
            <a:noFill/>
          </p:spPr>
        </p:pic>
        <p:pic>
          <p:nvPicPr>
            <p:cNvPr id="4" name="Picture 2" descr="C:\Users\h p\Desktop\LB_Nucleome\Other data copy\21_KJ_KG_heatmap.png"/>
            <p:cNvPicPr>
              <a:picLocks noChangeAspect="1" noChangeArrowheads="1"/>
            </p:cNvPicPr>
            <p:nvPr/>
          </p:nvPicPr>
          <p:blipFill>
            <a:blip r:embed="rId2" cstate="print"/>
            <a:srcRect l="14767" r="63518" b="99073"/>
            <a:stretch>
              <a:fillRect/>
            </a:stretch>
          </p:blipFill>
          <p:spPr bwMode="auto">
            <a:xfrm>
              <a:off x="1581150" y="174008"/>
              <a:ext cx="1905000" cy="56295"/>
            </a:xfrm>
            <a:prstGeom prst="rect">
              <a:avLst/>
            </a:prstGeom>
            <a:noFill/>
          </p:spPr>
        </p:pic>
        <p:sp>
          <p:nvSpPr>
            <p:cNvPr id="5" name="TextBox 4"/>
            <p:cNvSpPr txBox="1"/>
            <p:nvPr/>
          </p:nvSpPr>
          <p:spPr>
            <a:xfrm>
              <a:off x="2288118" y="524196"/>
              <a:ext cx="38100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N" sz="1000" b="1" dirty="0" smtClean="0"/>
                <a:t>KB</a:t>
              </a:r>
              <a:endParaRPr lang="en-IN" sz="1000" b="1" dirty="0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2819400" y="512000"/>
              <a:ext cx="60960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N" sz="1000" b="1" dirty="0" smtClean="0"/>
                <a:t>JAM07</a:t>
              </a:r>
              <a:endParaRPr lang="en-IN" sz="1000" b="1" dirty="0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1872302" y="179696"/>
              <a:ext cx="45720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N" sz="1000" dirty="0" smtClean="0"/>
                <a:t>0.0</a:t>
              </a:r>
              <a:endParaRPr lang="en-IN" sz="1000" dirty="0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2925454" y="187656"/>
              <a:ext cx="55273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N" sz="1000" dirty="0" smtClean="0"/>
                <a:t>15.31</a:t>
              </a:r>
              <a:endParaRPr lang="en-IN" sz="1000" dirty="0"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3450400" y="666750"/>
              <a:ext cx="3648075" cy="60388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IN" sz="780" dirty="0" smtClean="0"/>
                <a:t>PGSC0003DMG400001407  ATP binding protein</a:t>
              </a:r>
            </a:p>
            <a:p>
              <a:r>
                <a:rPr lang="en-IN" sz="780" dirty="0" smtClean="0"/>
                <a:t>PGSC0003DMG400016068  Major latex</a:t>
              </a:r>
            </a:p>
            <a:p>
              <a:r>
                <a:rPr lang="en-IN" sz="780" dirty="0" smtClean="0"/>
                <a:t>PGSC0003DMG400014836  Steroid binding protein</a:t>
              </a:r>
            </a:p>
            <a:p>
              <a:r>
                <a:rPr lang="en-IN" sz="780" dirty="0" smtClean="0"/>
                <a:t>PGSC0003DMG400001792  Replication factor C subunit</a:t>
              </a:r>
            </a:p>
            <a:p>
              <a:r>
                <a:rPr lang="en-IN" sz="780" dirty="0" smtClean="0"/>
                <a:t>PGSC0003DMG400027289  </a:t>
              </a:r>
              <a:r>
                <a:rPr lang="en-IN" sz="780" dirty="0" err="1" smtClean="0"/>
                <a:t>Glucosyltransferase</a:t>
              </a:r>
              <a:endParaRPr lang="en-IN" sz="780" dirty="0" smtClean="0"/>
            </a:p>
            <a:p>
              <a:r>
                <a:rPr lang="en-IN" sz="780" dirty="0" smtClean="0"/>
                <a:t>PGSC0003DMG400004008  PHCLF2</a:t>
              </a:r>
            </a:p>
            <a:p>
              <a:r>
                <a:rPr lang="en-IN" sz="780" dirty="0" smtClean="0"/>
                <a:t>PGSC0003DMG400027888  </a:t>
              </a:r>
              <a:r>
                <a:rPr lang="en-IN" sz="780" dirty="0" err="1" smtClean="0"/>
                <a:t>Cysteine</a:t>
              </a:r>
              <a:r>
                <a:rPr lang="en-IN" sz="780" dirty="0" smtClean="0"/>
                <a:t> </a:t>
              </a:r>
              <a:r>
                <a:rPr lang="en-IN" sz="780" dirty="0" err="1" smtClean="0"/>
                <a:t>proteinase</a:t>
              </a:r>
              <a:r>
                <a:rPr lang="en-IN" sz="780" dirty="0" smtClean="0"/>
                <a:t> 3</a:t>
              </a:r>
            </a:p>
            <a:p>
              <a:r>
                <a:rPr lang="en-IN" sz="780" dirty="0" smtClean="0"/>
                <a:t>PGSC0003DMG400042346  Conserved gene of unknown function</a:t>
              </a:r>
            </a:p>
            <a:p>
              <a:r>
                <a:rPr lang="en-IN" sz="780" dirty="0" smtClean="0"/>
                <a:t>PGSC0003DMG400028702  </a:t>
              </a:r>
              <a:r>
                <a:rPr lang="en-IN" sz="780" dirty="0" err="1" smtClean="0"/>
                <a:t>Cycloartenol</a:t>
              </a:r>
              <a:r>
                <a:rPr lang="en-IN" sz="780" dirty="0" smtClean="0"/>
                <a:t> </a:t>
              </a:r>
              <a:r>
                <a:rPr lang="en-IN" sz="780" dirty="0" err="1" smtClean="0"/>
                <a:t>synthase</a:t>
              </a:r>
              <a:endParaRPr lang="en-IN" sz="780" dirty="0" smtClean="0"/>
            </a:p>
            <a:p>
              <a:r>
                <a:rPr lang="en-IN" sz="780" dirty="0" smtClean="0"/>
                <a:t>PGSC0003DMG400013210  </a:t>
              </a:r>
              <a:r>
                <a:rPr lang="en-IN" sz="780" dirty="0" err="1" smtClean="0"/>
                <a:t>Proteasome</a:t>
              </a:r>
              <a:r>
                <a:rPr lang="en-IN" sz="780" dirty="0" smtClean="0"/>
                <a:t> subunit beta type</a:t>
              </a:r>
            </a:p>
            <a:p>
              <a:r>
                <a:rPr lang="en-IN" sz="780" dirty="0" smtClean="0"/>
                <a:t>PGSC0003DMG400021868  </a:t>
              </a:r>
              <a:r>
                <a:rPr lang="en-IN" sz="780" dirty="0" err="1" smtClean="0"/>
                <a:t>Cembratrienol</a:t>
              </a:r>
              <a:r>
                <a:rPr lang="en-IN" sz="780" dirty="0" smtClean="0"/>
                <a:t> </a:t>
              </a:r>
              <a:r>
                <a:rPr lang="en-IN" sz="780" dirty="0" err="1" smtClean="0"/>
                <a:t>synthase</a:t>
              </a:r>
              <a:r>
                <a:rPr lang="en-IN" sz="780" dirty="0" smtClean="0"/>
                <a:t> 2a</a:t>
              </a:r>
            </a:p>
            <a:p>
              <a:r>
                <a:rPr lang="en-IN" sz="780" dirty="0" smtClean="0"/>
                <a:t>PGSC0003DMG400014299  40S ribosomal protein S15a-1</a:t>
              </a:r>
            </a:p>
            <a:p>
              <a:r>
                <a:rPr lang="en-IN" sz="780" dirty="0" smtClean="0"/>
                <a:t>PGSC0003DMG400008794  Major latex</a:t>
              </a:r>
            </a:p>
            <a:p>
              <a:r>
                <a:rPr lang="en-IN" sz="780" dirty="0" smtClean="0"/>
                <a:t>PGSC0003DMG400020940  </a:t>
              </a:r>
              <a:r>
                <a:rPr lang="en-IN" sz="780" dirty="0" err="1" smtClean="0"/>
                <a:t>Cembratrienol</a:t>
              </a:r>
              <a:r>
                <a:rPr lang="en-IN" sz="780" dirty="0" smtClean="0"/>
                <a:t> </a:t>
              </a:r>
              <a:r>
                <a:rPr lang="en-IN" sz="780" dirty="0" err="1" smtClean="0"/>
                <a:t>synthase</a:t>
              </a:r>
              <a:r>
                <a:rPr lang="en-IN" sz="780" dirty="0" smtClean="0"/>
                <a:t> 2a</a:t>
              </a:r>
            </a:p>
            <a:p>
              <a:r>
                <a:rPr lang="en-IN" sz="780" dirty="0" smtClean="0"/>
                <a:t>PGSC0003DMG400024062  </a:t>
              </a:r>
              <a:r>
                <a:rPr lang="en-IN" sz="780" dirty="0" err="1" smtClean="0"/>
                <a:t>Expansin</a:t>
              </a:r>
              <a:endParaRPr lang="en-IN" sz="780" dirty="0" smtClean="0"/>
            </a:p>
            <a:p>
              <a:r>
                <a:rPr lang="en-IN" sz="780" dirty="0" smtClean="0"/>
                <a:t>PGSC0003DMG400046796  Protein </a:t>
              </a:r>
              <a:r>
                <a:rPr lang="en-IN" sz="780" dirty="0" err="1" smtClean="0"/>
                <a:t>kinase</a:t>
              </a:r>
              <a:r>
                <a:rPr lang="en-IN" sz="780" dirty="0" smtClean="0"/>
                <a:t> atmrk1</a:t>
              </a:r>
            </a:p>
            <a:p>
              <a:r>
                <a:rPr lang="en-IN" sz="780" dirty="0" smtClean="0"/>
                <a:t>PGSC0003DMG400024819  </a:t>
              </a:r>
              <a:r>
                <a:rPr lang="en-IN" sz="780" dirty="0" err="1" smtClean="0"/>
                <a:t>Nodulin</a:t>
              </a:r>
              <a:r>
                <a:rPr lang="en-IN" sz="780" dirty="0" smtClean="0"/>
                <a:t> MtN3 family protein</a:t>
              </a:r>
            </a:p>
            <a:p>
              <a:r>
                <a:rPr lang="en-IN" sz="780" dirty="0" smtClean="0"/>
                <a:t>PGSC0003DMG400031329  Gene of unknown function</a:t>
              </a:r>
            </a:p>
            <a:p>
              <a:r>
                <a:rPr lang="en-IN" sz="780" dirty="0" smtClean="0"/>
                <a:t>PGSC0003DMG400027947  RING finger protein</a:t>
              </a:r>
            </a:p>
            <a:p>
              <a:r>
                <a:rPr lang="en-IN" sz="780" dirty="0" smtClean="0"/>
                <a:t>PGSC0003DMG400008212  </a:t>
              </a:r>
              <a:r>
                <a:rPr lang="en-IN" sz="780" dirty="0" err="1" smtClean="0"/>
                <a:t>Abscisic</a:t>
              </a:r>
              <a:r>
                <a:rPr lang="en-IN" sz="780" dirty="0" smtClean="0"/>
                <a:t> insensitive 1B</a:t>
              </a:r>
            </a:p>
            <a:p>
              <a:r>
                <a:rPr lang="en-IN" sz="780" dirty="0" smtClean="0"/>
                <a:t>PGSC0003DMG400020816  Conserved gene of unknown function</a:t>
              </a:r>
            </a:p>
            <a:p>
              <a:r>
                <a:rPr lang="en-IN" sz="780" dirty="0" smtClean="0"/>
                <a:t>PGSC0003DMG401009494  Ferric-</a:t>
              </a:r>
              <a:r>
                <a:rPr lang="en-IN" sz="780" dirty="0" err="1" smtClean="0"/>
                <a:t>chelate</a:t>
              </a:r>
              <a:r>
                <a:rPr lang="en-IN" sz="780" dirty="0" smtClean="0"/>
                <a:t> reductase</a:t>
              </a:r>
            </a:p>
            <a:p>
              <a:r>
                <a:rPr lang="en-IN" sz="780" dirty="0" smtClean="0"/>
                <a:t>PGSC0003DMG400023020  40S ribosomal protein S15a-1</a:t>
              </a:r>
            </a:p>
            <a:p>
              <a:r>
                <a:rPr lang="en-IN" sz="780" dirty="0" smtClean="0"/>
                <a:t>PGSC0003DMG400007825  Translation initiation factor</a:t>
              </a:r>
            </a:p>
            <a:p>
              <a:r>
                <a:rPr lang="en-IN" sz="780" dirty="0" smtClean="0"/>
                <a:t>PGSC0003DMG400001526  AMP dependent </a:t>
              </a:r>
              <a:r>
                <a:rPr lang="en-IN" sz="780" dirty="0" err="1" smtClean="0"/>
                <a:t>ligase</a:t>
              </a:r>
              <a:endParaRPr lang="en-IN" sz="780" dirty="0" smtClean="0"/>
            </a:p>
            <a:p>
              <a:r>
                <a:rPr lang="en-IN" sz="780" dirty="0" smtClean="0"/>
                <a:t>PGSC0003DMG400015318  </a:t>
              </a:r>
              <a:r>
                <a:rPr lang="en-IN" sz="780" dirty="0" err="1" smtClean="0"/>
                <a:t>Metallothionein</a:t>
              </a:r>
              <a:endParaRPr lang="en-IN" sz="780" dirty="0" smtClean="0"/>
            </a:p>
            <a:p>
              <a:r>
                <a:rPr lang="en-IN" sz="780" dirty="0" smtClean="0"/>
                <a:t>PGSC0003DMG400034790  P69B protein</a:t>
              </a:r>
            </a:p>
            <a:p>
              <a:r>
                <a:rPr lang="en-IN" sz="780" dirty="0" smtClean="0"/>
                <a:t>PGSC0003DMG400023922  Cytoplasmic small heat shock protein class I</a:t>
              </a:r>
            </a:p>
            <a:p>
              <a:r>
                <a:rPr lang="en-IN" sz="780" dirty="0" smtClean="0"/>
                <a:t>PGSC0003DMG400016623  </a:t>
              </a:r>
              <a:r>
                <a:rPr lang="en-IN" sz="780" dirty="0" err="1" smtClean="0"/>
                <a:t>Cytochrome</a:t>
              </a:r>
              <a:r>
                <a:rPr lang="en-IN" sz="780" dirty="0" smtClean="0"/>
                <a:t> P450</a:t>
              </a:r>
            </a:p>
            <a:p>
              <a:r>
                <a:rPr lang="en-IN" sz="780" dirty="0" smtClean="0"/>
                <a:t>PGSC0003DMG400009556  Replication factor A 1, rfa1</a:t>
              </a:r>
            </a:p>
            <a:p>
              <a:r>
                <a:rPr lang="en-IN" sz="780" dirty="0" smtClean="0"/>
                <a:t>PGSC0003DMG400008796  Basic 30 </a:t>
              </a:r>
              <a:r>
                <a:rPr lang="en-IN" sz="780" dirty="0" err="1" smtClean="0"/>
                <a:t>kDa</a:t>
              </a:r>
              <a:r>
                <a:rPr lang="en-IN" sz="780" dirty="0" smtClean="0"/>
                <a:t> </a:t>
              </a:r>
              <a:r>
                <a:rPr lang="en-IN" sz="780" dirty="0" err="1" smtClean="0"/>
                <a:t>endochitinase</a:t>
              </a:r>
              <a:endParaRPr lang="en-IN" sz="780" dirty="0" smtClean="0"/>
            </a:p>
            <a:p>
              <a:r>
                <a:rPr lang="en-IN" sz="780" dirty="0" smtClean="0"/>
                <a:t>PGSC0003DMG400028209  Heterogeneous nuclear </a:t>
              </a:r>
              <a:r>
                <a:rPr lang="en-IN" sz="780" dirty="0" err="1" smtClean="0"/>
                <a:t>ribonucleoprotein</a:t>
              </a:r>
              <a:r>
                <a:rPr lang="en-IN" sz="780" dirty="0" smtClean="0"/>
                <a:t> A1</a:t>
              </a:r>
            </a:p>
            <a:p>
              <a:r>
                <a:rPr lang="en-IN" sz="780" dirty="0" smtClean="0"/>
                <a:t>PGSC0003DMG400015804  26S </a:t>
              </a:r>
              <a:r>
                <a:rPr lang="en-IN" sz="780" dirty="0" err="1" smtClean="0"/>
                <a:t>proteasome</a:t>
              </a:r>
              <a:r>
                <a:rPr lang="en-IN" sz="780" dirty="0" smtClean="0"/>
                <a:t> subunit 4</a:t>
              </a:r>
            </a:p>
            <a:p>
              <a:r>
                <a:rPr lang="en-IN" sz="780" dirty="0" smtClean="0"/>
                <a:t>PGSC0003DMG400022075  </a:t>
              </a:r>
              <a:r>
                <a:rPr lang="en-IN" sz="780" dirty="0" err="1" smtClean="0"/>
                <a:t>Cytochrome</a:t>
              </a:r>
              <a:r>
                <a:rPr lang="en-IN" sz="780" dirty="0" smtClean="0"/>
                <a:t> P450</a:t>
              </a:r>
            </a:p>
            <a:p>
              <a:r>
                <a:rPr lang="en-IN" sz="780" dirty="0" smtClean="0"/>
                <a:t>PGSC0003DMG400005762  Gene of unknown function</a:t>
              </a:r>
            </a:p>
            <a:p>
              <a:r>
                <a:rPr lang="en-IN" sz="780" dirty="0" smtClean="0"/>
                <a:t>PGSC0003DMG400008419  LRR receptor-like serine/</a:t>
              </a:r>
              <a:r>
                <a:rPr lang="en-IN" sz="780" dirty="0" err="1" smtClean="0"/>
                <a:t>threonine</a:t>
              </a:r>
              <a:r>
                <a:rPr lang="en-IN" sz="780" dirty="0" smtClean="0"/>
                <a:t>-protein </a:t>
              </a:r>
              <a:r>
                <a:rPr lang="en-IN" sz="780" dirty="0" err="1" smtClean="0"/>
                <a:t>kinase</a:t>
              </a:r>
              <a:endParaRPr lang="en-IN" sz="780" dirty="0" smtClean="0"/>
            </a:p>
            <a:p>
              <a:r>
                <a:rPr lang="en-IN" sz="780" dirty="0" smtClean="0"/>
                <a:t>PGSC0003DMG400021131  AAA </a:t>
              </a:r>
              <a:r>
                <a:rPr lang="en-IN" sz="780" dirty="0" err="1" smtClean="0"/>
                <a:t>ATPase</a:t>
              </a:r>
              <a:endParaRPr lang="en-IN" sz="780" dirty="0" smtClean="0"/>
            </a:p>
            <a:p>
              <a:r>
                <a:rPr lang="en-IN" sz="780" dirty="0" smtClean="0"/>
                <a:t>PGSC0003DMG400009893  RNA </a:t>
              </a:r>
              <a:r>
                <a:rPr lang="en-IN" sz="780" dirty="0" err="1" smtClean="0"/>
                <a:t>helicase</a:t>
              </a:r>
              <a:endParaRPr lang="en-IN" sz="780" dirty="0" smtClean="0"/>
            </a:p>
            <a:p>
              <a:r>
                <a:rPr lang="en-IN" sz="780" dirty="0" smtClean="0"/>
                <a:t>PGSC0003DMG400017127  </a:t>
              </a:r>
              <a:r>
                <a:rPr lang="en-IN" sz="780" dirty="0" err="1" smtClean="0"/>
                <a:t>Cyclin</a:t>
              </a:r>
              <a:r>
                <a:rPr lang="en-IN" sz="780" dirty="0" smtClean="0"/>
                <a:t>-dependent protein </a:t>
              </a:r>
              <a:r>
                <a:rPr lang="en-IN" sz="780" dirty="0" err="1" smtClean="0"/>
                <a:t>kinase</a:t>
              </a:r>
              <a:endParaRPr lang="en-IN" sz="780" dirty="0" smtClean="0"/>
            </a:p>
            <a:p>
              <a:r>
                <a:rPr lang="en-IN" sz="780" dirty="0" smtClean="0"/>
                <a:t>PGSC0003DMG400003032  </a:t>
              </a:r>
              <a:r>
                <a:rPr lang="en-IN" sz="780" dirty="0" err="1" smtClean="0"/>
                <a:t>Cytochrome</a:t>
              </a:r>
              <a:r>
                <a:rPr lang="en-IN" sz="780" dirty="0" smtClean="0"/>
                <a:t> P450</a:t>
              </a:r>
            </a:p>
            <a:p>
              <a:r>
                <a:rPr lang="en-IN" sz="780" dirty="0" smtClean="0"/>
                <a:t>PGSC0003DMG400024232  </a:t>
              </a:r>
              <a:r>
                <a:rPr lang="en-IN" sz="780" dirty="0" err="1" smtClean="0"/>
                <a:t>Spermidine</a:t>
              </a:r>
              <a:r>
                <a:rPr lang="en-IN" sz="780" dirty="0" smtClean="0"/>
                <a:t> </a:t>
              </a:r>
              <a:r>
                <a:rPr lang="en-IN" sz="780" dirty="0" err="1" smtClean="0"/>
                <a:t>synthase</a:t>
              </a:r>
              <a:r>
                <a:rPr lang="en-IN" sz="780" dirty="0" smtClean="0"/>
                <a:t> 1</a:t>
              </a:r>
            </a:p>
            <a:p>
              <a:r>
                <a:rPr lang="en-IN" sz="780" dirty="0" smtClean="0"/>
                <a:t>PGSC0003DMG400026567  Conserved gene of unknown function</a:t>
              </a:r>
            </a:p>
            <a:p>
              <a:r>
                <a:rPr lang="en-IN" sz="780" dirty="0" smtClean="0"/>
                <a:t>PGSC0003DMG400002028  Cytoplasmic small heat shock protein class I</a:t>
              </a:r>
            </a:p>
            <a:p>
              <a:r>
                <a:rPr lang="en-IN" sz="780" dirty="0" smtClean="0"/>
                <a:t>PGSC0003DMG400031523  </a:t>
              </a:r>
              <a:r>
                <a:rPr lang="en-IN" sz="780" dirty="0" err="1" smtClean="0"/>
                <a:t>Glycine</a:t>
              </a:r>
              <a:r>
                <a:rPr lang="en-IN" sz="780" dirty="0" smtClean="0"/>
                <a:t>-rich cell wall structural protein 1.8</a:t>
              </a:r>
            </a:p>
            <a:p>
              <a:r>
                <a:rPr lang="en-IN" sz="780" dirty="0" smtClean="0"/>
                <a:t>PGSC0003DMG405015682  Gene of unknown function</a:t>
              </a:r>
            </a:p>
            <a:p>
              <a:r>
                <a:rPr lang="en-IN" sz="780" dirty="0" smtClean="0"/>
                <a:t>PGSC0003DMG400031403  Magnesium-dependent </a:t>
              </a:r>
              <a:r>
                <a:rPr lang="en-IN" sz="780" dirty="0" err="1" smtClean="0"/>
                <a:t>phosphatase</a:t>
              </a:r>
              <a:endParaRPr lang="en-IN" sz="780" dirty="0" smtClean="0"/>
            </a:p>
            <a:p>
              <a:r>
                <a:rPr lang="en-IN" sz="780" dirty="0" smtClean="0"/>
                <a:t>PGSC0003DMG400013227  </a:t>
              </a:r>
              <a:r>
                <a:rPr lang="en-IN" sz="780" dirty="0" err="1" smtClean="0"/>
                <a:t>Osmotin</a:t>
              </a:r>
              <a:endParaRPr lang="en-IN" sz="780" dirty="0" smtClean="0"/>
            </a:p>
            <a:p>
              <a:r>
                <a:rPr lang="en-IN" sz="780" dirty="0" smtClean="0"/>
                <a:t>PGSC0003DMG400026778  Conserved gene of unknown function</a:t>
              </a:r>
            </a:p>
            <a:p>
              <a:r>
                <a:rPr lang="en-IN" sz="780" dirty="0" smtClean="0"/>
                <a:t>PGSC0003DMG400003243  Gene of unknown function</a:t>
              </a:r>
            </a:p>
            <a:p>
              <a:r>
                <a:rPr lang="en-IN" sz="780" dirty="0" smtClean="0"/>
                <a:t>PGSC0003DMG400008801  Eukaryotic translation initiation factor 2 gamma subunit</a:t>
              </a:r>
              <a:endParaRPr lang="en-IN" sz="780" dirty="0"/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27296" y="6559393"/>
            <a:ext cx="7347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/>
              <a:t>Fig. </a:t>
            </a:r>
            <a:r>
              <a:rPr lang="en-US" sz="1400" b="1" dirty="0" smtClean="0"/>
              <a:t>S1</a:t>
            </a:r>
            <a:endParaRPr lang="en-IN" sz="1400" b="1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116774" y="123700"/>
            <a:ext cx="7198426" cy="6684776"/>
            <a:chOff x="116774" y="123700"/>
            <a:chExt cx="7198426" cy="6684776"/>
          </a:xfrm>
        </p:grpSpPr>
        <p:pic>
          <p:nvPicPr>
            <p:cNvPr id="7170" name="Picture 2" descr="C:\Users\h p\Desktop\LB_Nucleome\Other data copy\17_PIN45_KJ_heatmap.png"/>
            <p:cNvPicPr>
              <a:picLocks noChangeAspect="1" noChangeArrowheads="1"/>
            </p:cNvPicPr>
            <p:nvPr/>
          </p:nvPicPr>
          <p:blipFill>
            <a:blip r:embed="rId2" cstate="print"/>
            <a:srcRect t="16176" r="60089"/>
            <a:stretch>
              <a:fillRect/>
            </a:stretch>
          </p:blipFill>
          <p:spPr bwMode="auto">
            <a:xfrm>
              <a:off x="116774" y="800101"/>
              <a:ext cx="3464625" cy="5867400"/>
            </a:xfrm>
            <a:prstGeom prst="rect">
              <a:avLst/>
            </a:prstGeom>
            <a:noFill/>
          </p:spPr>
        </p:pic>
        <p:sp>
          <p:nvSpPr>
            <p:cNvPr id="3" name="TextBox 2"/>
            <p:cNvSpPr txBox="1"/>
            <p:nvPr/>
          </p:nvSpPr>
          <p:spPr>
            <a:xfrm>
              <a:off x="2388068" y="591979"/>
              <a:ext cx="38100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N" sz="1000" b="1" dirty="0" smtClean="0"/>
                <a:t>KB</a:t>
              </a:r>
              <a:endParaRPr lang="en-IN" sz="1000" b="1" dirty="0"/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2919350" y="579783"/>
              <a:ext cx="60960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N" sz="1000" b="1" dirty="0" smtClean="0"/>
                <a:t>MCD24</a:t>
              </a:r>
              <a:endParaRPr lang="en-IN" sz="1000" b="1" dirty="0"/>
            </a:p>
          </p:txBody>
        </p:sp>
        <p:pic>
          <p:nvPicPr>
            <p:cNvPr id="6" name="Picture 2" descr="C:\Users\h p\Desktop\LB_Nucleome\Other data copy\17_PIN45_KJ_heatmap.png"/>
            <p:cNvPicPr>
              <a:picLocks noChangeAspect="1" noChangeArrowheads="1"/>
            </p:cNvPicPr>
            <p:nvPr/>
          </p:nvPicPr>
          <p:blipFill>
            <a:blip r:embed="rId2" cstate="print"/>
            <a:srcRect l="24239" r="60089" b="98823"/>
            <a:stretch>
              <a:fillRect/>
            </a:stretch>
          </p:blipFill>
          <p:spPr bwMode="auto">
            <a:xfrm>
              <a:off x="2000250" y="123700"/>
              <a:ext cx="1428750" cy="76200"/>
            </a:xfrm>
            <a:prstGeom prst="rect">
              <a:avLst/>
            </a:prstGeom>
            <a:noFill/>
          </p:spPr>
        </p:pic>
        <p:sp>
          <p:nvSpPr>
            <p:cNvPr id="7" name="TextBox 6"/>
            <p:cNvSpPr txBox="1"/>
            <p:nvPr/>
          </p:nvSpPr>
          <p:spPr>
            <a:xfrm>
              <a:off x="1872302" y="179696"/>
              <a:ext cx="45720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N" sz="1000" dirty="0" smtClean="0"/>
                <a:t>0.0</a:t>
              </a:r>
              <a:endParaRPr lang="en-IN" sz="1000" dirty="0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2925454" y="187656"/>
              <a:ext cx="55273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N" sz="1000" dirty="0" smtClean="0"/>
                <a:t>17.72</a:t>
              </a:r>
              <a:endParaRPr lang="en-IN" sz="1000" dirty="0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3528950" y="714500"/>
              <a:ext cx="3786250" cy="609397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IN" sz="780" dirty="0" smtClean="0"/>
                <a:t>PGSC0003DMG400020698  Gene of unknown function</a:t>
              </a:r>
            </a:p>
            <a:p>
              <a:r>
                <a:rPr lang="en-IN" sz="780" dirty="0" smtClean="0"/>
                <a:t>PGSC0003DMG400001407  ATP binding protein</a:t>
              </a:r>
            </a:p>
            <a:p>
              <a:r>
                <a:rPr lang="en-IN" sz="780" dirty="0" smtClean="0"/>
                <a:t>PGSC0003DMG400035689  </a:t>
              </a:r>
              <a:r>
                <a:rPr lang="en-IN" sz="780" dirty="0" err="1" smtClean="0"/>
                <a:t>Flavonoid</a:t>
              </a:r>
              <a:r>
                <a:rPr lang="en-IN" sz="780" dirty="0" smtClean="0"/>
                <a:t> </a:t>
              </a:r>
              <a:r>
                <a:rPr lang="en-IN" sz="780" dirty="0" err="1" smtClean="0"/>
                <a:t>glucoyltransferase</a:t>
              </a:r>
              <a:r>
                <a:rPr lang="en-IN" sz="780" dirty="0" smtClean="0"/>
                <a:t> UGT73N1</a:t>
              </a:r>
            </a:p>
            <a:p>
              <a:r>
                <a:rPr lang="en-IN" sz="780" dirty="0" smtClean="0"/>
                <a:t>PGSC0003DMG400013210  </a:t>
              </a:r>
              <a:r>
                <a:rPr lang="en-IN" sz="780" dirty="0" err="1" smtClean="0"/>
                <a:t>Proteasome</a:t>
              </a:r>
              <a:r>
                <a:rPr lang="en-IN" sz="780" dirty="0" smtClean="0"/>
                <a:t> subunit beta type</a:t>
              </a:r>
            </a:p>
            <a:p>
              <a:r>
                <a:rPr lang="en-IN" sz="780" dirty="0" smtClean="0"/>
                <a:t>PGSC0003DMG400014299  40S ribosomal protein S15a-1</a:t>
              </a:r>
            </a:p>
            <a:p>
              <a:r>
                <a:rPr lang="en-IN" sz="780" dirty="0" smtClean="0"/>
                <a:t>PGSC0003DMG400042346  Conserved gene of unknown function</a:t>
              </a:r>
            </a:p>
            <a:p>
              <a:r>
                <a:rPr lang="en-IN" sz="780" dirty="0" smtClean="0"/>
                <a:t>PGSC0003DMG400031450  Gene of unknown function</a:t>
              </a:r>
            </a:p>
            <a:p>
              <a:r>
                <a:rPr lang="en-IN" sz="780" dirty="0" smtClean="0"/>
                <a:t>PGSC0003DMG400042669  Sn-1 protein</a:t>
              </a:r>
            </a:p>
            <a:p>
              <a:r>
                <a:rPr lang="en-IN" sz="780" dirty="0" smtClean="0"/>
                <a:t>PGSC0003DMG400024690  </a:t>
              </a:r>
              <a:r>
                <a:rPr lang="en-IN" sz="780" dirty="0" err="1" smtClean="0"/>
                <a:t>Lipoxygenase</a:t>
              </a:r>
              <a:endParaRPr lang="en-IN" sz="780" dirty="0" smtClean="0"/>
            </a:p>
            <a:p>
              <a:r>
                <a:rPr lang="en-IN" sz="780" dirty="0" smtClean="0"/>
                <a:t>PGSC0003DMG402028957  </a:t>
              </a:r>
              <a:r>
                <a:rPr lang="en-IN" sz="780" dirty="0" err="1" smtClean="0"/>
                <a:t>Glycine</a:t>
              </a:r>
              <a:r>
                <a:rPr lang="en-IN" sz="780" dirty="0" smtClean="0"/>
                <a:t>-rich cell wall structural protein 1</a:t>
              </a:r>
            </a:p>
            <a:p>
              <a:r>
                <a:rPr lang="en-IN" sz="780" dirty="0" smtClean="0"/>
                <a:t>PGSC0003DMG400007701  Lactose </a:t>
              </a:r>
              <a:r>
                <a:rPr lang="en-IN" sz="780" dirty="0" err="1" smtClean="0"/>
                <a:t>permease</a:t>
              </a:r>
              <a:endParaRPr lang="en-IN" sz="780" dirty="0" smtClean="0"/>
            </a:p>
            <a:p>
              <a:r>
                <a:rPr lang="en-IN" sz="780" dirty="0" smtClean="0"/>
                <a:t>PGSC0003DMG400027947  RING finger protein</a:t>
              </a:r>
            </a:p>
            <a:p>
              <a:r>
                <a:rPr lang="en-IN" sz="780" dirty="0" smtClean="0"/>
                <a:t>PGSC0003DMG400006296  </a:t>
              </a:r>
              <a:r>
                <a:rPr lang="en-IN" sz="780" dirty="0" err="1" smtClean="0"/>
                <a:t>Tospovirus</a:t>
              </a:r>
              <a:r>
                <a:rPr lang="en-IN" sz="780" dirty="0" smtClean="0"/>
                <a:t> resistance protein A</a:t>
              </a:r>
            </a:p>
            <a:p>
              <a:r>
                <a:rPr lang="en-IN" sz="780" dirty="0" smtClean="0"/>
                <a:t>PGSC0003DMG400013439  Aspartic </a:t>
              </a:r>
              <a:r>
                <a:rPr lang="en-IN" sz="780" dirty="0" err="1" smtClean="0"/>
                <a:t>proteinase</a:t>
              </a:r>
              <a:r>
                <a:rPr lang="en-IN" sz="780" dirty="0" smtClean="0"/>
                <a:t> oryzasin-1</a:t>
              </a:r>
            </a:p>
            <a:p>
              <a:r>
                <a:rPr lang="en-IN" sz="780" dirty="0" smtClean="0"/>
                <a:t>PGSC0003DMG400038897  Conserved gene of unknown function</a:t>
              </a:r>
            </a:p>
            <a:p>
              <a:r>
                <a:rPr lang="en-IN" sz="780" dirty="0" smtClean="0"/>
                <a:t>PGSC0003DMG400006021  Amino acid transporter</a:t>
              </a:r>
            </a:p>
            <a:p>
              <a:r>
                <a:rPr lang="en-IN" sz="780" dirty="0" smtClean="0"/>
                <a:t>PGSC0003DMG400034893  </a:t>
              </a:r>
              <a:r>
                <a:rPr lang="en-IN" sz="780" dirty="0" err="1" smtClean="0"/>
                <a:t>Transposon</a:t>
              </a:r>
              <a:r>
                <a:rPr lang="en-IN" sz="780" dirty="0" smtClean="0"/>
                <a:t> protein, CACTA, En/</a:t>
              </a:r>
              <a:r>
                <a:rPr lang="en-IN" sz="780" dirty="0" err="1" smtClean="0"/>
                <a:t>Spm</a:t>
              </a:r>
              <a:r>
                <a:rPr lang="en-IN" sz="780" dirty="0" smtClean="0"/>
                <a:t> sub-class</a:t>
              </a:r>
            </a:p>
            <a:p>
              <a:r>
                <a:rPr lang="en-IN" sz="780" dirty="0" smtClean="0"/>
                <a:t>PGSC0003DMG400004008  PHCLF2</a:t>
              </a:r>
            </a:p>
            <a:p>
              <a:r>
                <a:rPr lang="en-IN" sz="780" dirty="0" smtClean="0"/>
                <a:t>PGSC0003DMG400003097  </a:t>
              </a:r>
              <a:r>
                <a:rPr lang="en-IN" sz="780" dirty="0" err="1" smtClean="0"/>
                <a:t>Flavonol</a:t>
              </a:r>
              <a:r>
                <a:rPr lang="en-IN" sz="780" dirty="0" smtClean="0"/>
                <a:t> </a:t>
              </a:r>
              <a:r>
                <a:rPr lang="en-IN" sz="780" dirty="0" err="1" smtClean="0"/>
                <a:t>synthase</a:t>
              </a:r>
              <a:r>
                <a:rPr lang="en-IN" sz="780" dirty="0" smtClean="0"/>
                <a:t>/</a:t>
              </a:r>
              <a:r>
                <a:rPr lang="en-IN" sz="780" dirty="0" err="1" smtClean="0"/>
                <a:t>flavanone</a:t>
              </a:r>
              <a:r>
                <a:rPr lang="en-IN" sz="780" dirty="0" smtClean="0"/>
                <a:t> 3-hydroxylase</a:t>
              </a:r>
            </a:p>
            <a:p>
              <a:r>
                <a:rPr lang="en-IN" sz="780" dirty="0" smtClean="0"/>
                <a:t>PGSC0003DMG400008433  Gene of unknown function</a:t>
              </a:r>
            </a:p>
            <a:p>
              <a:r>
                <a:rPr lang="en-IN" sz="780" dirty="0" smtClean="0"/>
                <a:t>PGSC0003DMG400042292  Conserved gene of unknown function</a:t>
              </a:r>
            </a:p>
            <a:p>
              <a:r>
                <a:rPr lang="en-IN" sz="780" dirty="0" smtClean="0"/>
                <a:t>PGSC0003DMG400038520  Gene of unknown function</a:t>
              </a:r>
            </a:p>
            <a:p>
              <a:r>
                <a:rPr lang="en-IN" sz="780" dirty="0" smtClean="0"/>
                <a:t>PGSC0003DMG400002278  Conserved gene of unknown function</a:t>
              </a:r>
            </a:p>
            <a:p>
              <a:r>
                <a:rPr lang="en-IN" sz="780" dirty="0" smtClean="0"/>
                <a:t>PGSC0003DMG400031548  Conserved gene of unknown function</a:t>
              </a:r>
            </a:p>
            <a:p>
              <a:r>
                <a:rPr lang="en-IN" sz="780" dirty="0" smtClean="0"/>
                <a:t>PGSC0003DMG400025842  </a:t>
              </a:r>
              <a:r>
                <a:rPr lang="en-IN" sz="780" dirty="0" err="1" smtClean="0"/>
                <a:t>Anthranilate</a:t>
              </a:r>
              <a:r>
                <a:rPr lang="en-IN" sz="780" dirty="0" smtClean="0"/>
                <a:t> N-</a:t>
              </a:r>
              <a:r>
                <a:rPr lang="en-IN" sz="780" dirty="0" err="1" smtClean="0"/>
                <a:t>hydroxycinnamoyl</a:t>
              </a:r>
              <a:r>
                <a:rPr lang="en-IN" sz="780" dirty="0" smtClean="0"/>
                <a:t>/</a:t>
              </a:r>
              <a:r>
                <a:rPr lang="en-IN" sz="780" dirty="0" err="1" smtClean="0"/>
                <a:t>benzoyltransferase</a:t>
              </a:r>
              <a:endParaRPr lang="en-IN" sz="780" dirty="0" smtClean="0"/>
            </a:p>
            <a:p>
              <a:r>
                <a:rPr lang="en-IN" sz="780" dirty="0" smtClean="0"/>
                <a:t>PGSC0003DMG400003243  Gene of unknown function</a:t>
              </a:r>
            </a:p>
            <a:p>
              <a:r>
                <a:rPr lang="en-IN" sz="780" dirty="0" smtClean="0"/>
                <a:t>PGSC0003DMG400020341  17.5 </a:t>
              </a:r>
              <a:r>
                <a:rPr lang="en-IN" sz="780" dirty="0" err="1" smtClean="0"/>
                <a:t>kDa</a:t>
              </a:r>
              <a:r>
                <a:rPr lang="en-IN" sz="780" dirty="0" smtClean="0"/>
                <a:t> class I heat shock protein</a:t>
              </a:r>
            </a:p>
            <a:p>
              <a:r>
                <a:rPr lang="en-IN" sz="780" dirty="0" smtClean="0"/>
                <a:t>PGSC0003DMG402021713  (-)-a-</a:t>
              </a:r>
              <a:r>
                <a:rPr lang="en-IN" sz="780" dirty="0" err="1" smtClean="0"/>
                <a:t>terpineol</a:t>
              </a:r>
              <a:r>
                <a:rPr lang="en-IN" sz="780" dirty="0" smtClean="0"/>
                <a:t> </a:t>
              </a:r>
              <a:r>
                <a:rPr lang="en-IN" sz="780" dirty="0" err="1" smtClean="0"/>
                <a:t>synthase</a:t>
              </a:r>
              <a:endParaRPr lang="en-IN" sz="780" dirty="0" smtClean="0"/>
            </a:p>
            <a:p>
              <a:r>
                <a:rPr lang="en-IN" sz="780" dirty="0" smtClean="0"/>
                <a:t>PGSC0003DMG400023086  Superoxide dismutase [Cu-Zn]</a:t>
              </a:r>
            </a:p>
            <a:p>
              <a:r>
                <a:rPr lang="en-IN" sz="780" dirty="0" smtClean="0"/>
                <a:t>PGSC0003DMG400013863  Conserved gene of unknown function</a:t>
              </a:r>
            </a:p>
            <a:p>
              <a:r>
                <a:rPr lang="en-IN" sz="780" dirty="0" smtClean="0"/>
                <a:t>PGSC0003DMG400029822  Replication factor A</a:t>
              </a:r>
            </a:p>
            <a:p>
              <a:r>
                <a:rPr lang="en-IN" sz="780" dirty="0" smtClean="0"/>
                <a:t>PGSC0003DMG400000978  </a:t>
              </a:r>
              <a:r>
                <a:rPr lang="en-IN" sz="780" dirty="0" err="1" smtClean="0"/>
                <a:t>Acyl</a:t>
              </a:r>
              <a:r>
                <a:rPr lang="en-IN" sz="780" dirty="0" smtClean="0"/>
                <a:t>-[</a:t>
              </a:r>
              <a:r>
                <a:rPr lang="en-IN" sz="780" dirty="0" err="1" smtClean="0"/>
                <a:t>acyl</a:t>
              </a:r>
              <a:r>
                <a:rPr lang="en-IN" sz="780" dirty="0" smtClean="0"/>
                <a:t>-carrier-protein] </a:t>
              </a:r>
              <a:r>
                <a:rPr lang="en-IN" sz="780" dirty="0" err="1" smtClean="0"/>
                <a:t>desaturase</a:t>
              </a:r>
              <a:r>
                <a:rPr lang="en-IN" sz="780" dirty="0" smtClean="0"/>
                <a:t>, </a:t>
              </a:r>
              <a:r>
                <a:rPr lang="en-IN" sz="780" dirty="0" err="1" smtClean="0"/>
                <a:t>chloroplastic</a:t>
              </a:r>
              <a:endParaRPr lang="en-IN" sz="780" dirty="0" smtClean="0"/>
            </a:p>
            <a:p>
              <a:r>
                <a:rPr lang="en-IN" sz="780" dirty="0" smtClean="0"/>
                <a:t>PGSC0003DMG400031360  UDP-</a:t>
              </a:r>
              <a:r>
                <a:rPr lang="en-IN" sz="780" dirty="0" err="1" smtClean="0"/>
                <a:t>glucoronosyl</a:t>
              </a:r>
              <a:r>
                <a:rPr lang="en-IN" sz="780" dirty="0" smtClean="0"/>
                <a:t>/UDP-</a:t>
              </a:r>
              <a:r>
                <a:rPr lang="en-IN" sz="780" dirty="0" err="1" smtClean="0"/>
                <a:t>glucosyl</a:t>
              </a:r>
              <a:r>
                <a:rPr lang="en-IN" sz="780" dirty="0" smtClean="0"/>
                <a:t> </a:t>
              </a:r>
              <a:r>
                <a:rPr lang="en-IN" sz="780" dirty="0" err="1" smtClean="0"/>
                <a:t>transferase</a:t>
              </a:r>
              <a:r>
                <a:rPr lang="en-IN" sz="780" dirty="0" smtClean="0"/>
                <a:t> family protein</a:t>
              </a:r>
            </a:p>
            <a:p>
              <a:r>
                <a:rPr lang="en-IN" sz="780" dirty="0" smtClean="0"/>
                <a:t>PGSC0003DMG400020255  Mitochondrial import receptor subunit TOM20</a:t>
              </a:r>
            </a:p>
            <a:p>
              <a:r>
                <a:rPr lang="en-IN" sz="780" dirty="0" smtClean="0"/>
                <a:t>PGSC0003DMG400029380  Tryptophan </a:t>
              </a:r>
              <a:r>
                <a:rPr lang="en-IN" sz="780" dirty="0" err="1" smtClean="0"/>
                <a:t>synthase</a:t>
              </a:r>
              <a:r>
                <a:rPr lang="en-IN" sz="780" dirty="0" smtClean="0"/>
                <a:t> beta chain</a:t>
              </a:r>
            </a:p>
            <a:p>
              <a:r>
                <a:rPr lang="en-IN" sz="780" dirty="0" smtClean="0"/>
                <a:t>PGSC0003DMG401029613  Gene of unknown function</a:t>
              </a:r>
            </a:p>
            <a:p>
              <a:r>
                <a:rPr lang="en-IN" sz="780" dirty="0" smtClean="0"/>
                <a:t>PGSC0003DMG400016059  Gene of unknown function</a:t>
              </a:r>
            </a:p>
            <a:p>
              <a:r>
                <a:rPr lang="en-IN" sz="780" dirty="0" smtClean="0"/>
                <a:t>PGSC0003DMG400033662  </a:t>
              </a:r>
              <a:r>
                <a:rPr lang="en-IN" sz="780" dirty="0" err="1" smtClean="0"/>
                <a:t>Hydrolase</a:t>
              </a:r>
              <a:r>
                <a:rPr lang="en-IN" sz="780" dirty="0" smtClean="0"/>
                <a:t>/ protein serine/</a:t>
              </a:r>
              <a:r>
                <a:rPr lang="en-IN" sz="780" dirty="0" err="1" smtClean="0"/>
                <a:t>threonine</a:t>
              </a:r>
              <a:r>
                <a:rPr lang="en-IN" sz="780" dirty="0" smtClean="0"/>
                <a:t> </a:t>
              </a:r>
              <a:r>
                <a:rPr lang="en-IN" sz="780" dirty="0" err="1" smtClean="0"/>
                <a:t>phosphatase</a:t>
              </a:r>
              <a:endParaRPr lang="en-IN" sz="780" dirty="0" smtClean="0"/>
            </a:p>
            <a:p>
              <a:r>
                <a:rPr lang="en-IN" sz="780" dirty="0" smtClean="0"/>
                <a:t>PGSC0003DMG401021841  Replication factor A</a:t>
              </a:r>
            </a:p>
            <a:p>
              <a:r>
                <a:rPr lang="en-IN" sz="780" dirty="0" smtClean="0"/>
                <a:t>PGSC0003DMG400024675  Gene of unknown function</a:t>
              </a:r>
            </a:p>
            <a:p>
              <a:r>
                <a:rPr lang="en-IN" sz="780" dirty="0" smtClean="0"/>
                <a:t>PGSC0003DMG400018671  Heterogeneous nuclear </a:t>
              </a:r>
              <a:r>
                <a:rPr lang="en-IN" sz="780" dirty="0" err="1" smtClean="0"/>
                <a:t>ribonucleoprotein</a:t>
              </a:r>
              <a:endParaRPr lang="en-IN" sz="780" dirty="0" smtClean="0"/>
            </a:p>
            <a:p>
              <a:r>
                <a:rPr lang="en-IN" sz="780" dirty="0" smtClean="0"/>
                <a:t>PGSC0003DMG400025109  Gene of unknown function</a:t>
              </a:r>
            </a:p>
            <a:p>
              <a:r>
                <a:rPr lang="en-IN" sz="780" dirty="0" smtClean="0"/>
                <a:t>PGSC0003DMG400033350  Gene of unknown function</a:t>
              </a:r>
            </a:p>
            <a:p>
              <a:r>
                <a:rPr lang="en-IN" sz="780" dirty="0" smtClean="0"/>
                <a:t>PGSC0003DMG400021270  Gene of unknown function </a:t>
              </a:r>
            </a:p>
            <a:p>
              <a:r>
                <a:rPr lang="en-IN" sz="780" dirty="0" smtClean="0"/>
                <a:t>PGSC0003DMG400011235  Steroid binding protein</a:t>
              </a:r>
            </a:p>
            <a:p>
              <a:r>
                <a:rPr lang="en-IN" sz="780" dirty="0" smtClean="0"/>
                <a:t>PGSC0003DMG400023097  Gene of unknown function</a:t>
              </a:r>
            </a:p>
            <a:p>
              <a:r>
                <a:rPr lang="en-IN" sz="780" dirty="0" smtClean="0"/>
                <a:t>PGSC0003DMG400001366  Rapid </a:t>
              </a:r>
              <a:r>
                <a:rPr lang="en-IN" sz="780" dirty="0" err="1" smtClean="0"/>
                <a:t>alkalinization</a:t>
              </a:r>
              <a:r>
                <a:rPr lang="en-IN" sz="780" dirty="0" smtClean="0"/>
                <a:t> factor 5</a:t>
              </a:r>
            </a:p>
            <a:p>
              <a:r>
                <a:rPr lang="en-IN" sz="780" dirty="0" smtClean="0"/>
                <a:t>PGSC0003DMG400012836  Conserved gene of unknown function</a:t>
              </a:r>
            </a:p>
            <a:p>
              <a:r>
                <a:rPr lang="en-IN" sz="780" dirty="0" smtClean="0"/>
                <a:t>PGSC0003DMG400014345  </a:t>
              </a:r>
              <a:r>
                <a:rPr lang="en-IN" sz="780" dirty="0" err="1" smtClean="0"/>
                <a:t>Acyl-CoA</a:t>
              </a:r>
              <a:r>
                <a:rPr lang="en-IN" sz="780" dirty="0" smtClean="0"/>
                <a:t> synthetase</a:t>
              </a:r>
            </a:p>
            <a:p>
              <a:r>
                <a:rPr lang="en-IN" sz="780" dirty="0" smtClean="0"/>
                <a:t>PGSC0003DMG400040160  Conserved gene of unknown function</a:t>
              </a:r>
              <a:endParaRPr lang="en-IN" sz="780" dirty="0"/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27296" y="6559393"/>
            <a:ext cx="6585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/>
              <a:t>Fig. </a:t>
            </a:r>
            <a:r>
              <a:rPr lang="en-US" sz="1400" b="1" dirty="0" smtClean="0"/>
              <a:t>S2</a:t>
            </a:r>
            <a:endParaRPr lang="en-IN" sz="1400" b="1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152400" y="43542"/>
            <a:ext cx="7436068" cy="6807325"/>
            <a:chOff x="152400" y="43542"/>
            <a:chExt cx="7436068" cy="6807325"/>
          </a:xfrm>
        </p:grpSpPr>
        <p:pic>
          <p:nvPicPr>
            <p:cNvPr id="3" name="Picture 2" descr="C:\Users\h p\Desktop\LB_Nucleome\Other data copy\16_PIN45_CPH62_heatmap.png"/>
            <p:cNvPicPr>
              <a:picLocks noChangeAspect="1" noChangeArrowheads="1"/>
            </p:cNvPicPr>
            <p:nvPr/>
          </p:nvPicPr>
          <p:blipFill>
            <a:blip r:embed="rId2" cstate="print"/>
            <a:srcRect l="32296" r="45002" b="98757"/>
            <a:stretch>
              <a:fillRect/>
            </a:stretch>
          </p:blipFill>
          <p:spPr bwMode="auto">
            <a:xfrm>
              <a:off x="1752600" y="43542"/>
              <a:ext cx="1828800" cy="89895"/>
            </a:xfrm>
            <a:prstGeom prst="rect">
              <a:avLst/>
            </a:prstGeom>
            <a:noFill/>
          </p:spPr>
        </p:pic>
        <p:sp>
          <p:nvSpPr>
            <p:cNvPr id="4" name="TextBox 3"/>
            <p:cNvSpPr txBox="1"/>
            <p:nvPr/>
          </p:nvSpPr>
          <p:spPr>
            <a:xfrm>
              <a:off x="2956034" y="441434"/>
              <a:ext cx="559268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N" sz="1000" b="1" dirty="0" smtClean="0"/>
                <a:t>PLD47</a:t>
              </a:r>
              <a:endParaRPr lang="en-IN" sz="1000" b="1" dirty="0"/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2357048" y="441434"/>
              <a:ext cx="43345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N" sz="1000" b="1" dirty="0" smtClean="0"/>
                <a:t>KB</a:t>
              </a:r>
              <a:endParaRPr lang="en-IN" sz="1000" b="1" dirty="0"/>
            </a:p>
          </p:txBody>
        </p:sp>
        <p:sp>
          <p:nvSpPr>
            <p:cNvPr id="6" name="Rectangle 5"/>
            <p:cNvSpPr/>
            <p:nvPr/>
          </p:nvSpPr>
          <p:spPr>
            <a:xfrm>
              <a:off x="3502368" y="603003"/>
              <a:ext cx="4086100" cy="62478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IN" sz="800" dirty="0" smtClean="0"/>
                <a:t>PGSC0003DMG400001407  ATP binding protein</a:t>
              </a:r>
            </a:p>
            <a:p>
              <a:r>
                <a:rPr lang="en-IN" sz="800" dirty="0" smtClean="0"/>
                <a:t>PGSC0003DMG400027888  </a:t>
              </a:r>
              <a:r>
                <a:rPr lang="en-IN" sz="800" dirty="0" err="1" smtClean="0"/>
                <a:t>Cysteine</a:t>
              </a:r>
              <a:r>
                <a:rPr lang="en-IN" sz="800" dirty="0" smtClean="0"/>
                <a:t> </a:t>
              </a:r>
              <a:r>
                <a:rPr lang="en-IN" sz="800" dirty="0" err="1" smtClean="0"/>
                <a:t>proteinase</a:t>
              </a:r>
              <a:r>
                <a:rPr lang="en-IN" sz="800" dirty="0" smtClean="0"/>
                <a:t> 3</a:t>
              </a:r>
            </a:p>
            <a:p>
              <a:r>
                <a:rPr lang="en-IN" sz="800" dirty="0" smtClean="0"/>
                <a:t>PGSC0003DMG400010129  Aspartic protease inhibitor 10</a:t>
              </a:r>
            </a:p>
            <a:p>
              <a:r>
                <a:rPr lang="en-IN" sz="800" dirty="0" smtClean="0"/>
                <a:t>PGSC0003DMG400004008  PHCLF2</a:t>
              </a:r>
            </a:p>
            <a:p>
              <a:r>
                <a:rPr lang="en-IN" sz="800" dirty="0" smtClean="0"/>
                <a:t>PGSC0003DMG400003851  Conserved gene of unknown function</a:t>
              </a:r>
            </a:p>
            <a:p>
              <a:r>
                <a:rPr lang="en-IN" sz="800" dirty="0" smtClean="0"/>
                <a:t>PGSC0003DMG400031118  Alcohol </a:t>
              </a:r>
              <a:r>
                <a:rPr lang="en-IN" sz="800" dirty="0" err="1" smtClean="0"/>
                <a:t>dehydrogenase</a:t>
              </a:r>
              <a:endParaRPr lang="en-IN" sz="800" dirty="0" smtClean="0"/>
            </a:p>
            <a:p>
              <a:r>
                <a:rPr lang="en-IN" sz="800" dirty="0" smtClean="0"/>
                <a:t>PGSC0003DMG401005942  Beta-D-</a:t>
              </a:r>
              <a:r>
                <a:rPr lang="en-IN" sz="800" dirty="0" err="1" smtClean="0"/>
                <a:t>glucan</a:t>
              </a:r>
              <a:r>
                <a:rPr lang="en-IN" sz="800" dirty="0" smtClean="0"/>
                <a:t> </a:t>
              </a:r>
              <a:r>
                <a:rPr lang="en-IN" sz="800" dirty="0" err="1" smtClean="0"/>
                <a:t>exohydrolase</a:t>
              </a:r>
              <a:r>
                <a:rPr lang="en-IN" sz="800" dirty="0" smtClean="0"/>
                <a:t> </a:t>
              </a:r>
            </a:p>
            <a:p>
              <a:r>
                <a:rPr lang="en-IN" sz="800" dirty="0" smtClean="0"/>
                <a:t>PGSC0003DMG400013830  Major latex protein</a:t>
              </a:r>
            </a:p>
            <a:p>
              <a:r>
                <a:rPr lang="en-IN" sz="800" dirty="0" smtClean="0"/>
                <a:t>PGSC0003DMG400006956  Carbonic </a:t>
              </a:r>
              <a:r>
                <a:rPr lang="en-IN" sz="800" dirty="0" err="1" smtClean="0"/>
                <a:t>anhydrase</a:t>
              </a:r>
              <a:endParaRPr lang="en-IN" sz="800" dirty="0" smtClean="0"/>
            </a:p>
            <a:p>
              <a:r>
                <a:rPr lang="en-IN" sz="800" dirty="0" smtClean="0"/>
                <a:t>PGSC0003DMG400012763  C-4 sterol methyl </a:t>
              </a:r>
              <a:r>
                <a:rPr lang="en-IN" sz="800" dirty="0" err="1" smtClean="0"/>
                <a:t>oxidase</a:t>
              </a:r>
              <a:endParaRPr lang="en-IN" sz="800" dirty="0" smtClean="0"/>
            </a:p>
            <a:p>
              <a:r>
                <a:rPr lang="en-IN" sz="800" dirty="0" smtClean="0"/>
                <a:t>PGSC0003DMG400014299  40S ribosomal protein S15a-1</a:t>
              </a:r>
            </a:p>
            <a:p>
              <a:r>
                <a:rPr lang="en-IN" sz="800" dirty="0" smtClean="0"/>
                <a:t>PGSC0003DMG400046796  Protein </a:t>
              </a:r>
              <a:r>
                <a:rPr lang="en-IN" sz="800" dirty="0" err="1" smtClean="0"/>
                <a:t>kinase</a:t>
              </a:r>
              <a:r>
                <a:rPr lang="en-IN" sz="800" dirty="0" smtClean="0"/>
                <a:t> atmrk1</a:t>
              </a:r>
            </a:p>
            <a:p>
              <a:r>
                <a:rPr lang="en-IN" sz="800" dirty="0" smtClean="0"/>
                <a:t>PGSC0003DMG400011953  Non-specific lipid-transfer protein 2</a:t>
              </a:r>
            </a:p>
            <a:p>
              <a:r>
                <a:rPr lang="en-IN" sz="800" dirty="0" smtClean="0"/>
                <a:t>PGSC0003DMG402017239  </a:t>
              </a:r>
              <a:r>
                <a:rPr lang="en-IN" sz="800" dirty="0" err="1" smtClean="0"/>
                <a:t>Desacetoxyvindoline</a:t>
              </a:r>
              <a:r>
                <a:rPr lang="en-IN" sz="800" dirty="0" smtClean="0"/>
                <a:t> 4-hydroxylase</a:t>
              </a:r>
            </a:p>
            <a:p>
              <a:r>
                <a:rPr lang="en-IN" sz="800" dirty="0" smtClean="0"/>
                <a:t>PGSC0003DMG400009267  </a:t>
              </a:r>
              <a:r>
                <a:rPr lang="en-IN" sz="800" dirty="0" err="1" smtClean="0"/>
                <a:t>Proteinase</a:t>
              </a:r>
              <a:r>
                <a:rPr lang="en-IN" sz="800" dirty="0" smtClean="0"/>
                <a:t> inhibitor</a:t>
              </a:r>
            </a:p>
            <a:p>
              <a:r>
                <a:rPr lang="en-IN" sz="800" dirty="0" smtClean="0"/>
                <a:t>PGSC0003DMG400014836  Steroid binding protein</a:t>
              </a:r>
            </a:p>
            <a:p>
              <a:r>
                <a:rPr lang="en-IN" sz="800" dirty="0" smtClean="0"/>
                <a:t>PGSC0003DMG400020375  Endonuclease/</a:t>
              </a:r>
              <a:r>
                <a:rPr lang="en-IN" sz="800" dirty="0" err="1" smtClean="0"/>
                <a:t>exonuclease</a:t>
              </a:r>
              <a:r>
                <a:rPr lang="en-IN" sz="800" dirty="0" smtClean="0"/>
                <a:t>/</a:t>
              </a:r>
              <a:r>
                <a:rPr lang="en-IN" sz="800" dirty="0" err="1" smtClean="0"/>
                <a:t>phosphatase</a:t>
              </a:r>
              <a:r>
                <a:rPr lang="en-IN" sz="800" dirty="0" smtClean="0"/>
                <a:t> family protein</a:t>
              </a:r>
            </a:p>
            <a:p>
              <a:r>
                <a:rPr lang="en-IN" sz="800" dirty="0" smtClean="0"/>
                <a:t>PGSC0003DMG400028702  </a:t>
              </a:r>
              <a:r>
                <a:rPr lang="en-IN" sz="800" dirty="0" err="1" smtClean="0"/>
                <a:t>Cycloartenol</a:t>
              </a:r>
              <a:r>
                <a:rPr lang="en-IN" sz="800" dirty="0" smtClean="0"/>
                <a:t> </a:t>
              </a:r>
              <a:r>
                <a:rPr lang="en-IN" sz="800" dirty="0" err="1" smtClean="0"/>
                <a:t>synthase</a:t>
              </a:r>
              <a:endParaRPr lang="en-IN" sz="800" dirty="0" smtClean="0"/>
            </a:p>
            <a:p>
              <a:r>
                <a:rPr lang="en-IN" sz="800" dirty="0" smtClean="0"/>
                <a:t>PGSC0003DMG400027947  RING finger protein</a:t>
              </a:r>
            </a:p>
            <a:p>
              <a:r>
                <a:rPr lang="en-IN" sz="800" dirty="0" smtClean="0"/>
                <a:t>PGSC0003DMG400014863  </a:t>
              </a:r>
              <a:r>
                <a:rPr lang="en-IN" sz="800" dirty="0" err="1" smtClean="0"/>
                <a:t>Phenylacetaldehyde</a:t>
              </a:r>
              <a:r>
                <a:rPr lang="en-IN" sz="800" dirty="0" smtClean="0"/>
                <a:t> </a:t>
              </a:r>
              <a:r>
                <a:rPr lang="en-IN" sz="800" dirty="0" err="1" smtClean="0"/>
                <a:t>synthase</a:t>
              </a:r>
              <a:endParaRPr lang="en-IN" sz="800" dirty="0" smtClean="0"/>
            </a:p>
            <a:p>
              <a:r>
                <a:rPr lang="en-IN" sz="800" dirty="0" smtClean="0"/>
                <a:t>PGSC0003DMG400011959  </a:t>
              </a:r>
              <a:r>
                <a:rPr lang="en-IN" sz="800" dirty="0" err="1" smtClean="0"/>
                <a:t>Mannitol</a:t>
              </a:r>
              <a:r>
                <a:rPr lang="en-IN" sz="800" dirty="0" smtClean="0"/>
                <a:t> transporter</a:t>
              </a:r>
            </a:p>
            <a:p>
              <a:r>
                <a:rPr lang="en-IN" sz="800" dirty="0" smtClean="0"/>
                <a:t>PGSC0003DMG400003002  Serine-</a:t>
              </a:r>
              <a:r>
                <a:rPr lang="en-IN" sz="800" dirty="0" err="1" smtClean="0"/>
                <a:t>threonine</a:t>
              </a:r>
              <a:r>
                <a:rPr lang="en-IN" sz="800" dirty="0" smtClean="0"/>
                <a:t> protein </a:t>
              </a:r>
              <a:r>
                <a:rPr lang="en-IN" sz="800" dirty="0" err="1" smtClean="0"/>
                <a:t>kinase</a:t>
              </a:r>
              <a:r>
                <a:rPr lang="en-IN" sz="800" dirty="0" smtClean="0"/>
                <a:t>, plant-type</a:t>
              </a:r>
            </a:p>
            <a:p>
              <a:r>
                <a:rPr lang="en-IN" sz="800" dirty="0" smtClean="0"/>
                <a:t>PGSC0003DMG400007561  Protein </a:t>
              </a:r>
              <a:r>
                <a:rPr lang="en-IN" sz="800" dirty="0" err="1" smtClean="0"/>
                <a:t>phosphatase</a:t>
              </a:r>
              <a:r>
                <a:rPr lang="en-IN" sz="800" dirty="0" smtClean="0"/>
                <a:t> 2c</a:t>
              </a:r>
            </a:p>
            <a:p>
              <a:r>
                <a:rPr lang="en-IN" sz="800" dirty="0" smtClean="0"/>
                <a:t>PGSC0003DMG400017202  2-heptaprenyl-1,4-naphthoquinone </a:t>
              </a:r>
              <a:r>
                <a:rPr lang="en-IN" sz="800" dirty="0" err="1" smtClean="0"/>
                <a:t>methyltransferase</a:t>
              </a:r>
              <a:endParaRPr lang="en-IN" sz="800" dirty="0" smtClean="0"/>
            </a:p>
            <a:p>
              <a:r>
                <a:rPr lang="en-IN" sz="800" dirty="0" smtClean="0"/>
                <a:t>PGSC0003DMG400016068  Major latex</a:t>
              </a:r>
            </a:p>
            <a:p>
              <a:r>
                <a:rPr lang="en-IN" sz="800" dirty="0" smtClean="0"/>
                <a:t>PGSC0003DMG400006368  </a:t>
              </a:r>
              <a:r>
                <a:rPr lang="en-IN" sz="800" dirty="0" err="1" smtClean="0"/>
                <a:t>Cytochrome</a:t>
              </a:r>
              <a:r>
                <a:rPr lang="en-IN" sz="800" dirty="0" smtClean="0"/>
                <a:t> P450 92B1</a:t>
              </a:r>
            </a:p>
            <a:p>
              <a:r>
                <a:rPr lang="en-IN" sz="800" dirty="0" smtClean="0"/>
                <a:t>PGSC0003DMG400010759  Gene of unknown function</a:t>
              </a:r>
            </a:p>
            <a:p>
              <a:r>
                <a:rPr lang="en-IN" sz="800" dirty="0" smtClean="0"/>
                <a:t>PGSC0003DMG400023922  Cytoplasmic small heat shock protein class I</a:t>
              </a:r>
            </a:p>
            <a:p>
              <a:r>
                <a:rPr lang="en-IN" sz="800" dirty="0" smtClean="0"/>
                <a:t>PGSC0003DMG400016623  </a:t>
              </a:r>
              <a:r>
                <a:rPr lang="en-IN" sz="800" dirty="0" err="1" smtClean="0"/>
                <a:t>Cytochrome</a:t>
              </a:r>
              <a:r>
                <a:rPr lang="en-IN" sz="800" dirty="0" smtClean="0"/>
                <a:t> P450</a:t>
              </a:r>
            </a:p>
            <a:p>
              <a:r>
                <a:rPr lang="en-IN" sz="800" dirty="0" smtClean="0"/>
                <a:t>PGSC0003DMG400009556  Replication factor A 1, rfa1</a:t>
              </a:r>
            </a:p>
            <a:p>
              <a:r>
                <a:rPr lang="en-IN" sz="800" dirty="0" smtClean="0"/>
                <a:t>PGSC0003DMG400024399  Conserved gene of unknown function</a:t>
              </a:r>
            </a:p>
            <a:p>
              <a:r>
                <a:rPr lang="en-IN" sz="800" dirty="0" smtClean="0"/>
                <a:t>PGSC0003DMG401004840  </a:t>
              </a:r>
              <a:r>
                <a:rPr lang="en-IN" sz="800" dirty="0" err="1" smtClean="0"/>
                <a:t>Phosphatase</a:t>
              </a:r>
              <a:endParaRPr lang="en-IN" sz="800" dirty="0" smtClean="0"/>
            </a:p>
            <a:p>
              <a:r>
                <a:rPr lang="en-IN" sz="800" dirty="0" smtClean="0"/>
                <a:t>PGSC0003DMG400014007  Protein disulfide </a:t>
              </a:r>
              <a:r>
                <a:rPr lang="en-IN" sz="800" dirty="0" err="1" smtClean="0"/>
                <a:t>isomerase</a:t>
              </a:r>
              <a:endParaRPr lang="en-IN" sz="800" dirty="0" smtClean="0"/>
            </a:p>
            <a:p>
              <a:r>
                <a:rPr lang="en-IN" sz="800" dirty="0" smtClean="0"/>
                <a:t>PGSC0003DMG400015804  26S </a:t>
              </a:r>
              <a:r>
                <a:rPr lang="en-IN" sz="800" dirty="0" err="1" smtClean="0"/>
                <a:t>proteasome</a:t>
              </a:r>
              <a:r>
                <a:rPr lang="en-IN" sz="800" dirty="0" smtClean="0"/>
                <a:t> subunit 4</a:t>
              </a:r>
            </a:p>
            <a:p>
              <a:r>
                <a:rPr lang="en-IN" sz="800" dirty="0" smtClean="0"/>
                <a:t>PGSC0003DMG402031759  </a:t>
              </a:r>
              <a:r>
                <a:rPr lang="en-IN" sz="800" dirty="0" err="1" smtClean="0"/>
                <a:t>Phospholipase</a:t>
              </a:r>
              <a:r>
                <a:rPr lang="en-IN" sz="800" dirty="0" smtClean="0"/>
                <a:t> A1</a:t>
              </a:r>
            </a:p>
            <a:p>
              <a:r>
                <a:rPr lang="en-IN" sz="800" dirty="0" smtClean="0"/>
                <a:t>PGSC0003DMG400012704  Conserved gene of unknown function</a:t>
              </a:r>
            </a:p>
            <a:p>
              <a:r>
                <a:rPr lang="en-IN" sz="800" dirty="0" smtClean="0"/>
                <a:t>PGSC0003DMG400005762  Gene of unknown function</a:t>
              </a:r>
            </a:p>
            <a:p>
              <a:r>
                <a:rPr lang="en-IN" sz="800" dirty="0" smtClean="0"/>
                <a:t>PGSC0003DMG400020377  70 </a:t>
              </a:r>
              <a:r>
                <a:rPr lang="en-IN" sz="800" dirty="0" err="1" smtClean="0"/>
                <a:t>kDa</a:t>
              </a:r>
              <a:r>
                <a:rPr lang="en-IN" sz="800" dirty="0" smtClean="0"/>
                <a:t> subunit of replication protein A</a:t>
              </a:r>
            </a:p>
            <a:p>
              <a:r>
                <a:rPr lang="en-IN" sz="800" dirty="0" smtClean="0"/>
                <a:t>PGSC0003DMG400030165  Avr9/Cf-9 rapidly elicited protein 180</a:t>
              </a:r>
            </a:p>
            <a:p>
              <a:r>
                <a:rPr lang="en-IN" sz="800" dirty="0" smtClean="0"/>
                <a:t>PGSC0003DMG400019068  Sn-1 protein</a:t>
              </a:r>
            </a:p>
            <a:p>
              <a:r>
                <a:rPr lang="en-IN" sz="800" dirty="0" smtClean="0"/>
                <a:t>PGSC0003DMG400017106  ATP binding protein</a:t>
              </a:r>
            </a:p>
            <a:p>
              <a:r>
                <a:rPr lang="en-IN" sz="800" dirty="0" smtClean="0"/>
                <a:t>PGSC0003DMG400021131  AAA </a:t>
              </a:r>
              <a:r>
                <a:rPr lang="en-IN" sz="800" dirty="0" err="1" smtClean="0"/>
                <a:t>ATPase</a:t>
              </a:r>
              <a:endParaRPr lang="en-IN" sz="800" dirty="0" smtClean="0"/>
            </a:p>
            <a:p>
              <a:r>
                <a:rPr lang="en-IN" sz="800" dirty="0" smtClean="0"/>
                <a:t>PGSC0003DMG400009893  RNA </a:t>
              </a:r>
              <a:r>
                <a:rPr lang="en-IN" sz="800" dirty="0" err="1" smtClean="0"/>
                <a:t>helicase</a:t>
              </a:r>
              <a:endParaRPr lang="en-IN" sz="800" dirty="0" smtClean="0"/>
            </a:p>
            <a:p>
              <a:r>
                <a:rPr lang="en-IN" sz="800" dirty="0" smtClean="0"/>
                <a:t>PGSC0003DMG400025953  Conserved gene of unknown function</a:t>
              </a:r>
            </a:p>
            <a:p>
              <a:r>
                <a:rPr lang="en-IN" sz="800" dirty="0" smtClean="0"/>
                <a:t>PGSC0003DMG402021713  (-)-a-</a:t>
              </a:r>
              <a:r>
                <a:rPr lang="en-IN" sz="800" dirty="0" err="1" smtClean="0"/>
                <a:t>terpineol</a:t>
              </a:r>
              <a:r>
                <a:rPr lang="en-IN" sz="800" dirty="0" smtClean="0"/>
                <a:t> </a:t>
              </a:r>
              <a:r>
                <a:rPr lang="en-IN" sz="800" dirty="0" err="1" smtClean="0"/>
                <a:t>synthase</a:t>
              </a:r>
              <a:endParaRPr lang="en-IN" sz="800" dirty="0" smtClean="0"/>
            </a:p>
            <a:p>
              <a:r>
                <a:rPr lang="en-IN" sz="800" dirty="0" smtClean="0"/>
                <a:t>PGSC0003DMG402001531  </a:t>
              </a:r>
              <a:r>
                <a:rPr lang="en-IN" sz="800" dirty="0" err="1" smtClean="0"/>
                <a:t>Chitinase</a:t>
              </a:r>
              <a:r>
                <a:rPr lang="en-IN" sz="800" dirty="0" smtClean="0"/>
                <a:t> 134 </a:t>
              </a:r>
            </a:p>
            <a:p>
              <a:r>
                <a:rPr lang="en-IN" sz="800" dirty="0" smtClean="0"/>
                <a:t>PGSC0003DMG400034322  Zinc finger protein</a:t>
              </a:r>
            </a:p>
            <a:p>
              <a:r>
                <a:rPr lang="en-IN" sz="800" dirty="0" smtClean="0"/>
                <a:t>PGSC0003DMG400010490  Acidic class II 1,3-beta-glucanase</a:t>
              </a:r>
            </a:p>
            <a:p>
              <a:r>
                <a:rPr lang="en-IN" sz="800" dirty="0" smtClean="0"/>
                <a:t>PGSC0003DMG400004629  </a:t>
              </a:r>
              <a:r>
                <a:rPr lang="en-IN" sz="800" dirty="0" err="1" smtClean="0"/>
                <a:t>Epoxide</a:t>
              </a:r>
              <a:r>
                <a:rPr lang="en-IN" sz="800" dirty="0" smtClean="0"/>
                <a:t> </a:t>
              </a:r>
              <a:r>
                <a:rPr lang="en-IN" sz="800" dirty="0" err="1" smtClean="0"/>
                <a:t>hydrolase</a:t>
              </a:r>
              <a:r>
                <a:rPr lang="en-IN" sz="800" dirty="0" smtClean="0"/>
                <a:t> 1</a:t>
              </a:r>
            </a:p>
            <a:p>
              <a:r>
                <a:rPr lang="en-IN" sz="800" dirty="0" smtClean="0"/>
                <a:t>PGSC0003DMG401008167  AT-HSFB3 (Arabidopsis thaliana heat shock transcription factor B3)</a:t>
              </a:r>
              <a:endParaRPr lang="en-IN" sz="800" dirty="0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1734456" y="90714"/>
              <a:ext cx="45720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N" sz="1000" dirty="0" smtClean="0"/>
                <a:t>0.0</a:t>
              </a:r>
              <a:endParaRPr lang="en-IN" sz="1000" dirty="0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3166550" y="119742"/>
              <a:ext cx="55273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N" sz="1000" dirty="0" smtClean="0"/>
                <a:t>21.51</a:t>
              </a:r>
              <a:endParaRPr lang="en-IN" sz="1000" dirty="0"/>
            </a:p>
          </p:txBody>
        </p:sp>
        <p:pic>
          <p:nvPicPr>
            <p:cNvPr id="10" name="Picture 2" descr="G:\CPRI Data ready_MS writing\Done\1. MS_Eurofins_LB 7 samples_done 15-5-22_Nisha-done\Data part copy\8_Images\01_Heatmaps\08_P7_PIN45_heatmap.png"/>
            <p:cNvPicPr>
              <a:picLocks noChangeAspect="1" noChangeArrowheads="1"/>
            </p:cNvPicPr>
            <p:nvPr/>
          </p:nvPicPr>
          <p:blipFill>
            <a:blip r:embed="rId3" cstate="print"/>
            <a:srcRect t="16054" r="60926"/>
            <a:stretch>
              <a:fillRect/>
            </a:stretch>
          </p:blipFill>
          <p:spPr bwMode="auto">
            <a:xfrm>
              <a:off x="152400" y="656898"/>
              <a:ext cx="3402725" cy="6074978"/>
            </a:xfrm>
            <a:prstGeom prst="rect">
              <a:avLst/>
            </a:prstGeom>
            <a:noFill/>
          </p:spPr>
        </p:pic>
      </p:grpSp>
      <p:sp>
        <p:nvSpPr>
          <p:cNvPr id="12" name="TextBox 11"/>
          <p:cNvSpPr txBox="1"/>
          <p:nvPr/>
        </p:nvSpPr>
        <p:spPr>
          <a:xfrm>
            <a:off x="27296" y="6559393"/>
            <a:ext cx="6585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/>
              <a:t>Fig. </a:t>
            </a:r>
            <a:r>
              <a:rPr lang="en-US" sz="1400" b="1" dirty="0" smtClean="0"/>
              <a:t>S3</a:t>
            </a:r>
            <a:endParaRPr lang="en-IN" sz="1400" b="1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228600" y="228600"/>
            <a:ext cx="8776217" cy="6477000"/>
            <a:chOff x="228600" y="228600"/>
            <a:chExt cx="8776217" cy="6477000"/>
          </a:xfrm>
        </p:grpSpPr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2" cstate="print"/>
            <a:srcRect t="15681" r="44470" b="8965"/>
            <a:stretch>
              <a:fillRect/>
            </a:stretch>
          </p:blipFill>
          <p:spPr bwMode="auto">
            <a:xfrm>
              <a:off x="4707479" y="232913"/>
              <a:ext cx="4207921" cy="20886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29" name="Picture 5"/>
            <p:cNvPicPr>
              <a:picLocks noChangeAspect="1" noChangeArrowheads="1"/>
            </p:cNvPicPr>
            <p:nvPr/>
          </p:nvPicPr>
          <p:blipFill>
            <a:blip r:embed="rId3" cstate="print"/>
            <a:srcRect l="920" t="16228" r="44470" b="8965"/>
            <a:stretch>
              <a:fillRect/>
            </a:stretch>
          </p:blipFill>
          <p:spPr bwMode="auto">
            <a:xfrm>
              <a:off x="273268" y="228600"/>
              <a:ext cx="4267200" cy="20574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" name="Picture 2"/>
            <p:cNvPicPr>
              <a:picLocks noChangeAspect="1" noChangeArrowheads="1"/>
            </p:cNvPicPr>
            <p:nvPr/>
          </p:nvPicPr>
          <p:blipFill>
            <a:blip r:embed="rId4" cstate="print"/>
            <a:srcRect l="691" t="16301" r="44832" b="8402"/>
            <a:stretch>
              <a:fillRect/>
            </a:stretch>
          </p:blipFill>
          <p:spPr bwMode="auto">
            <a:xfrm>
              <a:off x="4724400" y="2587925"/>
              <a:ext cx="4191000" cy="1896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" name="Picture 3"/>
            <p:cNvPicPr>
              <a:picLocks noChangeAspect="1" noChangeArrowheads="1"/>
            </p:cNvPicPr>
            <p:nvPr/>
          </p:nvPicPr>
          <p:blipFill>
            <a:blip r:embed="rId5" cstate="print"/>
            <a:srcRect l="1391" t="16276" r="44143" b="7292"/>
            <a:stretch>
              <a:fillRect/>
            </a:stretch>
          </p:blipFill>
          <p:spPr bwMode="auto">
            <a:xfrm>
              <a:off x="228600" y="2596551"/>
              <a:ext cx="4267200" cy="18992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" name="Picture 4"/>
            <p:cNvPicPr>
              <a:picLocks noChangeAspect="1" noChangeArrowheads="1"/>
            </p:cNvPicPr>
            <p:nvPr/>
          </p:nvPicPr>
          <p:blipFill>
            <a:blip r:embed="rId6" cstate="print"/>
            <a:srcRect l="1151" t="15925" r="44143" b="8555"/>
            <a:stretch>
              <a:fillRect/>
            </a:stretch>
          </p:blipFill>
          <p:spPr bwMode="auto">
            <a:xfrm>
              <a:off x="4813817" y="4724400"/>
              <a:ext cx="4191000" cy="19413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" name="Picture 5"/>
            <p:cNvPicPr>
              <a:picLocks noChangeAspect="1" noChangeArrowheads="1"/>
            </p:cNvPicPr>
            <p:nvPr/>
          </p:nvPicPr>
          <p:blipFill>
            <a:blip r:embed="rId7" cstate="print"/>
            <a:srcRect l="806" t="15839" r="44480" b="8197"/>
            <a:stretch>
              <a:fillRect/>
            </a:stretch>
          </p:blipFill>
          <p:spPr bwMode="auto">
            <a:xfrm>
              <a:off x="228600" y="4724400"/>
              <a:ext cx="4298430" cy="1981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1" name="TextBox 10"/>
            <p:cNvSpPr txBox="1"/>
            <p:nvPr/>
          </p:nvSpPr>
          <p:spPr>
            <a:xfrm>
              <a:off x="3056626" y="287548"/>
              <a:ext cx="871270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N" sz="900" b="1" dirty="0" smtClean="0">
                  <a:solidFill>
                    <a:srgbClr val="003300"/>
                  </a:solidFill>
                </a:rPr>
                <a:t>Up-regulated</a:t>
              </a:r>
              <a:endParaRPr lang="en-IN" sz="900" b="1" dirty="0">
                <a:solidFill>
                  <a:srgbClr val="003300"/>
                </a:solidFill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7332452" y="287548"/>
              <a:ext cx="999226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N" sz="900" b="1" dirty="0" smtClean="0">
                  <a:solidFill>
                    <a:srgbClr val="003300"/>
                  </a:solidFill>
                </a:rPr>
                <a:t>Down-regulated</a:t>
              </a:r>
              <a:endParaRPr lang="en-IN" sz="900" b="1" dirty="0">
                <a:solidFill>
                  <a:srgbClr val="003300"/>
                </a:solidFill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46496" y="1905000"/>
              <a:ext cx="68580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100" b="1" dirty="0" smtClean="0">
                  <a:solidFill>
                    <a:srgbClr val="0000CC"/>
                  </a:solidFill>
                </a:rPr>
                <a:t>JAM07</a:t>
              </a:r>
              <a:endParaRPr lang="en-IN" sz="1100" b="1" dirty="0">
                <a:solidFill>
                  <a:srgbClr val="0000CC"/>
                </a:solidFill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4876800" y="1905000"/>
              <a:ext cx="68580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100" b="1" dirty="0" smtClean="0">
                  <a:solidFill>
                    <a:srgbClr val="0000CC"/>
                  </a:solidFill>
                </a:rPr>
                <a:t>JAM07</a:t>
              </a:r>
              <a:endParaRPr lang="en-IN" sz="1100" b="1" dirty="0">
                <a:solidFill>
                  <a:srgbClr val="0000CC"/>
                </a:solidFill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322052" y="4065972"/>
              <a:ext cx="68580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100" b="1" dirty="0" smtClean="0">
                  <a:solidFill>
                    <a:srgbClr val="0000CC"/>
                  </a:solidFill>
                </a:rPr>
                <a:t>MCD24</a:t>
              </a:r>
              <a:endParaRPr lang="en-IN" sz="1100" b="1" dirty="0">
                <a:solidFill>
                  <a:srgbClr val="0000CC"/>
                </a:solidFill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4876800" y="4081790"/>
              <a:ext cx="68580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100" b="1" dirty="0" smtClean="0">
                  <a:solidFill>
                    <a:srgbClr val="0000CC"/>
                  </a:solidFill>
                </a:rPr>
                <a:t>MCD24</a:t>
              </a:r>
              <a:endParaRPr lang="en-IN" sz="1100" b="1" dirty="0">
                <a:solidFill>
                  <a:srgbClr val="0000CC"/>
                </a:solidFill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3065252" y="2625304"/>
              <a:ext cx="838200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N" sz="900" b="1" dirty="0" smtClean="0">
                  <a:solidFill>
                    <a:srgbClr val="003300"/>
                  </a:solidFill>
                </a:rPr>
                <a:t>Up-regulated</a:t>
              </a:r>
              <a:endParaRPr lang="en-IN" sz="900" b="1" dirty="0">
                <a:solidFill>
                  <a:srgbClr val="003300"/>
                </a:solidFill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7391400" y="2590800"/>
              <a:ext cx="966156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N" sz="900" b="1" dirty="0" smtClean="0">
                  <a:solidFill>
                    <a:srgbClr val="003300"/>
                  </a:solidFill>
                </a:rPr>
                <a:t>Down-regulated</a:t>
              </a:r>
              <a:endParaRPr lang="en-IN" sz="900" b="1" dirty="0">
                <a:solidFill>
                  <a:srgbClr val="003300"/>
                </a:solidFill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3183148" y="4750278"/>
              <a:ext cx="838200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N" sz="900" b="1" dirty="0" smtClean="0">
                  <a:solidFill>
                    <a:srgbClr val="003300"/>
                  </a:solidFill>
                </a:rPr>
                <a:t>Up-regulated</a:t>
              </a:r>
              <a:endParaRPr lang="en-IN" sz="900" b="1" dirty="0">
                <a:solidFill>
                  <a:srgbClr val="003300"/>
                </a:solidFill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7458974" y="4724400"/>
              <a:ext cx="990600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IN" sz="900" b="1" dirty="0" smtClean="0">
                  <a:solidFill>
                    <a:srgbClr val="003300"/>
                  </a:solidFill>
                </a:rPr>
                <a:t>Down-regulated</a:t>
              </a:r>
              <a:endParaRPr lang="en-IN" sz="900" b="1" dirty="0">
                <a:solidFill>
                  <a:srgbClr val="003300"/>
                </a:solidFill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330678" y="6303084"/>
              <a:ext cx="68580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100" b="1" dirty="0" smtClean="0">
                  <a:solidFill>
                    <a:srgbClr val="0000CC"/>
                  </a:solidFill>
                </a:rPr>
                <a:t>PLD47</a:t>
              </a:r>
              <a:endParaRPr lang="en-IN" sz="1100" b="1" dirty="0">
                <a:solidFill>
                  <a:srgbClr val="0000CC"/>
                </a:solidFill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4885426" y="6318902"/>
              <a:ext cx="68580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100" b="1" dirty="0" smtClean="0">
                  <a:solidFill>
                    <a:srgbClr val="0000CC"/>
                  </a:solidFill>
                </a:rPr>
                <a:t>PLD47</a:t>
              </a:r>
              <a:endParaRPr lang="en-IN" sz="1100" b="1" dirty="0">
                <a:solidFill>
                  <a:srgbClr val="0000CC"/>
                </a:solidFill>
              </a:endParaRP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27296" y="6559393"/>
            <a:ext cx="6585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/>
              <a:t>Fig. </a:t>
            </a:r>
            <a:r>
              <a:rPr lang="en-US" sz="1400" b="1" dirty="0" smtClean="0"/>
              <a:t>S4</a:t>
            </a:r>
            <a:endParaRPr lang="en-IN" sz="1400" b="1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h p\Desktop\MS Late blight_Nisha work\RNA-seq LB data 6 samples part copy_13-11-22\Images_GO_13-11-22\04_KB_CPH62\5_KB_CPH62_WEGO_Upregulated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609600"/>
            <a:ext cx="4454856" cy="3060510"/>
          </a:xfrm>
          <a:prstGeom prst="rect">
            <a:avLst/>
          </a:prstGeom>
          <a:noFill/>
        </p:spPr>
      </p:pic>
      <p:pic>
        <p:nvPicPr>
          <p:cNvPr id="6" name="Picture 3" descr="C:\Users\h p\Desktop\MS Late blight_Nisha work\RNA-seq LB data 6 samples part copy_13-11-22\Images_GO_13-11-22\04_KB_CPH62\1_KB_CPH62_WEGO_Downregulated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35856" y="586854"/>
            <a:ext cx="4267200" cy="3159456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646564" y="3791023"/>
            <a:ext cx="1809464" cy="2775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1200" b="1" dirty="0" smtClean="0"/>
              <a:t>CPH62 </a:t>
            </a:r>
            <a:r>
              <a:rPr lang="en-IN" sz="1200" b="1" dirty="0" smtClean="0"/>
              <a:t>(up-regulated)</a:t>
            </a:r>
            <a:endParaRPr lang="en-IN" sz="12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5743432" y="3894941"/>
            <a:ext cx="245204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1200" b="1" dirty="0" smtClean="0"/>
              <a:t>CPH62 </a:t>
            </a:r>
            <a:r>
              <a:rPr lang="en-IN" sz="1200" b="1" dirty="0" smtClean="0"/>
              <a:t>(down-regulated)</a:t>
            </a:r>
            <a:endParaRPr lang="en-IN" sz="1200" b="1" dirty="0"/>
          </a:p>
        </p:txBody>
      </p:sp>
      <p:sp>
        <p:nvSpPr>
          <p:cNvPr id="12" name="Rectangle 11"/>
          <p:cNvSpPr/>
          <p:nvPr/>
        </p:nvSpPr>
        <p:spPr>
          <a:xfrm>
            <a:off x="-35256" y="6529612"/>
            <a:ext cx="66396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IN" sz="1400" b="1" dirty="0" smtClean="0"/>
              <a:t>Fig. </a:t>
            </a:r>
            <a:r>
              <a:rPr lang="en-IN" sz="1400" b="1" dirty="0" smtClean="0"/>
              <a:t>5. </a:t>
            </a:r>
            <a:endParaRPr lang="en-IN" sz="1400" b="1" dirty="0"/>
          </a:p>
        </p:txBody>
      </p:sp>
    </p:spTree>
    <p:extLst>
      <p:ext uri="{BB962C8B-B14F-4D97-AF65-F5344CB8AC3E}">
        <p14:creationId xmlns:p14="http://schemas.microsoft.com/office/powerpoint/2010/main" val="238132128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996</TotalTime>
  <Words>1056</Words>
  <Application>Microsoft Office PowerPoint</Application>
  <PresentationFormat>On-screen Show (4:3)</PresentationFormat>
  <Paragraphs>192</Paragraphs>
  <Slides>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Calibri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Jagesh</dc:creator>
  <cp:lastModifiedBy>HP</cp:lastModifiedBy>
  <cp:revision>55</cp:revision>
  <dcterms:created xsi:type="dcterms:W3CDTF">2006-08-16T00:00:00Z</dcterms:created>
  <dcterms:modified xsi:type="dcterms:W3CDTF">2023-04-11T10:26:32Z</dcterms:modified>
</cp:coreProperties>
</file>