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95" r:id="rId2"/>
    <p:sldId id="264" r:id="rId3"/>
    <p:sldId id="304" r:id="rId4"/>
    <p:sldId id="305" r:id="rId5"/>
    <p:sldId id="292" r:id="rId6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>
        <p:scale>
          <a:sx n="100" d="100"/>
          <a:sy n="100" d="100"/>
        </p:scale>
        <p:origin x="1550" y="-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950BA6B-6DAA-4DFE-BCD8-7775E1A9E60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7A4445D-449D-42A0-B0D8-B2CF0295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9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53" cy="498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0" y="0"/>
            <a:ext cx="2945453" cy="498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F80C7-FDA2-4808-A276-4164C95C0DB3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39838"/>
            <a:ext cx="231775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78" y="4777344"/>
            <a:ext cx="5437519" cy="39088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429"/>
            <a:ext cx="2945453" cy="498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0" y="9428429"/>
            <a:ext cx="2945453" cy="498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5F20-3B35-4D43-B1D7-57D47B9E3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500C-A9A9-4BFF-9645-AEBB02F7BA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0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5F20-3B35-4D43-B1D7-57D47B9E3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9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3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4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7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7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122BB-0E73-4BCB-B56A-516297EA4A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95E6-C5F8-4EA2-B811-C10DE96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7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96" y="1481933"/>
            <a:ext cx="1418591" cy="141859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03" y="1485717"/>
            <a:ext cx="1411430" cy="141143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743018" y="2459128"/>
            <a:ext cx="2222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4754300" y="1554775"/>
            <a:ext cx="120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36330" y="2507000"/>
            <a:ext cx="2222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89395" y="2570102"/>
            <a:ext cx="2222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34602" y="3122007"/>
            <a:ext cx="0" cy="280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-362227" y="1799625"/>
            <a:ext cx="12681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SSC-A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77117" y="2844897"/>
            <a:ext cx="7625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FSC-A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007460" y="1115500"/>
            <a:ext cx="1752056" cy="1980617"/>
            <a:chOff x="4090640" y="4762124"/>
            <a:chExt cx="1947388" cy="2033932"/>
          </a:xfrm>
        </p:grpSpPr>
        <p:grpSp>
          <p:nvGrpSpPr>
            <p:cNvPr id="99" name="Group 98"/>
            <p:cNvGrpSpPr/>
            <p:nvPr/>
          </p:nvGrpSpPr>
          <p:grpSpPr>
            <a:xfrm>
              <a:off x="4090640" y="4762124"/>
              <a:ext cx="1947388" cy="2033932"/>
              <a:chOff x="1826904" y="332159"/>
              <a:chExt cx="1900469" cy="1895930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2459208" y="1997258"/>
                <a:ext cx="1268165" cy="23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Live/dead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 rot="16200000">
                <a:off x="1312646" y="846417"/>
                <a:ext cx="1268165" cy="2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CD3</a:t>
                </a: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4487994" y="5429715"/>
              <a:ext cx="721695" cy="249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Live CD3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 rot="16200000">
            <a:off x="2881291" y="1726377"/>
            <a:ext cx="12681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FSC-W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054730" y="2909572"/>
            <a:ext cx="7625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FSC-H</a:t>
            </a:r>
          </a:p>
        </p:txBody>
      </p:sp>
      <p:cxnSp>
        <p:nvCxnSpPr>
          <p:cNvPr id="123" name="Straight Arrow Connector 122"/>
          <p:cNvCxnSpPr>
            <a:cxnSpLocks/>
          </p:cNvCxnSpPr>
          <p:nvPr/>
        </p:nvCxnSpPr>
        <p:spPr>
          <a:xfrm flipH="1">
            <a:off x="4747598" y="4495743"/>
            <a:ext cx="234924" cy="2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cxnSpLocks/>
          </p:cNvCxnSpPr>
          <p:nvPr/>
        </p:nvCxnSpPr>
        <p:spPr>
          <a:xfrm flipH="1">
            <a:off x="2771986" y="4502855"/>
            <a:ext cx="234924" cy="2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94018" y="1187958"/>
            <a:ext cx="1395759" cy="1936828"/>
            <a:chOff x="1706127" y="163196"/>
            <a:chExt cx="1395759" cy="1936828"/>
          </a:xfrm>
        </p:grpSpPr>
        <p:sp>
          <p:nvSpPr>
            <p:cNvPr id="107" name="TextBox 106"/>
            <p:cNvSpPr txBox="1"/>
            <p:nvPr/>
          </p:nvSpPr>
          <p:spPr>
            <a:xfrm rot="16200000">
              <a:off x="1187460" y="681863"/>
              <a:ext cx="12681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SSC-W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339335" y="1869192"/>
              <a:ext cx="7625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SSC-H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17281" y="3440640"/>
            <a:ext cx="1942235" cy="1919664"/>
            <a:chOff x="5217361" y="2515865"/>
            <a:chExt cx="1640639" cy="1604056"/>
          </a:xfrm>
        </p:grpSpPr>
        <p:sp>
          <p:nvSpPr>
            <p:cNvPr id="148" name="TextBox 147"/>
            <p:cNvSpPr txBox="1"/>
            <p:nvPr/>
          </p:nvSpPr>
          <p:spPr>
            <a:xfrm rot="16200000">
              <a:off x="4971758" y="2877553"/>
              <a:ext cx="722038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CD4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855109" y="3891128"/>
              <a:ext cx="1002891" cy="22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CD3</a:t>
              </a: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3553" y="2515865"/>
              <a:ext cx="1386266" cy="138626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174809" y="3165287"/>
              <a:ext cx="43313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/>
                <a:t>CD4+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188980" y="3594136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/>
                <a:t>CD4-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55111" y="3434462"/>
            <a:ext cx="1766427" cy="1610498"/>
            <a:chOff x="3546788" y="2501595"/>
            <a:chExt cx="1556100" cy="1390926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1962" y="2501595"/>
              <a:ext cx="1390926" cy="1390926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 rot="16200000">
              <a:off x="3301185" y="2981070"/>
              <a:ext cx="722038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CD45RO</a:t>
              </a: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3534247" y="4992692"/>
            <a:ext cx="1002891" cy="228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1733" y="3924060"/>
            <a:ext cx="7200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CD45RO+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3579329" y="4624319"/>
            <a:ext cx="6912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CD45RO-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6664" y="1492408"/>
            <a:ext cx="1429382" cy="1429382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2232504" y="2176348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Singlets 1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0225" y="1492408"/>
            <a:ext cx="1413995" cy="1413995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4016516" y="2166385"/>
            <a:ext cx="721529" cy="23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Singlets 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23634" y="3460710"/>
            <a:ext cx="1910129" cy="1733307"/>
            <a:chOff x="1576154" y="2438097"/>
            <a:chExt cx="1910129" cy="1733307"/>
          </a:xfrm>
        </p:grpSpPr>
        <p:sp>
          <p:nvSpPr>
            <p:cNvPr id="133" name="TextBox 132"/>
            <p:cNvSpPr txBox="1"/>
            <p:nvPr/>
          </p:nvSpPr>
          <p:spPr>
            <a:xfrm>
              <a:off x="2180823" y="3947696"/>
              <a:ext cx="1102374" cy="22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CCR6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 rot="16200000">
              <a:off x="1330551" y="2940281"/>
              <a:ext cx="722038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CXCR3</a:t>
              </a:r>
            </a:p>
          </p:txBody>
        </p: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29333" y="2438097"/>
              <a:ext cx="1558876" cy="1558876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1779766" y="2795234"/>
              <a:ext cx="6751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Th1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758315" y="3689941"/>
              <a:ext cx="6751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Th2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1170" y="3607277"/>
              <a:ext cx="6751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Th17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04211" y="5833386"/>
            <a:ext cx="6286488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1.  Gating strategy for flow cytometric analysis of CD4+ memory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cells and Th1, Th2 and Th17 subsets.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31371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10098"/>
              </p:ext>
            </p:extLst>
          </p:nvPr>
        </p:nvGraphicFramePr>
        <p:xfrm>
          <a:off x="392113" y="1524000"/>
          <a:ext cx="6465887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6" r:id="rId2" imgW="7476417" imgH="3151348" progId="Prism6.Document">
                  <p:embed/>
                </p:oleObj>
              </mc:Choice>
              <mc:Fallback>
                <p:oleObj name="Prism 6" r:id="rId2" imgW="7476417" imgH="3151348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524000"/>
                        <a:ext cx="6465887" cy="273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76463" y="4708459"/>
            <a:ext cx="6570701" cy="172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2. IL-17A production from PBMCs depleted of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CD4+ Th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response to stimulation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dmLT, LTB and 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IL-17A concentrations in cultures with PBMCs and PBMCs depleted of CD4+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 from ETEC infected patients on day 7 after hospitalization stimulated with 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dmLT (n=6), 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LTB (n=6), 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CS5 (n=1, open circle) or CS6 (n=1, open square). Each symbol and line represents data from one participant. Statistical analysis was performed using the Wilcoxon matched-pairs signed rank test.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&lt;0.05.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09540"/>
              </p:ext>
            </p:extLst>
          </p:nvPr>
        </p:nvGraphicFramePr>
        <p:xfrm>
          <a:off x="303480" y="1611086"/>
          <a:ext cx="6251040" cy="280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6" r:id="rId2" imgW="7150134" imgH="3205500" progId="Prism6.Document">
                  <p:embed/>
                </p:oleObj>
              </mc:Choice>
              <mc:Fallback>
                <p:oleObj name="Prism 6" r:id="rId2" imgW="7150134" imgH="3205500" progId="Prism6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480" y="1611086"/>
                        <a:ext cx="6251040" cy="280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D7CC8E-62BE-4059-9813-4D7039364745}"/>
              </a:ext>
            </a:extLst>
          </p:cNvPr>
          <p:cNvSpPr txBox="1"/>
          <p:nvPr/>
        </p:nvSpPr>
        <p:spPr>
          <a:xfrm>
            <a:off x="1799771" y="1474730"/>
            <a:ext cx="68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dmLT</a:t>
            </a:r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60F38-3C1A-4ED9-80FD-5ECF22961243}"/>
              </a:ext>
            </a:extLst>
          </p:cNvPr>
          <p:cNvSpPr txBox="1"/>
          <p:nvPr/>
        </p:nvSpPr>
        <p:spPr>
          <a:xfrm>
            <a:off x="4913085" y="1474730"/>
            <a:ext cx="50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LTB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480" y="4606613"/>
            <a:ext cx="6127297" cy="1166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3. Correlation between IL-17A and IFN-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responses to dmLT and LTB.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between the maximum fold-increases in cytokines (maximum responses at any time point divided by the response on day 2); (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IL-17A vs. IFN-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dmLT and (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IL-17A vs. IFN-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LTB. Statistical analysis was performed using the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Spearman test.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67409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0024"/>
              </p:ext>
            </p:extLst>
          </p:nvPr>
        </p:nvGraphicFramePr>
        <p:xfrm>
          <a:off x="861319" y="-113736"/>
          <a:ext cx="4316500" cy="775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4921255" imgH="8831236" progId="Prism9.Document">
                  <p:embed/>
                </p:oleObj>
              </mc:Choice>
              <mc:Fallback>
                <p:oleObj name="Prism 9" r:id="rId2" imgW="4921255" imgH="8831236" progId="Prism9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1319" y="-113736"/>
                        <a:ext cx="4316500" cy="7753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9690" y="7540648"/>
            <a:ext cx="6498620" cy="22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4. IL-17A and IFN-γ responses to and adjuvant functions of different derivatives of LT.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 adjuvant effect of dmLT and LTE112K on IL-17A responses to PHA evaluated by stimulation of PBMCs collected from healthy controls (n=9). Bars represent median + 95% confidence interval. IL-17A 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IFN-γ 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responses to dmLT, LT, LTE112K, LTB1 (produced by Scandinavian Biopharma) and LTB2 (produced by Tulane University) in PBMCs collected from patients infected with LT+ ETEC on day 2 and 7 after hospitalization (n=12). Statistical analysis was performed using the Mann-Whitney test.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&lt;0.05, 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&lt;0.01, 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&lt;0.001, ns; not significant;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&gt;0.05.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2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296572"/>
              </p:ext>
            </p:extLst>
          </p:nvPr>
        </p:nvGraphicFramePr>
        <p:xfrm>
          <a:off x="825976" y="908736"/>
          <a:ext cx="5483384" cy="462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7783651" imgH="6567860" progId="Prism9.Document">
                  <p:embed/>
                </p:oleObj>
              </mc:Choice>
              <mc:Fallback>
                <p:oleObj name="Prism 9" r:id="rId3" imgW="7783651" imgH="6567860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976" y="908736"/>
                        <a:ext cx="5483384" cy="4629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7D9B6F-08D2-4068-B613-7FC35EBE67C2}"/>
              </a:ext>
            </a:extLst>
          </p:cNvPr>
          <p:cNvSpPr txBox="1"/>
          <p:nvPr/>
        </p:nvSpPr>
        <p:spPr>
          <a:xfrm>
            <a:off x="132082" y="190522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IL-17A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3F841-8D63-42E4-ADA0-42669EE207B6}"/>
              </a:ext>
            </a:extLst>
          </p:cNvPr>
          <p:cNvSpPr txBox="1"/>
          <p:nvPr/>
        </p:nvSpPr>
        <p:spPr>
          <a:xfrm>
            <a:off x="237880" y="429246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IFN-</a:t>
            </a:r>
            <a:r>
              <a:rPr lang="el-GR" b="1" dirty="0"/>
              <a:t>γ</a:t>
            </a:r>
            <a:endParaRPr lang="sv-SE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DB28BB-EA29-4C90-B3B5-D618D20D7B7E}"/>
              </a:ext>
            </a:extLst>
          </p:cNvPr>
          <p:cNvSpPr txBox="1"/>
          <p:nvPr/>
        </p:nvSpPr>
        <p:spPr>
          <a:xfrm>
            <a:off x="2094049" y="85361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277CBC-B704-4875-AF9A-A2114A6B30BE}"/>
              </a:ext>
            </a:extLst>
          </p:cNvPr>
          <p:cNvSpPr txBox="1"/>
          <p:nvPr/>
        </p:nvSpPr>
        <p:spPr>
          <a:xfrm>
            <a:off x="4711307" y="85361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Plasma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5776719"/>
            <a:ext cx="6297929" cy="144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Supplementary figure 5. Correlation between IL-17A and IFN-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γ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responses to LTB and IgA responses to LTB in ALS and plasma.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Correlation between the maximum fold-increases in cytokines and IgA (maximum responses at any time point divided by the response on day 2); (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 IL-17A vs. ALS IgA, (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 IL-17A vs. plasma IgA, (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 IFN-γ vs. ALS IgA and (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 IFN-γ vs. plasma IgA. Statistical analysis was performed using the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Spearman test.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359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7063</TotalTime>
  <Words>483</Words>
  <Application>Microsoft Office PowerPoint</Application>
  <PresentationFormat>A4 Paper (210x297 mm)</PresentationFormat>
  <Paragraphs>37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Prism 6</vt:lpstr>
      <vt:lpstr>Prism 9</vt:lpstr>
      <vt:lpstr>GraphPad Prism 9 Project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Marjahan Akhtar</dc:creator>
  <cp:lastModifiedBy>Anna Lundgren</cp:lastModifiedBy>
  <cp:revision>378</cp:revision>
  <cp:lastPrinted>2022-02-27T09:24:26Z</cp:lastPrinted>
  <dcterms:created xsi:type="dcterms:W3CDTF">2020-02-25T07:37:14Z</dcterms:created>
  <dcterms:modified xsi:type="dcterms:W3CDTF">2023-05-06T19:52:19Z</dcterms:modified>
</cp:coreProperties>
</file>