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sldIdLst>
    <p:sldId id="260" r:id="rId2"/>
    <p:sldId id="271" r:id="rId3"/>
    <p:sldId id="268" r:id="rId4"/>
    <p:sldId id="270" r:id="rId5"/>
    <p:sldId id="269" r:id="rId6"/>
    <p:sldId id="264" r:id="rId7"/>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 Dufresne" initials="MD" lastIdx="12" clrIdx="0">
    <p:extLst>
      <p:ext uri="{19B8F6BF-5375-455C-9EA6-DF929625EA0E}">
        <p15:presenceInfo xmlns:p15="http://schemas.microsoft.com/office/powerpoint/2012/main" userId="S::marie.dufresne@u-psud.fr::b0f2f277-6dff-4d4a-bc52-4129ac413f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4C4C"/>
    <a:srgbClr val="F401F9"/>
    <a:srgbClr val="0AF505"/>
    <a:srgbClr val="6ABCFA"/>
    <a:srgbClr val="7145FD"/>
    <a:srgbClr val="DDCFF2"/>
    <a:srgbClr val="FF3118"/>
    <a:srgbClr val="FF6747"/>
    <a:srgbClr val="FFC7B8"/>
    <a:srgbClr val="3217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54" autoAdjust="0"/>
    <p:restoredTop sz="93447" autoAdjust="0"/>
  </p:normalViewPr>
  <p:slideViewPr>
    <p:cSldViewPr snapToGrid="0">
      <p:cViewPr varScale="1">
        <p:scale>
          <a:sx n="72" d="100"/>
          <a:sy n="72" d="100"/>
        </p:scale>
        <p:origin x="3030" y="60"/>
      </p:cViewPr>
      <p:guideLst/>
    </p:cSldViewPr>
  </p:slideViewPr>
  <p:notesTextViewPr>
    <p:cViewPr>
      <p:scale>
        <a:sx n="3" d="2"/>
        <a:sy n="3" d="2"/>
      </p:scale>
      <p:origin x="0" y="0"/>
    </p:cViewPr>
  </p:notesText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5F3C75-6905-4B63-BCDA-2BB56E4BBD05}" type="datetimeFigureOut">
              <a:rPr lang="fr-FR" smtClean="0"/>
              <a:t>17/07/2023</a:t>
            </a:fld>
            <a:endParaRPr lang="fr-FR"/>
          </a:p>
        </p:txBody>
      </p:sp>
      <p:sp>
        <p:nvSpPr>
          <p:cNvPr id="4" name="Espace réservé de l'image des diapositives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6673A0-2A47-4633-B811-A4355498DF93}" type="slidenum">
              <a:rPr lang="fr-FR" smtClean="0"/>
              <a:t>‹#›</a:t>
            </a:fld>
            <a:endParaRPr lang="fr-FR"/>
          </a:p>
        </p:txBody>
      </p:sp>
    </p:spTree>
    <p:extLst>
      <p:ext uri="{BB962C8B-B14F-4D97-AF65-F5344CB8AC3E}">
        <p14:creationId xmlns:p14="http://schemas.microsoft.com/office/powerpoint/2010/main" val="1789055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6673A0-2A47-4633-B811-A4355498DF93}" type="slidenum">
              <a:rPr lang="fr-FR" smtClean="0"/>
              <a:t>1</a:t>
            </a:fld>
            <a:endParaRPr lang="fr-FR"/>
          </a:p>
        </p:txBody>
      </p:sp>
    </p:spTree>
    <p:extLst>
      <p:ext uri="{BB962C8B-B14F-4D97-AF65-F5344CB8AC3E}">
        <p14:creationId xmlns:p14="http://schemas.microsoft.com/office/powerpoint/2010/main" val="2201245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E5F9ECD7-9FE6-4A22-B1ED-941AD9F35D78}" type="datetimeFigureOut">
              <a:rPr lang="fr-FR" smtClean="0"/>
              <a:t>17/07/2023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05E8203-2C35-4660-B03D-13EA5B92C83E}" type="slidenum">
              <a:rPr lang="fr-FR" smtClean="0"/>
              <a:t>‹#›</a:t>
            </a:fld>
            <a:endParaRPr lang="fr-FR"/>
          </a:p>
        </p:txBody>
      </p:sp>
    </p:spTree>
    <p:extLst>
      <p:ext uri="{BB962C8B-B14F-4D97-AF65-F5344CB8AC3E}">
        <p14:creationId xmlns:p14="http://schemas.microsoft.com/office/powerpoint/2010/main" val="1987961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5F9ECD7-9FE6-4A22-B1ED-941AD9F35D78}" type="datetimeFigureOut">
              <a:rPr lang="fr-FR" smtClean="0"/>
              <a:t>17/07/2023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05E8203-2C35-4660-B03D-13EA5B92C83E}" type="slidenum">
              <a:rPr lang="fr-FR" smtClean="0"/>
              <a:t>‹#›</a:t>
            </a:fld>
            <a:endParaRPr lang="fr-FR"/>
          </a:p>
        </p:txBody>
      </p:sp>
    </p:spTree>
    <p:extLst>
      <p:ext uri="{BB962C8B-B14F-4D97-AF65-F5344CB8AC3E}">
        <p14:creationId xmlns:p14="http://schemas.microsoft.com/office/powerpoint/2010/main" val="2777413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5F9ECD7-9FE6-4A22-B1ED-941AD9F35D78}" type="datetimeFigureOut">
              <a:rPr lang="fr-FR" smtClean="0"/>
              <a:t>17/07/2023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05E8203-2C35-4660-B03D-13EA5B92C83E}" type="slidenum">
              <a:rPr lang="fr-FR" smtClean="0"/>
              <a:t>‹#›</a:t>
            </a:fld>
            <a:endParaRPr lang="fr-FR"/>
          </a:p>
        </p:txBody>
      </p:sp>
    </p:spTree>
    <p:extLst>
      <p:ext uri="{BB962C8B-B14F-4D97-AF65-F5344CB8AC3E}">
        <p14:creationId xmlns:p14="http://schemas.microsoft.com/office/powerpoint/2010/main" val="2944051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5F9ECD7-9FE6-4A22-B1ED-941AD9F35D78}" type="datetimeFigureOut">
              <a:rPr lang="fr-FR" smtClean="0"/>
              <a:t>17/07/2023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05E8203-2C35-4660-B03D-13EA5B92C83E}" type="slidenum">
              <a:rPr lang="fr-FR" smtClean="0"/>
              <a:t>‹#›</a:t>
            </a:fld>
            <a:endParaRPr lang="fr-FR"/>
          </a:p>
        </p:txBody>
      </p:sp>
    </p:spTree>
    <p:extLst>
      <p:ext uri="{BB962C8B-B14F-4D97-AF65-F5344CB8AC3E}">
        <p14:creationId xmlns:p14="http://schemas.microsoft.com/office/powerpoint/2010/main" val="1651635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E5F9ECD7-9FE6-4A22-B1ED-941AD9F35D78}" type="datetimeFigureOut">
              <a:rPr lang="fr-FR" smtClean="0"/>
              <a:t>17/07/2023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05E8203-2C35-4660-B03D-13EA5B92C83E}" type="slidenum">
              <a:rPr lang="fr-FR" smtClean="0"/>
              <a:t>‹#›</a:t>
            </a:fld>
            <a:endParaRPr lang="fr-FR"/>
          </a:p>
        </p:txBody>
      </p:sp>
    </p:spTree>
    <p:extLst>
      <p:ext uri="{BB962C8B-B14F-4D97-AF65-F5344CB8AC3E}">
        <p14:creationId xmlns:p14="http://schemas.microsoft.com/office/powerpoint/2010/main" val="4071075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5F9ECD7-9FE6-4A22-B1ED-941AD9F35D78}" type="datetimeFigureOut">
              <a:rPr lang="fr-FR" smtClean="0"/>
              <a:t>17/07/2023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05E8203-2C35-4660-B03D-13EA5B92C83E}" type="slidenum">
              <a:rPr lang="fr-FR" smtClean="0"/>
              <a:t>‹#›</a:t>
            </a:fld>
            <a:endParaRPr lang="fr-FR"/>
          </a:p>
        </p:txBody>
      </p:sp>
    </p:spTree>
    <p:extLst>
      <p:ext uri="{BB962C8B-B14F-4D97-AF65-F5344CB8AC3E}">
        <p14:creationId xmlns:p14="http://schemas.microsoft.com/office/powerpoint/2010/main" val="79508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5F9ECD7-9FE6-4A22-B1ED-941AD9F35D78}" type="datetimeFigureOut">
              <a:rPr lang="fr-FR" smtClean="0"/>
              <a:t>17/07/2023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05E8203-2C35-4660-B03D-13EA5B92C83E}" type="slidenum">
              <a:rPr lang="fr-FR" smtClean="0"/>
              <a:t>‹#›</a:t>
            </a:fld>
            <a:endParaRPr lang="fr-FR"/>
          </a:p>
        </p:txBody>
      </p:sp>
    </p:spTree>
    <p:extLst>
      <p:ext uri="{BB962C8B-B14F-4D97-AF65-F5344CB8AC3E}">
        <p14:creationId xmlns:p14="http://schemas.microsoft.com/office/powerpoint/2010/main" val="1508133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5F9ECD7-9FE6-4A22-B1ED-941AD9F35D78}" type="datetimeFigureOut">
              <a:rPr lang="fr-FR" smtClean="0"/>
              <a:t>17/07/2023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05E8203-2C35-4660-B03D-13EA5B92C83E}" type="slidenum">
              <a:rPr lang="fr-FR" smtClean="0"/>
              <a:t>‹#›</a:t>
            </a:fld>
            <a:endParaRPr lang="fr-FR"/>
          </a:p>
        </p:txBody>
      </p:sp>
    </p:spTree>
    <p:extLst>
      <p:ext uri="{BB962C8B-B14F-4D97-AF65-F5344CB8AC3E}">
        <p14:creationId xmlns:p14="http://schemas.microsoft.com/office/powerpoint/2010/main" val="3613593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F9ECD7-9FE6-4A22-B1ED-941AD9F35D78}" type="datetimeFigureOut">
              <a:rPr lang="fr-FR" smtClean="0"/>
              <a:t>17/07/2023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05E8203-2C35-4660-B03D-13EA5B92C83E}" type="slidenum">
              <a:rPr lang="fr-FR" smtClean="0"/>
              <a:t>‹#›</a:t>
            </a:fld>
            <a:endParaRPr lang="fr-FR"/>
          </a:p>
        </p:txBody>
      </p:sp>
    </p:spTree>
    <p:extLst>
      <p:ext uri="{BB962C8B-B14F-4D97-AF65-F5344CB8AC3E}">
        <p14:creationId xmlns:p14="http://schemas.microsoft.com/office/powerpoint/2010/main" val="1943450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5F9ECD7-9FE6-4A22-B1ED-941AD9F35D78}" type="datetimeFigureOut">
              <a:rPr lang="fr-FR" smtClean="0"/>
              <a:t>17/07/2023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05E8203-2C35-4660-B03D-13EA5B92C83E}" type="slidenum">
              <a:rPr lang="fr-FR" smtClean="0"/>
              <a:t>‹#›</a:t>
            </a:fld>
            <a:endParaRPr lang="fr-FR"/>
          </a:p>
        </p:txBody>
      </p:sp>
    </p:spTree>
    <p:extLst>
      <p:ext uri="{BB962C8B-B14F-4D97-AF65-F5344CB8AC3E}">
        <p14:creationId xmlns:p14="http://schemas.microsoft.com/office/powerpoint/2010/main" val="2845051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E5F9ECD7-9FE6-4A22-B1ED-941AD9F35D78}" type="datetimeFigureOut">
              <a:rPr lang="fr-FR" smtClean="0"/>
              <a:t>17/07/2023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05E8203-2C35-4660-B03D-13EA5B92C83E}" type="slidenum">
              <a:rPr lang="fr-FR" smtClean="0"/>
              <a:t>‹#›</a:t>
            </a:fld>
            <a:endParaRPr lang="fr-FR"/>
          </a:p>
        </p:txBody>
      </p:sp>
    </p:spTree>
    <p:extLst>
      <p:ext uri="{BB962C8B-B14F-4D97-AF65-F5344CB8AC3E}">
        <p14:creationId xmlns:p14="http://schemas.microsoft.com/office/powerpoint/2010/main" val="550761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E5F9ECD7-9FE6-4A22-B1ED-941AD9F35D78}" type="datetimeFigureOut">
              <a:rPr lang="fr-FR" smtClean="0"/>
              <a:t>17/07/2023</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C05E8203-2C35-4660-B03D-13EA5B92C83E}" type="slidenum">
              <a:rPr lang="fr-FR" smtClean="0"/>
              <a:t>‹#›</a:t>
            </a:fld>
            <a:endParaRPr lang="fr-FR"/>
          </a:p>
        </p:txBody>
      </p:sp>
    </p:spTree>
    <p:extLst>
      <p:ext uri="{BB962C8B-B14F-4D97-AF65-F5344CB8AC3E}">
        <p14:creationId xmlns:p14="http://schemas.microsoft.com/office/powerpoint/2010/main" val="39404143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26">
            <a:extLst>
              <a:ext uri="{FF2B5EF4-FFF2-40B4-BE49-F238E27FC236}">
                <a16:creationId xmlns:a16="http://schemas.microsoft.com/office/drawing/2014/main" id="{06F32169-266F-62B7-8FBC-384D3088CC49}"/>
              </a:ext>
            </a:extLst>
          </p:cNvPr>
          <p:cNvSpPr txBox="1"/>
          <p:nvPr/>
        </p:nvSpPr>
        <p:spPr>
          <a:xfrm>
            <a:off x="661253" y="2648600"/>
            <a:ext cx="5533799" cy="120032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GB" sz="1200" b="1" dirty="0">
                <a:effectLst/>
                <a:latin typeface="Times New Roman" panose="02020603050405020304" pitchFamily="18" charset="0"/>
                <a:ea typeface="Calibri" panose="020F0502020204030204" pitchFamily="34" charset="0"/>
                <a:cs typeface="Times New Roman" panose="02020603050405020304" pitchFamily="18" charset="0"/>
              </a:rPr>
              <a:t>Figure S1. </a:t>
            </a: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Impact of CO</a:t>
            </a:r>
            <a:r>
              <a:rPr lang="en-GB" sz="1200"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 concentration on </a:t>
            </a:r>
            <a:r>
              <a:rPr lang="en-GB" sz="1200" i="1" dirty="0">
                <a:effectLst/>
                <a:latin typeface="Times New Roman" panose="02020603050405020304" pitchFamily="18" charset="0"/>
                <a:ea typeface="Calibri" panose="020F0502020204030204" pitchFamily="34" charset="0"/>
                <a:cs typeface="Times New Roman" panose="02020603050405020304" pitchFamily="18" charset="0"/>
              </a:rPr>
              <a:t>B. </a:t>
            </a:r>
            <a:r>
              <a:rPr lang="en-GB" sz="1200" i="1" dirty="0" err="1">
                <a:effectLst/>
                <a:latin typeface="Times New Roman" panose="02020603050405020304" pitchFamily="18" charset="0"/>
                <a:ea typeface="Calibri" panose="020F0502020204030204" pitchFamily="34" charset="0"/>
                <a:cs typeface="Times New Roman" panose="02020603050405020304" pitchFamily="18" charset="0"/>
              </a:rPr>
              <a:t>distachyon</a:t>
            </a: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 reproductive growth. </a:t>
            </a:r>
            <a:r>
              <a:rPr lang="en-GB" sz="1200" i="1" dirty="0">
                <a:latin typeface="Times New Roman" panose="02020603050405020304" pitchFamily="18" charset="0"/>
                <a:ea typeface="Calibri" panose="020F0502020204030204" pitchFamily="34" charset="0"/>
                <a:cs typeface="Times New Roman" panose="02020603050405020304" pitchFamily="18" charset="0"/>
              </a:rPr>
              <a:t>B. </a:t>
            </a:r>
            <a:r>
              <a:rPr lang="en-GB" sz="1200" i="1" dirty="0" err="1">
                <a:latin typeface="Times New Roman" panose="02020603050405020304" pitchFamily="18" charset="0"/>
                <a:ea typeface="Calibri" panose="020F0502020204030204" pitchFamily="34" charset="0"/>
                <a:cs typeface="Times New Roman" panose="02020603050405020304" pitchFamily="18" charset="0"/>
              </a:rPr>
              <a:t>distachyon</a:t>
            </a:r>
            <a:r>
              <a:rPr lang="en-GB" sz="12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shoot length (A), shoot fresh weight (B), spike number (C) and mean of spikelet number per ear (D) at mid-anthesis (33 days after sowing).</a:t>
            </a:r>
            <a:r>
              <a:rPr lang="en-GB" sz="1200" dirty="0">
                <a:latin typeface="Times New Roman" panose="02020603050405020304" pitchFamily="18" charset="0"/>
                <a:ea typeface="Calibri" panose="020F0502020204030204" pitchFamily="34" charset="0"/>
                <a:cs typeface="Times New Roman" panose="02020603050405020304" pitchFamily="18" charset="0"/>
              </a:rPr>
              <a:t> </a:t>
            </a:r>
            <a:r>
              <a:rPr lang="en-GB" sz="1200" dirty="0">
                <a:effectLst/>
                <a:latin typeface="Times New Roman" panose="02020603050405020304" pitchFamily="18" charset="0"/>
                <a:ea typeface="Calibri" panose="020F0502020204030204" pitchFamily="34" charset="0"/>
                <a:cs typeface="Times New Roman" panose="02020603050405020304" pitchFamily="18" charset="0"/>
              </a:rPr>
              <a:t>Different letters mean a significant difference according to a Kruskal-Wallis and post-hoc Dunn test </a:t>
            </a:r>
            <a:r>
              <a:rPr lang="en-GB" sz="1200" kern="1200" dirty="0">
                <a:effectLst/>
                <a:latin typeface="Times New Roman" panose="02020603050405020304" pitchFamily="18" charset="0"/>
                <a:ea typeface="Calibri" panose="020F0502020204030204" pitchFamily="34" charset="0"/>
                <a:cs typeface="Arial" panose="020B0604020202020204" pitchFamily="34" charset="0"/>
              </a:rPr>
              <a:t>with a </a:t>
            </a:r>
            <a:r>
              <a:rPr lang="en-GB" sz="1200" kern="1200" dirty="0" err="1">
                <a:effectLst/>
                <a:latin typeface="Times New Roman" panose="02020603050405020304" pitchFamily="18" charset="0"/>
                <a:ea typeface="Calibri" panose="020F0502020204030204" pitchFamily="34" charset="0"/>
                <a:cs typeface="Arial" panose="020B0604020202020204" pitchFamily="34" charset="0"/>
              </a:rPr>
              <a:t>Benjamini</a:t>
            </a:r>
            <a:r>
              <a:rPr lang="en-GB" sz="1200" kern="1200" dirty="0">
                <a:effectLst/>
                <a:latin typeface="Times New Roman" panose="02020603050405020304" pitchFamily="18" charset="0"/>
                <a:ea typeface="Calibri" panose="020F0502020204030204" pitchFamily="34" charset="0"/>
                <a:cs typeface="Arial" panose="020B0604020202020204" pitchFamily="34" charset="0"/>
              </a:rPr>
              <a:t>-Hochberg correction (</a:t>
            </a:r>
            <a:r>
              <a:rPr lang="en-GB" sz="1200" kern="1200" dirty="0" err="1">
                <a:effectLst/>
                <a:latin typeface="Times New Roman" panose="02020603050405020304" pitchFamily="18" charset="0"/>
                <a:ea typeface="Calibri" panose="020F0502020204030204" pitchFamily="34" charset="0"/>
                <a:cs typeface="Arial" panose="020B0604020202020204" pitchFamily="34" charset="0"/>
              </a:rPr>
              <a:t>adj-pvalue</a:t>
            </a:r>
            <a:r>
              <a:rPr lang="en-GB" sz="1200" kern="1200" dirty="0">
                <a:effectLst/>
                <a:latin typeface="Times New Roman" panose="02020603050405020304" pitchFamily="18" charset="0"/>
                <a:ea typeface="Calibri" panose="020F0502020204030204" pitchFamily="34" charset="0"/>
                <a:cs typeface="Arial" panose="020B0604020202020204" pitchFamily="34" charset="0"/>
              </a:rPr>
              <a:t>&lt;0.05). Error bars correspond to the standard deviation</a:t>
            </a:r>
            <a:endParaRPr lang="fr-FR" sz="1200" dirty="0">
              <a:effectLst/>
              <a:latin typeface="Times New Roman" panose="02020603050405020304" pitchFamily="18" charset="0"/>
              <a:ea typeface="Calibri" panose="020F0502020204030204" pitchFamily="34" charset="0"/>
              <a:cs typeface="Arial" panose="020B0604020202020204" pitchFamily="34" charset="0"/>
            </a:endParaRPr>
          </a:p>
        </p:txBody>
      </p:sp>
      <p:grpSp>
        <p:nvGrpSpPr>
          <p:cNvPr id="8" name="Groupe 7">
            <a:extLst>
              <a:ext uri="{FF2B5EF4-FFF2-40B4-BE49-F238E27FC236}">
                <a16:creationId xmlns:a16="http://schemas.microsoft.com/office/drawing/2014/main" id="{75F3E3BA-2ED2-87C3-C5D6-0BA3EA2C5751}"/>
              </a:ext>
            </a:extLst>
          </p:cNvPr>
          <p:cNvGrpSpPr/>
          <p:nvPr/>
        </p:nvGrpSpPr>
        <p:grpSpPr>
          <a:xfrm>
            <a:off x="3417992" y="630587"/>
            <a:ext cx="1350000" cy="1881088"/>
            <a:chOff x="4518239" y="3515101"/>
            <a:chExt cx="1350000" cy="1881088"/>
          </a:xfrm>
        </p:grpSpPr>
        <p:pic>
          <p:nvPicPr>
            <p:cNvPr id="41" name="Image 40">
              <a:extLst>
                <a:ext uri="{FF2B5EF4-FFF2-40B4-BE49-F238E27FC236}">
                  <a16:creationId xmlns:a16="http://schemas.microsoft.com/office/drawing/2014/main" id="{7D97A9B9-DBC5-E602-6404-6167265FDF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086" t="14483" b="5029"/>
            <a:stretch/>
          </p:blipFill>
          <p:spPr>
            <a:xfrm>
              <a:off x="4612336" y="3657657"/>
              <a:ext cx="1254338" cy="1738532"/>
            </a:xfrm>
            <a:prstGeom prst="rect">
              <a:avLst/>
            </a:prstGeom>
          </p:spPr>
        </p:pic>
        <p:pic>
          <p:nvPicPr>
            <p:cNvPr id="42" name="Image 41">
              <a:extLst>
                <a:ext uri="{FF2B5EF4-FFF2-40B4-BE49-F238E27FC236}">
                  <a16:creationId xmlns:a16="http://schemas.microsoft.com/office/drawing/2014/main" id="{141D1A2B-07BB-912C-D08E-D38E8866BAEE}"/>
                </a:ext>
              </a:extLst>
            </p:cNvPr>
            <p:cNvPicPr>
              <a:picLocks noChangeAspect="1"/>
            </p:cNvPicPr>
            <p:nvPr/>
          </p:nvPicPr>
          <p:blipFill rotWithShape="1">
            <a:blip r:embed="rId4">
              <a:extLst>
                <a:ext uri="{28A0092B-C50C-407E-A947-70E740481C1C}">
                  <a14:useLocalDpi xmlns:a14="http://schemas.microsoft.com/office/drawing/2010/main" val="0"/>
                </a:ext>
              </a:extLst>
            </a:blip>
            <a:srcRect t="14483" b="81355"/>
            <a:stretch/>
          </p:blipFill>
          <p:spPr>
            <a:xfrm>
              <a:off x="4518239" y="3540778"/>
              <a:ext cx="1350000" cy="181376"/>
            </a:xfrm>
            <a:prstGeom prst="rect">
              <a:avLst/>
            </a:prstGeom>
          </p:spPr>
        </p:pic>
        <p:sp>
          <p:nvSpPr>
            <p:cNvPr id="43" name="ZoneTexte 10">
              <a:extLst>
                <a:ext uri="{FF2B5EF4-FFF2-40B4-BE49-F238E27FC236}">
                  <a16:creationId xmlns:a16="http://schemas.microsoft.com/office/drawing/2014/main" id="{D55C78F4-1642-7D97-0976-50605B61D85B}"/>
                </a:ext>
              </a:extLst>
            </p:cNvPr>
            <p:cNvSpPr txBox="1"/>
            <p:nvPr/>
          </p:nvSpPr>
          <p:spPr>
            <a:xfrm>
              <a:off x="4762869" y="3515101"/>
              <a:ext cx="1068660" cy="257315"/>
            </a:xfrm>
            <a:prstGeom prst="rect">
              <a:avLst/>
            </a:prstGeom>
            <a:noFill/>
          </p:spPr>
          <p:txBody>
            <a:bodyPr wrap="square" rtlCol="0">
              <a:spAutoFit/>
            </a:bodyPr>
            <a:lstStyle/>
            <a:p>
              <a:pPr algn="ctr">
                <a:lnSpc>
                  <a:spcPct val="150000"/>
                </a:lnSpc>
              </a:pPr>
              <a:r>
                <a:rPr lang="fr-FR" sz="800" dirty="0">
                  <a:solidFill>
                    <a:srgbClr val="000000"/>
                  </a:solidFill>
                  <a:latin typeface="Calibri" panose="020F0502020204030204" pitchFamily="34" charset="0"/>
                  <a:ea typeface="Calibri" panose="020F0502020204030204" pitchFamily="34" charset="0"/>
                  <a:cs typeface="Arial" panose="020B0604020202020204" pitchFamily="34" charset="0"/>
                </a:rPr>
                <a:t>c</a:t>
              </a:r>
              <a:r>
                <a:rPr lang="fr-FR" sz="8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             b</a:t>
              </a:r>
              <a:endParaRPr lang="fr-FR" sz="1200" dirty="0">
                <a:effectLst/>
                <a:latin typeface="Times New Roman" panose="02020603050405020304" pitchFamily="18" charset="0"/>
                <a:ea typeface="Calibri" panose="020F0502020204030204" pitchFamily="34" charset="0"/>
                <a:cs typeface="Arial" panose="020B0604020202020204" pitchFamily="34" charset="0"/>
              </a:endParaRPr>
            </a:p>
          </p:txBody>
        </p:sp>
      </p:grpSp>
      <p:grpSp>
        <p:nvGrpSpPr>
          <p:cNvPr id="9" name="Groupe 8">
            <a:extLst>
              <a:ext uri="{FF2B5EF4-FFF2-40B4-BE49-F238E27FC236}">
                <a16:creationId xmlns:a16="http://schemas.microsoft.com/office/drawing/2014/main" id="{046BB615-C254-3603-3232-B99A2626CF33}"/>
              </a:ext>
            </a:extLst>
          </p:cNvPr>
          <p:cNvGrpSpPr/>
          <p:nvPr/>
        </p:nvGrpSpPr>
        <p:grpSpPr>
          <a:xfrm>
            <a:off x="4845052" y="633116"/>
            <a:ext cx="1351695" cy="1878559"/>
            <a:chOff x="3165180" y="3515102"/>
            <a:chExt cx="1351695" cy="1878559"/>
          </a:xfrm>
        </p:grpSpPr>
        <p:pic>
          <p:nvPicPr>
            <p:cNvPr id="38" name="Image 37">
              <a:extLst>
                <a:ext uri="{FF2B5EF4-FFF2-40B4-BE49-F238E27FC236}">
                  <a16:creationId xmlns:a16="http://schemas.microsoft.com/office/drawing/2014/main" id="{E56A8328-4CF6-4E43-FED6-D8B45BD9FD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086" t="14483" b="5146"/>
            <a:stretch/>
          </p:blipFill>
          <p:spPr>
            <a:xfrm>
              <a:off x="3262536" y="3657656"/>
              <a:ext cx="1254339" cy="1736005"/>
            </a:xfrm>
            <a:prstGeom prst="rect">
              <a:avLst/>
            </a:prstGeom>
          </p:spPr>
        </p:pic>
        <p:pic>
          <p:nvPicPr>
            <p:cNvPr id="39" name="Image 38">
              <a:extLst>
                <a:ext uri="{FF2B5EF4-FFF2-40B4-BE49-F238E27FC236}">
                  <a16:creationId xmlns:a16="http://schemas.microsoft.com/office/drawing/2014/main" id="{6C694765-2A79-287C-8D15-114EC535B7D9}"/>
                </a:ext>
              </a:extLst>
            </p:cNvPr>
            <p:cNvPicPr>
              <a:picLocks noChangeAspect="1"/>
            </p:cNvPicPr>
            <p:nvPr/>
          </p:nvPicPr>
          <p:blipFill rotWithShape="1">
            <a:blip r:embed="rId6">
              <a:extLst>
                <a:ext uri="{28A0092B-C50C-407E-A947-70E740481C1C}">
                  <a14:useLocalDpi xmlns:a14="http://schemas.microsoft.com/office/drawing/2010/main" val="0"/>
                </a:ext>
              </a:extLst>
            </a:blip>
            <a:srcRect t="14483" b="81397"/>
            <a:stretch/>
          </p:blipFill>
          <p:spPr>
            <a:xfrm>
              <a:off x="3165180" y="3545203"/>
              <a:ext cx="1350000" cy="150259"/>
            </a:xfrm>
            <a:prstGeom prst="rect">
              <a:avLst/>
            </a:prstGeom>
          </p:spPr>
        </p:pic>
        <p:sp>
          <p:nvSpPr>
            <p:cNvPr id="40" name="ZoneTexte 10">
              <a:extLst>
                <a:ext uri="{FF2B5EF4-FFF2-40B4-BE49-F238E27FC236}">
                  <a16:creationId xmlns:a16="http://schemas.microsoft.com/office/drawing/2014/main" id="{CD7E115E-AB78-1654-A19B-DA81B79ED4DD}"/>
                </a:ext>
              </a:extLst>
            </p:cNvPr>
            <p:cNvSpPr txBox="1"/>
            <p:nvPr/>
          </p:nvSpPr>
          <p:spPr>
            <a:xfrm>
              <a:off x="3354167" y="3515102"/>
              <a:ext cx="1127563" cy="257315"/>
            </a:xfrm>
            <a:prstGeom prst="rect">
              <a:avLst/>
            </a:prstGeom>
            <a:noFill/>
          </p:spPr>
          <p:txBody>
            <a:bodyPr wrap="square" rtlCol="0">
              <a:spAutoFit/>
            </a:bodyPr>
            <a:lstStyle/>
            <a:p>
              <a:pPr algn="ctr">
                <a:lnSpc>
                  <a:spcPct val="150000"/>
                </a:lnSpc>
              </a:pPr>
              <a:r>
                <a:rPr lang="fr-FR" sz="800" dirty="0">
                  <a:solidFill>
                    <a:srgbClr val="000000"/>
                  </a:solidFill>
                  <a:latin typeface="Calibri" panose="020F0502020204030204" pitchFamily="34" charset="0"/>
                  <a:ea typeface="Calibri" panose="020F0502020204030204" pitchFamily="34" charset="0"/>
                  <a:cs typeface="Arial" panose="020B0604020202020204" pitchFamily="34" charset="0"/>
                </a:rPr>
                <a:t>a</a:t>
              </a:r>
              <a:r>
                <a:rPr lang="fr-FR" sz="8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              b</a:t>
              </a:r>
              <a:endParaRPr lang="fr-FR" sz="1200" dirty="0">
                <a:effectLst/>
                <a:latin typeface="Times New Roman" panose="02020603050405020304" pitchFamily="18" charset="0"/>
                <a:ea typeface="Calibri" panose="020F0502020204030204" pitchFamily="34" charset="0"/>
                <a:cs typeface="Arial" panose="020B0604020202020204" pitchFamily="34" charset="0"/>
              </a:endParaRPr>
            </a:p>
          </p:txBody>
        </p:sp>
      </p:grpSp>
      <p:pic>
        <p:nvPicPr>
          <p:cNvPr id="10" name="Image 9">
            <a:extLst>
              <a:ext uri="{FF2B5EF4-FFF2-40B4-BE49-F238E27FC236}">
                <a16:creationId xmlns:a16="http://schemas.microsoft.com/office/drawing/2014/main" id="{A5F7670E-C95E-9964-BE4C-E97CBE1BB8A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4483" b="4804"/>
          <a:stretch/>
        </p:blipFill>
        <p:spPr>
          <a:xfrm>
            <a:off x="2069022" y="771945"/>
            <a:ext cx="1350000" cy="1743379"/>
          </a:xfrm>
          <a:prstGeom prst="rect">
            <a:avLst/>
          </a:prstGeom>
        </p:spPr>
      </p:pic>
      <p:pic>
        <p:nvPicPr>
          <p:cNvPr id="15" name="Image 14">
            <a:extLst>
              <a:ext uri="{FF2B5EF4-FFF2-40B4-BE49-F238E27FC236}">
                <a16:creationId xmlns:a16="http://schemas.microsoft.com/office/drawing/2014/main" id="{0E333FB5-4846-4433-B913-4716E0D4D6D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4483" b="4804"/>
          <a:stretch/>
        </p:blipFill>
        <p:spPr>
          <a:xfrm>
            <a:off x="719022" y="771945"/>
            <a:ext cx="1350000" cy="1743379"/>
          </a:xfrm>
          <a:prstGeom prst="rect">
            <a:avLst/>
          </a:prstGeom>
        </p:spPr>
      </p:pic>
      <p:pic>
        <p:nvPicPr>
          <p:cNvPr id="20" name="Image 19">
            <a:extLst>
              <a:ext uri="{FF2B5EF4-FFF2-40B4-BE49-F238E27FC236}">
                <a16:creationId xmlns:a16="http://schemas.microsoft.com/office/drawing/2014/main" id="{3FDB68D6-8132-293C-4E73-D4A971419166}"/>
              </a:ext>
            </a:extLst>
          </p:cNvPr>
          <p:cNvPicPr>
            <a:picLocks noChangeAspect="1"/>
          </p:cNvPicPr>
          <p:nvPr/>
        </p:nvPicPr>
        <p:blipFill rotWithShape="1">
          <a:blip r:embed="rId9">
            <a:extLst>
              <a:ext uri="{28A0092B-C50C-407E-A947-70E740481C1C}">
                <a14:useLocalDpi xmlns:a14="http://schemas.microsoft.com/office/drawing/2010/main" val="0"/>
              </a:ext>
            </a:extLst>
          </a:blip>
          <a:srcRect t="14483" b="81632"/>
          <a:stretch/>
        </p:blipFill>
        <p:spPr>
          <a:xfrm>
            <a:off x="720517" y="659494"/>
            <a:ext cx="1350000" cy="153492"/>
          </a:xfrm>
          <a:prstGeom prst="rect">
            <a:avLst/>
          </a:prstGeom>
        </p:spPr>
      </p:pic>
      <p:pic>
        <p:nvPicPr>
          <p:cNvPr id="21" name="Image 20">
            <a:extLst>
              <a:ext uri="{FF2B5EF4-FFF2-40B4-BE49-F238E27FC236}">
                <a16:creationId xmlns:a16="http://schemas.microsoft.com/office/drawing/2014/main" id="{51A54546-E3D1-E62D-BED9-8DB8640E92E2}"/>
              </a:ext>
            </a:extLst>
          </p:cNvPr>
          <p:cNvPicPr>
            <a:picLocks noChangeAspect="1"/>
          </p:cNvPicPr>
          <p:nvPr/>
        </p:nvPicPr>
        <p:blipFill rotWithShape="1">
          <a:blip r:embed="rId10">
            <a:extLst>
              <a:ext uri="{28A0092B-C50C-407E-A947-70E740481C1C}">
                <a14:useLocalDpi xmlns:a14="http://schemas.microsoft.com/office/drawing/2010/main" val="0"/>
              </a:ext>
            </a:extLst>
          </a:blip>
          <a:srcRect t="14483" b="82873"/>
          <a:stretch/>
        </p:blipFill>
        <p:spPr>
          <a:xfrm>
            <a:off x="2068775" y="654142"/>
            <a:ext cx="1350000" cy="158843"/>
          </a:xfrm>
          <a:prstGeom prst="rect">
            <a:avLst/>
          </a:prstGeom>
        </p:spPr>
      </p:pic>
      <p:sp>
        <p:nvSpPr>
          <p:cNvPr id="22" name="ZoneTexte 7">
            <a:extLst>
              <a:ext uri="{FF2B5EF4-FFF2-40B4-BE49-F238E27FC236}">
                <a16:creationId xmlns:a16="http://schemas.microsoft.com/office/drawing/2014/main" id="{D8A1D5B7-D6C6-DA33-A6B5-E6F081D530D0}"/>
              </a:ext>
            </a:extLst>
          </p:cNvPr>
          <p:cNvSpPr txBox="1"/>
          <p:nvPr/>
        </p:nvSpPr>
        <p:spPr>
          <a:xfrm>
            <a:off x="661253" y="558020"/>
            <a:ext cx="296545" cy="310515"/>
          </a:xfrm>
          <a:prstGeom prst="rect">
            <a:avLst/>
          </a:prstGeom>
          <a:noFill/>
        </p:spPr>
        <p:txBody>
          <a:bodyPr wrap="square" rtlCol="0">
            <a:spAutoFit/>
          </a:bodyPr>
          <a:lstStyle/>
          <a:p>
            <a:pPr algn="just">
              <a:lnSpc>
                <a:spcPct val="150000"/>
              </a:lnSpc>
            </a:pPr>
            <a:r>
              <a:rPr lang="en-GB" sz="1000" b="1" kern="1200" dirty="0">
                <a:solidFill>
                  <a:srgbClr val="000000"/>
                </a:solidFill>
                <a:effectLst/>
                <a:latin typeface="Arial" panose="020B0604020202020204" pitchFamily="34" charset="0"/>
                <a:ea typeface="Microsoft JhengHei Light" panose="020B0304030504040204" pitchFamily="34" charset="-120"/>
                <a:cs typeface="Arial" panose="020B0604020202020204" pitchFamily="34" charset="0"/>
              </a:rPr>
              <a:t>A</a:t>
            </a:r>
            <a:endParaRPr lang="fr-FR" sz="12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23" name="ZoneTexte 7">
            <a:extLst>
              <a:ext uri="{FF2B5EF4-FFF2-40B4-BE49-F238E27FC236}">
                <a16:creationId xmlns:a16="http://schemas.microsoft.com/office/drawing/2014/main" id="{9EE418CA-C4ED-64DA-EDD0-B05DE08FF44B}"/>
              </a:ext>
            </a:extLst>
          </p:cNvPr>
          <p:cNvSpPr txBox="1"/>
          <p:nvPr/>
        </p:nvSpPr>
        <p:spPr>
          <a:xfrm>
            <a:off x="2070401" y="548436"/>
            <a:ext cx="296545" cy="295337"/>
          </a:xfrm>
          <a:prstGeom prst="rect">
            <a:avLst/>
          </a:prstGeom>
          <a:noFill/>
        </p:spPr>
        <p:txBody>
          <a:bodyPr wrap="square" rtlCol="0">
            <a:spAutoFit/>
          </a:bodyPr>
          <a:lstStyle/>
          <a:p>
            <a:pPr algn="just">
              <a:lnSpc>
                <a:spcPct val="150000"/>
              </a:lnSpc>
            </a:pPr>
            <a:r>
              <a:rPr lang="en-GB" sz="1000" b="1" kern="1200" dirty="0">
                <a:solidFill>
                  <a:srgbClr val="000000"/>
                </a:solidFill>
                <a:effectLst/>
                <a:latin typeface="Arial" panose="020B0604020202020204" pitchFamily="34" charset="0"/>
                <a:ea typeface="Microsoft JhengHei Light" panose="020B0304030504040204" pitchFamily="34" charset="-120"/>
                <a:cs typeface="Arial" panose="020B0604020202020204" pitchFamily="34" charset="0"/>
              </a:rPr>
              <a:t>B</a:t>
            </a:r>
            <a:endParaRPr lang="fr-FR" sz="12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24" name="ZoneTexte 7">
            <a:extLst>
              <a:ext uri="{FF2B5EF4-FFF2-40B4-BE49-F238E27FC236}">
                <a16:creationId xmlns:a16="http://schemas.microsoft.com/office/drawing/2014/main" id="{3BB946D0-F87E-38A4-736C-2E0D5A6714AE}"/>
              </a:ext>
            </a:extLst>
          </p:cNvPr>
          <p:cNvSpPr txBox="1"/>
          <p:nvPr/>
        </p:nvSpPr>
        <p:spPr>
          <a:xfrm>
            <a:off x="3343990" y="558020"/>
            <a:ext cx="296545" cy="295337"/>
          </a:xfrm>
          <a:prstGeom prst="rect">
            <a:avLst/>
          </a:prstGeom>
          <a:noFill/>
        </p:spPr>
        <p:txBody>
          <a:bodyPr wrap="square" rtlCol="0">
            <a:spAutoFit/>
          </a:bodyPr>
          <a:lstStyle/>
          <a:p>
            <a:pPr algn="just">
              <a:lnSpc>
                <a:spcPct val="150000"/>
              </a:lnSpc>
            </a:pPr>
            <a:r>
              <a:rPr lang="en-GB" sz="1000" b="1" kern="1200" dirty="0">
                <a:solidFill>
                  <a:srgbClr val="000000"/>
                </a:solidFill>
                <a:effectLst/>
                <a:latin typeface="Arial" panose="020B0604020202020204" pitchFamily="34" charset="0"/>
                <a:ea typeface="Microsoft JhengHei Light" panose="020B0304030504040204" pitchFamily="34" charset="-120"/>
                <a:cs typeface="Arial" panose="020B0604020202020204" pitchFamily="34" charset="0"/>
              </a:rPr>
              <a:t>C</a:t>
            </a:r>
            <a:endParaRPr lang="fr-FR" sz="12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25" name="ZoneTexte 7">
            <a:extLst>
              <a:ext uri="{FF2B5EF4-FFF2-40B4-BE49-F238E27FC236}">
                <a16:creationId xmlns:a16="http://schemas.microsoft.com/office/drawing/2014/main" id="{6A6EAC12-E575-7009-5A98-20EB6F8CE232}"/>
              </a:ext>
            </a:extLst>
          </p:cNvPr>
          <p:cNvSpPr txBox="1"/>
          <p:nvPr/>
        </p:nvSpPr>
        <p:spPr>
          <a:xfrm>
            <a:off x="4719274" y="548436"/>
            <a:ext cx="296545" cy="295337"/>
          </a:xfrm>
          <a:prstGeom prst="rect">
            <a:avLst/>
          </a:prstGeom>
          <a:noFill/>
        </p:spPr>
        <p:txBody>
          <a:bodyPr wrap="square" rtlCol="0">
            <a:spAutoFit/>
          </a:bodyPr>
          <a:lstStyle/>
          <a:p>
            <a:pPr algn="just">
              <a:lnSpc>
                <a:spcPct val="150000"/>
              </a:lnSpc>
            </a:pPr>
            <a:r>
              <a:rPr lang="en-GB" sz="1000" b="1" kern="1200" dirty="0">
                <a:solidFill>
                  <a:srgbClr val="000000"/>
                </a:solidFill>
                <a:effectLst/>
                <a:latin typeface="Arial" panose="020B0604020202020204" pitchFamily="34" charset="0"/>
                <a:ea typeface="Microsoft JhengHei Light" panose="020B0304030504040204" pitchFamily="34" charset="-120"/>
                <a:cs typeface="Arial" panose="020B0604020202020204" pitchFamily="34" charset="0"/>
              </a:rPr>
              <a:t>D</a:t>
            </a:r>
            <a:endParaRPr lang="fr-FR" sz="12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34" name="ZoneTexte 10">
            <a:extLst>
              <a:ext uri="{FF2B5EF4-FFF2-40B4-BE49-F238E27FC236}">
                <a16:creationId xmlns:a16="http://schemas.microsoft.com/office/drawing/2014/main" id="{87763B84-D6CC-E54D-92B9-DB223BB90037}"/>
              </a:ext>
            </a:extLst>
          </p:cNvPr>
          <p:cNvSpPr txBox="1"/>
          <p:nvPr/>
        </p:nvSpPr>
        <p:spPr>
          <a:xfrm>
            <a:off x="938925" y="630587"/>
            <a:ext cx="1097612" cy="257315"/>
          </a:xfrm>
          <a:prstGeom prst="rect">
            <a:avLst/>
          </a:prstGeom>
          <a:noFill/>
        </p:spPr>
        <p:txBody>
          <a:bodyPr wrap="square" rtlCol="0">
            <a:spAutoFit/>
          </a:bodyPr>
          <a:lstStyle/>
          <a:p>
            <a:pPr algn="ctr">
              <a:lnSpc>
                <a:spcPct val="150000"/>
              </a:lnSpc>
            </a:pPr>
            <a:r>
              <a:rPr lang="fr-FR" sz="800" dirty="0">
                <a:solidFill>
                  <a:srgbClr val="000000"/>
                </a:solidFill>
                <a:latin typeface="Calibri" panose="020F0502020204030204" pitchFamily="34" charset="0"/>
                <a:ea typeface="Calibri" panose="020F0502020204030204" pitchFamily="34" charset="0"/>
                <a:cs typeface="Arial" panose="020B0604020202020204" pitchFamily="34" charset="0"/>
              </a:rPr>
              <a:t>c</a:t>
            </a:r>
            <a:r>
              <a:rPr lang="fr-FR" sz="8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              b</a:t>
            </a:r>
            <a:endParaRPr lang="fr-FR" sz="12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35" name="ZoneTexte 10">
            <a:extLst>
              <a:ext uri="{FF2B5EF4-FFF2-40B4-BE49-F238E27FC236}">
                <a16:creationId xmlns:a16="http://schemas.microsoft.com/office/drawing/2014/main" id="{37D9A4FD-B776-9BFA-2F51-8B51981BDC86}"/>
              </a:ext>
            </a:extLst>
          </p:cNvPr>
          <p:cNvSpPr txBox="1"/>
          <p:nvPr/>
        </p:nvSpPr>
        <p:spPr>
          <a:xfrm>
            <a:off x="2314208" y="630587"/>
            <a:ext cx="1069309" cy="257315"/>
          </a:xfrm>
          <a:prstGeom prst="rect">
            <a:avLst/>
          </a:prstGeom>
          <a:noFill/>
        </p:spPr>
        <p:txBody>
          <a:bodyPr wrap="square" rtlCol="0">
            <a:spAutoFit/>
          </a:bodyPr>
          <a:lstStyle/>
          <a:p>
            <a:pPr algn="ctr">
              <a:lnSpc>
                <a:spcPct val="150000"/>
              </a:lnSpc>
            </a:pPr>
            <a:r>
              <a:rPr lang="fr-FR" sz="800" dirty="0">
                <a:solidFill>
                  <a:srgbClr val="000000"/>
                </a:solidFill>
                <a:latin typeface="Calibri" panose="020F0502020204030204" pitchFamily="34" charset="0"/>
                <a:ea typeface="Calibri" panose="020F0502020204030204" pitchFamily="34" charset="0"/>
                <a:cs typeface="Arial" panose="020B0604020202020204" pitchFamily="34" charset="0"/>
              </a:rPr>
              <a:t>c</a:t>
            </a:r>
            <a:r>
              <a:rPr lang="fr-FR" sz="8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             b</a:t>
            </a:r>
            <a:endParaRPr lang="fr-FR" sz="12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36" name="ZoneTexte 7">
            <a:extLst>
              <a:ext uri="{FF2B5EF4-FFF2-40B4-BE49-F238E27FC236}">
                <a16:creationId xmlns:a16="http://schemas.microsoft.com/office/drawing/2014/main" id="{59347324-314E-A82D-A098-4560EF9D344D}"/>
              </a:ext>
            </a:extLst>
          </p:cNvPr>
          <p:cNvSpPr txBox="1"/>
          <p:nvPr/>
        </p:nvSpPr>
        <p:spPr>
          <a:xfrm>
            <a:off x="3300844" y="717379"/>
            <a:ext cx="306494" cy="1691225"/>
          </a:xfrm>
          <a:prstGeom prst="rect">
            <a:avLst/>
          </a:prstGeom>
          <a:noFill/>
        </p:spPr>
        <p:txBody>
          <a:bodyPr vert="vert270" wrap="square">
            <a:spAutoFit/>
          </a:bodyPr>
          <a:lstStyle/>
          <a:p>
            <a:pPr algn="ctr">
              <a:lnSpc>
                <a:spcPct val="150000"/>
              </a:lnSpc>
            </a:pPr>
            <a:r>
              <a:rPr lang="en-GB" sz="6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Spike number</a:t>
            </a:r>
            <a:endParaRPr lang="fr-FR" sz="11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37" name="ZoneTexte 7">
            <a:extLst>
              <a:ext uri="{FF2B5EF4-FFF2-40B4-BE49-F238E27FC236}">
                <a16:creationId xmlns:a16="http://schemas.microsoft.com/office/drawing/2014/main" id="{C1E1AF03-8E88-9D70-A3C3-C72A7603B9E1}"/>
              </a:ext>
            </a:extLst>
          </p:cNvPr>
          <p:cNvSpPr txBox="1"/>
          <p:nvPr/>
        </p:nvSpPr>
        <p:spPr>
          <a:xfrm>
            <a:off x="4716345" y="723859"/>
            <a:ext cx="306494" cy="1691225"/>
          </a:xfrm>
          <a:prstGeom prst="rect">
            <a:avLst/>
          </a:prstGeom>
          <a:noFill/>
        </p:spPr>
        <p:txBody>
          <a:bodyPr vert="vert270" wrap="square">
            <a:spAutoFit/>
          </a:bodyPr>
          <a:lstStyle/>
          <a:p>
            <a:pPr algn="ctr">
              <a:lnSpc>
                <a:spcPct val="150000"/>
              </a:lnSpc>
            </a:pPr>
            <a:r>
              <a:rPr lang="en-GB" sz="6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Mean of </a:t>
            </a:r>
            <a:r>
              <a:rPr lang="en-GB" sz="600" kern="12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spikelets</a:t>
            </a:r>
            <a:r>
              <a:rPr lang="en-GB" sz="6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number per ear</a:t>
            </a:r>
            <a:endParaRPr lang="fr-FR" sz="11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17" name="ZoneTexte 16">
            <a:extLst>
              <a:ext uri="{FF2B5EF4-FFF2-40B4-BE49-F238E27FC236}">
                <a16:creationId xmlns:a16="http://schemas.microsoft.com/office/drawing/2014/main" id="{438BB37A-4FE2-98DF-8AC8-B3694F71B367}"/>
              </a:ext>
            </a:extLst>
          </p:cNvPr>
          <p:cNvSpPr txBox="1"/>
          <p:nvPr/>
        </p:nvSpPr>
        <p:spPr>
          <a:xfrm>
            <a:off x="935907" y="2495957"/>
            <a:ext cx="1097612" cy="184666"/>
          </a:xfrm>
          <a:prstGeom prst="rect">
            <a:avLst/>
          </a:prstGeom>
          <a:noFill/>
        </p:spPr>
        <p:txBody>
          <a:bodyPr wrap="square" rtlCol="0">
            <a:spAutoFit/>
          </a:bodyPr>
          <a:lstStyle/>
          <a:p>
            <a:pPr algn="ctr"/>
            <a:r>
              <a:rPr lang="fr-FR" sz="600" dirty="0">
                <a:latin typeface="Arial" panose="020B0604020202020204" pitchFamily="34" charset="0"/>
                <a:cs typeface="Arial" panose="020B0604020202020204" pitchFamily="34" charset="0"/>
              </a:rPr>
              <a:t>CO</a:t>
            </a:r>
            <a:r>
              <a:rPr lang="fr-FR" sz="600" baseline="-25000" dirty="0">
                <a:latin typeface="Arial" panose="020B0604020202020204" pitchFamily="34" charset="0"/>
                <a:cs typeface="Arial" panose="020B0604020202020204" pitchFamily="34" charset="0"/>
              </a:rPr>
              <a:t>2</a:t>
            </a:r>
            <a:r>
              <a:rPr lang="fr-FR" sz="600" dirty="0">
                <a:latin typeface="Arial" panose="020B0604020202020204" pitchFamily="34" charset="0"/>
                <a:cs typeface="Arial" panose="020B0604020202020204" pitchFamily="34" charset="0"/>
              </a:rPr>
              <a:t> concentration</a:t>
            </a:r>
          </a:p>
        </p:txBody>
      </p:sp>
      <p:sp>
        <p:nvSpPr>
          <p:cNvPr id="18" name="ZoneTexte 17">
            <a:extLst>
              <a:ext uri="{FF2B5EF4-FFF2-40B4-BE49-F238E27FC236}">
                <a16:creationId xmlns:a16="http://schemas.microsoft.com/office/drawing/2014/main" id="{4BEDC9E9-2E8C-5995-4BED-A68B172C5CE2}"/>
              </a:ext>
            </a:extLst>
          </p:cNvPr>
          <p:cNvSpPr txBox="1"/>
          <p:nvPr/>
        </p:nvSpPr>
        <p:spPr>
          <a:xfrm>
            <a:off x="2310788" y="2495957"/>
            <a:ext cx="1072730" cy="184666"/>
          </a:xfrm>
          <a:prstGeom prst="rect">
            <a:avLst/>
          </a:prstGeom>
          <a:noFill/>
        </p:spPr>
        <p:txBody>
          <a:bodyPr wrap="square" rtlCol="0">
            <a:spAutoFit/>
          </a:bodyPr>
          <a:lstStyle/>
          <a:p>
            <a:pPr algn="ctr"/>
            <a:r>
              <a:rPr lang="fr-FR" sz="600" dirty="0">
                <a:latin typeface="Arial" panose="020B0604020202020204" pitchFamily="34" charset="0"/>
                <a:cs typeface="Arial" panose="020B0604020202020204" pitchFamily="34" charset="0"/>
              </a:rPr>
              <a:t>CO</a:t>
            </a:r>
            <a:r>
              <a:rPr lang="fr-FR" sz="600" baseline="-25000" dirty="0">
                <a:latin typeface="Arial" panose="020B0604020202020204" pitchFamily="34" charset="0"/>
                <a:cs typeface="Arial" panose="020B0604020202020204" pitchFamily="34" charset="0"/>
              </a:rPr>
              <a:t>2</a:t>
            </a:r>
            <a:r>
              <a:rPr lang="fr-FR" sz="600" dirty="0">
                <a:latin typeface="Arial" panose="020B0604020202020204" pitchFamily="34" charset="0"/>
                <a:cs typeface="Arial" panose="020B0604020202020204" pitchFamily="34" charset="0"/>
              </a:rPr>
              <a:t> concentration</a:t>
            </a:r>
          </a:p>
        </p:txBody>
      </p:sp>
      <p:sp>
        <p:nvSpPr>
          <p:cNvPr id="19" name="ZoneTexte 18">
            <a:extLst>
              <a:ext uri="{FF2B5EF4-FFF2-40B4-BE49-F238E27FC236}">
                <a16:creationId xmlns:a16="http://schemas.microsoft.com/office/drawing/2014/main" id="{C7E5BDB9-A6C5-8AEF-1E9A-9713BA0B8754}"/>
              </a:ext>
            </a:extLst>
          </p:cNvPr>
          <p:cNvSpPr txBox="1"/>
          <p:nvPr/>
        </p:nvSpPr>
        <p:spPr>
          <a:xfrm>
            <a:off x="3660787" y="2495957"/>
            <a:ext cx="1070495" cy="184666"/>
          </a:xfrm>
          <a:prstGeom prst="rect">
            <a:avLst/>
          </a:prstGeom>
          <a:noFill/>
        </p:spPr>
        <p:txBody>
          <a:bodyPr wrap="square" rtlCol="0">
            <a:spAutoFit/>
          </a:bodyPr>
          <a:lstStyle/>
          <a:p>
            <a:pPr algn="ctr"/>
            <a:r>
              <a:rPr lang="fr-FR" sz="600" dirty="0">
                <a:latin typeface="Arial" panose="020B0604020202020204" pitchFamily="34" charset="0"/>
                <a:cs typeface="Arial" panose="020B0604020202020204" pitchFamily="34" charset="0"/>
              </a:rPr>
              <a:t>CO</a:t>
            </a:r>
            <a:r>
              <a:rPr lang="fr-FR" sz="600" baseline="-25000" dirty="0">
                <a:latin typeface="Arial" panose="020B0604020202020204" pitchFamily="34" charset="0"/>
                <a:cs typeface="Arial" panose="020B0604020202020204" pitchFamily="34" charset="0"/>
              </a:rPr>
              <a:t>2</a:t>
            </a:r>
            <a:r>
              <a:rPr lang="fr-FR" sz="600" dirty="0">
                <a:latin typeface="Arial" panose="020B0604020202020204" pitchFamily="34" charset="0"/>
                <a:cs typeface="Arial" panose="020B0604020202020204" pitchFamily="34" charset="0"/>
              </a:rPr>
              <a:t> concentration</a:t>
            </a:r>
          </a:p>
        </p:txBody>
      </p:sp>
      <p:sp>
        <p:nvSpPr>
          <p:cNvPr id="26" name="ZoneTexte 25">
            <a:extLst>
              <a:ext uri="{FF2B5EF4-FFF2-40B4-BE49-F238E27FC236}">
                <a16:creationId xmlns:a16="http://schemas.microsoft.com/office/drawing/2014/main" id="{E0D2743A-2359-5FA0-D5E8-CCF08196EBFF}"/>
              </a:ext>
            </a:extLst>
          </p:cNvPr>
          <p:cNvSpPr txBox="1"/>
          <p:nvPr/>
        </p:nvSpPr>
        <p:spPr>
          <a:xfrm>
            <a:off x="5029866" y="2495957"/>
            <a:ext cx="1131736" cy="184666"/>
          </a:xfrm>
          <a:prstGeom prst="rect">
            <a:avLst/>
          </a:prstGeom>
          <a:noFill/>
        </p:spPr>
        <p:txBody>
          <a:bodyPr wrap="square" rtlCol="0">
            <a:spAutoFit/>
          </a:bodyPr>
          <a:lstStyle/>
          <a:p>
            <a:pPr algn="ctr"/>
            <a:r>
              <a:rPr lang="fr-FR" sz="600" dirty="0">
                <a:latin typeface="Arial" panose="020B0604020202020204" pitchFamily="34" charset="0"/>
                <a:cs typeface="Arial" panose="020B0604020202020204" pitchFamily="34" charset="0"/>
              </a:rPr>
              <a:t>CO</a:t>
            </a:r>
            <a:r>
              <a:rPr lang="fr-FR" sz="600" baseline="-25000" dirty="0">
                <a:latin typeface="Arial" panose="020B0604020202020204" pitchFamily="34" charset="0"/>
                <a:cs typeface="Arial" panose="020B0604020202020204" pitchFamily="34" charset="0"/>
              </a:rPr>
              <a:t>2</a:t>
            </a:r>
            <a:r>
              <a:rPr lang="fr-FR" sz="600" dirty="0">
                <a:latin typeface="Arial" panose="020B0604020202020204" pitchFamily="34" charset="0"/>
                <a:cs typeface="Arial" panose="020B0604020202020204" pitchFamily="34" charset="0"/>
              </a:rPr>
              <a:t> concentration</a:t>
            </a:r>
          </a:p>
        </p:txBody>
      </p:sp>
    </p:spTree>
    <p:extLst>
      <p:ext uri="{BB962C8B-B14F-4D97-AF65-F5344CB8AC3E}">
        <p14:creationId xmlns:p14="http://schemas.microsoft.com/office/powerpoint/2010/main" val="3747844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F21D51-4067-427F-AFED-326E9C3C9DDF}"/>
              </a:ext>
            </a:extLst>
          </p:cNvPr>
          <p:cNvSpPr txBox="1"/>
          <p:nvPr/>
        </p:nvSpPr>
        <p:spPr>
          <a:xfrm>
            <a:off x="795362" y="4680634"/>
            <a:ext cx="5343256" cy="830997"/>
          </a:xfrm>
          <a:prstGeom prst="rect">
            <a:avLst/>
          </a:prstGeom>
          <a:noFill/>
        </p:spPr>
        <p:txBody>
          <a:bodyPr wrap="square">
            <a:spAutoFit/>
          </a:bodyPr>
          <a:lstStyle/>
          <a:p>
            <a:r>
              <a:rPr lang="en-GB" sz="1200" b="1" kern="1200" dirty="0">
                <a:effectLst/>
                <a:latin typeface="Times New Roman" panose="02020603050405020304" pitchFamily="18" charset="0"/>
                <a:ea typeface="Calibri" panose="020F0502020204030204" pitchFamily="34" charset="0"/>
                <a:cs typeface="Arial" panose="020B0604020202020204" pitchFamily="34" charset="0"/>
              </a:rPr>
              <a:t>Figure S2. </a:t>
            </a:r>
            <a:r>
              <a:rPr lang="en-GB" sz="1200" i="1" kern="1200" dirty="0">
                <a:effectLst/>
                <a:latin typeface="Times New Roman" panose="02020603050405020304" pitchFamily="18" charset="0"/>
                <a:ea typeface="Calibri" panose="020F0502020204030204" pitchFamily="34" charset="0"/>
                <a:cs typeface="Arial" panose="020B0604020202020204" pitchFamily="34" charset="0"/>
              </a:rPr>
              <a:t>B. </a:t>
            </a:r>
            <a:r>
              <a:rPr lang="en-GB" sz="1200" i="1" kern="1200" dirty="0" err="1">
                <a:effectLst/>
                <a:latin typeface="Times New Roman" panose="02020603050405020304" pitchFamily="18" charset="0"/>
                <a:ea typeface="Calibri" panose="020F0502020204030204" pitchFamily="34" charset="0"/>
                <a:cs typeface="Arial" panose="020B0604020202020204" pitchFamily="34" charset="0"/>
              </a:rPr>
              <a:t>distachyon</a:t>
            </a:r>
            <a:r>
              <a:rPr lang="en-GB" sz="1200" i="1" kern="1200" dirty="0">
                <a:effectLst/>
                <a:latin typeface="Times New Roman" panose="02020603050405020304" pitchFamily="18" charset="0"/>
                <a:ea typeface="Calibri" panose="020F0502020204030204" pitchFamily="34" charset="0"/>
                <a:cs typeface="Arial" panose="020B0604020202020204" pitchFamily="34" charset="0"/>
              </a:rPr>
              <a:t> </a:t>
            </a:r>
            <a:r>
              <a:rPr lang="en-GB" sz="1200" kern="1200" dirty="0">
                <a:effectLst/>
                <a:latin typeface="Times New Roman" panose="02020603050405020304" pitchFamily="18" charset="0"/>
                <a:ea typeface="Calibri" panose="020F0502020204030204" pitchFamily="34" charset="0"/>
                <a:cs typeface="Arial" panose="020B0604020202020204" pitchFamily="34" charset="0"/>
              </a:rPr>
              <a:t>leaves whole area of plants grown at ambient air, 1000 and 3000 ppm CO</a:t>
            </a:r>
            <a:r>
              <a:rPr lang="en-GB" sz="1200" kern="1200" baseline="-25000" dirty="0">
                <a:effectLst/>
                <a:latin typeface="Times New Roman" panose="02020603050405020304" pitchFamily="18" charset="0"/>
                <a:ea typeface="Calibri" panose="020F0502020204030204" pitchFamily="34" charset="0"/>
                <a:cs typeface="Arial" panose="020B0604020202020204" pitchFamily="34" charset="0"/>
              </a:rPr>
              <a:t>2</a:t>
            </a:r>
            <a:r>
              <a:rPr lang="en-GB" sz="1200" kern="1200" dirty="0">
                <a:effectLst/>
                <a:latin typeface="Times New Roman" panose="02020603050405020304" pitchFamily="18" charset="0"/>
                <a:ea typeface="Calibri" panose="020F0502020204030204" pitchFamily="34" charset="0"/>
                <a:cs typeface="Arial" panose="020B0604020202020204" pitchFamily="34" charset="0"/>
              </a:rPr>
              <a:t> during 21 days. </a:t>
            </a:r>
            <a:r>
              <a:rPr lang="en-GB" sz="1200" dirty="0">
                <a:latin typeface="Times New Roman" panose="02020603050405020304" pitchFamily="18" charset="0"/>
                <a:ea typeface="Calibri" panose="020F0502020204030204" pitchFamily="34" charset="0"/>
                <a:cs typeface="Arial" panose="020B0604020202020204" pitchFamily="34" charset="0"/>
              </a:rPr>
              <a:t>Different letters mean a significant difference according to a Kruskal-Wallis and post hoc Dunn test with  </a:t>
            </a:r>
            <a:r>
              <a:rPr lang="en-GB" sz="1200" dirty="0" err="1">
                <a:latin typeface="Times New Roman" panose="02020603050405020304" pitchFamily="18" charset="0"/>
                <a:ea typeface="Calibri" panose="020F0502020204030204" pitchFamily="34" charset="0"/>
                <a:cs typeface="Arial" panose="020B0604020202020204" pitchFamily="34" charset="0"/>
              </a:rPr>
              <a:t>Benjamini</a:t>
            </a:r>
            <a:r>
              <a:rPr lang="en-GB" sz="1200" dirty="0">
                <a:latin typeface="Times New Roman" panose="02020603050405020304" pitchFamily="18" charset="0"/>
                <a:ea typeface="Calibri" panose="020F0502020204030204" pitchFamily="34" charset="0"/>
                <a:cs typeface="Arial" panose="020B0604020202020204" pitchFamily="34" charset="0"/>
              </a:rPr>
              <a:t>-Hochberg correction (</a:t>
            </a:r>
            <a:r>
              <a:rPr lang="en-GB" sz="1200" dirty="0" err="1">
                <a:latin typeface="Times New Roman" panose="02020603050405020304" pitchFamily="18" charset="0"/>
                <a:ea typeface="Calibri" panose="020F0502020204030204" pitchFamily="34" charset="0"/>
                <a:cs typeface="Arial" panose="020B0604020202020204" pitchFamily="34" charset="0"/>
              </a:rPr>
              <a:t>adj-pvalue</a:t>
            </a:r>
            <a:r>
              <a:rPr lang="en-GB" sz="1200" dirty="0">
                <a:latin typeface="Times New Roman" panose="02020603050405020304" pitchFamily="18" charset="0"/>
                <a:ea typeface="Calibri" panose="020F0502020204030204" pitchFamily="34" charset="0"/>
                <a:cs typeface="Arial" panose="020B0604020202020204" pitchFamily="34" charset="0"/>
              </a:rPr>
              <a:t>&lt;0.05)</a:t>
            </a:r>
            <a:r>
              <a:rPr lang="fr-FR" sz="1200" dirty="0">
                <a:latin typeface="Times New Roman" panose="02020603050405020304" pitchFamily="18" charset="0"/>
                <a:ea typeface="Calibri" panose="020F0502020204030204" pitchFamily="34" charset="0"/>
                <a:cs typeface="Arial" panose="020B0604020202020204" pitchFamily="34" charset="0"/>
              </a:rPr>
              <a:t>.</a:t>
            </a:r>
            <a:endParaRPr lang="en-GB" sz="1200" dirty="0"/>
          </a:p>
        </p:txBody>
      </p:sp>
      <p:grpSp>
        <p:nvGrpSpPr>
          <p:cNvPr id="9" name="Group 8">
            <a:extLst>
              <a:ext uri="{FF2B5EF4-FFF2-40B4-BE49-F238E27FC236}">
                <a16:creationId xmlns:a16="http://schemas.microsoft.com/office/drawing/2014/main" id="{5894EC8E-70AE-4DF2-B878-2B349C45919A}"/>
              </a:ext>
            </a:extLst>
          </p:cNvPr>
          <p:cNvGrpSpPr/>
          <p:nvPr/>
        </p:nvGrpSpPr>
        <p:grpSpPr>
          <a:xfrm>
            <a:off x="2032000" y="1140090"/>
            <a:ext cx="2380293" cy="3279509"/>
            <a:chOff x="4264326" y="4654816"/>
            <a:chExt cx="1966586" cy="2853082"/>
          </a:xfrm>
        </p:grpSpPr>
        <p:pic>
          <p:nvPicPr>
            <p:cNvPr id="4" name="Image 2">
              <a:extLst>
                <a:ext uri="{FF2B5EF4-FFF2-40B4-BE49-F238E27FC236}">
                  <a16:creationId xmlns:a16="http://schemas.microsoft.com/office/drawing/2014/main" id="{D6E62037-B1B0-4E95-89EA-EA35914F9ED1}"/>
                </a:ext>
              </a:extLst>
            </p:cNvPr>
            <p:cNvPicPr>
              <a:picLocks noChangeAspect="1"/>
            </p:cNvPicPr>
            <p:nvPr/>
          </p:nvPicPr>
          <p:blipFill rotWithShape="1">
            <a:blip r:embed="rId2">
              <a:extLst>
                <a:ext uri="{28A0092B-C50C-407E-A947-70E740481C1C}">
                  <a14:useLocalDpi xmlns:a14="http://schemas.microsoft.com/office/drawing/2010/main" val="0"/>
                </a:ext>
              </a:extLst>
            </a:blip>
            <a:srcRect t="13032" b="8334"/>
            <a:stretch/>
          </p:blipFill>
          <p:spPr>
            <a:xfrm>
              <a:off x="4264326" y="4654816"/>
              <a:ext cx="1926537" cy="2423869"/>
            </a:xfrm>
            <a:prstGeom prst="rect">
              <a:avLst/>
            </a:prstGeom>
          </p:spPr>
        </p:pic>
        <p:sp>
          <p:nvSpPr>
            <p:cNvPr id="5" name="ZoneTexte 51">
              <a:extLst>
                <a:ext uri="{FF2B5EF4-FFF2-40B4-BE49-F238E27FC236}">
                  <a16:creationId xmlns:a16="http://schemas.microsoft.com/office/drawing/2014/main" id="{F13F30D5-B85F-4983-8D8B-DE008DFAF780}"/>
                </a:ext>
              </a:extLst>
            </p:cNvPr>
            <p:cNvSpPr txBox="1"/>
            <p:nvPr/>
          </p:nvSpPr>
          <p:spPr>
            <a:xfrm>
              <a:off x="4542658" y="7077011"/>
              <a:ext cx="742951" cy="430887"/>
            </a:xfrm>
            <a:prstGeom prst="rect">
              <a:avLst/>
            </a:prstGeom>
            <a:noFill/>
          </p:spPr>
          <p:txBody>
            <a:bodyPr wrap="square">
              <a:spAutoFit/>
            </a:bodyPr>
            <a:lstStyle/>
            <a:p>
              <a:pPr algn="ctr"/>
              <a:r>
                <a:rPr lang="en-GB"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Ambient</a:t>
              </a:r>
            </a:p>
            <a:p>
              <a:pPr algn="ctr"/>
              <a:r>
                <a:rPr lang="en-GB"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air</a:t>
              </a:r>
              <a:endParaRPr lang="fr-FR" sz="11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6" name="ZoneTexte 52">
              <a:extLst>
                <a:ext uri="{FF2B5EF4-FFF2-40B4-BE49-F238E27FC236}">
                  <a16:creationId xmlns:a16="http://schemas.microsoft.com/office/drawing/2014/main" id="{AC9D5AE8-81A7-464C-8186-C425E1727032}"/>
                </a:ext>
              </a:extLst>
            </p:cNvPr>
            <p:cNvSpPr txBox="1"/>
            <p:nvPr/>
          </p:nvSpPr>
          <p:spPr>
            <a:xfrm>
              <a:off x="5013649" y="7077011"/>
              <a:ext cx="742951" cy="430887"/>
            </a:xfrm>
            <a:prstGeom prst="rect">
              <a:avLst/>
            </a:prstGeom>
            <a:noFill/>
          </p:spPr>
          <p:txBody>
            <a:bodyPr wrap="square">
              <a:spAutoFit/>
            </a:bodyPr>
            <a:lstStyle/>
            <a:p>
              <a:pPr algn="ctr"/>
              <a:r>
                <a:rPr lang="en-GB"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1000 </a:t>
              </a:r>
            </a:p>
            <a:p>
              <a:pPr algn="ctr"/>
              <a:r>
                <a:rPr lang="en-GB"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ppm</a:t>
              </a:r>
              <a:endParaRPr lang="fr-FR" sz="11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7" name="ZoneTexte 52">
              <a:extLst>
                <a:ext uri="{FF2B5EF4-FFF2-40B4-BE49-F238E27FC236}">
                  <a16:creationId xmlns:a16="http://schemas.microsoft.com/office/drawing/2014/main" id="{F2B02AE5-CAD0-484C-A003-8A3154FFF79E}"/>
                </a:ext>
              </a:extLst>
            </p:cNvPr>
            <p:cNvSpPr txBox="1"/>
            <p:nvPr/>
          </p:nvSpPr>
          <p:spPr>
            <a:xfrm>
              <a:off x="5487961" y="7077011"/>
              <a:ext cx="742951" cy="430887"/>
            </a:xfrm>
            <a:prstGeom prst="rect">
              <a:avLst/>
            </a:prstGeom>
            <a:noFill/>
          </p:spPr>
          <p:txBody>
            <a:bodyPr wrap="square">
              <a:spAutoFit/>
            </a:bodyPr>
            <a:lstStyle/>
            <a:p>
              <a:pPr algn="ctr"/>
              <a:r>
                <a:rPr lang="en-GB" sz="1100" dirty="0">
                  <a:solidFill>
                    <a:srgbClr val="000000"/>
                  </a:solidFill>
                  <a:latin typeface="Arial" panose="020B0604020202020204" pitchFamily="34" charset="0"/>
                  <a:ea typeface="Calibri" panose="020F0502020204030204" pitchFamily="34" charset="0"/>
                  <a:cs typeface="Arial" panose="020B0604020202020204" pitchFamily="34" charset="0"/>
                </a:rPr>
                <a:t>3</a:t>
              </a:r>
              <a:r>
                <a:rPr lang="en-GB"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000 </a:t>
              </a:r>
            </a:p>
            <a:p>
              <a:pPr algn="ctr"/>
              <a:r>
                <a:rPr lang="en-GB" sz="11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ppm</a:t>
              </a:r>
              <a:endParaRPr lang="fr-FR" sz="11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8" name="ZoneTexte 10">
              <a:extLst>
                <a:ext uri="{FF2B5EF4-FFF2-40B4-BE49-F238E27FC236}">
                  <a16:creationId xmlns:a16="http://schemas.microsoft.com/office/drawing/2014/main" id="{2B582D18-F68D-45EE-A22C-6B5EE068B842}"/>
                </a:ext>
              </a:extLst>
            </p:cNvPr>
            <p:cNvSpPr txBox="1"/>
            <p:nvPr/>
          </p:nvSpPr>
          <p:spPr>
            <a:xfrm>
              <a:off x="4632436" y="4701433"/>
              <a:ext cx="1518378" cy="319126"/>
            </a:xfrm>
            <a:prstGeom prst="rect">
              <a:avLst/>
            </a:prstGeom>
            <a:noFill/>
          </p:spPr>
          <p:txBody>
            <a:bodyPr wrap="square" rtlCol="0">
              <a:spAutoFit/>
            </a:bodyPr>
            <a:lstStyle/>
            <a:p>
              <a:pPr algn="ctr">
                <a:lnSpc>
                  <a:spcPct val="150000"/>
                </a:lnSpc>
              </a:pPr>
              <a:r>
                <a:rPr lang="fr-FR" sz="11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b                 </a:t>
              </a:r>
              <a:r>
                <a:rPr lang="fr-FR" sz="1100" dirty="0">
                  <a:solidFill>
                    <a:srgbClr val="000000"/>
                  </a:solidFill>
                  <a:latin typeface="Calibri" panose="020F0502020204030204" pitchFamily="34" charset="0"/>
                  <a:ea typeface="Calibri" panose="020F0502020204030204" pitchFamily="34" charset="0"/>
                  <a:cs typeface="Arial" panose="020B0604020202020204" pitchFamily="34" charset="0"/>
                </a:rPr>
                <a:t>a</a:t>
              </a:r>
              <a:r>
                <a:rPr lang="fr-FR" sz="1100" kern="12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r>
                <a:rPr lang="fr-FR" sz="1100" kern="1200" dirty="0" err="1">
                  <a:solidFill>
                    <a:srgbClr val="000000"/>
                  </a:solidFill>
                  <a:effectLst/>
                  <a:latin typeface="Calibri" panose="020F0502020204030204" pitchFamily="34" charset="0"/>
                  <a:ea typeface="Calibri" panose="020F0502020204030204" pitchFamily="34" charset="0"/>
                  <a:cs typeface="Arial" panose="020B0604020202020204" pitchFamily="34" charset="0"/>
                </a:rPr>
                <a:t>a</a:t>
              </a:r>
              <a:endParaRPr lang="fr-FR" sz="2000" dirty="0">
                <a:effectLst/>
                <a:latin typeface="Times New Roman" panose="02020603050405020304" pitchFamily="18"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038660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e 19">
            <a:extLst>
              <a:ext uri="{FF2B5EF4-FFF2-40B4-BE49-F238E27FC236}">
                <a16:creationId xmlns:a16="http://schemas.microsoft.com/office/drawing/2014/main" id="{22483D9B-DC4E-E32D-DD94-01302E9ABC6B}"/>
              </a:ext>
            </a:extLst>
          </p:cNvPr>
          <p:cNvGrpSpPr/>
          <p:nvPr/>
        </p:nvGrpSpPr>
        <p:grpSpPr>
          <a:xfrm>
            <a:off x="1376640" y="1349445"/>
            <a:ext cx="4104720" cy="2943302"/>
            <a:chOff x="2428377" y="1420357"/>
            <a:chExt cx="4104720" cy="2943302"/>
          </a:xfrm>
        </p:grpSpPr>
        <p:pic>
          <p:nvPicPr>
            <p:cNvPr id="14" name="Image 13">
              <a:extLst>
                <a:ext uri="{FF2B5EF4-FFF2-40B4-BE49-F238E27FC236}">
                  <a16:creationId xmlns:a16="http://schemas.microsoft.com/office/drawing/2014/main" id="{B6973F86-54B1-E8E0-F648-A3959247B2A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529" t="5591" r="37989"/>
            <a:stretch/>
          </p:blipFill>
          <p:spPr>
            <a:xfrm>
              <a:off x="2727328" y="1741236"/>
              <a:ext cx="1693817" cy="2570400"/>
            </a:xfrm>
            <a:prstGeom prst="rect">
              <a:avLst/>
            </a:prstGeom>
          </p:spPr>
        </p:pic>
        <p:sp>
          <p:nvSpPr>
            <p:cNvPr id="16" name="ZoneTexte 7">
              <a:extLst>
                <a:ext uri="{FF2B5EF4-FFF2-40B4-BE49-F238E27FC236}">
                  <a16:creationId xmlns:a16="http://schemas.microsoft.com/office/drawing/2014/main" id="{3E7EDCE6-29FD-9100-5EA7-4029F87CC15E}"/>
                </a:ext>
              </a:extLst>
            </p:cNvPr>
            <p:cNvSpPr txBox="1"/>
            <p:nvPr/>
          </p:nvSpPr>
          <p:spPr>
            <a:xfrm>
              <a:off x="2466600" y="1420357"/>
              <a:ext cx="297127" cy="295337"/>
            </a:xfrm>
            <a:prstGeom prst="rect">
              <a:avLst/>
            </a:prstGeom>
            <a:noFill/>
          </p:spPr>
          <p:txBody>
            <a:bodyPr wrap="square" rtlCol="0">
              <a:spAutoFit/>
            </a:bodyPr>
            <a:lstStyle/>
            <a:p>
              <a:pPr algn="just">
                <a:lnSpc>
                  <a:spcPct val="150000"/>
                </a:lnSpc>
              </a:pPr>
              <a:r>
                <a:rPr lang="en-GB" sz="1000" b="1" dirty="0">
                  <a:solidFill>
                    <a:srgbClr val="000000"/>
                  </a:solidFill>
                  <a:latin typeface="Arial" panose="020B0604020202020204" pitchFamily="34" charset="0"/>
                  <a:ea typeface="Microsoft JhengHei Light" panose="020B0304030504040204" pitchFamily="34" charset="-120"/>
                  <a:cs typeface="Arial" panose="020B0604020202020204" pitchFamily="34" charset="0"/>
                </a:rPr>
                <a:t>A</a:t>
              </a:r>
              <a:endParaRPr lang="fr-FR" sz="12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17" name="ZoneTexte 50">
              <a:extLst>
                <a:ext uri="{FF2B5EF4-FFF2-40B4-BE49-F238E27FC236}">
                  <a16:creationId xmlns:a16="http://schemas.microsoft.com/office/drawing/2014/main" id="{3E8260CF-52A8-CD54-DDDE-4DFADFF89BF4}"/>
                </a:ext>
              </a:extLst>
            </p:cNvPr>
            <p:cNvSpPr txBox="1"/>
            <p:nvPr/>
          </p:nvSpPr>
          <p:spPr>
            <a:xfrm>
              <a:off x="2428377" y="1789253"/>
              <a:ext cx="347083" cy="2300114"/>
            </a:xfrm>
            <a:prstGeom prst="rect">
              <a:avLst/>
            </a:prstGeom>
            <a:noFill/>
          </p:spPr>
          <p:txBody>
            <a:bodyPr vert="vert270" wrap="square">
              <a:spAutoFit/>
            </a:bodyPr>
            <a:lstStyle/>
            <a:p>
              <a:pPr algn="ctr">
                <a:lnSpc>
                  <a:spcPct val="150000"/>
                </a:lnSpc>
              </a:pPr>
              <a:r>
                <a:rPr lang="en-GB" sz="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Fungal DNA (ng) / 20 ng of total DNA</a:t>
              </a:r>
              <a:endParaRPr lang="fr-FR" sz="1200" dirty="0">
                <a:effectLst/>
                <a:latin typeface="Times New Roman" panose="02020603050405020304" pitchFamily="18" charset="0"/>
                <a:ea typeface="Calibri" panose="020F0502020204030204" pitchFamily="34" charset="0"/>
                <a:cs typeface="Arial" panose="020B0604020202020204" pitchFamily="34" charset="0"/>
              </a:endParaRPr>
            </a:p>
          </p:txBody>
        </p:sp>
        <p:pic>
          <p:nvPicPr>
            <p:cNvPr id="21" name="Image 20">
              <a:extLst>
                <a:ext uri="{FF2B5EF4-FFF2-40B4-BE49-F238E27FC236}">
                  <a16:creationId xmlns:a16="http://schemas.microsoft.com/office/drawing/2014/main" id="{354EBCEE-2A33-88EA-0BE4-0100200811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774" t="11580"/>
            <a:stretch/>
          </p:blipFill>
          <p:spPr>
            <a:xfrm>
              <a:off x="4839280" y="1702643"/>
              <a:ext cx="1693817" cy="2570400"/>
            </a:xfrm>
            <a:prstGeom prst="rect">
              <a:avLst/>
            </a:prstGeom>
          </p:spPr>
        </p:pic>
        <p:sp>
          <p:nvSpPr>
            <p:cNvPr id="22" name="ZoneTexte 51">
              <a:extLst>
                <a:ext uri="{FF2B5EF4-FFF2-40B4-BE49-F238E27FC236}">
                  <a16:creationId xmlns:a16="http://schemas.microsoft.com/office/drawing/2014/main" id="{1D25D5E0-36A3-6C4A-05BC-965B3A1B93F8}"/>
                </a:ext>
              </a:extLst>
            </p:cNvPr>
            <p:cNvSpPr txBox="1"/>
            <p:nvPr/>
          </p:nvSpPr>
          <p:spPr>
            <a:xfrm>
              <a:off x="2866171" y="4108909"/>
              <a:ext cx="742951" cy="254750"/>
            </a:xfrm>
            <a:prstGeom prst="rect">
              <a:avLst/>
            </a:prstGeom>
            <a:solidFill>
              <a:schemeClr val="bg1"/>
            </a:solidFill>
          </p:spPr>
          <p:txBody>
            <a:bodyPr wrap="square">
              <a:spAutoFit/>
            </a:bodyPr>
            <a:lstStyle/>
            <a:p>
              <a:pPr algn="ctr">
                <a:lnSpc>
                  <a:spcPct val="150000"/>
                </a:lnSpc>
              </a:pPr>
              <a:r>
                <a:rPr lang="en-GB" sz="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Ambient air</a:t>
              </a:r>
              <a:endParaRPr lang="fr-FR" sz="12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23" name="ZoneTexte 52">
              <a:extLst>
                <a:ext uri="{FF2B5EF4-FFF2-40B4-BE49-F238E27FC236}">
                  <a16:creationId xmlns:a16="http://schemas.microsoft.com/office/drawing/2014/main" id="{725CF8C6-A8CB-16A5-4F5C-CC4FFE5AD8E6}"/>
                </a:ext>
              </a:extLst>
            </p:cNvPr>
            <p:cNvSpPr txBox="1"/>
            <p:nvPr/>
          </p:nvSpPr>
          <p:spPr>
            <a:xfrm>
              <a:off x="3605946" y="4102148"/>
              <a:ext cx="742951" cy="254750"/>
            </a:xfrm>
            <a:prstGeom prst="rect">
              <a:avLst/>
            </a:prstGeom>
            <a:solidFill>
              <a:schemeClr val="bg1"/>
            </a:solidFill>
          </p:spPr>
          <p:txBody>
            <a:bodyPr wrap="square">
              <a:spAutoFit/>
            </a:bodyPr>
            <a:lstStyle/>
            <a:p>
              <a:pPr algn="ctr">
                <a:lnSpc>
                  <a:spcPct val="150000"/>
                </a:lnSpc>
              </a:pPr>
              <a:r>
                <a:rPr lang="en-GB" sz="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1000 ppm</a:t>
              </a:r>
              <a:endParaRPr lang="fr-FR" sz="12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25" name="ZoneTexte 7">
              <a:extLst>
                <a:ext uri="{FF2B5EF4-FFF2-40B4-BE49-F238E27FC236}">
                  <a16:creationId xmlns:a16="http://schemas.microsoft.com/office/drawing/2014/main" id="{F14F527E-CDA5-5CA0-3EB4-431E04DF1AA8}"/>
                </a:ext>
              </a:extLst>
            </p:cNvPr>
            <p:cNvSpPr txBox="1"/>
            <p:nvPr/>
          </p:nvSpPr>
          <p:spPr>
            <a:xfrm>
              <a:off x="4538427" y="1429440"/>
              <a:ext cx="297127" cy="294632"/>
            </a:xfrm>
            <a:prstGeom prst="rect">
              <a:avLst/>
            </a:prstGeom>
            <a:noFill/>
          </p:spPr>
          <p:txBody>
            <a:bodyPr wrap="square" rtlCol="0">
              <a:spAutoFit/>
            </a:bodyPr>
            <a:lstStyle/>
            <a:p>
              <a:pPr algn="just">
                <a:lnSpc>
                  <a:spcPct val="150000"/>
                </a:lnSpc>
              </a:pPr>
              <a:r>
                <a:rPr lang="fr-FR" sz="1000" b="1" dirty="0">
                  <a:effectLst/>
                  <a:latin typeface="Arial" panose="020B0604020202020204" pitchFamily="34" charset="0"/>
                  <a:ea typeface="Calibri" panose="020F0502020204030204" pitchFamily="34" charset="0"/>
                  <a:cs typeface="Arial" panose="020B0604020202020204" pitchFamily="34" charset="0"/>
                </a:rPr>
                <a:t>B</a:t>
              </a:r>
            </a:p>
          </p:txBody>
        </p:sp>
        <p:sp>
          <p:nvSpPr>
            <p:cNvPr id="28" name="ZoneTexte 51">
              <a:extLst>
                <a:ext uri="{FF2B5EF4-FFF2-40B4-BE49-F238E27FC236}">
                  <a16:creationId xmlns:a16="http://schemas.microsoft.com/office/drawing/2014/main" id="{6A6CA4BC-1065-2B62-6A46-B68CBF6CF58C}"/>
                </a:ext>
              </a:extLst>
            </p:cNvPr>
            <p:cNvSpPr txBox="1"/>
            <p:nvPr/>
          </p:nvSpPr>
          <p:spPr>
            <a:xfrm>
              <a:off x="4980094" y="4056886"/>
              <a:ext cx="742951" cy="254750"/>
            </a:xfrm>
            <a:prstGeom prst="rect">
              <a:avLst/>
            </a:prstGeom>
            <a:solidFill>
              <a:schemeClr val="bg1"/>
            </a:solidFill>
          </p:spPr>
          <p:txBody>
            <a:bodyPr wrap="square">
              <a:spAutoFit/>
            </a:bodyPr>
            <a:lstStyle/>
            <a:p>
              <a:pPr algn="ctr">
                <a:lnSpc>
                  <a:spcPct val="150000"/>
                </a:lnSpc>
              </a:pPr>
              <a:r>
                <a:rPr lang="en-GB" sz="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Ambient air</a:t>
              </a:r>
              <a:endParaRPr lang="fr-FR" sz="12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29" name="ZoneTexte 52">
              <a:extLst>
                <a:ext uri="{FF2B5EF4-FFF2-40B4-BE49-F238E27FC236}">
                  <a16:creationId xmlns:a16="http://schemas.microsoft.com/office/drawing/2014/main" id="{B52A5DCC-9445-F25A-8CC2-F979820AD86B}"/>
                </a:ext>
              </a:extLst>
            </p:cNvPr>
            <p:cNvSpPr txBox="1"/>
            <p:nvPr/>
          </p:nvSpPr>
          <p:spPr>
            <a:xfrm>
              <a:off x="5719869" y="4050125"/>
              <a:ext cx="742951" cy="254750"/>
            </a:xfrm>
            <a:prstGeom prst="rect">
              <a:avLst/>
            </a:prstGeom>
            <a:solidFill>
              <a:schemeClr val="bg1"/>
            </a:solidFill>
          </p:spPr>
          <p:txBody>
            <a:bodyPr wrap="square">
              <a:spAutoFit/>
            </a:bodyPr>
            <a:lstStyle/>
            <a:p>
              <a:pPr algn="ctr">
                <a:lnSpc>
                  <a:spcPct val="150000"/>
                </a:lnSpc>
              </a:pPr>
              <a:r>
                <a:rPr lang="en-GB" sz="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3000 ppm</a:t>
              </a:r>
              <a:endParaRPr lang="fr-FR" sz="12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30" name="ZoneTexte 50">
              <a:extLst>
                <a:ext uri="{FF2B5EF4-FFF2-40B4-BE49-F238E27FC236}">
                  <a16:creationId xmlns:a16="http://schemas.microsoft.com/office/drawing/2014/main" id="{DA4F93E0-3C28-E167-7C10-D3C5042B94D7}"/>
                </a:ext>
              </a:extLst>
            </p:cNvPr>
            <p:cNvSpPr txBox="1"/>
            <p:nvPr/>
          </p:nvSpPr>
          <p:spPr>
            <a:xfrm>
              <a:off x="4503930" y="1737229"/>
              <a:ext cx="347083" cy="2300114"/>
            </a:xfrm>
            <a:prstGeom prst="rect">
              <a:avLst/>
            </a:prstGeom>
            <a:noFill/>
          </p:spPr>
          <p:txBody>
            <a:bodyPr vert="vert270" wrap="square">
              <a:spAutoFit/>
            </a:bodyPr>
            <a:lstStyle/>
            <a:p>
              <a:pPr algn="ctr">
                <a:lnSpc>
                  <a:spcPct val="150000"/>
                </a:lnSpc>
              </a:pPr>
              <a:r>
                <a:rPr lang="en-GB" sz="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Fungal DNA (ng) / 20 ng of total DNA</a:t>
              </a:r>
              <a:endParaRPr lang="fr-FR" sz="1200" dirty="0">
                <a:effectLst/>
                <a:latin typeface="Times New Roman" panose="02020603050405020304" pitchFamily="18" charset="0"/>
                <a:ea typeface="Calibri" panose="020F0502020204030204" pitchFamily="34" charset="0"/>
                <a:cs typeface="Arial" panose="020B0604020202020204" pitchFamily="34" charset="0"/>
              </a:endParaRPr>
            </a:p>
          </p:txBody>
        </p:sp>
      </p:grpSp>
      <p:sp>
        <p:nvSpPr>
          <p:cNvPr id="15" name="ZoneTexte 11">
            <a:extLst>
              <a:ext uri="{FF2B5EF4-FFF2-40B4-BE49-F238E27FC236}">
                <a16:creationId xmlns:a16="http://schemas.microsoft.com/office/drawing/2014/main" id="{5467C5B9-45C6-4E12-9EC4-5E2C1FD60A76}"/>
              </a:ext>
            </a:extLst>
          </p:cNvPr>
          <p:cNvSpPr txBox="1"/>
          <p:nvPr/>
        </p:nvSpPr>
        <p:spPr>
          <a:xfrm>
            <a:off x="604325" y="4326643"/>
            <a:ext cx="5760000" cy="1015663"/>
          </a:xfrm>
          <a:prstGeom prst="rect">
            <a:avLst/>
          </a:prstGeom>
          <a:noFill/>
        </p:spPr>
        <p:txBody>
          <a:bodyPr wrap="square" rtlCol="0">
            <a:spAutoFit/>
          </a:bodyPr>
          <a:lstStyle/>
          <a:p>
            <a:pPr algn="just"/>
            <a:r>
              <a:rPr lang="en-GB" sz="1200" b="1" kern="1200" dirty="0">
                <a:effectLst/>
                <a:latin typeface="Times New Roman" panose="02020603050405020304" pitchFamily="18" charset="0"/>
                <a:ea typeface="Calibri" panose="020F0502020204030204" pitchFamily="34" charset="0"/>
                <a:cs typeface="Arial" panose="020B0604020202020204" pitchFamily="34" charset="0"/>
              </a:rPr>
              <a:t>Figure S3. </a:t>
            </a:r>
            <a:r>
              <a:rPr lang="en-GB" sz="1200" i="1" dirty="0">
                <a:latin typeface="Times New Roman" panose="02020603050405020304" pitchFamily="18" charset="0"/>
                <a:ea typeface="Calibri" panose="020F0502020204030204" pitchFamily="34" charset="0"/>
                <a:cs typeface="Arial" panose="020B0604020202020204" pitchFamily="34" charset="0"/>
              </a:rPr>
              <a:t>M</a:t>
            </a:r>
            <a:r>
              <a:rPr lang="en-GB" sz="1200" i="1" kern="1200" dirty="0">
                <a:effectLst/>
                <a:latin typeface="Times New Roman" panose="02020603050405020304" pitchFamily="18" charset="0"/>
                <a:ea typeface="Calibri" panose="020F0502020204030204" pitchFamily="34" charset="0"/>
                <a:cs typeface="Arial" panose="020B0604020202020204" pitchFamily="34" charset="0"/>
              </a:rPr>
              <a:t>. oryzae </a:t>
            </a:r>
            <a:r>
              <a:rPr lang="en-GB" sz="1200" kern="1200" dirty="0">
                <a:effectLst/>
                <a:latin typeface="Times New Roman" panose="02020603050405020304" pitchFamily="18" charset="0"/>
                <a:ea typeface="Calibri" panose="020F0502020204030204" pitchFamily="34" charset="0"/>
                <a:cs typeface="Arial" panose="020B0604020202020204" pitchFamily="34" charset="0"/>
              </a:rPr>
              <a:t>abundance in</a:t>
            </a:r>
            <a:r>
              <a:rPr lang="en-GB" sz="1200" i="1" kern="1200" dirty="0">
                <a:effectLst/>
                <a:latin typeface="Times New Roman" panose="02020603050405020304" pitchFamily="18" charset="0"/>
                <a:ea typeface="Calibri" panose="020F0502020204030204" pitchFamily="34" charset="0"/>
                <a:cs typeface="Arial" panose="020B0604020202020204" pitchFamily="34" charset="0"/>
              </a:rPr>
              <a:t> B. </a:t>
            </a:r>
            <a:r>
              <a:rPr lang="en-GB" sz="1200" i="1" kern="1200" dirty="0" err="1">
                <a:effectLst/>
                <a:latin typeface="Times New Roman" panose="02020603050405020304" pitchFamily="18" charset="0"/>
                <a:ea typeface="Calibri" panose="020F0502020204030204" pitchFamily="34" charset="0"/>
                <a:cs typeface="Arial" panose="020B0604020202020204" pitchFamily="34" charset="0"/>
              </a:rPr>
              <a:t>distachyon</a:t>
            </a:r>
            <a:r>
              <a:rPr lang="en-GB" sz="1200" i="1" kern="1200" dirty="0">
                <a:effectLst/>
                <a:latin typeface="Times New Roman" panose="02020603050405020304" pitchFamily="18" charset="0"/>
                <a:ea typeface="Calibri" panose="020F0502020204030204" pitchFamily="34" charset="0"/>
                <a:cs typeface="Arial" panose="020B0604020202020204" pitchFamily="34" charset="0"/>
              </a:rPr>
              <a:t> </a:t>
            </a:r>
            <a:r>
              <a:rPr lang="en-GB" sz="1200" kern="1200" dirty="0">
                <a:effectLst/>
                <a:latin typeface="Times New Roman" panose="02020603050405020304" pitchFamily="18" charset="0"/>
                <a:ea typeface="Calibri" panose="020F0502020204030204" pitchFamily="34" charset="0"/>
                <a:cs typeface="Arial" panose="020B0604020202020204" pitchFamily="34" charset="0"/>
              </a:rPr>
              <a:t>infected leaves at ambient air, 1000 and 3000 ppm CO</a:t>
            </a:r>
            <a:r>
              <a:rPr lang="en-GB" sz="1200" kern="1200" baseline="-25000" dirty="0">
                <a:effectLst/>
                <a:latin typeface="Times New Roman" panose="02020603050405020304" pitchFamily="18" charset="0"/>
                <a:ea typeface="Calibri" panose="020F0502020204030204" pitchFamily="34" charset="0"/>
                <a:cs typeface="Arial" panose="020B0604020202020204" pitchFamily="34" charset="0"/>
              </a:rPr>
              <a:t>2</a:t>
            </a:r>
            <a:r>
              <a:rPr lang="en-GB" sz="1200" kern="1200" dirty="0">
                <a:effectLst/>
                <a:latin typeface="Times New Roman" panose="02020603050405020304" pitchFamily="18" charset="0"/>
                <a:ea typeface="Calibri" panose="020F0502020204030204" pitchFamily="34" charset="0"/>
                <a:cs typeface="Arial" panose="020B0604020202020204" pitchFamily="34" charset="0"/>
              </a:rPr>
              <a:t> (A-B). Quantification of fungal DNA out of 20 ng total DNA in leaves infected by </a:t>
            </a:r>
            <a:r>
              <a:rPr lang="en-GB" sz="1200" i="1" kern="1200" dirty="0">
                <a:effectLst/>
                <a:latin typeface="Times New Roman" panose="02020603050405020304" pitchFamily="18" charset="0"/>
                <a:ea typeface="Calibri" panose="020F0502020204030204" pitchFamily="34" charset="0"/>
                <a:cs typeface="Arial" panose="020B0604020202020204" pitchFamily="34" charset="0"/>
              </a:rPr>
              <a:t>M. </a:t>
            </a:r>
            <a:r>
              <a:rPr lang="en-GB" sz="1200" i="1" dirty="0" err="1">
                <a:latin typeface="Times New Roman" panose="02020603050405020304" pitchFamily="18" charset="0"/>
                <a:ea typeface="Calibri" panose="020F0502020204030204" pitchFamily="34" charset="0"/>
                <a:cs typeface="Arial" panose="020B0604020202020204" pitchFamily="34" charset="0"/>
              </a:rPr>
              <a:t>oryzae</a:t>
            </a:r>
            <a:r>
              <a:rPr lang="en-GB" sz="1200" i="1" dirty="0">
                <a:latin typeface="Times New Roman" panose="02020603050405020304" pitchFamily="18" charset="0"/>
                <a:ea typeface="Calibri" panose="020F0502020204030204" pitchFamily="34" charset="0"/>
                <a:cs typeface="Arial" panose="020B0604020202020204" pitchFamily="34" charset="0"/>
              </a:rPr>
              <a:t> </a:t>
            </a:r>
            <a:r>
              <a:rPr lang="en-GB" sz="1200" dirty="0">
                <a:latin typeface="Times New Roman" panose="02020603050405020304" pitchFamily="18" charset="0"/>
                <a:ea typeface="Calibri" panose="020F0502020204030204" pitchFamily="34" charset="0"/>
                <a:cs typeface="Arial" panose="020B0604020202020204" pitchFamily="34" charset="0"/>
              </a:rPr>
              <a:t>at </a:t>
            </a:r>
            <a:r>
              <a:rPr lang="en-GB" sz="1200" kern="1200" dirty="0">
                <a:effectLst/>
                <a:latin typeface="Times New Roman" panose="02020603050405020304" pitchFamily="18" charset="0"/>
                <a:ea typeface="Calibri" panose="020F0502020204030204" pitchFamily="34" charset="0"/>
                <a:cs typeface="Arial" panose="020B0604020202020204" pitchFamily="34" charset="0"/>
              </a:rPr>
              <a:t>120 </a:t>
            </a:r>
            <a:r>
              <a:rPr lang="en-GB" sz="1200" kern="1200" dirty="0" err="1">
                <a:effectLst/>
                <a:latin typeface="Times New Roman" panose="02020603050405020304" pitchFamily="18" charset="0"/>
                <a:ea typeface="Calibri" panose="020F0502020204030204" pitchFamily="34" charset="0"/>
                <a:cs typeface="Arial" panose="020B0604020202020204" pitchFamily="34" charset="0"/>
              </a:rPr>
              <a:t>hpi</a:t>
            </a:r>
            <a:r>
              <a:rPr lang="en-GB" sz="1200" dirty="0">
                <a:latin typeface="Times New Roman" panose="02020603050405020304" pitchFamily="18" charset="0"/>
                <a:ea typeface="Calibri" panose="020F0502020204030204" pitchFamily="34" charset="0"/>
                <a:cs typeface="Arial" panose="020B0604020202020204" pitchFamily="34" charset="0"/>
              </a:rPr>
              <a:t>.</a:t>
            </a:r>
            <a:r>
              <a:rPr lang="en-GB" sz="1200" kern="1200" dirty="0">
                <a:effectLst/>
                <a:latin typeface="Times New Roman" panose="02020603050405020304" pitchFamily="18" charset="0"/>
                <a:ea typeface="Calibri" panose="020F0502020204030204" pitchFamily="34" charset="0"/>
                <a:cs typeface="Arial" panose="020B0604020202020204" pitchFamily="34" charset="0"/>
              </a:rPr>
              <a:t> Prior infection, plants were grown during 21 days at ambient air (control plants in A-B), 1000 (A) or 3000 (B) ppm CO</a:t>
            </a:r>
            <a:r>
              <a:rPr lang="en-GB" sz="1200" kern="1200" baseline="-25000" dirty="0">
                <a:effectLst/>
                <a:latin typeface="Times New Roman" panose="02020603050405020304" pitchFamily="18" charset="0"/>
                <a:ea typeface="Calibri" panose="020F0502020204030204" pitchFamily="34" charset="0"/>
                <a:cs typeface="Arial" panose="020B0604020202020204" pitchFamily="34" charset="0"/>
              </a:rPr>
              <a:t>2</a:t>
            </a:r>
            <a:r>
              <a:rPr lang="en-GB" sz="1200" kern="1200" dirty="0">
                <a:effectLst/>
                <a:latin typeface="Times New Roman" panose="02020603050405020304" pitchFamily="18" charset="0"/>
                <a:ea typeface="Calibri" panose="020F0502020204030204" pitchFamily="34" charset="0"/>
                <a:cs typeface="Arial" panose="020B0604020202020204" pitchFamily="34" charset="0"/>
              </a:rPr>
              <a:t>. ns corresponds to a non-significant difference for a Wilcoxon-Mann-Whitney test</a:t>
            </a:r>
            <a:r>
              <a:rPr lang="en-GB" sz="1200" dirty="0">
                <a:latin typeface="Times New Roman" panose="02020603050405020304" pitchFamily="18" charset="0"/>
                <a:ea typeface="Calibri" panose="020F0502020204030204" pitchFamily="34" charset="0"/>
                <a:cs typeface="Arial" panose="020B0604020202020204" pitchFamily="34" charset="0"/>
              </a:rPr>
              <a:t>.</a:t>
            </a:r>
            <a:endParaRPr lang="en-GB" sz="1200" strike="sngStrike" kern="12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211626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B0420B-3B74-504D-FDD3-88AAFF036FF3}"/>
              </a:ext>
            </a:extLst>
          </p:cNvPr>
          <p:cNvSpPr txBox="1"/>
          <p:nvPr/>
        </p:nvSpPr>
        <p:spPr>
          <a:xfrm>
            <a:off x="378196" y="6270180"/>
            <a:ext cx="6101602" cy="830997"/>
          </a:xfrm>
          <a:prstGeom prst="rect">
            <a:avLst/>
          </a:prstGeom>
          <a:noFill/>
        </p:spPr>
        <p:txBody>
          <a:bodyPr wrap="square">
            <a:spAutoFit/>
          </a:bodyPr>
          <a:lstStyle/>
          <a:p>
            <a:pPr algn="just"/>
            <a:r>
              <a:rPr lang="en-GB" sz="1200" b="1" dirty="0">
                <a:latin typeface="Times New Roman" panose="02020603050405020304" pitchFamily="18" charset="0"/>
                <a:ea typeface="Calibri" panose="020F0502020204030204" pitchFamily="34" charset="0"/>
                <a:cs typeface="Times New Roman" panose="02020603050405020304" pitchFamily="18" charset="0"/>
              </a:rPr>
              <a:t>Figure S4. </a:t>
            </a:r>
            <a:r>
              <a:rPr lang="en-GB" sz="1200" dirty="0">
                <a:latin typeface="Times New Roman" panose="02020603050405020304" pitchFamily="18" charset="0"/>
                <a:ea typeface="Calibri" panose="020F0502020204030204" pitchFamily="34" charset="0"/>
                <a:cs typeface="Times New Roman" panose="02020603050405020304" pitchFamily="18" charset="0"/>
              </a:rPr>
              <a:t>Determination of the appropriate clustering method of the differentially expressed genes among the conditions according to Silhouette coefficient (A) or Davies-Bouldin index (B) (see Table S2 for method details). For each measure (A, B), subpart 2 corresponds to a zoom-in on the 3 clustering methods performing the best according to each index.</a:t>
            </a:r>
          </a:p>
        </p:txBody>
      </p:sp>
      <p:sp>
        <p:nvSpPr>
          <p:cNvPr id="27" name="ZoneTexte 7">
            <a:extLst>
              <a:ext uri="{FF2B5EF4-FFF2-40B4-BE49-F238E27FC236}">
                <a16:creationId xmlns:a16="http://schemas.microsoft.com/office/drawing/2014/main" id="{07E9FBE7-CA85-3E78-109D-1077F09E540C}"/>
              </a:ext>
            </a:extLst>
          </p:cNvPr>
          <p:cNvSpPr txBox="1"/>
          <p:nvPr/>
        </p:nvSpPr>
        <p:spPr>
          <a:xfrm>
            <a:off x="378197" y="109114"/>
            <a:ext cx="297127" cy="295337"/>
          </a:xfrm>
          <a:prstGeom prst="rect">
            <a:avLst/>
          </a:prstGeom>
          <a:noFill/>
        </p:spPr>
        <p:txBody>
          <a:bodyPr wrap="square" rtlCol="0">
            <a:spAutoFit/>
          </a:bodyPr>
          <a:lstStyle/>
          <a:p>
            <a:pPr algn="just">
              <a:lnSpc>
                <a:spcPct val="150000"/>
              </a:lnSpc>
            </a:pPr>
            <a:r>
              <a:rPr lang="en-GB" sz="1000" b="1" dirty="0">
                <a:solidFill>
                  <a:srgbClr val="000000"/>
                </a:solidFill>
                <a:latin typeface="Arial" panose="020B0604020202020204" pitchFamily="34" charset="0"/>
                <a:ea typeface="Microsoft JhengHei Light" panose="020B0304030504040204" pitchFamily="34" charset="-120"/>
                <a:cs typeface="Arial" panose="020B0604020202020204" pitchFamily="34" charset="0"/>
              </a:rPr>
              <a:t>A</a:t>
            </a:r>
            <a:endParaRPr lang="fr-FR" sz="12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30" name="ZoneTexte 7">
            <a:extLst>
              <a:ext uri="{FF2B5EF4-FFF2-40B4-BE49-F238E27FC236}">
                <a16:creationId xmlns:a16="http://schemas.microsoft.com/office/drawing/2014/main" id="{70ACFB55-CF1E-3F2E-CFC1-B83CC68831F0}"/>
              </a:ext>
            </a:extLst>
          </p:cNvPr>
          <p:cNvSpPr txBox="1"/>
          <p:nvPr/>
        </p:nvSpPr>
        <p:spPr>
          <a:xfrm>
            <a:off x="378196" y="3116341"/>
            <a:ext cx="297127" cy="295337"/>
          </a:xfrm>
          <a:prstGeom prst="rect">
            <a:avLst/>
          </a:prstGeom>
          <a:noFill/>
        </p:spPr>
        <p:txBody>
          <a:bodyPr wrap="square" rtlCol="0">
            <a:spAutoFit/>
          </a:bodyPr>
          <a:lstStyle/>
          <a:p>
            <a:pPr algn="just">
              <a:lnSpc>
                <a:spcPct val="150000"/>
              </a:lnSpc>
            </a:pPr>
            <a:r>
              <a:rPr lang="en-GB" sz="1000" b="1" dirty="0">
                <a:solidFill>
                  <a:srgbClr val="000000"/>
                </a:solidFill>
                <a:latin typeface="Arial" panose="020B0604020202020204" pitchFamily="34" charset="0"/>
                <a:ea typeface="Microsoft JhengHei Light" panose="020B0304030504040204" pitchFamily="34" charset="-120"/>
                <a:cs typeface="Arial" panose="020B0604020202020204" pitchFamily="34" charset="0"/>
              </a:rPr>
              <a:t>B</a:t>
            </a:r>
            <a:endParaRPr lang="fr-FR" sz="12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3" name="ZoneTexte 7">
            <a:extLst>
              <a:ext uri="{FF2B5EF4-FFF2-40B4-BE49-F238E27FC236}">
                <a16:creationId xmlns:a16="http://schemas.microsoft.com/office/drawing/2014/main" id="{9E7524AA-DC03-94EA-816E-497BDD9A79C5}"/>
              </a:ext>
            </a:extLst>
          </p:cNvPr>
          <p:cNvSpPr txBox="1"/>
          <p:nvPr/>
        </p:nvSpPr>
        <p:spPr>
          <a:xfrm>
            <a:off x="526760" y="399952"/>
            <a:ext cx="297127" cy="254750"/>
          </a:xfrm>
          <a:prstGeom prst="rect">
            <a:avLst/>
          </a:prstGeom>
          <a:noFill/>
        </p:spPr>
        <p:txBody>
          <a:bodyPr wrap="square" rtlCol="0">
            <a:spAutoFit/>
          </a:bodyPr>
          <a:lstStyle/>
          <a:p>
            <a:pPr algn="just">
              <a:lnSpc>
                <a:spcPct val="150000"/>
              </a:lnSpc>
            </a:pPr>
            <a:r>
              <a:rPr lang="en-GB" sz="800" b="1" kern="1200" dirty="0">
                <a:solidFill>
                  <a:srgbClr val="000000"/>
                </a:solidFill>
                <a:effectLst/>
                <a:latin typeface="Arial" panose="020B0604020202020204" pitchFamily="34" charset="0"/>
                <a:ea typeface="Microsoft JhengHei Light" panose="020B0304030504040204" pitchFamily="34" charset="-120"/>
                <a:cs typeface="Arial" panose="020B0604020202020204" pitchFamily="34" charset="0"/>
              </a:rPr>
              <a:t>1</a:t>
            </a:r>
            <a:endParaRPr lang="fr-FR" sz="105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15" name="ZoneTexte 7">
            <a:extLst>
              <a:ext uri="{FF2B5EF4-FFF2-40B4-BE49-F238E27FC236}">
                <a16:creationId xmlns:a16="http://schemas.microsoft.com/office/drawing/2014/main" id="{40E74F21-7A39-EEFF-86F7-3A0D63B5E503}"/>
              </a:ext>
            </a:extLst>
          </p:cNvPr>
          <p:cNvSpPr txBox="1"/>
          <p:nvPr/>
        </p:nvSpPr>
        <p:spPr>
          <a:xfrm>
            <a:off x="3676360" y="399952"/>
            <a:ext cx="297127" cy="254750"/>
          </a:xfrm>
          <a:prstGeom prst="rect">
            <a:avLst/>
          </a:prstGeom>
          <a:noFill/>
        </p:spPr>
        <p:txBody>
          <a:bodyPr wrap="square" rtlCol="0">
            <a:spAutoFit/>
          </a:bodyPr>
          <a:lstStyle/>
          <a:p>
            <a:pPr algn="just">
              <a:lnSpc>
                <a:spcPct val="150000"/>
              </a:lnSpc>
            </a:pPr>
            <a:r>
              <a:rPr lang="en-GB" sz="800" b="1" kern="1200" dirty="0">
                <a:solidFill>
                  <a:srgbClr val="000000"/>
                </a:solidFill>
                <a:effectLst/>
                <a:latin typeface="Arial" panose="020B0604020202020204" pitchFamily="34" charset="0"/>
                <a:ea typeface="Microsoft JhengHei Light" panose="020B0304030504040204" pitchFamily="34" charset="-120"/>
                <a:cs typeface="Arial" panose="020B0604020202020204" pitchFamily="34" charset="0"/>
              </a:rPr>
              <a:t>2</a:t>
            </a:r>
            <a:endParaRPr lang="fr-FR" sz="105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16" name="ZoneTexte 7">
            <a:extLst>
              <a:ext uri="{FF2B5EF4-FFF2-40B4-BE49-F238E27FC236}">
                <a16:creationId xmlns:a16="http://schemas.microsoft.com/office/drawing/2014/main" id="{F334DC38-8827-576A-CF9D-3FB6EECEEF6E}"/>
              </a:ext>
            </a:extLst>
          </p:cNvPr>
          <p:cNvSpPr txBox="1"/>
          <p:nvPr/>
        </p:nvSpPr>
        <p:spPr>
          <a:xfrm>
            <a:off x="526760" y="3366592"/>
            <a:ext cx="297127" cy="254750"/>
          </a:xfrm>
          <a:prstGeom prst="rect">
            <a:avLst/>
          </a:prstGeom>
          <a:noFill/>
        </p:spPr>
        <p:txBody>
          <a:bodyPr wrap="square" rtlCol="0">
            <a:spAutoFit/>
          </a:bodyPr>
          <a:lstStyle/>
          <a:p>
            <a:pPr algn="just">
              <a:lnSpc>
                <a:spcPct val="150000"/>
              </a:lnSpc>
            </a:pPr>
            <a:r>
              <a:rPr lang="en-GB" sz="800" b="1" kern="1200" dirty="0">
                <a:solidFill>
                  <a:srgbClr val="000000"/>
                </a:solidFill>
                <a:effectLst/>
                <a:latin typeface="Arial" panose="020B0604020202020204" pitchFamily="34" charset="0"/>
                <a:ea typeface="Microsoft JhengHei Light" panose="020B0304030504040204" pitchFamily="34" charset="-120"/>
                <a:cs typeface="Arial" panose="020B0604020202020204" pitchFamily="34" charset="0"/>
              </a:rPr>
              <a:t>1</a:t>
            </a:r>
            <a:endParaRPr lang="fr-FR" sz="105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24" name="ZoneTexte 7">
            <a:extLst>
              <a:ext uri="{FF2B5EF4-FFF2-40B4-BE49-F238E27FC236}">
                <a16:creationId xmlns:a16="http://schemas.microsoft.com/office/drawing/2014/main" id="{D75C79B6-7B34-2C8C-7FF5-63737A76D265}"/>
              </a:ext>
            </a:extLst>
          </p:cNvPr>
          <p:cNvSpPr txBox="1"/>
          <p:nvPr/>
        </p:nvSpPr>
        <p:spPr>
          <a:xfrm>
            <a:off x="3676360" y="3366592"/>
            <a:ext cx="297127" cy="254750"/>
          </a:xfrm>
          <a:prstGeom prst="rect">
            <a:avLst/>
          </a:prstGeom>
          <a:noFill/>
        </p:spPr>
        <p:txBody>
          <a:bodyPr wrap="square" rtlCol="0">
            <a:spAutoFit/>
          </a:bodyPr>
          <a:lstStyle/>
          <a:p>
            <a:pPr algn="just">
              <a:lnSpc>
                <a:spcPct val="150000"/>
              </a:lnSpc>
            </a:pPr>
            <a:r>
              <a:rPr lang="en-GB" sz="800" b="1" kern="1200" dirty="0">
                <a:solidFill>
                  <a:srgbClr val="000000"/>
                </a:solidFill>
                <a:effectLst/>
                <a:latin typeface="Arial" panose="020B0604020202020204" pitchFamily="34" charset="0"/>
                <a:ea typeface="Microsoft JhengHei Light" panose="020B0304030504040204" pitchFamily="34" charset="-120"/>
                <a:cs typeface="Arial" panose="020B0604020202020204" pitchFamily="34" charset="0"/>
              </a:rPr>
              <a:t>2</a:t>
            </a:r>
            <a:endParaRPr lang="fr-FR" sz="1050" dirty="0">
              <a:effectLst/>
              <a:latin typeface="Times New Roman" panose="02020603050405020304" pitchFamily="18" charset="0"/>
              <a:ea typeface="Calibri" panose="020F0502020204030204" pitchFamily="34" charset="0"/>
              <a:cs typeface="Arial" panose="020B0604020202020204" pitchFamily="34" charset="0"/>
            </a:endParaRPr>
          </a:p>
        </p:txBody>
      </p:sp>
      <p:grpSp>
        <p:nvGrpSpPr>
          <p:cNvPr id="61" name="Groupe 60">
            <a:extLst>
              <a:ext uri="{FF2B5EF4-FFF2-40B4-BE49-F238E27FC236}">
                <a16:creationId xmlns:a16="http://schemas.microsoft.com/office/drawing/2014/main" id="{3571B22C-5271-B020-6E8A-DF94911779F3}"/>
              </a:ext>
            </a:extLst>
          </p:cNvPr>
          <p:cNvGrpSpPr/>
          <p:nvPr/>
        </p:nvGrpSpPr>
        <p:grpSpPr>
          <a:xfrm>
            <a:off x="106777" y="749299"/>
            <a:ext cx="3217602" cy="2420822"/>
            <a:chOff x="106777" y="749299"/>
            <a:chExt cx="3217602" cy="2420822"/>
          </a:xfrm>
        </p:grpSpPr>
        <p:pic>
          <p:nvPicPr>
            <p:cNvPr id="11" name="Image 10">
              <a:extLst>
                <a:ext uri="{FF2B5EF4-FFF2-40B4-BE49-F238E27FC236}">
                  <a16:creationId xmlns:a16="http://schemas.microsoft.com/office/drawing/2014/main" id="{EAD8E843-6E02-CA2B-AAF0-B36C43C2C50C}"/>
                </a:ext>
              </a:extLst>
            </p:cNvPr>
            <p:cNvPicPr>
              <a:picLocks noChangeAspect="1"/>
            </p:cNvPicPr>
            <p:nvPr/>
          </p:nvPicPr>
          <p:blipFill rotWithShape="1">
            <a:blip r:embed="rId2">
              <a:extLst>
                <a:ext uri="{28A0092B-C50C-407E-A947-70E740481C1C}">
                  <a14:useLocalDpi xmlns:a14="http://schemas.microsoft.com/office/drawing/2010/main" val="0"/>
                </a:ext>
              </a:extLst>
            </a:blip>
            <a:srcRect l="4845" t="3968" b="4948"/>
            <a:stretch/>
          </p:blipFill>
          <p:spPr>
            <a:xfrm>
              <a:off x="520923" y="749300"/>
              <a:ext cx="2803456" cy="2146780"/>
            </a:xfrm>
            <a:prstGeom prst="rect">
              <a:avLst/>
            </a:prstGeom>
          </p:spPr>
        </p:pic>
        <p:sp>
          <p:nvSpPr>
            <p:cNvPr id="4" name="ZoneTexte 50">
              <a:extLst>
                <a:ext uri="{FF2B5EF4-FFF2-40B4-BE49-F238E27FC236}">
                  <a16:creationId xmlns:a16="http://schemas.microsoft.com/office/drawing/2014/main" id="{C4DF79BF-3EBB-5A41-E3FD-89A1A509F12B}"/>
                </a:ext>
              </a:extLst>
            </p:cNvPr>
            <p:cNvSpPr txBox="1"/>
            <p:nvPr/>
          </p:nvSpPr>
          <p:spPr>
            <a:xfrm>
              <a:off x="106777" y="749299"/>
              <a:ext cx="307777" cy="2133601"/>
            </a:xfrm>
            <a:prstGeom prst="rect">
              <a:avLst/>
            </a:prstGeom>
            <a:noFill/>
          </p:spPr>
          <p:txBody>
            <a:bodyPr vert="vert270" wrap="square">
              <a:spAutoFit/>
            </a:bodyPr>
            <a:lstStyle/>
            <a:p>
              <a:pPr algn="ctr"/>
              <a:r>
                <a:rPr lang="en-GB" sz="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Davies-Bouldin index</a:t>
              </a:r>
              <a:endParaRPr lang="fr-FR" sz="12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5" name="ZoneTexte 51">
              <a:extLst>
                <a:ext uri="{FF2B5EF4-FFF2-40B4-BE49-F238E27FC236}">
                  <a16:creationId xmlns:a16="http://schemas.microsoft.com/office/drawing/2014/main" id="{157D3E29-8632-848B-357B-9D19BB66B93C}"/>
                </a:ext>
              </a:extLst>
            </p:cNvPr>
            <p:cNvSpPr txBox="1"/>
            <p:nvPr/>
          </p:nvSpPr>
          <p:spPr>
            <a:xfrm>
              <a:off x="213146" y="1149933"/>
              <a:ext cx="434576" cy="215444"/>
            </a:xfrm>
            <a:prstGeom prst="rect">
              <a:avLst/>
            </a:prstGeom>
            <a:noFill/>
            <a:ln>
              <a:noFill/>
            </a:ln>
          </p:spPr>
          <p:txBody>
            <a:bodyPr wrap="square">
              <a:spAutoFit/>
            </a:bodyPr>
            <a:lstStyle/>
            <a:p>
              <a:pPr algn="ctr"/>
              <a:r>
                <a:rPr lang="en-GB" sz="800" kern="1200" dirty="0">
                  <a:solidFill>
                    <a:srgbClr val="4C4C4C"/>
                  </a:solidFill>
                  <a:effectLst/>
                  <a:latin typeface="Arial" panose="020B0604020202020204" pitchFamily="34" charset="0"/>
                  <a:ea typeface="Calibri" panose="020F0502020204030204" pitchFamily="34" charset="0"/>
                  <a:cs typeface="Arial" panose="020B0604020202020204" pitchFamily="34" charset="0"/>
                </a:rPr>
                <a:t>750</a:t>
              </a:r>
              <a:endParaRPr lang="fr-FR" sz="120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6" name="ZoneTexte 51">
              <a:extLst>
                <a:ext uri="{FF2B5EF4-FFF2-40B4-BE49-F238E27FC236}">
                  <a16:creationId xmlns:a16="http://schemas.microsoft.com/office/drawing/2014/main" id="{3EFE9432-21F5-0738-42AF-7B769F646B61}"/>
                </a:ext>
              </a:extLst>
            </p:cNvPr>
            <p:cNvSpPr txBox="1"/>
            <p:nvPr/>
          </p:nvSpPr>
          <p:spPr>
            <a:xfrm>
              <a:off x="213146" y="1659877"/>
              <a:ext cx="434576" cy="215444"/>
            </a:xfrm>
            <a:prstGeom prst="rect">
              <a:avLst/>
            </a:prstGeom>
            <a:noFill/>
            <a:ln>
              <a:noFill/>
            </a:ln>
          </p:spPr>
          <p:txBody>
            <a:bodyPr wrap="square">
              <a:spAutoFit/>
            </a:bodyPr>
            <a:lstStyle/>
            <a:p>
              <a:pPr algn="ctr"/>
              <a:r>
                <a:rPr lang="en-GB" sz="800" kern="1200" dirty="0">
                  <a:solidFill>
                    <a:srgbClr val="4C4C4C"/>
                  </a:solidFill>
                  <a:effectLst/>
                  <a:latin typeface="Arial" panose="020B0604020202020204" pitchFamily="34" charset="0"/>
                  <a:ea typeface="Calibri" panose="020F0502020204030204" pitchFamily="34" charset="0"/>
                  <a:cs typeface="Arial" panose="020B0604020202020204" pitchFamily="34" charset="0"/>
                </a:rPr>
                <a:t>500</a:t>
              </a:r>
              <a:endParaRPr lang="fr-FR" sz="120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7" name="ZoneTexte 51">
              <a:extLst>
                <a:ext uri="{FF2B5EF4-FFF2-40B4-BE49-F238E27FC236}">
                  <a16:creationId xmlns:a16="http://schemas.microsoft.com/office/drawing/2014/main" id="{B09D10F0-2AC6-02F1-F374-46AA1DD776FF}"/>
                </a:ext>
              </a:extLst>
            </p:cNvPr>
            <p:cNvSpPr txBox="1"/>
            <p:nvPr/>
          </p:nvSpPr>
          <p:spPr>
            <a:xfrm>
              <a:off x="213146" y="2171478"/>
              <a:ext cx="434576" cy="215444"/>
            </a:xfrm>
            <a:prstGeom prst="rect">
              <a:avLst/>
            </a:prstGeom>
            <a:noFill/>
            <a:ln>
              <a:noFill/>
            </a:ln>
          </p:spPr>
          <p:txBody>
            <a:bodyPr wrap="square">
              <a:spAutoFit/>
            </a:bodyPr>
            <a:lstStyle/>
            <a:p>
              <a:pPr algn="ctr"/>
              <a:r>
                <a:rPr lang="en-GB" sz="800" kern="1200" dirty="0">
                  <a:solidFill>
                    <a:srgbClr val="4C4C4C"/>
                  </a:solidFill>
                  <a:effectLst/>
                  <a:latin typeface="Arial" panose="020B0604020202020204" pitchFamily="34" charset="0"/>
                  <a:ea typeface="Calibri" panose="020F0502020204030204" pitchFamily="34" charset="0"/>
                  <a:cs typeface="Arial" panose="020B0604020202020204" pitchFamily="34" charset="0"/>
                </a:rPr>
                <a:t>250</a:t>
              </a:r>
              <a:endParaRPr lang="fr-FR" sz="120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8" name="ZoneTexte 51">
              <a:extLst>
                <a:ext uri="{FF2B5EF4-FFF2-40B4-BE49-F238E27FC236}">
                  <a16:creationId xmlns:a16="http://schemas.microsoft.com/office/drawing/2014/main" id="{6BA3A111-3990-1D38-5D02-4A8E498118E3}"/>
                </a:ext>
              </a:extLst>
            </p:cNvPr>
            <p:cNvSpPr txBox="1"/>
            <p:nvPr/>
          </p:nvSpPr>
          <p:spPr>
            <a:xfrm>
              <a:off x="213146" y="2681218"/>
              <a:ext cx="434576" cy="215444"/>
            </a:xfrm>
            <a:prstGeom prst="rect">
              <a:avLst/>
            </a:prstGeom>
            <a:noFill/>
            <a:ln>
              <a:noFill/>
            </a:ln>
          </p:spPr>
          <p:txBody>
            <a:bodyPr wrap="square">
              <a:spAutoFit/>
            </a:bodyPr>
            <a:lstStyle/>
            <a:p>
              <a:pPr algn="ctr"/>
              <a:r>
                <a:rPr lang="en-GB" sz="800" kern="1200" dirty="0">
                  <a:solidFill>
                    <a:srgbClr val="4C4C4C"/>
                  </a:solidFill>
                  <a:effectLst/>
                  <a:latin typeface="Arial" panose="020B0604020202020204" pitchFamily="34" charset="0"/>
                  <a:ea typeface="Calibri" panose="020F0502020204030204" pitchFamily="34" charset="0"/>
                  <a:cs typeface="Arial" panose="020B0604020202020204" pitchFamily="34" charset="0"/>
                </a:rPr>
                <a:t>    0</a:t>
              </a:r>
              <a:endParaRPr lang="fr-FR" sz="120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19" name="ZoneTexte 51">
              <a:extLst>
                <a:ext uri="{FF2B5EF4-FFF2-40B4-BE49-F238E27FC236}">
                  <a16:creationId xmlns:a16="http://schemas.microsoft.com/office/drawing/2014/main" id="{6086053A-5DAF-55F0-6C06-5F9703F78B18}"/>
                </a:ext>
              </a:extLst>
            </p:cNvPr>
            <p:cNvSpPr txBox="1"/>
            <p:nvPr/>
          </p:nvSpPr>
          <p:spPr>
            <a:xfrm>
              <a:off x="549490" y="2842299"/>
              <a:ext cx="607798" cy="184666"/>
            </a:xfrm>
            <a:prstGeom prst="rect">
              <a:avLst/>
            </a:prstGeom>
            <a:noFill/>
            <a:ln>
              <a:noFill/>
            </a:ln>
          </p:spPr>
          <p:txBody>
            <a:bodyPr wrap="square">
              <a:spAutoFit/>
            </a:bodyPr>
            <a:lstStyle/>
            <a:p>
              <a:pPr algn="ctr"/>
              <a:r>
                <a:rPr lang="en-GB" sz="600" dirty="0" err="1">
                  <a:solidFill>
                    <a:srgbClr val="4C4C4C"/>
                  </a:solidFill>
                  <a:latin typeface="Arial" panose="020B0604020202020204" pitchFamily="34" charset="0"/>
                  <a:ea typeface="Calibri" panose="020F0502020204030204" pitchFamily="34" charset="0"/>
                  <a:cs typeface="Arial" panose="020B0604020202020204" pitchFamily="34" charset="0"/>
                </a:rPr>
                <a:t>coseq_clust</a:t>
              </a:r>
              <a:endParaRPr lang="fr-FR" sz="105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20" name="ZoneTexte 51">
              <a:extLst>
                <a:ext uri="{FF2B5EF4-FFF2-40B4-BE49-F238E27FC236}">
                  <a16:creationId xmlns:a16="http://schemas.microsoft.com/office/drawing/2014/main" id="{1935A769-5022-F858-08A7-D392F76D35CE}"/>
                </a:ext>
              </a:extLst>
            </p:cNvPr>
            <p:cNvSpPr txBox="1"/>
            <p:nvPr/>
          </p:nvSpPr>
          <p:spPr>
            <a:xfrm>
              <a:off x="1080605" y="2842299"/>
              <a:ext cx="607798" cy="184666"/>
            </a:xfrm>
            <a:prstGeom prst="rect">
              <a:avLst/>
            </a:prstGeom>
            <a:noFill/>
            <a:ln>
              <a:noFill/>
            </a:ln>
          </p:spPr>
          <p:txBody>
            <a:bodyPr wrap="square">
              <a:spAutoFit/>
            </a:bodyPr>
            <a:lstStyle/>
            <a:p>
              <a:pPr algn="ctr"/>
              <a:r>
                <a:rPr lang="en-GB" sz="600" dirty="0" err="1">
                  <a:solidFill>
                    <a:srgbClr val="4C4C4C"/>
                  </a:solidFill>
                  <a:latin typeface="Arial" panose="020B0604020202020204" pitchFamily="34" charset="0"/>
                  <a:ea typeface="Calibri" panose="020F0502020204030204" pitchFamily="34" charset="0"/>
                  <a:cs typeface="Arial" panose="020B0604020202020204" pitchFamily="34" charset="0"/>
                </a:rPr>
                <a:t>fuzzy_clust</a:t>
              </a:r>
              <a:endParaRPr lang="fr-FR" sz="105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21" name="ZoneTexte 51">
              <a:extLst>
                <a:ext uri="{FF2B5EF4-FFF2-40B4-BE49-F238E27FC236}">
                  <a16:creationId xmlns:a16="http://schemas.microsoft.com/office/drawing/2014/main" id="{5DEC15EC-11B1-AD49-899C-DAB81D0C0341}"/>
                </a:ext>
              </a:extLst>
            </p:cNvPr>
            <p:cNvSpPr txBox="1"/>
            <p:nvPr/>
          </p:nvSpPr>
          <p:spPr>
            <a:xfrm>
              <a:off x="1612415" y="2842299"/>
              <a:ext cx="607798" cy="184666"/>
            </a:xfrm>
            <a:prstGeom prst="rect">
              <a:avLst/>
            </a:prstGeom>
            <a:noFill/>
            <a:ln>
              <a:noFill/>
            </a:ln>
          </p:spPr>
          <p:txBody>
            <a:bodyPr wrap="square">
              <a:spAutoFit/>
            </a:bodyPr>
            <a:lstStyle/>
            <a:p>
              <a:pPr algn="ctr"/>
              <a:r>
                <a:rPr lang="en-GB" sz="600" dirty="0" err="1">
                  <a:solidFill>
                    <a:srgbClr val="4C4C4C"/>
                  </a:solidFill>
                  <a:latin typeface="Arial" panose="020B0604020202020204" pitchFamily="34" charset="0"/>
                  <a:ea typeface="Calibri" panose="020F0502020204030204" pitchFamily="34" charset="0"/>
                  <a:cs typeface="Arial" panose="020B0604020202020204" pitchFamily="34" charset="0"/>
                </a:rPr>
                <a:t>GLM_clust</a:t>
              </a:r>
              <a:endParaRPr lang="fr-FR" sz="105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22" name="ZoneTexte 51">
              <a:extLst>
                <a:ext uri="{FF2B5EF4-FFF2-40B4-BE49-F238E27FC236}">
                  <a16:creationId xmlns:a16="http://schemas.microsoft.com/office/drawing/2014/main" id="{B19B3F57-0F59-1FB3-FBD4-2887D684B3A8}"/>
                </a:ext>
              </a:extLst>
            </p:cNvPr>
            <p:cNvSpPr txBox="1"/>
            <p:nvPr/>
          </p:nvSpPr>
          <p:spPr>
            <a:xfrm>
              <a:off x="2147033" y="2842299"/>
              <a:ext cx="607798" cy="184666"/>
            </a:xfrm>
            <a:prstGeom prst="rect">
              <a:avLst/>
            </a:prstGeom>
            <a:noFill/>
            <a:ln>
              <a:noFill/>
            </a:ln>
          </p:spPr>
          <p:txBody>
            <a:bodyPr wrap="square">
              <a:spAutoFit/>
            </a:bodyPr>
            <a:lstStyle/>
            <a:p>
              <a:pPr algn="ctr"/>
              <a:r>
                <a:rPr lang="en-GB" sz="600" dirty="0" err="1">
                  <a:solidFill>
                    <a:srgbClr val="4C4C4C"/>
                  </a:solidFill>
                  <a:latin typeface="Arial" panose="020B0604020202020204" pitchFamily="34" charset="0"/>
                  <a:ea typeface="Calibri" panose="020F0502020204030204" pitchFamily="34" charset="0"/>
                  <a:cs typeface="Arial" panose="020B0604020202020204" pitchFamily="34" charset="0"/>
                </a:rPr>
                <a:t>hclust</a:t>
              </a:r>
              <a:endParaRPr lang="fr-FR" sz="105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23" name="ZoneTexte 51">
              <a:extLst>
                <a:ext uri="{FF2B5EF4-FFF2-40B4-BE49-F238E27FC236}">
                  <a16:creationId xmlns:a16="http://schemas.microsoft.com/office/drawing/2014/main" id="{FC2BFCAB-BDB1-DF20-4B81-49D533B57E57}"/>
                </a:ext>
              </a:extLst>
            </p:cNvPr>
            <p:cNvSpPr txBox="1"/>
            <p:nvPr/>
          </p:nvSpPr>
          <p:spPr>
            <a:xfrm>
              <a:off x="2678403" y="2842299"/>
              <a:ext cx="607798" cy="184666"/>
            </a:xfrm>
            <a:prstGeom prst="rect">
              <a:avLst/>
            </a:prstGeom>
            <a:noFill/>
            <a:ln>
              <a:noFill/>
            </a:ln>
          </p:spPr>
          <p:txBody>
            <a:bodyPr wrap="square">
              <a:spAutoFit/>
            </a:bodyPr>
            <a:lstStyle/>
            <a:p>
              <a:pPr algn="ctr"/>
              <a:r>
                <a:rPr lang="en-GB" sz="600" dirty="0" err="1">
                  <a:solidFill>
                    <a:srgbClr val="4C4C4C"/>
                  </a:solidFill>
                  <a:latin typeface="Arial" panose="020B0604020202020204" pitchFamily="34" charset="0"/>
                  <a:ea typeface="Calibri" panose="020F0502020204030204" pitchFamily="34" charset="0"/>
                  <a:cs typeface="Arial" panose="020B0604020202020204" pitchFamily="34" charset="0"/>
                </a:rPr>
                <a:t>Kmeans</a:t>
              </a:r>
              <a:endParaRPr lang="fr-FR" sz="105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25" name="ZoneTexte 51">
              <a:extLst>
                <a:ext uri="{FF2B5EF4-FFF2-40B4-BE49-F238E27FC236}">
                  <a16:creationId xmlns:a16="http://schemas.microsoft.com/office/drawing/2014/main" id="{8A788B9B-32C9-829B-EE7C-18643CF8210F}"/>
                </a:ext>
              </a:extLst>
            </p:cNvPr>
            <p:cNvSpPr txBox="1"/>
            <p:nvPr/>
          </p:nvSpPr>
          <p:spPr>
            <a:xfrm>
              <a:off x="1454354" y="2985455"/>
              <a:ext cx="923919" cy="184666"/>
            </a:xfrm>
            <a:prstGeom prst="rect">
              <a:avLst/>
            </a:prstGeom>
            <a:noFill/>
            <a:ln>
              <a:noFill/>
            </a:ln>
          </p:spPr>
          <p:txBody>
            <a:bodyPr wrap="square">
              <a:spAutoFit/>
            </a:bodyPr>
            <a:lstStyle/>
            <a:p>
              <a:pPr algn="ctr"/>
              <a:r>
                <a:rPr lang="en-GB" sz="600" dirty="0">
                  <a:latin typeface="Arial" panose="020B0604020202020204" pitchFamily="34" charset="0"/>
                  <a:ea typeface="Calibri" panose="020F0502020204030204" pitchFamily="34" charset="0"/>
                  <a:cs typeface="Arial" panose="020B0604020202020204" pitchFamily="34" charset="0"/>
                </a:rPr>
                <a:t>Clustering methods</a:t>
              </a:r>
              <a:endParaRPr lang="fr-FR" sz="1050" dirty="0">
                <a:effectLst/>
                <a:latin typeface="Times New Roman" panose="02020603050405020304" pitchFamily="18" charset="0"/>
                <a:ea typeface="Calibri" panose="020F0502020204030204" pitchFamily="34" charset="0"/>
                <a:cs typeface="Arial" panose="020B0604020202020204" pitchFamily="34" charset="0"/>
              </a:endParaRPr>
            </a:p>
          </p:txBody>
        </p:sp>
      </p:grpSp>
      <p:grpSp>
        <p:nvGrpSpPr>
          <p:cNvPr id="60" name="Groupe 59">
            <a:extLst>
              <a:ext uri="{FF2B5EF4-FFF2-40B4-BE49-F238E27FC236}">
                <a16:creationId xmlns:a16="http://schemas.microsoft.com/office/drawing/2014/main" id="{E9BE3C9D-6C2E-58F6-2F16-477825845B8D}"/>
              </a:ext>
            </a:extLst>
          </p:cNvPr>
          <p:cNvGrpSpPr/>
          <p:nvPr/>
        </p:nvGrpSpPr>
        <p:grpSpPr>
          <a:xfrm>
            <a:off x="3359311" y="717361"/>
            <a:ext cx="3120489" cy="2479084"/>
            <a:chOff x="3359311" y="717361"/>
            <a:chExt cx="3120489" cy="2479084"/>
          </a:xfrm>
        </p:grpSpPr>
        <p:pic>
          <p:nvPicPr>
            <p:cNvPr id="13" name="Image 12">
              <a:extLst>
                <a:ext uri="{FF2B5EF4-FFF2-40B4-BE49-F238E27FC236}">
                  <a16:creationId xmlns:a16="http://schemas.microsoft.com/office/drawing/2014/main" id="{B53A1FA0-32B2-E7B1-86D1-39DBD556CE8F}"/>
                </a:ext>
              </a:extLst>
            </p:cNvPr>
            <p:cNvPicPr>
              <a:picLocks noChangeAspect="1"/>
            </p:cNvPicPr>
            <p:nvPr/>
          </p:nvPicPr>
          <p:blipFill rotWithShape="1">
            <a:blip r:embed="rId3">
              <a:extLst>
                <a:ext uri="{28A0092B-C50C-407E-A947-70E740481C1C}">
                  <a14:useLocalDpi xmlns:a14="http://schemas.microsoft.com/office/drawing/2010/main" val="0"/>
                </a:ext>
              </a:extLst>
            </a:blip>
            <a:srcRect l="4251" t="4012" b="4921"/>
            <a:stretch/>
          </p:blipFill>
          <p:spPr>
            <a:xfrm>
              <a:off x="3657599" y="749298"/>
              <a:ext cx="2822201" cy="2147364"/>
            </a:xfrm>
            <a:prstGeom prst="rect">
              <a:avLst/>
            </a:prstGeom>
          </p:spPr>
        </p:pic>
        <p:sp>
          <p:nvSpPr>
            <p:cNvPr id="9" name="ZoneTexte 51">
              <a:extLst>
                <a:ext uri="{FF2B5EF4-FFF2-40B4-BE49-F238E27FC236}">
                  <a16:creationId xmlns:a16="http://schemas.microsoft.com/office/drawing/2014/main" id="{28AD52C6-7188-278A-9A4C-3202EC4E2860}"/>
                </a:ext>
              </a:extLst>
            </p:cNvPr>
            <p:cNvSpPr txBox="1"/>
            <p:nvPr/>
          </p:nvSpPr>
          <p:spPr>
            <a:xfrm>
              <a:off x="3359311" y="717361"/>
              <a:ext cx="434576" cy="215444"/>
            </a:xfrm>
            <a:prstGeom prst="rect">
              <a:avLst/>
            </a:prstGeom>
            <a:noFill/>
            <a:ln>
              <a:noFill/>
            </a:ln>
          </p:spPr>
          <p:txBody>
            <a:bodyPr wrap="square">
              <a:spAutoFit/>
            </a:bodyPr>
            <a:lstStyle/>
            <a:p>
              <a:pPr algn="ctr"/>
              <a:r>
                <a:rPr lang="en-GB" sz="800" dirty="0">
                  <a:solidFill>
                    <a:srgbClr val="4C4C4C"/>
                  </a:solidFill>
                  <a:latin typeface="Arial" panose="020B0604020202020204" pitchFamily="34" charset="0"/>
                  <a:ea typeface="Calibri" panose="020F0502020204030204" pitchFamily="34" charset="0"/>
                  <a:cs typeface="Arial" panose="020B0604020202020204" pitchFamily="34" charset="0"/>
                </a:rPr>
                <a:t> 1.</a:t>
              </a:r>
              <a:r>
                <a:rPr lang="en-GB" sz="800" kern="1200" dirty="0">
                  <a:solidFill>
                    <a:srgbClr val="4C4C4C"/>
                  </a:solidFill>
                  <a:effectLst/>
                  <a:latin typeface="Arial" panose="020B0604020202020204" pitchFamily="34" charset="0"/>
                  <a:ea typeface="Calibri" panose="020F0502020204030204" pitchFamily="34" charset="0"/>
                  <a:cs typeface="Arial" panose="020B0604020202020204" pitchFamily="34" charset="0"/>
                </a:rPr>
                <a:t>0</a:t>
              </a:r>
              <a:endParaRPr lang="fr-FR" sz="120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10" name="ZoneTexte 51">
              <a:extLst>
                <a:ext uri="{FF2B5EF4-FFF2-40B4-BE49-F238E27FC236}">
                  <a16:creationId xmlns:a16="http://schemas.microsoft.com/office/drawing/2014/main" id="{0DD06B02-415F-3697-3ECF-31BB0E7AD95F}"/>
                </a:ext>
              </a:extLst>
            </p:cNvPr>
            <p:cNvSpPr txBox="1"/>
            <p:nvPr/>
          </p:nvSpPr>
          <p:spPr>
            <a:xfrm>
              <a:off x="3359311" y="1128525"/>
              <a:ext cx="434576" cy="215444"/>
            </a:xfrm>
            <a:prstGeom prst="rect">
              <a:avLst/>
            </a:prstGeom>
            <a:noFill/>
            <a:ln>
              <a:noFill/>
            </a:ln>
          </p:spPr>
          <p:txBody>
            <a:bodyPr wrap="square">
              <a:spAutoFit/>
            </a:bodyPr>
            <a:lstStyle/>
            <a:p>
              <a:pPr algn="ctr"/>
              <a:r>
                <a:rPr lang="en-GB" sz="800" dirty="0">
                  <a:solidFill>
                    <a:srgbClr val="4C4C4C"/>
                  </a:solidFill>
                  <a:latin typeface="Arial" panose="020B0604020202020204" pitchFamily="34" charset="0"/>
                  <a:ea typeface="Calibri" panose="020F0502020204030204" pitchFamily="34" charset="0"/>
                  <a:cs typeface="Arial" panose="020B0604020202020204" pitchFamily="34" charset="0"/>
                </a:rPr>
                <a:t> 0.9</a:t>
              </a:r>
              <a:endParaRPr lang="fr-FR" sz="120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12" name="ZoneTexte 51">
              <a:extLst>
                <a:ext uri="{FF2B5EF4-FFF2-40B4-BE49-F238E27FC236}">
                  <a16:creationId xmlns:a16="http://schemas.microsoft.com/office/drawing/2014/main" id="{9AA8D57D-75BA-762D-4B09-CAF7ADD60D7F}"/>
                </a:ext>
              </a:extLst>
            </p:cNvPr>
            <p:cNvSpPr txBox="1"/>
            <p:nvPr/>
          </p:nvSpPr>
          <p:spPr>
            <a:xfrm>
              <a:off x="3359311" y="1539689"/>
              <a:ext cx="434576" cy="215444"/>
            </a:xfrm>
            <a:prstGeom prst="rect">
              <a:avLst/>
            </a:prstGeom>
            <a:noFill/>
            <a:ln>
              <a:noFill/>
            </a:ln>
          </p:spPr>
          <p:txBody>
            <a:bodyPr wrap="square">
              <a:spAutoFit/>
            </a:bodyPr>
            <a:lstStyle/>
            <a:p>
              <a:pPr algn="ctr"/>
              <a:r>
                <a:rPr lang="en-GB" sz="800" dirty="0">
                  <a:solidFill>
                    <a:srgbClr val="4C4C4C"/>
                  </a:solidFill>
                  <a:latin typeface="Arial" panose="020B0604020202020204" pitchFamily="34" charset="0"/>
                  <a:ea typeface="Calibri" panose="020F0502020204030204" pitchFamily="34" charset="0"/>
                  <a:cs typeface="Arial" panose="020B0604020202020204" pitchFamily="34" charset="0"/>
                </a:rPr>
                <a:t> 0.8</a:t>
              </a:r>
              <a:endParaRPr lang="fr-FR" sz="120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14" name="ZoneTexte 51">
              <a:extLst>
                <a:ext uri="{FF2B5EF4-FFF2-40B4-BE49-F238E27FC236}">
                  <a16:creationId xmlns:a16="http://schemas.microsoft.com/office/drawing/2014/main" id="{AA048B24-2142-98C6-3C66-15EE71DAD51E}"/>
                </a:ext>
              </a:extLst>
            </p:cNvPr>
            <p:cNvSpPr txBox="1"/>
            <p:nvPr/>
          </p:nvSpPr>
          <p:spPr>
            <a:xfrm>
              <a:off x="3359311" y="1950855"/>
              <a:ext cx="434576" cy="215444"/>
            </a:xfrm>
            <a:prstGeom prst="rect">
              <a:avLst/>
            </a:prstGeom>
            <a:noFill/>
            <a:ln>
              <a:noFill/>
            </a:ln>
          </p:spPr>
          <p:txBody>
            <a:bodyPr wrap="square">
              <a:spAutoFit/>
            </a:bodyPr>
            <a:lstStyle/>
            <a:p>
              <a:pPr algn="ctr"/>
              <a:r>
                <a:rPr lang="en-GB" sz="800" dirty="0">
                  <a:solidFill>
                    <a:srgbClr val="4C4C4C"/>
                  </a:solidFill>
                  <a:latin typeface="Arial" panose="020B0604020202020204" pitchFamily="34" charset="0"/>
                  <a:ea typeface="Calibri" panose="020F0502020204030204" pitchFamily="34" charset="0"/>
                  <a:cs typeface="Arial" panose="020B0604020202020204" pitchFamily="34" charset="0"/>
                </a:rPr>
                <a:t> 0.7</a:t>
              </a:r>
              <a:endParaRPr lang="fr-FR" sz="120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17" name="ZoneTexte 51">
              <a:extLst>
                <a:ext uri="{FF2B5EF4-FFF2-40B4-BE49-F238E27FC236}">
                  <a16:creationId xmlns:a16="http://schemas.microsoft.com/office/drawing/2014/main" id="{CE8A6620-D554-57BE-380F-48C5D83F30D1}"/>
                </a:ext>
              </a:extLst>
            </p:cNvPr>
            <p:cNvSpPr txBox="1"/>
            <p:nvPr/>
          </p:nvSpPr>
          <p:spPr>
            <a:xfrm>
              <a:off x="3359311" y="2360433"/>
              <a:ext cx="434576" cy="215444"/>
            </a:xfrm>
            <a:prstGeom prst="rect">
              <a:avLst/>
            </a:prstGeom>
            <a:noFill/>
            <a:ln>
              <a:noFill/>
            </a:ln>
          </p:spPr>
          <p:txBody>
            <a:bodyPr wrap="square">
              <a:spAutoFit/>
            </a:bodyPr>
            <a:lstStyle/>
            <a:p>
              <a:pPr algn="ctr"/>
              <a:r>
                <a:rPr lang="en-GB" sz="800" dirty="0">
                  <a:solidFill>
                    <a:srgbClr val="4C4C4C"/>
                  </a:solidFill>
                  <a:latin typeface="Arial" panose="020B0604020202020204" pitchFamily="34" charset="0"/>
                  <a:ea typeface="Calibri" panose="020F0502020204030204" pitchFamily="34" charset="0"/>
                  <a:cs typeface="Arial" panose="020B0604020202020204" pitchFamily="34" charset="0"/>
                </a:rPr>
                <a:t> 0.6</a:t>
              </a:r>
              <a:endParaRPr lang="fr-FR" sz="120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18" name="ZoneTexte 51">
              <a:extLst>
                <a:ext uri="{FF2B5EF4-FFF2-40B4-BE49-F238E27FC236}">
                  <a16:creationId xmlns:a16="http://schemas.microsoft.com/office/drawing/2014/main" id="{B6331253-173E-A451-4E17-D506A9121D9E}"/>
                </a:ext>
              </a:extLst>
            </p:cNvPr>
            <p:cNvSpPr txBox="1"/>
            <p:nvPr/>
          </p:nvSpPr>
          <p:spPr>
            <a:xfrm>
              <a:off x="3359311" y="2770011"/>
              <a:ext cx="434576" cy="215444"/>
            </a:xfrm>
            <a:prstGeom prst="rect">
              <a:avLst/>
            </a:prstGeom>
            <a:noFill/>
            <a:ln>
              <a:noFill/>
            </a:ln>
          </p:spPr>
          <p:txBody>
            <a:bodyPr wrap="square">
              <a:spAutoFit/>
            </a:bodyPr>
            <a:lstStyle/>
            <a:p>
              <a:pPr algn="ctr"/>
              <a:r>
                <a:rPr lang="en-GB" sz="800" dirty="0">
                  <a:solidFill>
                    <a:srgbClr val="4C4C4C"/>
                  </a:solidFill>
                  <a:latin typeface="Arial" panose="020B0604020202020204" pitchFamily="34" charset="0"/>
                  <a:ea typeface="Calibri" panose="020F0502020204030204" pitchFamily="34" charset="0"/>
                  <a:cs typeface="Arial" panose="020B0604020202020204" pitchFamily="34" charset="0"/>
                </a:rPr>
                <a:t> 0.5</a:t>
              </a:r>
              <a:endParaRPr lang="fr-FR" sz="120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28" name="ZoneTexte 51">
              <a:extLst>
                <a:ext uri="{FF2B5EF4-FFF2-40B4-BE49-F238E27FC236}">
                  <a16:creationId xmlns:a16="http://schemas.microsoft.com/office/drawing/2014/main" id="{1ADEE586-BDA3-0AEE-9369-DDE3EAB19630}"/>
                </a:ext>
              </a:extLst>
            </p:cNvPr>
            <p:cNvSpPr txBox="1"/>
            <p:nvPr/>
          </p:nvSpPr>
          <p:spPr>
            <a:xfrm>
              <a:off x="3896647" y="2873497"/>
              <a:ext cx="607798" cy="184666"/>
            </a:xfrm>
            <a:prstGeom prst="rect">
              <a:avLst/>
            </a:prstGeom>
            <a:noFill/>
            <a:ln>
              <a:noFill/>
            </a:ln>
          </p:spPr>
          <p:txBody>
            <a:bodyPr wrap="square">
              <a:spAutoFit/>
            </a:bodyPr>
            <a:lstStyle/>
            <a:p>
              <a:pPr algn="ctr"/>
              <a:r>
                <a:rPr lang="en-GB" sz="600" dirty="0" err="1">
                  <a:solidFill>
                    <a:srgbClr val="4C4C4C"/>
                  </a:solidFill>
                  <a:latin typeface="Arial" panose="020B0604020202020204" pitchFamily="34" charset="0"/>
                  <a:ea typeface="Calibri" panose="020F0502020204030204" pitchFamily="34" charset="0"/>
                  <a:cs typeface="Arial" panose="020B0604020202020204" pitchFamily="34" charset="0"/>
                </a:rPr>
                <a:t>fuzzy_clust</a:t>
              </a:r>
              <a:endParaRPr lang="fr-FR" sz="105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29" name="ZoneTexte 51">
              <a:extLst>
                <a:ext uri="{FF2B5EF4-FFF2-40B4-BE49-F238E27FC236}">
                  <a16:creationId xmlns:a16="http://schemas.microsoft.com/office/drawing/2014/main" id="{83B64B3C-AC0E-7923-46CF-92F0E88AA8EA}"/>
                </a:ext>
              </a:extLst>
            </p:cNvPr>
            <p:cNvSpPr txBox="1"/>
            <p:nvPr/>
          </p:nvSpPr>
          <p:spPr>
            <a:xfrm>
              <a:off x="4764225" y="2868623"/>
              <a:ext cx="607798" cy="184666"/>
            </a:xfrm>
            <a:prstGeom prst="rect">
              <a:avLst/>
            </a:prstGeom>
            <a:noFill/>
            <a:ln>
              <a:noFill/>
            </a:ln>
          </p:spPr>
          <p:txBody>
            <a:bodyPr wrap="square">
              <a:spAutoFit/>
            </a:bodyPr>
            <a:lstStyle/>
            <a:p>
              <a:pPr algn="ctr"/>
              <a:r>
                <a:rPr lang="en-GB" sz="600" dirty="0" err="1">
                  <a:solidFill>
                    <a:srgbClr val="4C4C4C"/>
                  </a:solidFill>
                  <a:latin typeface="Arial" panose="020B0604020202020204" pitchFamily="34" charset="0"/>
                  <a:ea typeface="Calibri" panose="020F0502020204030204" pitchFamily="34" charset="0"/>
                  <a:cs typeface="Arial" panose="020B0604020202020204" pitchFamily="34" charset="0"/>
                </a:rPr>
                <a:t>hclust</a:t>
              </a:r>
              <a:endParaRPr lang="fr-FR" sz="105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32" name="ZoneTexte 51">
              <a:extLst>
                <a:ext uri="{FF2B5EF4-FFF2-40B4-BE49-F238E27FC236}">
                  <a16:creationId xmlns:a16="http://schemas.microsoft.com/office/drawing/2014/main" id="{C2A844F0-B3BA-9661-4937-1B4772AF6B6E}"/>
                </a:ext>
              </a:extLst>
            </p:cNvPr>
            <p:cNvSpPr txBox="1"/>
            <p:nvPr/>
          </p:nvSpPr>
          <p:spPr>
            <a:xfrm>
              <a:off x="5633737" y="2870211"/>
              <a:ext cx="607798" cy="184666"/>
            </a:xfrm>
            <a:prstGeom prst="rect">
              <a:avLst/>
            </a:prstGeom>
            <a:noFill/>
            <a:ln>
              <a:noFill/>
            </a:ln>
          </p:spPr>
          <p:txBody>
            <a:bodyPr wrap="square">
              <a:spAutoFit/>
            </a:bodyPr>
            <a:lstStyle/>
            <a:p>
              <a:pPr algn="ctr"/>
              <a:r>
                <a:rPr lang="en-GB" sz="600" dirty="0" err="1">
                  <a:solidFill>
                    <a:srgbClr val="4C4C4C"/>
                  </a:solidFill>
                  <a:latin typeface="Arial" panose="020B0604020202020204" pitchFamily="34" charset="0"/>
                  <a:ea typeface="Calibri" panose="020F0502020204030204" pitchFamily="34" charset="0"/>
                  <a:cs typeface="Arial" panose="020B0604020202020204" pitchFamily="34" charset="0"/>
                </a:rPr>
                <a:t>Kmeans</a:t>
              </a:r>
              <a:endParaRPr lang="fr-FR" sz="105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33" name="ZoneTexte 51">
              <a:extLst>
                <a:ext uri="{FF2B5EF4-FFF2-40B4-BE49-F238E27FC236}">
                  <a16:creationId xmlns:a16="http://schemas.microsoft.com/office/drawing/2014/main" id="{693A1C22-7C83-677A-1DA4-42DF36E93F2C}"/>
                </a:ext>
              </a:extLst>
            </p:cNvPr>
            <p:cNvSpPr txBox="1"/>
            <p:nvPr/>
          </p:nvSpPr>
          <p:spPr>
            <a:xfrm>
              <a:off x="4606164" y="3011779"/>
              <a:ext cx="923919" cy="184666"/>
            </a:xfrm>
            <a:prstGeom prst="rect">
              <a:avLst/>
            </a:prstGeom>
            <a:noFill/>
            <a:ln>
              <a:noFill/>
            </a:ln>
          </p:spPr>
          <p:txBody>
            <a:bodyPr wrap="square">
              <a:spAutoFit/>
            </a:bodyPr>
            <a:lstStyle/>
            <a:p>
              <a:pPr algn="ctr"/>
              <a:r>
                <a:rPr lang="en-GB" sz="600" dirty="0">
                  <a:latin typeface="Arial" panose="020B0604020202020204" pitchFamily="34" charset="0"/>
                  <a:ea typeface="Calibri" panose="020F0502020204030204" pitchFamily="34" charset="0"/>
                  <a:cs typeface="Arial" panose="020B0604020202020204" pitchFamily="34" charset="0"/>
                </a:rPr>
                <a:t>Clustering methods</a:t>
              </a:r>
              <a:endParaRPr lang="fr-FR" sz="1050" dirty="0">
                <a:effectLst/>
                <a:latin typeface="Times New Roman" panose="02020603050405020304" pitchFamily="18" charset="0"/>
                <a:ea typeface="Calibri" panose="020F0502020204030204" pitchFamily="34" charset="0"/>
                <a:cs typeface="Arial" panose="020B0604020202020204" pitchFamily="34" charset="0"/>
              </a:endParaRPr>
            </a:p>
          </p:txBody>
        </p:sp>
      </p:grpSp>
      <p:grpSp>
        <p:nvGrpSpPr>
          <p:cNvPr id="58" name="Groupe 57">
            <a:extLst>
              <a:ext uri="{FF2B5EF4-FFF2-40B4-BE49-F238E27FC236}">
                <a16:creationId xmlns:a16="http://schemas.microsoft.com/office/drawing/2014/main" id="{36D3B4C4-8FE0-D403-336B-E182E26671C4}"/>
              </a:ext>
            </a:extLst>
          </p:cNvPr>
          <p:cNvGrpSpPr/>
          <p:nvPr/>
        </p:nvGrpSpPr>
        <p:grpSpPr>
          <a:xfrm>
            <a:off x="108377" y="3661930"/>
            <a:ext cx="3217318" cy="2512338"/>
            <a:chOff x="108377" y="3661930"/>
            <a:chExt cx="3217318" cy="2512338"/>
          </a:xfrm>
        </p:grpSpPr>
        <p:pic>
          <p:nvPicPr>
            <p:cNvPr id="41" name="Image 40">
              <a:extLst>
                <a:ext uri="{FF2B5EF4-FFF2-40B4-BE49-F238E27FC236}">
                  <a16:creationId xmlns:a16="http://schemas.microsoft.com/office/drawing/2014/main" id="{DA50F9B1-2D50-44A9-5967-028CF0E62D62}"/>
                </a:ext>
              </a:extLst>
            </p:cNvPr>
            <p:cNvPicPr>
              <a:picLocks noChangeAspect="1"/>
            </p:cNvPicPr>
            <p:nvPr/>
          </p:nvPicPr>
          <p:blipFill rotWithShape="1">
            <a:blip r:embed="rId4">
              <a:extLst>
                <a:ext uri="{28A0092B-C50C-407E-A947-70E740481C1C}">
                  <a14:useLocalDpi xmlns:a14="http://schemas.microsoft.com/office/drawing/2010/main" val="0"/>
                </a:ext>
              </a:extLst>
            </a:blip>
            <a:srcRect l="4842" b="5052"/>
            <a:stretch/>
          </p:blipFill>
          <p:spPr>
            <a:xfrm>
              <a:off x="520922" y="3661930"/>
              <a:ext cx="2804773" cy="2238879"/>
            </a:xfrm>
            <a:prstGeom prst="rect">
              <a:avLst/>
            </a:prstGeom>
          </p:spPr>
        </p:pic>
        <p:sp>
          <p:nvSpPr>
            <p:cNvPr id="34" name="ZoneTexte 50">
              <a:extLst>
                <a:ext uri="{FF2B5EF4-FFF2-40B4-BE49-F238E27FC236}">
                  <a16:creationId xmlns:a16="http://schemas.microsoft.com/office/drawing/2014/main" id="{DCB8A57F-9B62-DF29-C62F-20EF221A3919}"/>
                </a:ext>
              </a:extLst>
            </p:cNvPr>
            <p:cNvSpPr txBox="1"/>
            <p:nvPr/>
          </p:nvSpPr>
          <p:spPr>
            <a:xfrm>
              <a:off x="108377" y="3753446"/>
              <a:ext cx="307777" cy="2133601"/>
            </a:xfrm>
            <a:prstGeom prst="rect">
              <a:avLst/>
            </a:prstGeom>
            <a:noFill/>
          </p:spPr>
          <p:txBody>
            <a:bodyPr vert="vert270" wrap="square">
              <a:spAutoFit/>
            </a:bodyPr>
            <a:lstStyle/>
            <a:p>
              <a:pPr algn="ctr"/>
              <a:r>
                <a:rPr lang="en-GB" sz="800" kern="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Silhouette coefficient</a:t>
              </a:r>
              <a:endParaRPr lang="fr-FR" sz="12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35" name="ZoneTexte 51">
              <a:extLst>
                <a:ext uri="{FF2B5EF4-FFF2-40B4-BE49-F238E27FC236}">
                  <a16:creationId xmlns:a16="http://schemas.microsoft.com/office/drawing/2014/main" id="{10CA9FF0-5F67-7E31-07D1-303D624E7726}"/>
                </a:ext>
              </a:extLst>
            </p:cNvPr>
            <p:cNvSpPr txBox="1"/>
            <p:nvPr/>
          </p:nvSpPr>
          <p:spPr>
            <a:xfrm>
              <a:off x="214746" y="3744496"/>
              <a:ext cx="434576" cy="215444"/>
            </a:xfrm>
            <a:prstGeom prst="rect">
              <a:avLst/>
            </a:prstGeom>
            <a:noFill/>
            <a:ln>
              <a:noFill/>
            </a:ln>
          </p:spPr>
          <p:txBody>
            <a:bodyPr wrap="square">
              <a:spAutoFit/>
            </a:bodyPr>
            <a:lstStyle/>
            <a:p>
              <a:pPr algn="ctr"/>
              <a:r>
                <a:rPr lang="en-GB" sz="800" kern="1200" dirty="0">
                  <a:solidFill>
                    <a:srgbClr val="4C4C4C"/>
                  </a:solidFill>
                  <a:effectLst/>
                  <a:latin typeface="Arial" panose="020B0604020202020204" pitchFamily="34" charset="0"/>
                  <a:ea typeface="Calibri" panose="020F0502020204030204" pitchFamily="34" charset="0"/>
                  <a:cs typeface="Arial" panose="020B0604020202020204" pitchFamily="34" charset="0"/>
                </a:rPr>
                <a:t> 1.0</a:t>
              </a:r>
              <a:endParaRPr lang="fr-FR" sz="120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36" name="ZoneTexte 51">
              <a:extLst>
                <a:ext uri="{FF2B5EF4-FFF2-40B4-BE49-F238E27FC236}">
                  <a16:creationId xmlns:a16="http://schemas.microsoft.com/office/drawing/2014/main" id="{4E5BCA4A-4394-E844-01F6-3B46FBBF3EEE}"/>
                </a:ext>
              </a:extLst>
            </p:cNvPr>
            <p:cNvSpPr txBox="1"/>
            <p:nvPr/>
          </p:nvSpPr>
          <p:spPr>
            <a:xfrm>
              <a:off x="214746" y="4716412"/>
              <a:ext cx="434576" cy="215444"/>
            </a:xfrm>
            <a:prstGeom prst="rect">
              <a:avLst/>
            </a:prstGeom>
            <a:noFill/>
            <a:ln>
              <a:noFill/>
            </a:ln>
          </p:spPr>
          <p:txBody>
            <a:bodyPr wrap="square">
              <a:spAutoFit/>
            </a:bodyPr>
            <a:lstStyle/>
            <a:p>
              <a:pPr algn="ctr"/>
              <a:r>
                <a:rPr lang="en-GB" sz="800" kern="1200" dirty="0">
                  <a:solidFill>
                    <a:srgbClr val="4C4C4C"/>
                  </a:solidFill>
                  <a:effectLst/>
                  <a:latin typeface="Arial" panose="020B0604020202020204" pitchFamily="34" charset="0"/>
                  <a:ea typeface="Calibri" panose="020F0502020204030204" pitchFamily="34" charset="0"/>
                  <a:cs typeface="Arial" panose="020B0604020202020204" pitchFamily="34" charset="0"/>
                </a:rPr>
                <a:t> 0.0</a:t>
              </a:r>
              <a:endParaRPr lang="fr-FR" sz="120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37" name="ZoneTexte 51">
              <a:extLst>
                <a:ext uri="{FF2B5EF4-FFF2-40B4-BE49-F238E27FC236}">
                  <a16:creationId xmlns:a16="http://schemas.microsoft.com/office/drawing/2014/main" id="{FA162205-9F49-8818-ACCF-754A1680549F}"/>
                </a:ext>
              </a:extLst>
            </p:cNvPr>
            <p:cNvSpPr txBox="1"/>
            <p:nvPr/>
          </p:nvSpPr>
          <p:spPr>
            <a:xfrm>
              <a:off x="214746" y="5199442"/>
              <a:ext cx="434576" cy="215444"/>
            </a:xfrm>
            <a:prstGeom prst="rect">
              <a:avLst/>
            </a:prstGeom>
            <a:noFill/>
            <a:ln>
              <a:noFill/>
            </a:ln>
          </p:spPr>
          <p:txBody>
            <a:bodyPr wrap="square">
              <a:spAutoFit/>
            </a:bodyPr>
            <a:lstStyle/>
            <a:p>
              <a:pPr algn="ctr"/>
              <a:r>
                <a:rPr lang="en-GB" sz="800" kern="1200" dirty="0">
                  <a:solidFill>
                    <a:srgbClr val="4C4C4C"/>
                  </a:solidFill>
                  <a:effectLst/>
                  <a:latin typeface="Arial" panose="020B0604020202020204" pitchFamily="34" charset="0"/>
                  <a:ea typeface="Calibri" panose="020F0502020204030204" pitchFamily="34" charset="0"/>
                  <a:cs typeface="Arial" panose="020B0604020202020204" pitchFamily="34" charset="0"/>
                </a:rPr>
                <a:t>-0.5</a:t>
              </a:r>
              <a:endParaRPr lang="fr-FR" sz="120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38" name="ZoneTexte 51">
              <a:extLst>
                <a:ext uri="{FF2B5EF4-FFF2-40B4-BE49-F238E27FC236}">
                  <a16:creationId xmlns:a16="http://schemas.microsoft.com/office/drawing/2014/main" id="{C185618C-4F0C-49D7-BDF2-A12FDA97A75C}"/>
                </a:ext>
              </a:extLst>
            </p:cNvPr>
            <p:cNvSpPr txBox="1"/>
            <p:nvPr/>
          </p:nvSpPr>
          <p:spPr>
            <a:xfrm>
              <a:off x="214746" y="5685365"/>
              <a:ext cx="434576" cy="215444"/>
            </a:xfrm>
            <a:prstGeom prst="rect">
              <a:avLst/>
            </a:prstGeom>
            <a:noFill/>
            <a:ln>
              <a:noFill/>
            </a:ln>
          </p:spPr>
          <p:txBody>
            <a:bodyPr wrap="square">
              <a:spAutoFit/>
            </a:bodyPr>
            <a:lstStyle/>
            <a:p>
              <a:pPr algn="ctr"/>
              <a:r>
                <a:rPr lang="en-GB" sz="800" dirty="0">
                  <a:solidFill>
                    <a:srgbClr val="4C4C4C"/>
                  </a:solidFill>
                  <a:latin typeface="Arial" panose="020B0604020202020204" pitchFamily="34" charset="0"/>
                  <a:ea typeface="Calibri" panose="020F0502020204030204" pitchFamily="34" charset="0"/>
                  <a:cs typeface="Arial" panose="020B0604020202020204" pitchFamily="34" charset="0"/>
                </a:rPr>
                <a:t>-1.0</a:t>
              </a:r>
              <a:endParaRPr lang="fr-FR" sz="120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39" name="ZoneTexte 51">
              <a:extLst>
                <a:ext uri="{FF2B5EF4-FFF2-40B4-BE49-F238E27FC236}">
                  <a16:creationId xmlns:a16="http://schemas.microsoft.com/office/drawing/2014/main" id="{9AD56CBE-00E6-9BC4-F000-AA5B1376327E}"/>
                </a:ext>
              </a:extLst>
            </p:cNvPr>
            <p:cNvSpPr txBox="1"/>
            <p:nvPr/>
          </p:nvSpPr>
          <p:spPr>
            <a:xfrm>
              <a:off x="551090" y="5846446"/>
              <a:ext cx="607798" cy="184666"/>
            </a:xfrm>
            <a:prstGeom prst="rect">
              <a:avLst/>
            </a:prstGeom>
            <a:noFill/>
            <a:ln>
              <a:noFill/>
            </a:ln>
          </p:spPr>
          <p:txBody>
            <a:bodyPr wrap="square">
              <a:spAutoFit/>
            </a:bodyPr>
            <a:lstStyle/>
            <a:p>
              <a:pPr algn="ctr"/>
              <a:r>
                <a:rPr lang="en-GB" sz="600" dirty="0" err="1">
                  <a:solidFill>
                    <a:srgbClr val="4C4C4C"/>
                  </a:solidFill>
                  <a:latin typeface="Arial" panose="020B0604020202020204" pitchFamily="34" charset="0"/>
                  <a:ea typeface="Calibri" panose="020F0502020204030204" pitchFamily="34" charset="0"/>
                  <a:cs typeface="Arial" panose="020B0604020202020204" pitchFamily="34" charset="0"/>
                </a:rPr>
                <a:t>coseq_clust</a:t>
              </a:r>
              <a:endParaRPr lang="fr-FR" sz="105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40" name="ZoneTexte 51">
              <a:extLst>
                <a:ext uri="{FF2B5EF4-FFF2-40B4-BE49-F238E27FC236}">
                  <a16:creationId xmlns:a16="http://schemas.microsoft.com/office/drawing/2014/main" id="{5758BE3B-3F37-3966-7AAE-FEE489BEB142}"/>
                </a:ext>
              </a:extLst>
            </p:cNvPr>
            <p:cNvSpPr txBox="1"/>
            <p:nvPr/>
          </p:nvSpPr>
          <p:spPr>
            <a:xfrm>
              <a:off x="1082205" y="5846446"/>
              <a:ext cx="607798" cy="184666"/>
            </a:xfrm>
            <a:prstGeom prst="rect">
              <a:avLst/>
            </a:prstGeom>
            <a:noFill/>
            <a:ln>
              <a:noFill/>
            </a:ln>
          </p:spPr>
          <p:txBody>
            <a:bodyPr wrap="square">
              <a:spAutoFit/>
            </a:bodyPr>
            <a:lstStyle/>
            <a:p>
              <a:pPr algn="ctr"/>
              <a:r>
                <a:rPr lang="en-GB" sz="600" dirty="0" err="1">
                  <a:solidFill>
                    <a:srgbClr val="4C4C4C"/>
                  </a:solidFill>
                  <a:latin typeface="Arial" panose="020B0604020202020204" pitchFamily="34" charset="0"/>
                  <a:ea typeface="Calibri" panose="020F0502020204030204" pitchFamily="34" charset="0"/>
                  <a:cs typeface="Arial" panose="020B0604020202020204" pitchFamily="34" charset="0"/>
                </a:rPr>
                <a:t>fuzzy_clust</a:t>
              </a:r>
              <a:endParaRPr lang="fr-FR" sz="105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42" name="ZoneTexte 51">
              <a:extLst>
                <a:ext uri="{FF2B5EF4-FFF2-40B4-BE49-F238E27FC236}">
                  <a16:creationId xmlns:a16="http://schemas.microsoft.com/office/drawing/2014/main" id="{461AB194-BC86-4732-7AA9-46BFE3E3BA04}"/>
                </a:ext>
              </a:extLst>
            </p:cNvPr>
            <p:cNvSpPr txBox="1"/>
            <p:nvPr/>
          </p:nvSpPr>
          <p:spPr>
            <a:xfrm>
              <a:off x="1614015" y="5846446"/>
              <a:ext cx="607798" cy="184666"/>
            </a:xfrm>
            <a:prstGeom prst="rect">
              <a:avLst/>
            </a:prstGeom>
            <a:noFill/>
            <a:ln>
              <a:noFill/>
            </a:ln>
          </p:spPr>
          <p:txBody>
            <a:bodyPr wrap="square">
              <a:spAutoFit/>
            </a:bodyPr>
            <a:lstStyle/>
            <a:p>
              <a:pPr algn="ctr"/>
              <a:r>
                <a:rPr lang="en-GB" sz="600" dirty="0" err="1">
                  <a:solidFill>
                    <a:srgbClr val="4C4C4C"/>
                  </a:solidFill>
                  <a:latin typeface="Arial" panose="020B0604020202020204" pitchFamily="34" charset="0"/>
                  <a:ea typeface="Calibri" panose="020F0502020204030204" pitchFamily="34" charset="0"/>
                  <a:cs typeface="Arial" panose="020B0604020202020204" pitchFamily="34" charset="0"/>
                </a:rPr>
                <a:t>GLM_clust</a:t>
              </a:r>
              <a:endParaRPr lang="fr-FR" sz="105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44" name="ZoneTexte 51">
              <a:extLst>
                <a:ext uri="{FF2B5EF4-FFF2-40B4-BE49-F238E27FC236}">
                  <a16:creationId xmlns:a16="http://schemas.microsoft.com/office/drawing/2014/main" id="{9B346534-FC88-4F7E-D8E7-375C37FB59E4}"/>
                </a:ext>
              </a:extLst>
            </p:cNvPr>
            <p:cNvSpPr txBox="1"/>
            <p:nvPr/>
          </p:nvSpPr>
          <p:spPr>
            <a:xfrm>
              <a:off x="2148633" y="5846446"/>
              <a:ext cx="607798" cy="184666"/>
            </a:xfrm>
            <a:prstGeom prst="rect">
              <a:avLst/>
            </a:prstGeom>
            <a:noFill/>
            <a:ln>
              <a:noFill/>
            </a:ln>
          </p:spPr>
          <p:txBody>
            <a:bodyPr wrap="square">
              <a:spAutoFit/>
            </a:bodyPr>
            <a:lstStyle/>
            <a:p>
              <a:pPr algn="ctr"/>
              <a:r>
                <a:rPr lang="en-GB" sz="600" dirty="0" err="1">
                  <a:solidFill>
                    <a:srgbClr val="4C4C4C"/>
                  </a:solidFill>
                  <a:latin typeface="Arial" panose="020B0604020202020204" pitchFamily="34" charset="0"/>
                  <a:ea typeface="Calibri" panose="020F0502020204030204" pitchFamily="34" charset="0"/>
                  <a:cs typeface="Arial" panose="020B0604020202020204" pitchFamily="34" charset="0"/>
                </a:rPr>
                <a:t>hclust</a:t>
              </a:r>
              <a:endParaRPr lang="fr-FR" sz="105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45" name="ZoneTexte 51">
              <a:extLst>
                <a:ext uri="{FF2B5EF4-FFF2-40B4-BE49-F238E27FC236}">
                  <a16:creationId xmlns:a16="http://schemas.microsoft.com/office/drawing/2014/main" id="{4968E699-1753-F5F1-FE61-37C7DA3D910B}"/>
                </a:ext>
              </a:extLst>
            </p:cNvPr>
            <p:cNvSpPr txBox="1"/>
            <p:nvPr/>
          </p:nvSpPr>
          <p:spPr>
            <a:xfrm>
              <a:off x="2680003" y="5846446"/>
              <a:ext cx="607798" cy="184666"/>
            </a:xfrm>
            <a:prstGeom prst="rect">
              <a:avLst/>
            </a:prstGeom>
            <a:noFill/>
            <a:ln>
              <a:noFill/>
            </a:ln>
          </p:spPr>
          <p:txBody>
            <a:bodyPr wrap="square">
              <a:spAutoFit/>
            </a:bodyPr>
            <a:lstStyle/>
            <a:p>
              <a:pPr algn="ctr"/>
              <a:r>
                <a:rPr lang="en-GB" sz="600" dirty="0" err="1">
                  <a:solidFill>
                    <a:srgbClr val="4C4C4C"/>
                  </a:solidFill>
                  <a:latin typeface="Arial" panose="020B0604020202020204" pitchFamily="34" charset="0"/>
                  <a:ea typeface="Calibri" panose="020F0502020204030204" pitchFamily="34" charset="0"/>
                  <a:cs typeface="Arial" panose="020B0604020202020204" pitchFamily="34" charset="0"/>
                </a:rPr>
                <a:t>Kmeans</a:t>
              </a:r>
              <a:endParaRPr lang="fr-FR" sz="105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46" name="ZoneTexte 51">
              <a:extLst>
                <a:ext uri="{FF2B5EF4-FFF2-40B4-BE49-F238E27FC236}">
                  <a16:creationId xmlns:a16="http://schemas.microsoft.com/office/drawing/2014/main" id="{2751D38C-4204-9F6A-A8D6-C22B496689CD}"/>
                </a:ext>
              </a:extLst>
            </p:cNvPr>
            <p:cNvSpPr txBox="1"/>
            <p:nvPr/>
          </p:nvSpPr>
          <p:spPr>
            <a:xfrm>
              <a:off x="1455954" y="5989602"/>
              <a:ext cx="923919" cy="184666"/>
            </a:xfrm>
            <a:prstGeom prst="rect">
              <a:avLst/>
            </a:prstGeom>
            <a:noFill/>
            <a:ln>
              <a:noFill/>
            </a:ln>
          </p:spPr>
          <p:txBody>
            <a:bodyPr wrap="square">
              <a:spAutoFit/>
            </a:bodyPr>
            <a:lstStyle/>
            <a:p>
              <a:pPr algn="ctr"/>
              <a:r>
                <a:rPr lang="en-GB" sz="600" dirty="0">
                  <a:latin typeface="Arial" panose="020B0604020202020204" pitchFamily="34" charset="0"/>
                  <a:ea typeface="Calibri" panose="020F0502020204030204" pitchFamily="34" charset="0"/>
                  <a:cs typeface="Arial" panose="020B0604020202020204" pitchFamily="34" charset="0"/>
                </a:rPr>
                <a:t>Clustering methods</a:t>
              </a:r>
              <a:endParaRPr lang="fr-FR" sz="105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47" name="ZoneTexte 51">
              <a:extLst>
                <a:ext uri="{FF2B5EF4-FFF2-40B4-BE49-F238E27FC236}">
                  <a16:creationId xmlns:a16="http://schemas.microsoft.com/office/drawing/2014/main" id="{8E0E311B-D1A4-9DD6-8C32-2E1DE081CECA}"/>
                </a:ext>
              </a:extLst>
            </p:cNvPr>
            <p:cNvSpPr txBox="1"/>
            <p:nvPr/>
          </p:nvSpPr>
          <p:spPr>
            <a:xfrm>
              <a:off x="213146" y="4232021"/>
              <a:ext cx="434576" cy="215444"/>
            </a:xfrm>
            <a:prstGeom prst="rect">
              <a:avLst/>
            </a:prstGeom>
            <a:noFill/>
            <a:ln>
              <a:noFill/>
            </a:ln>
          </p:spPr>
          <p:txBody>
            <a:bodyPr wrap="square">
              <a:spAutoFit/>
            </a:bodyPr>
            <a:lstStyle/>
            <a:p>
              <a:pPr algn="ctr"/>
              <a:r>
                <a:rPr lang="en-GB" sz="800" kern="1200" dirty="0">
                  <a:solidFill>
                    <a:srgbClr val="4C4C4C"/>
                  </a:solidFill>
                  <a:effectLst/>
                  <a:latin typeface="Arial" panose="020B0604020202020204" pitchFamily="34" charset="0"/>
                  <a:ea typeface="Calibri" panose="020F0502020204030204" pitchFamily="34" charset="0"/>
                  <a:cs typeface="Arial" panose="020B0604020202020204" pitchFamily="34" charset="0"/>
                </a:rPr>
                <a:t> 0.5</a:t>
              </a:r>
              <a:endParaRPr lang="fr-FR" sz="120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grpSp>
      <p:grpSp>
        <p:nvGrpSpPr>
          <p:cNvPr id="59" name="Groupe 58">
            <a:extLst>
              <a:ext uri="{FF2B5EF4-FFF2-40B4-BE49-F238E27FC236}">
                <a16:creationId xmlns:a16="http://schemas.microsoft.com/office/drawing/2014/main" id="{614CD908-9169-834E-6086-513E834BE8CB}"/>
              </a:ext>
            </a:extLst>
          </p:cNvPr>
          <p:cNvGrpSpPr/>
          <p:nvPr/>
        </p:nvGrpSpPr>
        <p:grpSpPr>
          <a:xfrm>
            <a:off x="3359311" y="3661929"/>
            <a:ext cx="3120489" cy="2512339"/>
            <a:chOff x="3359311" y="3661929"/>
            <a:chExt cx="3120489" cy="2512339"/>
          </a:xfrm>
        </p:grpSpPr>
        <p:pic>
          <p:nvPicPr>
            <p:cNvPr id="43" name="Image 42">
              <a:extLst>
                <a:ext uri="{FF2B5EF4-FFF2-40B4-BE49-F238E27FC236}">
                  <a16:creationId xmlns:a16="http://schemas.microsoft.com/office/drawing/2014/main" id="{A31AC0B7-93B4-3603-F65C-B81C8F4C009D}"/>
                </a:ext>
              </a:extLst>
            </p:cNvPr>
            <p:cNvPicPr>
              <a:picLocks noChangeAspect="1"/>
            </p:cNvPicPr>
            <p:nvPr/>
          </p:nvPicPr>
          <p:blipFill rotWithShape="1">
            <a:blip r:embed="rId5">
              <a:extLst>
                <a:ext uri="{28A0092B-C50C-407E-A947-70E740481C1C}">
                  <a14:useLocalDpi xmlns:a14="http://schemas.microsoft.com/office/drawing/2010/main" val="0"/>
                </a:ext>
              </a:extLst>
            </a:blip>
            <a:srcRect l="4842" b="5052"/>
            <a:stretch/>
          </p:blipFill>
          <p:spPr>
            <a:xfrm>
              <a:off x="3675027" y="3661929"/>
              <a:ext cx="2804773" cy="2238879"/>
            </a:xfrm>
            <a:prstGeom prst="rect">
              <a:avLst/>
            </a:prstGeom>
          </p:spPr>
        </p:pic>
        <p:sp>
          <p:nvSpPr>
            <p:cNvPr id="48" name="ZoneTexte 51">
              <a:extLst>
                <a:ext uri="{FF2B5EF4-FFF2-40B4-BE49-F238E27FC236}">
                  <a16:creationId xmlns:a16="http://schemas.microsoft.com/office/drawing/2014/main" id="{AEF65C08-26B3-FA9C-7098-D8945ED39A0D}"/>
                </a:ext>
              </a:extLst>
            </p:cNvPr>
            <p:cNvSpPr txBox="1"/>
            <p:nvPr/>
          </p:nvSpPr>
          <p:spPr>
            <a:xfrm>
              <a:off x="3359311" y="3696772"/>
              <a:ext cx="434576" cy="215444"/>
            </a:xfrm>
            <a:prstGeom prst="rect">
              <a:avLst/>
            </a:prstGeom>
            <a:noFill/>
            <a:ln>
              <a:noFill/>
            </a:ln>
          </p:spPr>
          <p:txBody>
            <a:bodyPr wrap="square">
              <a:spAutoFit/>
            </a:bodyPr>
            <a:lstStyle/>
            <a:p>
              <a:pPr algn="ctr"/>
              <a:r>
                <a:rPr lang="en-GB" sz="800" dirty="0">
                  <a:solidFill>
                    <a:srgbClr val="4C4C4C"/>
                  </a:solidFill>
                  <a:latin typeface="Arial" panose="020B0604020202020204" pitchFamily="34" charset="0"/>
                  <a:ea typeface="Calibri" panose="020F0502020204030204" pitchFamily="34" charset="0"/>
                  <a:cs typeface="Arial" panose="020B0604020202020204" pitchFamily="34" charset="0"/>
                </a:rPr>
                <a:t> 1.</a:t>
              </a:r>
              <a:r>
                <a:rPr lang="en-GB" sz="800" kern="1200" dirty="0">
                  <a:solidFill>
                    <a:srgbClr val="4C4C4C"/>
                  </a:solidFill>
                  <a:effectLst/>
                  <a:latin typeface="Arial" panose="020B0604020202020204" pitchFamily="34" charset="0"/>
                  <a:ea typeface="Calibri" panose="020F0502020204030204" pitchFamily="34" charset="0"/>
                  <a:cs typeface="Arial" panose="020B0604020202020204" pitchFamily="34" charset="0"/>
                </a:rPr>
                <a:t>0</a:t>
              </a:r>
              <a:endParaRPr lang="fr-FR" sz="120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49" name="ZoneTexte 51">
              <a:extLst>
                <a:ext uri="{FF2B5EF4-FFF2-40B4-BE49-F238E27FC236}">
                  <a16:creationId xmlns:a16="http://schemas.microsoft.com/office/drawing/2014/main" id="{41CBC5AB-63B2-43CD-B680-C5D3F1ED046D}"/>
                </a:ext>
              </a:extLst>
            </p:cNvPr>
            <p:cNvSpPr txBox="1"/>
            <p:nvPr/>
          </p:nvSpPr>
          <p:spPr>
            <a:xfrm>
              <a:off x="3359311" y="4227000"/>
              <a:ext cx="434576" cy="215444"/>
            </a:xfrm>
            <a:prstGeom prst="rect">
              <a:avLst/>
            </a:prstGeom>
            <a:noFill/>
            <a:ln>
              <a:noFill/>
            </a:ln>
          </p:spPr>
          <p:txBody>
            <a:bodyPr wrap="square">
              <a:spAutoFit/>
            </a:bodyPr>
            <a:lstStyle/>
            <a:p>
              <a:pPr algn="ctr"/>
              <a:r>
                <a:rPr lang="en-GB" sz="800" dirty="0">
                  <a:solidFill>
                    <a:srgbClr val="4C4C4C"/>
                  </a:solidFill>
                  <a:latin typeface="Arial" panose="020B0604020202020204" pitchFamily="34" charset="0"/>
                  <a:ea typeface="Calibri" panose="020F0502020204030204" pitchFamily="34" charset="0"/>
                  <a:cs typeface="Arial" panose="020B0604020202020204" pitchFamily="34" charset="0"/>
                </a:rPr>
                <a:t> 0.5</a:t>
              </a:r>
              <a:endParaRPr lang="fr-FR" sz="120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51" name="ZoneTexte 51">
              <a:extLst>
                <a:ext uri="{FF2B5EF4-FFF2-40B4-BE49-F238E27FC236}">
                  <a16:creationId xmlns:a16="http://schemas.microsoft.com/office/drawing/2014/main" id="{CF604A65-2F71-CEB7-3710-056286E09C47}"/>
                </a:ext>
              </a:extLst>
            </p:cNvPr>
            <p:cNvSpPr txBox="1"/>
            <p:nvPr/>
          </p:nvSpPr>
          <p:spPr>
            <a:xfrm>
              <a:off x="3359311" y="4756263"/>
              <a:ext cx="434576" cy="215444"/>
            </a:xfrm>
            <a:prstGeom prst="rect">
              <a:avLst/>
            </a:prstGeom>
            <a:noFill/>
            <a:ln>
              <a:noFill/>
            </a:ln>
          </p:spPr>
          <p:txBody>
            <a:bodyPr wrap="square">
              <a:spAutoFit/>
            </a:bodyPr>
            <a:lstStyle/>
            <a:p>
              <a:pPr algn="ctr"/>
              <a:r>
                <a:rPr lang="en-GB" sz="800" dirty="0">
                  <a:solidFill>
                    <a:srgbClr val="4C4C4C"/>
                  </a:solidFill>
                  <a:latin typeface="Arial" panose="020B0604020202020204" pitchFamily="34" charset="0"/>
                  <a:ea typeface="Calibri" panose="020F0502020204030204" pitchFamily="34" charset="0"/>
                  <a:cs typeface="Arial" panose="020B0604020202020204" pitchFamily="34" charset="0"/>
                </a:rPr>
                <a:t> 0.0</a:t>
              </a:r>
              <a:endParaRPr lang="fr-FR" sz="120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52" name="ZoneTexte 51">
              <a:extLst>
                <a:ext uri="{FF2B5EF4-FFF2-40B4-BE49-F238E27FC236}">
                  <a16:creationId xmlns:a16="http://schemas.microsoft.com/office/drawing/2014/main" id="{DB358E97-ADEC-8609-6393-8D782DD37171}"/>
                </a:ext>
              </a:extLst>
            </p:cNvPr>
            <p:cNvSpPr txBox="1"/>
            <p:nvPr/>
          </p:nvSpPr>
          <p:spPr>
            <a:xfrm>
              <a:off x="3359311" y="5287456"/>
              <a:ext cx="434576" cy="215444"/>
            </a:xfrm>
            <a:prstGeom prst="rect">
              <a:avLst/>
            </a:prstGeom>
            <a:noFill/>
            <a:ln>
              <a:noFill/>
            </a:ln>
          </p:spPr>
          <p:txBody>
            <a:bodyPr wrap="square">
              <a:spAutoFit/>
            </a:bodyPr>
            <a:lstStyle/>
            <a:p>
              <a:pPr algn="ctr"/>
              <a:r>
                <a:rPr lang="en-GB" sz="800" dirty="0">
                  <a:solidFill>
                    <a:srgbClr val="4C4C4C"/>
                  </a:solidFill>
                  <a:latin typeface="Arial" panose="020B0604020202020204" pitchFamily="34" charset="0"/>
                  <a:ea typeface="Calibri" panose="020F0502020204030204" pitchFamily="34" charset="0"/>
                  <a:cs typeface="Arial" panose="020B0604020202020204" pitchFamily="34" charset="0"/>
                </a:rPr>
                <a:t>-0.5</a:t>
              </a:r>
              <a:endParaRPr lang="fr-FR" sz="120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54" name="ZoneTexte 51">
              <a:extLst>
                <a:ext uri="{FF2B5EF4-FFF2-40B4-BE49-F238E27FC236}">
                  <a16:creationId xmlns:a16="http://schemas.microsoft.com/office/drawing/2014/main" id="{9D0FBCF6-99FD-A908-8928-AC383DC7930A}"/>
                </a:ext>
              </a:extLst>
            </p:cNvPr>
            <p:cNvSpPr txBox="1"/>
            <p:nvPr/>
          </p:nvSpPr>
          <p:spPr>
            <a:xfrm>
              <a:off x="3896647" y="5851320"/>
              <a:ext cx="607798" cy="184666"/>
            </a:xfrm>
            <a:prstGeom prst="rect">
              <a:avLst/>
            </a:prstGeom>
            <a:noFill/>
            <a:ln>
              <a:noFill/>
            </a:ln>
          </p:spPr>
          <p:txBody>
            <a:bodyPr wrap="square">
              <a:spAutoFit/>
            </a:bodyPr>
            <a:lstStyle/>
            <a:p>
              <a:pPr algn="ctr"/>
              <a:r>
                <a:rPr lang="en-GB" sz="600" dirty="0" err="1">
                  <a:solidFill>
                    <a:srgbClr val="4C4C4C"/>
                  </a:solidFill>
                  <a:latin typeface="Arial" panose="020B0604020202020204" pitchFamily="34" charset="0"/>
                  <a:ea typeface="Calibri" panose="020F0502020204030204" pitchFamily="34" charset="0"/>
                  <a:cs typeface="Arial" panose="020B0604020202020204" pitchFamily="34" charset="0"/>
                </a:rPr>
                <a:t>fuzzy_clust</a:t>
              </a:r>
              <a:endParaRPr lang="fr-FR" sz="105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55" name="ZoneTexte 51">
              <a:extLst>
                <a:ext uri="{FF2B5EF4-FFF2-40B4-BE49-F238E27FC236}">
                  <a16:creationId xmlns:a16="http://schemas.microsoft.com/office/drawing/2014/main" id="{DD2630A7-33EC-8DA7-44EC-147174C3F54A}"/>
                </a:ext>
              </a:extLst>
            </p:cNvPr>
            <p:cNvSpPr txBox="1"/>
            <p:nvPr/>
          </p:nvSpPr>
          <p:spPr>
            <a:xfrm>
              <a:off x="4764225" y="5846446"/>
              <a:ext cx="607798" cy="184666"/>
            </a:xfrm>
            <a:prstGeom prst="rect">
              <a:avLst/>
            </a:prstGeom>
            <a:noFill/>
            <a:ln>
              <a:noFill/>
            </a:ln>
          </p:spPr>
          <p:txBody>
            <a:bodyPr wrap="square">
              <a:spAutoFit/>
            </a:bodyPr>
            <a:lstStyle/>
            <a:p>
              <a:pPr algn="ctr"/>
              <a:r>
                <a:rPr lang="en-GB" sz="600" dirty="0" err="1">
                  <a:solidFill>
                    <a:srgbClr val="4C4C4C"/>
                  </a:solidFill>
                  <a:latin typeface="Arial" panose="020B0604020202020204" pitchFamily="34" charset="0"/>
                  <a:ea typeface="Calibri" panose="020F0502020204030204" pitchFamily="34" charset="0"/>
                  <a:cs typeface="Arial" panose="020B0604020202020204" pitchFamily="34" charset="0"/>
                </a:rPr>
                <a:t>hclust</a:t>
              </a:r>
              <a:endParaRPr lang="fr-FR" sz="105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56" name="ZoneTexte 51">
              <a:extLst>
                <a:ext uri="{FF2B5EF4-FFF2-40B4-BE49-F238E27FC236}">
                  <a16:creationId xmlns:a16="http://schemas.microsoft.com/office/drawing/2014/main" id="{48EC2CA1-4FC2-33F1-6123-66D12EC76874}"/>
                </a:ext>
              </a:extLst>
            </p:cNvPr>
            <p:cNvSpPr txBox="1"/>
            <p:nvPr/>
          </p:nvSpPr>
          <p:spPr>
            <a:xfrm>
              <a:off x="5633737" y="5848034"/>
              <a:ext cx="607798" cy="184666"/>
            </a:xfrm>
            <a:prstGeom prst="rect">
              <a:avLst/>
            </a:prstGeom>
            <a:noFill/>
            <a:ln>
              <a:noFill/>
            </a:ln>
          </p:spPr>
          <p:txBody>
            <a:bodyPr wrap="square">
              <a:spAutoFit/>
            </a:bodyPr>
            <a:lstStyle/>
            <a:p>
              <a:pPr algn="ctr"/>
              <a:r>
                <a:rPr lang="en-GB" sz="600" dirty="0" err="1">
                  <a:solidFill>
                    <a:srgbClr val="4C4C4C"/>
                  </a:solidFill>
                  <a:latin typeface="Arial" panose="020B0604020202020204" pitchFamily="34" charset="0"/>
                  <a:ea typeface="Calibri" panose="020F0502020204030204" pitchFamily="34" charset="0"/>
                  <a:cs typeface="Arial" panose="020B0604020202020204" pitchFamily="34" charset="0"/>
                </a:rPr>
                <a:t>Kmeans</a:t>
              </a:r>
              <a:endParaRPr lang="fr-FR" sz="105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57" name="ZoneTexte 51">
              <a:extLst>
                <a:ext uri="{FF2B5EF4-FFF2-40B4-BE49-F238E27FC236}">
                  <a16:creationId xmlns:a16="http://schemas.microsoft.com/office/drawing/2014/main" id="{D82CC54C-6611-7444-BAB7-E60376E1F893}"/>
                </a:ext>
              </a:extLst>
            </p:cNvPr>
            <p:cNvSpPr txBox="1"/>
            <p:nvPr/>
          </p:nvSpPr>
          <p:spPr>
            <a:xfrm>
              <a:off x="4606164" y="5989602"/>
              <a:ext cx="923919" cy="184666"/>
            </a:xfrm>
            <a:prstGeom prst="rect">
              <a:avLst/>
            </a:prstGeom>
            <a:noFill/>
            <a:ln>
              <a:noFill/>
            </a:ln>
          </p:spPr>
          <p:txBody>
            <a:bodyPr wrap="square">
              <a:spAutoFit/>
            </a:bodyPr>
            <a:lstStyle/>
            <a:p>
              <a:pPr algn="ctr"/>
              <a:r>
                <a:rPr lang="en-GB" sz="600" dirty="0">
                  <a:latin typeface="Arial" panose="020B0604020202020204" pitchFamily="34" charset="0"/>
                  <a:ea typeface="Calibri" panose="020F0502020204030204" pitchFamily="34" charset="0"/>
                  <a:cs typeface="Arial" panose="020B0604020202020204" pitchFamily="34" charset="0"/>
                </a:rPr>
                <a:t>Clustering methods</a:t>
              </a:r>
              <a:endParaRPr lang="fr-FR" sz="1050" dirty="0">
                <a:effectLst/>
                <a:latin typeface="Times New Roman" panose="02020603050405020304" pitchFamily="18"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553009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B0420B-3B74-504D-FDD3-88AAFF036FF3}"/>
              </a:ext>
            </a:extLst>
          </p:cNvPr>
          <p:cNvSpPr txBox="1"/>
          <p:nvPr/>
        </p:nvSpPr>
        <p:spPr>
          <a:xfrm>
            <a:off x="378199" y="8779916"/>
            <a:ext cx="6101602" cy="1015663"/>
          </a:xfrm>
          <a:prstGeom prst="rect">
            <a:avLst/>
          </a:prstGeom>
          <a:noFill/>
        </p:spPr>
        <p:txBody>
          <a:bodyPr wrap="square">
            <a:spAutoFit/>
          </a:bodyPr>
          <a:lstStyle/>
          <a:p>
            <a:pPr algn="just"/>
            <a:r>
              <a:rPr lang="en-GB" sz="1200" b="1" dirty="0">
                <a:latin typeface="Times New Roman" panose="02020603050405020304" pitchFamily="18" charset="0"/>
                <a:ea typeface="Calibri" panose="020F0502020204030204" pitchFamily="34" charset="0"/>
                <a:cs typeface="Times New Roman" panose="02020603050405020304" pitchFamily="18" charset="0"/>
              </a:rPr>
              <a:t>Figure S5. </a:t>
            </a:r>
            <a:r>
              <a:rPr lang="en-GB" sz="1200" dirty="0">
                <a:latin typeface="Times New Roman" panose="02020603050405020304" pitchFamily="18" charset="0"/>
                <a:ea typeface="Calibri" panose="020F0502020204030204" pitchFamily="34" charset="0"/>
                <a:cs typeface="Times New Roman" panose="02020603050405020304" pitchFamily="18" charset="0"/>
              </a:rPr>
              <a:t>Determination of the appropriate number of gene clusters for K-means method according to Silhouette coefficient (A-1), Davies-Bouldin index (A-2), AIC and BIC (B). In A the green and red lines corresponds respectively to the median and mean values. In the part B, AIC is represented in green and BIC in red. The dashed line correspond to the minimum for each criteria.</a:t>
            </a:r>
          </a:p>
        </p:txBody>
      </p:sp>
      <p:cxnSp>
        <p:nvCxnSpPr>
          <p:cNvPr id="26" name="Connecteur droit 25">
            <a:extLst>
              <a:ext uri="{FF2B5EF4-FFF2-40B4-BE49-F238E27FC236}">
                <a16:creationId xmlns:a16="http://schemas.microsoft.com/office/drawing/2014/main" id="{B099A0CF-FD05-9D9E-5805-AB9F28868D53}"/>
              </a:ext>
            </a:extLst>
          </p:cNvPr>
          <p:cNvCxnSpPr/>
          <p:nvPr/>
        </p:nvCxnSpPr>
        <p:spPr>
          <a:xfrm flipH="1">
            <a:off x="1854000" y="5628821"/>
            <a:ext cx="315000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7" name="ZoneTexte 7">
            <a:extLst>
              <a:ext uri="{FF2B5EF4-FFF2-40B4-BE49-F238E27FC236}">
                <a16:creationId xmlns:a16="http://schemas.microsoft.com/office/drawing/2014/main" id="{07E9FBE7-CA85-3E78-109D-1077F09E540C}"/>
              </a:ext>
            </a:extLst>
          </p:cNvPr>
          <p:cNvSpPr txBox="1"/>
          <p:nvPr/>
        </p:nvSpPr>
        <p:spPr>
          <a:xfrm>
            <a:off x="1366373" y="0"/>
            <a:ext cx="297127" cy="295337"/>
          </a:xfrm>
          <a:prstGeom prst="rect">
            <a:avLst/>
          </a:prstGeom>
          <a:noFill/>
        </p:spPr>
        <p:txBody>
          <a:bodyPr wrap="square" rtlCol="0">
            <a:spAutoFit/>
          </a:bodyPr>
          <a:lstStyle/>
          <a:p>
            <a:pPr algn="just">
              <a:lnSpc>
                <a:spcPct val="150000"/>
              </a:lnSpc>
            </a:pPr>
            <a:r>
              <a:rPr lang="en-GB" sz="1000" b="1" dirty="0">
                <a:solidFill>
                  <a:srgbClr val="000000"/>
                </a:solidFill>
                <a:latin typeface="Arial" panose="020B0604020202020204" pitchFamily="34" charset="0"/>
                <a:ea typeface="Microsoft JhengHei Light" panose="020B0304030504040204" pitchFamily="34" charset="-120"/>
                <a:cs typeface="Arial" panose="020B0604020202020204" pitchFamily="34" charset="0"/>
              </a:rPr>
              <a:t>A</a:t>
            </a:r>
            <a:endParaRPr lang="fr-FR" sz="12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28" name="ZoneTexte 7">
            <a:extLst>
              <a:ext uri="{FF2B5EF4-FFF2-40B4-BE49-F238E27FC236}">
                <a16:creationId xmlns:a16="http://schemas.microsoft.com/office/drawing/2014/main" id="{FD5E9D38-94CD-D278-D867-1D80A865B135}"/>
              </a:ext>
            </a:extLst>
          </p:cNvPr>
          <p:cNvSpPr txBox="1"/>
          <p:nvPr/>
        </p:nvSpPr>
        <p:spPr>
          <a:xfrm>
            <a:off x="1663500" y="40337"/>
            <a:ext cx="297127" cy="254750"/>
          </a:xfrm>
          <a:prstGeom prst="rect">
            <a:avLst/>
          </a:prstGeom>
          <a:noFill/>
        </p:spPr>
        <p:txBody>
          <a:bodyPr wrap="square" rtlCol="0">
            <a:spAutoFit/>
          </a:bodyPr>
          <a:lstStyle/>
          <a:p>
            <a:pPr algn="just">
              <a:lnSpc>
                <a:spcPct val="150000"/>
              </a:lnSpc>
            </a:pPr>
            <a:r>
              <a:rPr lang="en-GB" sz="800" b="1" kern="1200" dirty="0">
                <a:solidFill>
                  <a:srgbClr val="000000"/>
                </a:solidFill>
                <a:effectLst/>
                <a:latin typeface="Arial" panose="020B0604020202020204" pitchFamily="34" charset="0"/>
                <a:ea typeface="Microsoft JhengHei Light" panose="020B0304030504040204" pitchFamily="34" charset="-120"/>
                <a:cs typeface="Arial" panose="020B0604020202020204" pitchFamily="34" charset="0"/>
              </a:rPr>
              <a:t>1</a:t>
            </a:r>
            <a:endParaRPr lang="fr-FR" sz="105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29" name="ZoneTexte 7">
            <a:extLst>
              <a:ext uri="{FF2B5EF4-FFF2-40B4-BE49-F238E27FC236}">
                <a16:creationId xmlns:a16="http://schemas.microsoft.com/office/drawing/2014/main" id="{F5530077-E7AE-F2BC-1153-A61D2A40507C}"/>
              </a:ext>
            </a:extLst>
          </p:cNvPr>
          <p:cNvSpPr txBox="1"/>
          <p:nvPr/>
        </p:nvSpPr>
        <p:spPr>
          <a:xfrm>
            <a:off x="1663500" y="2708219"/>
            <a:ext cx="297127" cy="254750"/>
          </a:xfrm>
          <a:prstGeom prst="rect">
            <a:avLst/>
          </a:prstGeom>
          <a:noFill/>
        </p:spPr>
        <p:txBody>
          <a:bodyPr wrap="square" rtlCol="0">
            <a:spAutoFit/>
          </a:bodyPr>
          <a:lstStyle/>
          <a:p>
            <a:pPr algn="just">
              <a:lnSpc>
                <a:spcPct val="150000"/>
              </a:lnSpc>
            </a:pPr>
            <a:r>
              <a:rPr lang="en-GB" sz="800" b="1" kern="1200" dirty="0">
                <a:solidFill>
                  <a:srgbClr val="000000"/>
                </a:solidFill>
                <a:effectLst/>
                <a:latin typeface="Arial" panose="020B0604020202020204" pitchFamily="34" charset="0"/>
                <a:ea typeface="Microsoft JhengHei Light" panose="020B0304030504040204" pitchFamily="34" charset="-120"/>
                <a:cs typeface="Arial" panose="020B0604020202020204" pitchFamily="34" charset="0"/>
              </a:rPr>
              <a:t>2</a:t>
            </a:r>
            <a:endParaRPr lang="fr-FR" sz="105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30" name="ZoneTexte 7">
            <a:extLst>
              <a:ext uri="{FF2B5EF4-FFF2-40B4-BE49-F238E27FC236}">
                <a16:creationId xmlns:a16="http://schemas.microsoft.com/office/drawing/2014/main" id="{70ACFB55-CF1E-3F2E-CFC1-B83CC68831F0}"/>
              </a:ext>
            </a:extLst>
          </p:cNvPr>
          <p:cNvSpPr txBox="1"/>
          <p:nvPr/>
        </p:nvSpPr>
        <p:spPr>
          <a:xfrm>
            <a:off x="1366373" y="5628821"/>
            <a:ext cx="297127" cy="295337"/>
          </a:xfrm>
          <a:prstGeom prst="rect">
            <a:avLst/>
          </a:prstGeom>
          <a:noFill/>
        </p:spPr>
        <p:txBody>
          <a:bodyPr wrap="square" rtlCol="0">
            <a:spAutoFit/>
          </a:bodyPr>
          <a:lstStyle/>
          <a:p>
            <a:pPr algn="just">
              <a:lnSpc>
                <a:spcPct val="150000"/>
              </a:lnSpc>
            </a:pPr>
            <a:r>
              <a:rPr lang="en-GB" sz="1000" b="1" dirty="0">
                <a:solidFill>
                  <a:srgbClr val="000000"/>
                </a:solidFill>
                <a:latin typeface="Arial" panose="020B0604020202020204" pitchFamily="34" charset="0"/>
                <a:ea typeface="Microsoft JhengHei Light" panose="020B0304030504040204" pitchFamily="34" charset="-120"/>
                <a:cs typeface="Arial" panose="020B0604020202020204" pitchFamily="34" charset="0"/>
              </a:rPr>
              <a:t>B</a:t>
            </a:r>
            <a:endParaRPr lang="fr-FR" sz="1200" dirty="0">
              <a:effectLst/>
              <a:latin typeface="Times New Roman" panose="02020603050405020304" pitchFamily="18" charset="0"/>
              <a:ea typeface="Calibri" panose="020F0502020204030204" pitchFamily="34" charset="0"/>
              <a:cs typeface="Arial" panose="020B0604020202020204" pitchFamily="34" charset="0"/>
            </a:endParaRPr>
          </a:p>
        </p:txBody>
      </p:sp>
      <p:cxnSp>
        <p:nvCxnSpPr>
          <p:cNvPr id="31" name="Connecteur droit 30">
            <a:extLst>
              <a:ext uri="{FF2B5EF4-FFF2-40B4-BE49-F238E27FC236}">
                <a16:creationId xmlns:a16="http://schemas.microsoft.com/office/drawing/2014/main" id="{A3D139A9-1C85-1D8F-FC31-4100F63B558D}"/>
              </a:ext>
            </a:extLst>
          </p:cNvPr>
          <p:cNvCxnSpPr/>
          <p:nvPr/>
        </p:nvCxnSpPr>
        <p:spPr>
          <a:xfrm>
            <a:off x="1867071" y="5503024"/>
            <a:ext cx="511628" cy="0"/>
          </a:xfrm>
          <a:prstGeom prst="line">
            <a:avLst/>
          </a:prstGeom>
          <a:ln w="12700">
            <a:solidFill>
              <a:srgbClr val="6ABCFA"/>
            </a:solidFill>
          </a:ln>
        </p:spPr>
        <p:style>
          <a:lnRef idx="1">
            <a:schemeClr val="accent1"/>
          </a:lnRef>
          <a:fillRef idx="0">
            <a:schemeClr val="accent1"/>
          </a:fillRef>
          <a:effectRef idx="0">
            <a:schemeClr val="accent1"/>
          </a:effectRef>
          <a:fontRef idx="minor">
            <a:schemeClr val="tx1"/>
          </a:fontRef>
        </p:style>
      </p:cxnSp>
      <p:cxnSp>
        <p:nvCxnSpPr>
          <p:cNvPr id="32" name="Connecteur droit 31">
            <a:extLst>
              <a:ext uri="{FF2B5EF4-FFF2-40B4-BE49-F238E27FC236}">
                <a16:creationId xmlns:a16="http://schemas.microsoft.com/office/drawing/2014/main" id="{D366AE89-A26C-A243-36E7-AE331C089471}"/>
              </a:ext>
            </a:extLst>
          </p:cNvPr>
          <p:cNvCxnSpPr/>
          <p:nvPr/>
        </p:nvCxnSpPr>
        <p:spPr>
          <a:xfrm>
            <a:off x="3363856" y="5503024"/>
            <a:ext cx="511628" cy="0"/>
          </a:xfrm>
          <a:prstGeom prst="line">
            <a:avLst/>
          </a:prstGeom>
          <a:ln w="12700">
            <a:solidFill>
              <a:srgbClr val="F75858"/>
            </a:solidFill>
          </a:ln>
        </p:spPr>
        <p:style>
          <a:lnRef idx="1">
            <a:schemeClr val="accent1"/>
          </a:lnRef>
          <a:fillRef idx="0">
            <a:schemeClr val="accent1"/>
          </a:fillRef>
          <a:effectRef idx="0">
            <a:schemeClr val="accent1"/>
          </a:effectRef>
          <a:fontRef idx="minor">
            <a:schemeClr val="tx1"/>
          </a:fontRef>
        </p:style>
      </p:cxnSp>
      <p:sp>
        <p:nvSpPr>
          <p:cNvPr id="33" name="ZoneTexte 32">
            <a:extLst>
              <a:ext uri="{FF2B5EF4-FFF2-40B4-BE49-F238E27FC236}">
                <a16:creationId xmlns:a16="http://schemas.microsoft.com/office/drawing/2014/main" id="{8124B093-880D-AEB1-BE00-F014AE3912F9}"/>
              </a:ext>
            </a:extLst>
          </p:cNvPr>
          <p:cNvSpPr txBox="1"/>
          <p:nvPr/>
        </p:nvSpPr>
        <p:spPr>
          <a:xfrm>
            <a:off x="2435288" y="5349135"/>
            <a:ext cx="871792" cy="246221"/>
          </a:xfrm>
          <a:prstGeom prst="rect">
            <a:avLst/>
          </a:prstGeom>
          <a:noFill/>
        </p:spPr>
        <p:txBody>
          <a:bodyPr wrap="square" rtlCol="0">
            <a:spAutoFit/>
          </a:bodyPr>
          <a:lstStyle/>
          <a:p>
            <a:r>
              <a:rPr lang="fr-FR" sz="1000" dirty="0" err="1">
                <a:latin typeface="Arial" panose="020B0604020202020204" pitchFamily="34" charset="0"/>
                <a:cs typeface="Arial" panose="020B0604020202020204" pitchFamily="34" charset="0"/>
              </a:rPr>
              <a:t>Median</a:t>
            </a:r>
            <a:endParaRPr lang="fr-FR" sz="1000" dirty="0">
              <a:latin typeface="Arial" panose="020B0604020202020204" pitchFamily="34" charset="0"/>
              <a:cs typeface="Arial" panose="020B0604020202020204" pitchFamily="34" charset="0"/>
            </a:endParaRPr>
          </a:p>
        </p:txBody>
      </p:sp>
      <p:sp>
        <p:nvSpPr>
          <p:cNvPr id="34" name="ZoneTexte 33">
            <a:extLst>
              <a:ext uri="{FF2B5EF4-FFF2-40B4-BE49-F238E27FC236}">
                <a16:creationId xmlns:a16="http://schemas.microsoft.com/office/drawing/2014/main" id="{C897F29B-66CC-FCBC-AF87-745548C305DA}"/>
              </a:ext>
            </a:extLst>
          </p:cNvPr>
          <p:cNvSpPr txBox="1"/>
          <p:nvPr/>
        </p:nvSpPr>
        <p:spPr>
          <a:xfrm>
            <a:off x="4084130" y="5349135"/>
            <a:ext cx="871792" cy="246221"/>
          </a:xfrm>
          <a:prstGeom prst="rect">
            <a:avLst/>
          </a:prstGeom>
          <a:noFill/>
        </p:spPr>
        <p:txBody>
          <a:bodyPr wrap="square" rtlCol="0">
            <a:spAutoFit/>
          </a:bodyPr>
          <a:lstStyle/>
          <a:p>
            <a:r>
              <a:rPr lang="fr-FR" sz="1000" dirty="0" err="1">
                <a:latin typeface="Arial" panose="020B0604020202020204" pitchFamily="34" charset="0"/>
                <a:cs typeface="Arial" panose="020B0604020202020204" pitchFamily="34" charset="0"/>
              </a:rPr>
              <a:t>Mean</a:t>
            </a:r>
            <a:endParaRPr lang="fr-FR" sz="1000" dirty="0">
              <a:latin typeface="Arial" panose="020B0604020202020204" pitchFamily="34" charset="0"/>
              <a:cs typeface="Arial" panose="020B0604020202020204" pitchFamily="34" charset="0"/>
            </a:endParaRPr>
          </a:p>
        </p:txBody>
      </p:sp>
      <p:cxnSp>
        <p:nvCxnSpPr>
          <p:cNvPr id="35" name="Connecteur droit 34">
            <a:extLst>
              <a:ext uri="{FF2B5EF4-FFF2-40B4-BE49-F238E27FC236}">
                <a16:creationId xmlns:a16="http://schemas.microsoft.com/office/drawing/2014/main" id="{95B52F00-CB27-F5AF-154E-9F7449532311}"/>
              </a:ext>
            </a:extLst>
          </p:cNvPr>
          <p:cNvCxnSpPr/>
          <p:nvPr/>
        </p:nvCxnSpPr>
        <p:spPr>
          <a:xfrm>
            <a:off x="1867071" y="8617039"/>
            <a:ext cx="511628" cy="0"/>
          </a:xfrm>
          <a:prstGeom prst="line">
            <a:avLst/>
          </a:prstGeom>
          <a:ln w="12700">
            <a:solidFill>
              <a:srgbClr val="F401F9"/>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5CBB57FC-AD53-54BC-EF03-762CE5C8BF66}"/>
              </a:ext>
            </a:extLst>
          </p:cNvPr>
          <p:cNvCxnSpPr/>
          <p:nvPr/>
        </p:nvCxnSpPr>
        <p:spPr>
          <a:xfrm>
            <a:off x="3363856" y="8617039"/>
            <a:ext cx="511628" cy="0"/>
          </a:xfrm>
          <a:prstGeom prst="line">
            <a:avLst/>
          </a:prstGeom>
          <a:ln w="12700">
            <a:solidFill>
              <a:srgbClr val="0AF505"/>
            </a:solidFill>
          </a:ln>
        </p:spPr>
        <p:style>
          <a:lnRef idx="1">
            <a:schemeClr val="accent1"/>
          </a:lnRef>
          <a:fillRef idx="0">
            <a:schemeClr val="accent1"/>
          </a:fillRef>
          <a:effectRef idx="0">
            <a:schemeClr val="accent1"/>
          </a:effectRef>
          <a:fontRef idx="minor">
            <a:schemeClr val="tx1"/>
          </a:fontRef>
        </p:style>
      </p:cxnSp>
      <p:sp>
        <p:nvSpPr>
          <p:cNvPr id="37" name="ZoneTexte 36">
            <a:extLst>
              <a:ext uri="{FF2B5EF4-FFF2-40B4-BE49-F238E27FC236}">
                <a16:creationId xmlns:a16="http://schemas.microsoft.com/office/drawing/2014/main" id="{D555904F-69E7-BFEF-54A7-D9F9B42F2A83}"/>
              </a:ext>
            </a:extLst>
          </p:cNvPr>
          <p:cNvSpPr txBox="1"/>
          <p:nvPr/>
        </p:nvSpPr>
        <p:spPr>
          <a:xfrm>
            <a:off x="2435288" y="8463150"/>
            <a:ext cx="871792" cy="246221"/>
          </a:xfrm>
          <a:prstGeom prst="rect">
            <a:avLst/>
          </a:prstGeom>
          <a:noFill/>
        </p:spPr>
        <p:txBody>
          <a:bodyPr wrap="square" rtlCol="0">
            <a:spAutoFit/>
          </a:bodyPr>
          <a:lstStyle/>
          <a:p>
            <a:r>
              <a:rPr lang="fr-FR" sz="1000" dirty="0">
                <a:latin typeface="Arial" panose="020B0604020202020204" pitchFamily="34" charset="0"/>
                <a:cs typeface="Arial" panose="020B0604020202020204" pitchFamily="34" charset="0"/>
              </a:rPr>
              <a:t>AIC</a:t>
            </a:r>
          </a:p>
        </p:txBody>
      </p:sp>
      <p:sp>
        <p:nvSpPr>
          <p:cNvPr id="38" name="ZoneTexte 37">
            <a:extLst>
              <a:ext uri="{FF2B5EF4-FFF2-40B4-BE49-F238E27FC236}">
                <a16:creationId xmlns:a16="http://schemas.microsoft.com/office/drawing/2014/main" id="{8E089BE6-9275-B5A4-536C-C1F3BEB8DEAC}"/>
              </a:ext>
            </a:extLst>
          </p:cNvPr>
          <p:cNvSpPr txBox="1"/>
          <p:nvPr/>
        </p:nvSpPr>
        <p:spPr>
          <a:xfrm>
            <a:off x="4084130" y="8463150"/>
            <a:ext cx="871792" cy="246221"/>
          </a:xfrm>
          <a:prstGeom prst="rect">
            <a:avLst/>
          </a:prstGeom>
          <a:noFill/>
        </p:spPr>
        <p:txBody>
          <a:bodyPr wrap="square" rtlCol="0">
            <a:spAutoFit/>
          </a:bodyPr>
          <a:lstStyle/>
          <a:p>
            <a:r>
              <a:rPr lang="fr-FR" sz="1000" dirty="0">
                <a:latin typeface="Arial" panose="020B0604020202020204" pitchFamily="34" charset="0"/>
                <a:cs typeface="Arial" panose="020B0604020202020204" pitchFamily="34" charset="0"/>
              </a:rPr>
              <a:t>BIC</a:t>
            </a:r>
          </a:p>
        </p:txBody>
      </p:sp>
      <p:grpSp>
        <p:nvGrpSpPr>
          <p:cNvPr id="75" name="Groupe 74">
            <a:extLst>
              <a:ext uri="{FF2B5EF4-FFF2-40B4-BE49-F238E27FC236}">
                <a16:creationId xmlns:a16="http://schemas.microsoft.com/office/drawing/2014/main" id="{EC724153-8FA3-5BCB-545A-26C594550987}"/>
              </a:ext>
            </a:extLst>
          </p:cNvPr>
          <p:cNvGrpSpPr/>
          <p:nvPr/>
        </p:nvGrpSpPr>
        <p:grpSpPr>
          <a:xfrm>
            <a:off x="1567050" y="189929"/>
            <a:ext cx="3584990" cy="2539727"/>
            <a:chOff x="1567050" y="189929"/>
            <a:chExt cx="3584990" cy="2539727"/>
          </a:xfrm>
        </p:grpSpPr>
        <p:grpSp>
          <p:nvGrpSpPr>
            <p:cNvPr id="3" name="Groupe 2">
              <a:extLst>
                <a:ext uri="{FF2B5EF4-FFF2-40B4-BE49-F238E27FC236}">
                  <a16:creationId xmlns:a16="http://schemas.microsoft.com/office/drawing/2014/main" id="{8350CCD9-7416-E428-5B40-A1748137D178}"/>
                </a:ext>
              </a:extLst>
            </p:cNvPr>
            <p:cNvGrpSpPr/>
            <p:nvPr/>
          </p:nvGrpSpPr>
          <p:grpSpPr>
            <a:xfrm>
              <a:off x="2020351" y="196532"/>
              <a:ext cx="2986358" cy="2314315"/>
              <a:chOff x="2020351" y="196532"/>
              <a:chExt cx="2986358" cy="2314315"/>
            </a:xfrm>
          </p:grpSpPr>
          <p:pic>
            <p:nvPicPr>
              <p:cNvPr id="14" name="Image 13">
                <a:extLst>
                  <a:ext uri="{FF2B5EF4-FFF2-40B4-BE49-F238E27FC236}">
                    <a16:creationId xmlns:a16="http://schemas.microsoft.com/office/drawing/2014/main" id="{92020A0C-B9E5-0AB2-3D29-90765748A4AC}"/>
                  </a:ext>
                </a:extLst>
              </p:cNvPr>
              <p:cNvPicPr>
                <a:picLocks noChangeAspect="1"/>
              </p:cNvPicPr>
              <p:nvPr/>
            </p:nvPicPr>
            <p:blipFill rotWithShape="1">
              <a:blip r:embed="rId2">
                <a:extLst>
                  <a:ext uri="{28A0092B-C50C-407E-A947-70E740481C1C}">
                    <a14:useLocalDpi xmlns:a14="http://schemas.microsoft.com/office/drawing/2010/main" val="0"/>
                  </a:ext>
                </a:extLst>
              </a:blip>
              <a:srcRect l="5282" t="3544" r="-86" b="4620"/>
              <a:stretch/>
            </p:blipFill>
            <p:spPr>
              <a:xfrm>
                <a:off x="2020351" y="196532"/>
                <a:ext cx="2986358" cy="2314315"/>
              </a:xfrm>
              <a:prstGeom prst="rect">
                <a:avLst/>
              </a:prstGeom>
            </p:spPr>
          </p:pic>
          <p:cxnSp>
            <p:nvCxnSpPr>
              <p:cNvPr id="5" name="Connecteur droit 4">
                <a:extLst>
                  <a:ext uri="{FF2B5EF4-FFF2-40B4-BE49-F238E27FC236}">
                    <a16:creationId xmlns:a16="http://schemas.microsoft.com/office/drawing/2014/main" id="{DAAD799A-4B30-0BB9-7AAC-E1262B43C0DA}"/>
                  </a:ext>
                </a:extLst>
              </p:cNvPr>
              <p:cNvCxnSpPr>
                <a:cxnSpLocks/>
              </p:cNvCxnSpPr>
              <p:nvPr/>
            </p:nvCxnSpPr>
            <p:spPr>
              <a:xfrm flipV="1">
                <a:off x="2835570" y="1417652"/>
                <a:ext cx="1" cy="106631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Connecteur droit 5">
                <a:extLst>
                  <a:ext uri="{FF2B5EF4-FFF2-40B4-BE49-F238E27FC236}">
                    <a16:creationId xmlns:a16="http://schemas.microsoft.com/office/drawing/2014/main" id="{5FD3FD6A-4AFF-1216-9DB0-7FB59B58B1B3}"/>
                  </a:ext>
                </a:extLst>
              </p:cNvPr>
              <p:cNvCxnSpPr>
                <a:cxnSpLocks/>
              </p:cNvCxnSpPr>
              <p:nvPr/>
            </p:nvCxnSpPr>
            <p:spPr>
              <a:xfrm>
                <a:off x="2029534" y="2347898"/>
                <a:ext cx="806037"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A236E54F-89DE-D05C-BCAE-9794EA94F246}"/>
                  </a:ext>
                </a:extLst>
              </p:cNvPr>
              <p:cNvCxnSpPr>
                <a:cxnSpLocks/>
              </p:cNvCxnSpPr>
              <p:nvPr/>
            </p:nvCxnSpPr>
            <p:spPr>
              <a:xfrm>
                <a:off x="2029534" y="1417652"/>
                <a:ext cx="806037" cy="0"/>
              </a:xfrm>
              <a:prstGeom prst="line">
                <a:avLst/>
              </a:prstGeom>
              <a:ln w="12700">
                <a:solidFill>
                  <a:srgbClr val="6ABCFA"/>
                </a:solidFill>
              </a:ln>
            </p:spPr>
            <p:style>
              <a:lnRef idx="1">
                <a:schemeClr val="accent1"/>
              </a:lnRef>
              <a:fillRef idx="0">
                <a:schemeClr val="accent1"/>
              </a:fillRef>
              <a:effectRef idx="0">
                <a:schemeClr val="accent1"/>
              </a:effectRef>
              <a:fontRef idx="minor">
                <a:schemeClr val="tx1"/>
              </a:fontRef>
            </p:style>
          </p:cxnSp>
        </p:grpSp>
        <p:sp>
          <p:nvSpPr>
            <p:cNvPr id="46" name="ZoneTexte 50">
              <a:extLst>
                <a:ext uri="{FF2B5EF4-FFF2-40B4-BE49-F238E27FC236}">
                  <a16:creationId xmlns:a16="http://schemas.microsoft.com/office/drawing/2014/main" id="{A0CF592B-9D69-4C37-E7D2-15A106CDCB39}"/>
                </a:ext>
              </a:extLst>
            </p:cNvPr>
            <p:cNvSpPr txBox="1"/>
            <p:nvPr/>
          </p:nvSpPr>
          <p:spPr>
            <a:xfrm>
              <a:off x="1567050" y="198120"/>
              <a:ext cx="307777" cy="2281517"/>
            </a:xfrm>
            <a:prstGeom prst="rect">
              <a:avLst/>
            </a:prstGeom>
            <a:noFill/>
          </p:spPr>
          <p:txBody>
            <a:bodyPr vert="vert270" wrap="square">
              <a:spAutoFit/>
            </a:bodyPr>
            <a:lstStyle/>
            <a:p>
              <a:pPr algn="ctr"/>
              <a:r>
                <a:rPr lang="en-GB" sz="800" dirty="0">
                  <a:solidFill>
                    <a:srgbClr val="000000"/>
                  </a:solidFill>
                  <a:latin typeface="Arial" panose="020B0604020202020204" pitchFamily="34" charset="0"/>
                  <a:ea typeface="Calibri" panose="020F0502020204030204" pitchFamily="34" charset="0"/>
                  <a:cs typeface="Arial" panose="020B0604020202020204" pitchFamily="34" charset="0"/>
                </a:rPr>
                <a:t>Silhouette index</a:t>
              </a:r>
              <a:endParaRPr lang="fr-FR" sz="1200" dirty="0">
                <a:effectLst/>
                <a:latin typeface="Times New Roman" panose="02020603050405020304" pitchFamily="18" charset="0"/>
                <a:ea typeface="Calibri" panose="020F0502020204030204" pitchFamily="34" charset="0"/>
                <a:cs typeface="Arial" panose="020B0604020202020204" pitchFamily="34" charset="0"/>
              </a:endParaRPr>
            </a:p>
          </p:txBody>
        </p:sp>
        <p:sp>
          <p:nvSpPr>
            <p:cNvPr id="47" name="ZoneTexte 51">
              <a:extLst>
                <a:ext uri="{FF2B5EF4-FFF2-40B4-BE49-F238E27FC236}">
                  <a16:creationId xmlns:a16="http://schemas.microsoft.com/office/drawing/2014/main" id="{A08F62D1-1DCF-1793-D1F7-9C590FCF2052}"/>
                </a:ext>
              </a:extLst>
            </p:cNvPr>
            <p:cNvSpPr txBox="1"/>
            <p:nvPr/>
          </p:nvSpPr>
          <p:spPr>
            <a:xfrm>
              <a:off x="1700222" y="189929"/>
              <a:ext cx="434576" cy="215444"/>
            </a:xfrm>
            <a:prstGeom prst="rect">
              <a:avLst/>
            </a:prstGeom>
            <a:noFill/>
            <a:ln>
              <a:noFill/>
            </a:ln>
          </p:spPr>
          <p:txBody>
            <a:bodyPr wrap="square">
              <a:spAutoFit/>
            </a:bodyPr>
            <a:lstStyle/>
            <a:p>
              <a:pPr algn="ctr"/>
              <a:r>
                <a:rPr lang="en-GB" sz="800" kern="1200" dirty="0">
                  <a:solidFill>
                    <a:srgbClr val="4C4C4C"/>
                  </a:solidFill>
                  <a:effectLst/>
                  <a:latin typeface="Arial" panose="020B0604020202020204" pitchFamily="34" charset="0"/>
                  <a:ea typeface="Calibri" panose="020F0502020204030204" pitchFamily="34" charset="0"/>
                  <a:cs typeface="Arial" panose="020B0604020202020204" pitchFamily="34" charset="0"/>
                </a:rPr>
                <a:t>0.90</a:t>
              </a:r>
              <a:endParaRPr lang="fr-FR" sz="120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48" name="ZoneTexte 51">
              <a:extLst>
                <a:ext uri="{FF2B5EF4-FFF2-40B4-BE49-F238E27FC236}">
                  <a16:creationId xmlns:a16="http://schemas.microsoft.com/office/drawing/2014/main" id="{05B3E35B-DEC4-EB56-B741-7546D0D0FB69}"/>
                </a:ext>
              </a:extLst>
            </p:cNvPr>
            <p:cNvSpPr txBox="1"/>
            <p:nvPr/>
          </p:nvSpPr>
          <p:spPr>
            <a:xfrm>
              <a:off x="1700222" y="674656"/>
              <a:ext cx="434576" cy="215444"/>
            </a:xfrm>
            <a:prstGeom prst="rect">
              <a:avLst/>
            </a:prstGeom>
            <a:noFill/>
            <a:ln>
              <a:noFill/>
            </a:ln>
          </p:spPr>
          <p:txBody>
            <a:bodyPr wrap="square">
              <a:spAutoFit/>
            </a:bodyPr>
            <a:lstStyle/>
            <a:p>
              <a:pPr algn="ctr"/>
              <a:r>
                <a:rPr lang="en-GB" sz="800" kern="1200" dirty="0">
                  <a:solidFill>
                    <a:srgbClr val="4C4C4C"/>
                  </a:solidFill>
                  <a:effectLst/>
                  <a:latin typeface="Arial" panose="020B0604020202020204" pitchFamily="34" charset="0"/>
                  <a:ea typeface="Calibri" panose="020F0502020204030204" pitchFamily="34" charset="0"/>
                  <a:cs typeface="Arial" panose="020B0604020202020204" pitchFamily="34" charset="0"/>
                </a:rPr>
                <a:t>0.85</a:t>
              </a:r>
              <a:endParaRPr lang="fr-FR" sz="120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49" name="ZoneTexte 51">
              <a:extLst>
                <a:ext uri="{FF2B5EF4-FFF2-40B4-BE49-F238E27FC236}">
                  <a16:creationId xmlns:a16="http://schemas.microsoft.com/office/drawing/2014/main" id="{F6963A7F-20B7-647B-FEC8-815EB38E31AE}"/>
                </a:ext>
              </a:extLst>
            </p:cNvPr>
            <p:cNvSpPr txBox="1"/>
            <p:nvPr/>
          </p:nvSpPr>
          <p:spPr>
            <a:xfrm>
              <a:off x="1700222" y="1159397"/>
              <a:ext cx="434576" cy="215444"/>
            </a:xfrm>
            <a:prstGeom prst="rect">
              <a:avLst/>
            </a:prstGeom>
            <a:noFill/>
            <a:ln>
              <a:noFill/>
            </a:ln>
          </p:spPr>
          <p:txBody>
            <a:bodyPr wrap="square">
              <a:spAutoFit/>
            </a:bodyPr>
            <a:lstStyle/>
            <a:p>
              <a:pPr algn="ctr"/>
              <a:r>
                <a:rPr lang="en-GB" sz="800" kern="1200" dirty="0">
                  <a:solidFill>
                    <a:srgbClr val="4C4C4C"/>
                  </a:solidFill>
                  <a:effectLst/>
                  <a:latin typeface="Arial" panose="020B0604020202020204" pitchFamily="34" charset="0"/>
                  <a:ea typeface="Calibri" panose="020F0502020204030204" pitchFamily="34" charset="0"/>
                  <a:cs typeface="Arial" panose="020B0604020202020204" pitchFamily="34" charset="0"/>
                </a:rPr>
                <a:t>0.80</a:t>
              </a:r>
              <a:endParaRPr lang="fr-FR" sz="120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50" name="ZoneTexte 51">
              <a:extLst>
                <a:ext uri="{FF2B5EF4-FFF2-40B4-BE49-F238E27FC236}">
                  <a16:creationId xmlns:a16="http://schemas.microsoft.com/office/drawing/2014/main" id="{80ED95B0-57B0-53FE-2629-3100EF0E0E82}"/>
                </a:ext>
              </a:extLst>
            </p:cNvPr>
            <p:cNvSpPr txBox="1"/>
            <p:nvPr/>
          </p:nvSpPr>
          <p:spPr>
            <a:xfrm>
              <a:off x="1700222" y="1643029"/>
              <a:ext cx="434576" cy="215444"/>
            </a:xfrm>
            <a:prstGeom prst="rect">
              <a:avLst/>
            </a:prstGeom>
            <a:noFill/>
            <a:ln>
              <a:noFill/>
            </a:ln>
          </p:spPr>
          <p:txBody>
            <a:bodyPr wrap="square">
              <a:spAutoFit/>
            </a:bodyPr>
            <a:lstStyle/>
            <a:p>
              <a:pPr algn="ctr"/>
              <a:r>
                <a:rPr lang="en-GB" sz="800" kern="1200" dirty="0">
                  <a:solidFill>
                    <a:srgbClr val="4C4C4C"/>
                  </a:solidFill>
                  <a:effectLst/>
                  <a:latin typeface="Arial" panose="020B0604020202020204" pitchFamily="34" charset="0"/>
                  <a:ea typeface="Calibri" panose="020F0502020204030204" pitchFamily="34" charset="0"/>
                  <a:cs typeface="Arial" panose="020B0604020202020204" pitchFamily="34" charset="0"/>
                </a:rPr>
                <a:t>0.75</a:t>
              </a:r>
              <a:endParaRPr lang="fr-FR" sz="120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51" name="ZoneTexte 51">
              <a:extLst>
                <a:ext uri="{FF2B5EF4-FFF2-40B4-BE49-F238E27FC236}">
                  <a16:creationId xmlns:a16="http://schemas.microsoft.com/office/drawing/2014/main" id="{86E942A9-6DA7-5CE8-3E71-4E88E52BF1EC}"/>
                </a:ext>
              </a:extLst>
            </p:cNvPr>
            <p:cNvSpPr txBox="1"/>
            <p:nvPr/>
          </p:nvSpPr>
          <p:spPr>
            <a:xfrm>
              <a:off x="1700222" y="2128359"/>
              <a:ext cx="434576" cy="215444"/>
            </a:xfrm>
            <a:prstGeom prst="rect">
              <a:avLst/>
            </a:prstGeom>
            <a:noFill/>
            <a:ln>
              <a:noFill/>
            </a:ln>
          </p:spPr>
          <p:txBody>
            <a:bodyPr wrap="square">
              <a:spAutoFit/>
            </a:bodyPr>
            <a:lstStyle/>
            <a:p>
              <a:pPr algn="ctr"/>
              <a:r>
                <a:rPr lang="en-GB" sz="800" kern="1200" dirty="0">
                  <a:solidFill>
                    <a:srgbClr val="4C4C4C"/>
                  </a:solidFill>
                  <a:effectLst/>
                  <a:latin typeface="Arial" panose="020B0604020202020204" pitchFamily="34" charset="0"/>
                  <a:ea typeface="Calibri" panose="020F0502020204030204" pitchFamily="34" charset="0"/>
                  <a:cs typeface="Arial" panose="020B0604020202020204" pitchFamily="34" charset="0"/>
                </a:rPr>
                <a:t>0.70</a:t>
              </a:r>
              <a:endParaRPr lang="fr-FR" sz="120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52" name="ZoneTexte 51">
              <a:extLst>
                <a:ext uri="{FF2B5EF4-FFF2-40B4-BE49-F238E27FC236}">
                  <a16:creationId xmlns:a16="http://schemas.microsoft.com/office/drawing/2014/main" id="{6EDF19B0-EDA3-054B-431E-E5BBD98A084B}"/>
                </a:ext>
              </a:extLst>
            </p:cNvPr>
            <p:cNvSpPr txBox="1"/>
            <p:nvPr/>
          </p:nvSpPr>
          <p:spPr>
            <a:xfrm>
              <a:off x="2630998" y="2448503"/>
              <a:ext cx="607798" cy="184666"/>
            </a:xfrm>
            <a:prstGeom prst="rect">
              <a:avLst/>
            </a:prstGeom>
            <a:noFill/>
            <a:ln>
              <a:noFill/>
            </a:ln>
          </p:spPr>
          <p:txBody>
            <a:bodyPr wrap="square">
              <a:spAutoFit/>
            </a:bodyPr>
            <a:lstStyle/>
            <a:p>
              <a:pPr algn="ctr"/>
              <a:r>
                <a:rPr lang="en-GB" sz="600" dirty="0">
                  <a:solidFill>
                    <a:srgbClr val="4C4C4C"/>
                  </a:solidFill>
                  <a:latin typeface="Arial" panose="020B0604020202020204" pitchFamily="34" charset="0"/>
                  <a:ea typeface="Calibri" panose="020F0502020204030204" pitchFamily="34" charset="0"/>
                  <a:cs typeface="Arial" panose="020B0604020202020204" pitchFamily="34" charset="0"/>
                </a:rPr>
                <a:t>10</a:t>
              </a:r>
              <a:endParaRPr lang="fr-FR" sz="105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53" name="ZoneTexte 51">
              <a:extLst>
                <a:ext uri="{FF2B5EF4-FFF2-40B4-BE49-F238E27FC236}">
                  <a16:creationId xmlns:a16="http://schemas.microsoft.com/office/drawing/2014/main" id="{5AE96F9D-D695-C26F-9A05-F30CA9B507A2}"/>
                </a:ext>
              </a:extLst>
            </p:cNvPr>
            <p:cNvSpPr txBox="1"/>
            <p:nvPr/>
          </p:nvSpPr>
          <p:spPr>
            <a:xfrm>
              <a:off x="3587778" y="2446597"/>
              <a:ext cx="607798" cy="184666"/>
            </a:xfrm>
            <a:prstGeom prst="rect">
              <a:avLst/>
            </a:prstGeom>
            <a:noFill/>
            <a:ln>
              <a:noFill/>
            </a:ln>
          </p:spPr>
          <p:txBody>
            <a:bodyPr wrap="square">
              <a:spAutoFit/>
            </a:bodyPr>
            <a:lstStyle/>
            <a:p>
              <a:pPr algn="ctr"/>
              <a:r>
                <a:rPr lang="en-GB" sz="600" dirty="0">
                  <a:solidFill>
                    <a:srgbClr val="4C4C4C"/>
                  </a:solidFill>
                  <a:latin typeface="Arial" panose="020B0604020202020204" pitchFamily="34" charset="0"/>
                  <a:ea typeface="Calibri" panose="020F0502020204030204" pitchFamily="34" charset="0"/>
                  <a:cs typeface="Arial" panose="020B0604020202020204" pitchFamily="34" charset="0"/>
                </a:rPr>
                <a:t>20</a:t>
              </a:r>
              <a:endParaRPr lang="fr-FR" sz="105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54" name="ZoneTexte 51">
              <a:extLst>
                <a:ext uri="{FF2B5EF4-FFF2-40B4-BE49-F238E27FC236}">
                  <a16:creationId xmlns:a16="http://schemas.microsoft.com/office/drawing/2014/main" id="{F065A164-E8B2-592E-5558-9C5929852EC4}"/>
                </a:ext>
              </a:extLst>
            </p:cNvPr>
            <p:cNvSpPr txBox="1"/>
            <p:nvPr/>
          </p:nvSpPr>
          <p:spPr>
            <a:xfrm>
              <a:off x="4544242" y="2446344"/>
              <a:ext cx="607798" cy="184666"/>
            </a:xfrm>
            <a:prstGeom prst="rect">
              <a:avLst/>
            </a:prstGeom>
            <a:noFill/>
            <a:ln>
              <a:noFill/>
            </a:ln>
          </p:spPr>
          <p:txBody>
            <a:bodyPr wrap="square">
              <a:spAutoFit/>
            </a:bodyPr>
            <a:lstStyle/>
            <a:p>
              <a:pPr algn="ctr"/>
              <a:r>
                <a:rPr lang="en-GB" sz="600" dirty="0">
                  <a:solidFill>
                    <a:srgbClr val="4C4C4C"/>
                  </a:solidFill>
                  <a:latin typeface="Arial" panose="020B0604020202020204" pitchFamily="34" charset="0"/>
                  <a:ea typeface="Calibri" panose="020F0502020204030204" pitchFamily="34" charset="0"/>
                  <a:cs typeface="Arial" panose="020B0604020202020204" pitchFamily="34" charset="0"/>
                </a:rPr>
                <a:t>30</a:t>
              </a:r>
              <a:endParaRPr lang="fr-FR" sz="105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55" name="ZoneTexte 51">
              <a:extLst>
                <a:ext uri="{FF2B5EF4-FFF2-40B4-BE49-F238E27FC236}">
                  <a16:creationId xmlns:a16="http://schemas.microsoft.com/office/drawing/2014/main" id="{76603DA2-E128-1289-D572-15CC2EC0D130}"/>
                </a:ext>
              </a:extLst>
            </p:cNvPr>
            <p:cNvSpPr txBox="1"/>
            <p:nvPr/>
          </p:nvSpPr>
          <p:spPr>
            <a:xfrm>
              <a:off x="2040058" y="2544990"/>
              <a:ext cx="2938537" cy="184666"/>
            </a:xfrm>
            <a:prstGeom prst="rect">
              <a:avLst/>
            </a:prstGeom>
            <a:noFill/>
            <a:ln>
              <a:noFill/>
            </a:ln>
          </p:spPr>
          <p:txBody>
            <a:bodyPr wrap="square">
              <a:spAutoFit/>
            </a:bodyPr>
            <a:lstStyle/>
            <a:p>
              <a:pPr algn="ctr"/>
              <a:r>
                <a:rPr lang="en-GB" sz="600" dirty="0">
                  <a:latin typeface="Arial" panose="020B0604020202020204" pitchFamily="34" charset="0"/>
                  <a:ea typeface="Calibri" panose="020F0502020204030204" pitchFamily="34" charset="0"/>
                  <a:cs typeface="Arial" panose="020B0604020202020204" pitchFamily="34" charset="0"/>
                </a:rPr>
                <a:t>Number of Clusters</a:t>
              </a:r>
              <a:endParaRPr lang="fr-FR" sz="1050" dirty="0">
                <a:effectLst/>
                <a:latin typeface="Times New Roman" panose="02020603050405020304" pitchFamily="18" charset="0"/>
                <a:ea typeface="Calibri" panose="020F0502020204030204" pitchFamily="34" charset="0"/>
                <a:cs typeface="Arial" panose="020B0604020202020204" pitchFamily="34" charset="0"/>
              </a:endParaRPr>
            </a:p>
          </p:txBody>
        </p:sp>
      </p:grpSp>
      <p:grpSp>
        <p:nvGrpSpPr>
          <p:cNvPr id="76" name="Groupe 75">
            <a:extLst>
              <a:ext uri="{FF2B5EF4-FFF2-40B4-BE49-F238E27FC236}">
                <a16:creationId xmlns:a16="http://schemas.microsoft.com/office/drawing/2014/main" id="{91455DDE-2DC0-F5A4-47CB-47F156495885}"/>
              </a:ext>
            </a:extLst>
          </p:cNvPr>
          <p:cNvGrpSpPr/>
          <p:nvPr/>
        </p:nvGrpSpPr>
        <p:grpSpPr>
          <a:xfrm>
            <a:off x="1549519" y="2849037"/>
            <a:ext cx="3599282" cy="2435962"/>
            <a:chOff x="1549519" y="2849037"/>
            <a:chExt cx="3599282" cy="2435962"/>
          </a:xfrm>
        </p:grpSpPr>
        <p:grpSp>
          <p:nvGrpSpPr>
            <p:cNvPr id="4" name="Groupe 3">
              <a:extLst>
                <a:ext uri="{FF2B5EF4-FFF2-40B4-BE49-F238E27FC236}">
                  <a16:creationId xmlns:a16="http://schemas.microsoft.com/office/drawing/2014/main" id="{73D3EB28-A543-5BBD-0DBA-55A852123F87}"/>
                </a:ext>
              </a:extLst>
            </p:cNvPr>
            <p:cNvGrpSpPr/>
            <p:nvPr/>
          </p:nvGrpSpPr>
          <p:grpSpPr>
            <a:xfrm>
              <a:off x="1990468" y="2849037"/>
              <a:ext cx="3013532" cy="2314315"/>
              <a:chOff x="1990468" y="2849037"/>
              <a:chExt cx="3013532" cy="2314315"/>
            </a:xfrm>
          </p:grpSpPr>
          <p:pic>
            <p:nvPicPr>
              <p:cNvPr id="25" name="Image 24">
                <a:extLst>
                  <a:ext uri="{FF2B5EF4-FFF2-40B4-BE49-F238E27FC236}">
                    <a16:creationId xmlns:a16="http://schemas.microsoft.com/office/drawing/2014/main" id="{2C63D734-1C42-2737-FD5F-C88E04662413}"/>
                  </a:ext>
                </a:extLst>
              </p:cNvPr>
              <p:cNvPicPr>
                <a:picLocks noChangeAspect="1"/>
              </p:cNvPicPr>
              <p:nvPr/>
            </p:nvPicPr>
            <p:blipFill rotWithShape="1">
              <a:blip r:embed="rId3">
                <a:extLst>
                  <a:ext uri="{28A0092B-C50C-407E-A947-70E740481C1C}">
                    <a14:useLocalDpi xmlns:a14="http://schemas.microsoft.com/office/drawing/2010/main" val="0"/>
                  </a:ext>
                </a:extLst>
              </a:blip>
              <a:srcRect l="4332" t="3445" b="4716"/>
              <a:stretch/>
            </p:blipFill>
            <p:spPr>
              <a:xfrm>
                <a:off x="1990468" y="2849037"/>
                <a:ext cx="3013532" cy="2314315"/>
              </a:xfrm>
              <a:prstGeom prst="rect">
                <a:avLst/>
              </a:prstGeom>
            </p:spPr>
          </p:pic>
          <p:cxnSp>
            <p:nvCxnSpPr>
              <p:cNvPr id="8" name="Connecteur droit 7">
                <a:extLst>
                  <a:ext uri="{FF2B5EF4-FFF2-40B4-BE49-F238E27FC236}">
                    <a16:creationId xmlns:a16="http://schemas.microsoft.com/office/drawing/2014/main" id="{84081909-A09A-F6B4-82D1-6E12D9E7E86B}"/>
                  </a:ext>
                </a:extLst>
              </p:cNvPr>
              <p:cNvCxnSpPr>
                <a:cxnSpLocks/>
              </p:cNvCxnSpPr>
              <p:nvPr/>
            </p:nvCxnSpPr>
            <p:spPr>
              <a:xfrm flipV="1">
                <a:off x="2816376" y="3776762"/>
                <a:ext cx="0" cy="13620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A580B318-E7F5-CC65-003B-0E59D95D72B9}"/>
                  </a:ext>
                </a:extLst>
              </p:cNvPr>
              <p:cNvCxnSpPr>
                <a:cxnSpLocks/>
              </p:cNvCxnSpPr>
              <p:nvPr/>
            </p:nvCxnSpPr>
            <p:spPr>
              <a:xfrm>
                <a:off x="2010030" y="3776762"/>
                <a:ext cx="806346"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CE8434F9-0340-CC3B-FDFD-36BA2E1F72E2}"/>
                  </a:ext>
                </a:extLst>
              </p:cNvPr>
              <p:cNvCxnSpPr>
                <a:cxnSpLocks/>
              </p:cNvCxnSpPr>
              <p:nvPr/>
            </p:nvCxnSpPr>
            <p:spPr>
              <a:xfrm>
                <a:off x="2010030" y="3781106"/>
                <a:ext cx="806346" cy="0"/>
              </a:xfrm>
              <a:prstGeom prst="line">
                <a:avLst/>
              </a:prstGeom>
              <a:ln w="12700">
                <a:solidFill>
                  <a:srgbClr val="6ABCFA"/>
                </a:solidFill>
              </a:ln>
            </p:spPr>
            <p:style>
              <a:lnRef idx="1">
                <a:schemeClr val="accent1"/>
              </a:lnRef>
              <a:fillRef idx="0">
                <a:schemeClr val="accent1"/>
              </a:fillRef>
              <a:effectRef idx="0">
                <a:schemeClr val="accent1"/>
              </a:effectRef>
              <a:fontRef idx="minor">
                <a:schemeClr val="tx1"/>
              </a:fontRef>
            </p:style>
          </p:cxnSp>
        </p:grpSp>
        <p:sp>
          <p:nvSpPr>
            <p:cNvPr id="56" name="ZoneTexte 50">
              <a:extLst>
                <a:ext uri="{FF2B5EF4-FFF2-40B4-BE49-F238E27FC236}">
                  <a16:creationId xmlns:a16="http://schemas.microsoft.com/office/drawing/2014/main" id="{37879FBD-9E28-A97F-0D61-9EC8A96A11F0}"/>
                </a:ext>
              </a:extLst>
            </p:cNvPr>
            <p:cNvSpPr txBox="1"/>
            <p:nvPr/>
          </p:nvSpPr>
          <p:spPr>
            <a:xfrm>
              <a:off x="1549519" y="2849950"/>
              <a:ext cx="307777" cy="2281517"/>
            </a:xfrm>
            <a:prstGeom prst="rect">
              <a:avLst/>
            </a:prstGeom>
            <a:noFill/>
          </p:spPr>
          <p:txBody>
            <a:bodyPr vert="vert270" wrap="square">
              <a:spAutoFit/>
            </a:bodyPr>
            <a:lstStyle/>
            <a:p>
              <a:pPr algn="ctr"/>
              <a:r>
                <a:rPr lang="en-GB" sz="800" dirty="0">
                  <a:solidFill>
                    <a:srgbClr val="000000"/>
                  </a:solidFill>
                  <a:latin typeface="Arial" panose="020B0604020202020204" pitchFamily="34" charset="0"/>
                  <a:ea typeface="Calibri" panose="020F0502020204030204" pitchFamily="34" charset="0"/>
                  <a:cs typeface="Arial" panose="020B0604020202020204" pitchFamily="34" charset="0"/>
                </a:rPr>
                <a:t>Davies-Bouldin index</a:t>
              </a:r>
            </a:p>
          </p:txBody>
        </p:sp>
        <p:sp>
          <p:nvSpPr>
            <p:cNvPr id="58" name="ZoneTexte 51">
              <a:extLst>
                <a:ext uri="{FF2B5EF4-FFF2-40B4-BE49-F238E27FC236}">
                  <a16:creationId xmlns:a16="http://schemas.microsoft.com/office/drawing/2014/main" id="{8435E978-FB26-8649-CA49-068AF02CB497}"/>
                </a:ext>
              </a:extLst>
            </p:cNvPr>
            <p:cNvSpPr txBox="1"/>
            <p:nvPr/>
          </p:nvSpPr>
          <p:spPr>
            <a:xfrm>
              <a:off x="1682691" y="3056606"/>
              <a:ext cx="434576" cy="215444"/>
            </a:xfrm>
            <a:prstGeom prst="rect">
              <a:avLst/>
            </a:prstGeom>
            <a:noFill/>
            <a:ln>
              <a:noFill/>
            </a:ln>
          </p:spPr>
          <p:txBody>
            <a:bodyPr wrap="square">
              <a:spAutoFit/>
            </a:bodyPr>
            <a:lstStyle/>
            <a:p>
              <a:pPr algn="ctr"/>
              <a:r>
                <a:rPr lang="en-GB" sz="800" kern="1200" dirty="0">
                  <a:solidFill>
                    <a:srgbClr val="4C4C4C"/>
                  </a:solidFill>
                  <a:effectLst/>
                  <a:latin typeface="Arial" panose="020B0604020202020204" pitchFamily="34" charset="0"/>
                  <a:ea typeface="Calibri" panose="020F0502020204030204" pitchFamily="34" charset="0"/>
                  <a:cs typeface="Arial" panose="020B0604020202020204" pitchFamily="34" charset="0"/>
                </a:rPr>
                <a:t>  0.8</a:t>
              </a:r>
              <a:endParaRPr lang="fr-FR" sz="120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59" name="ZoneTexte 51">
              <a:extLst>
                <a:ext uri="{FF2B5EF4-FFF2-40B4-BE49-F238E27FC236}">
                  <a16:creationId xmlns:a16="http://schemas.microsoft.com/office/drawing/2014/main" id="{299950FC-AC29-EBAF-4A6F-64CC25D28D2F}"/>
                </a:ext>
              </a:extLst>
            </p:cNvPr>
            <p:cNvSpPr txBox="1"/>
            <p:nvPr/>
          </p:nvSpPr>
          <p:spPr>
            <a:xfrm>
              <a:off x="1682691" y="3593727"/>
              <a:ext cx="434576" cy="215444"/>
            </a:xfrm>
            <a:prstGeom prst="rect">
              <a:avLst/>
            </a:prstGeom>
            <a:noFill/>
            <a:ln>
              <a:noFill/>
            </a:ln>
          </p:spPr>
          <p:txBody>
            <a:bodyPr wrap="square">
              <a:spAutoFit/>
            </a:bodyPr>
            <a:lstStyle/>
            <a:p>
              <a:pPr algn="ctr"/>
              <a:r>
                <a:rPr lang="en-GB" sz="800" kern="1200" dirty="0">
                  <a:solidFill>
                    <a:srgbClr val="4C4C4C"/>
                  </a:solidFill>
                  <a:effectLst/>
                  <a:latin typeface="Arial" panose="020B0604020202020204" pitchFamily="34" charset="0"/>
                  <a:ea typeface="Calibri" panose="020F0502020204030204" pitchFamily="34" charset="0"/>
                  <a:cs typeface="Arial" panose="020B0604020202020204" pitchFamily="34" charset="0"/>
                </a:rPr>
                <a:t>  0.7</a:t>
              </a:r>
              <a:endParaRPr lang="fr-FR" sz="120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60" name="ZoneTexte 51">
              <a:extLst>
                <a:ext uri="{FF2B5EF4-FFF2-40B4-BE49-F238E27FC236}">
                  <a16:creationId xmlns:a16="http://schemas.microsoft.com/office/drawing/2014/main" id="{70A0F430-E408-48C5-7EF0-E058A7268379}"/>
                </a:ext>
              </a:extLst>
            </p:cNvPr>
            <p:cNvSpPr txBox="1"/>
            <p:nvPr/>
          </p:nvSpPr>
          <p:spPr>
            <a:xfrm>
              <a:off x="1682691" y="4128170"/>
              <a:ext cx="434576" cy="215444"/>
            </a:xfrm>
            <a:prstGeom prst="rect">
              <a:avLst/>
            </a:prstGeom>
            <a:noFill/>
            <a:ln>
              <a:noFill/>
            </a:ln>
          </p:spPr>
          <p:txBody>
            <a:bodyPr wrap="square">
              <a:spAutoFit/>
            </a:bodyPr>
            <a:lstStyle/>
            <a:p>
              <a:pPr algn="ctr"/>
              <a:r>
                <a:rPr lang="en-GB" sz="800" kern="1200" dirty="0">
                  <a:solidFill>
                    <a:srgbClr val="4C4C4C"/>
                  </a:solidFill>
                  <a:effectLst/>
                  <a:latin typeface="Arial" panose="020B0604020202020204" pitchFamily="34" charset="0"/>
                  <a:ea typeface="Calibri" panose="020F0502020204030204" pitchFamily="34" charset="0"/>
                  <a:cs typeface="Arial" panose="020B0604020202020204" pitchFamily="34" charset="0"/>
                </a:rPr>
                <a:t> 0.6</a:t>
              </a:r>
              <a:endParaRPr lang="fr-FR" sz="120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61" name="ZoneTexte 51">
              <a:extLst>
                <a:ext uri="{FF2B5EF4-FFF2-40B4-BE49-F238E27FC236}">
                  <a16:creationId xmlns:a16="http://schemas.microsoft.com/office/drawing/2014/main" id="{F424D257-1C99-D225-2397-43767D4D14A8}"/>
                </a:ext>
              </a:extLst>
            </p:cNvPr>
            <p:cNvSpPr txBox="1"/>
            <p:nvPr/>
          </p:nvSpPr>
          <p:spPr>
            <a:xfrm>
              <a:off x="1682691" y="4665878"/>
              <a:ext cx="434576" cy="215444"/>
            </a:xfrm>
            <a:prstGeom prst="rect">
              <a:avLst/>
            </a:prstGeom>
            <a:noFill/>
            <a:ln>
              <a:noFill/>
            </a:ln>
          </p:spPr>
          <p:txBody>
            <a:bodyPr wrap="square">
              <a:spAutoFit/>
            </a:bodyPr>
            <a:lstStyle/>
            <a:p>
              <a:pPr algn="ctr"/>
              <a:r>
                <a:rPr lang="en-GB" sz="800" kern="1200" dirty="0">
                  <a:solidFill>
                    <a:srgbClr val="4C4C4C"/>
                  </a:solidFill>
                  <a:effectLst/>
                  <a:latin typeface="Arial" panose="020B0604020202020204" pitchFamily="34" charset="0"/>
                  <a:ea typeface="Calibri" panose="020F0502020204030204" pitchFamily="34" charset="0"/>
                  <a:cs typeface="Arial" panose="020B0604020202020204" pitchFamily="34" charset="0"/>
                </a:rPr>
                <a:t>  0.5</a:t>
              </a:r>
              <a:endParaRPr lang="fr-FR" sz="120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62" name="ZoneTexte 61">
              <a:extLst>
                <a:ext uri="{FF2B5EF4-FFF2-40B4-BE49-F238E27FC236}">
                  <a16:creationId xmlns:a16="http://schemas.microsoft.com/office/drawing/2014/main" id="{105AF4BE-9E99-3E4C-7531-E2BE6986E246}"/>
                </a:ext>
              </a:extLst>
            </p:cNvPr>
            <p:cNvSpPr txBox="1"/>
            <p:nvPr/>
          </p:nvSpPr>
          <p:spPr>
            <a:xfrm>
              <a:off x="2613467" y="5100333"/>
              <a:ext cx="607798" cy="184666"/>
            </a:xfrm>
            <a:prstGeom prst="rect">
              <a:avLst/>
            </a:prstGeom>
            <a:noFill/>
            <a:ln>
              <a:noFill/>
            </a:ln>
          </p:spPr>
          <p:txBody>
            <a:bodyPr wrap="square">
              <a:spAutoFit/>
            </a:bodyPr>
            <a:lstStyle/>
            <a:p>
              <a:pPr algn="ctr"/>
              <a:r>
                <a:rPr lang="en-GB" sz="600" dirty="0">
                  <a:solidFill>
                    <a:srgbClr val="4C4C4C"/>
                  </a:solidFill>
                  <a:latin typeface="Arial" panose="020B0604020202020204" pitchFamily="34" charset="0"/>
                  <a:ea typeface="Calibri" panose="020F0502020204030204" pitchFamily="34" charset="0"/>
                  <a:cs typeface="Arial" panose="020B0604020202020204" pitchFamily="34" charset="0"/>
                </a:rPr>
                <a:t>10</a:t>
              </a:r>
              <a:endParaRPr lang="fr-FR" sz="105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63" name="ZoneTexte 51">
              <a:extLst>
                <a:ext uri="{FF2B5EF4-FFF2-40B4-BE49-F238E27FC236}">
                  <a16:creationId xmlns:a16="http://schemas.microsoft.com/office/drawing/2014/main" id="{E7B4A4E2-0644-550B-7860-CD0A3CE61F4B}"/>
                </a:ext>
              </a:extLst>
            </p:cNvPr>
            <p:cNvSpPr txBox="1"/>
            <p:nvPr/>
          </p:nvSpPr>
          <p:spPr>
            <a:xfrm>
              <a:off x="3576599" y="5098427"/>
              <a:ext cx="607798" cy="184666"/>
            </a:xfrm>
            <a:prstGeom prst="rect">
              <a:avLst/>
            </a:prstGeom>
            <a:noFill/>
            <a:ln>
              <a:noFill/>
            </a:ln>
          </p:spPr>
          <p:txBody>
            <a:bodyPr wrap="square">
              <a:spAutoFit/>
            </a:bodyPr>
            <a:lstStyle/>
            <a:p>
              <a:pPr algn="ctr"/>
              <a:r>
                <a:rPr lang="en-GB" sz="600" dirty="0">
                  <a:solidFill>
                    <a:srgbClr val="4C4C4C"/>
                  </a:solidFill>
                  <a:latin typeface="Arial" panose="020B0604020202020204" pitchFamily="34" charset="0"/>
                  <a:ea typeface="Calibri" panose="020F0502020204030204" pitchFamily="34" charset="0"/>
                  <a:cs typeface="Arial" panose="020B0604020202020204" pitchFamily="34" charset="0"/>
                </a:rPr>
                <a:t>20</a:t>
              </a:r>
              <a:endParaRPr lang="fr-FR" sz="105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64" name="ZoneTexte 51">
              <a:extLst>
                <a:ext uri="{FF2B5EF4-FFF2-40B4-BE49-F238E27FC236}">
                  <a16:creationId xmlns:a16="http://schemas.microsoft.com/office/drawing/2014/main" id="{E6B68E24-EA69-14B4-8899-33796A0CC20E}"/>
                </a:ext>
              </a:extLst>
            </p:cNvPr>
            <p:cNvSpPr txBox="1"/>
            <p:nvPr/>
          </p:nvSpPr>
          <p:spPr>
            <a:xfrm>
              <a:off x="4541003" y="5098174"/>
              <a:ext cx="607798" cy="184666"/>
            </a:xfrm>
            <a:prstGeom prst="rect">
              <a:avLst/>
            </a:prstGeom>
            <a:noFill/>
            <a:ln>
              <a:noFill/>
            </a:ln>
          </p:spPr>
          <p:txBody>
            <a:bodyPr wrap="square">
              <a:spAutoFit/>
            </a:bodyPr>
            <a:lstStyle/>
            <a:p>
              <a:pPr algn="ctr"/>
              <a:r>
                <a:rPr lang="en-GB" sz="600" dirty="0">
                  <a:solidFill>
                    <a:srgbClr val="4C4C4C"/>
                  </a:solidFill>
                  <a:latin typeface="Arial" panose="020B0604020202020204" pitchFamily="34" charset="0"/>
                  <a:ea typeface="Calibri" panose="020F0502020204030204" pitchFamily="34" charset="0"/>
                  <a:cs typeface="Arial" panose="020B0604020202020204" pitchFamily="34" charset="0"/>
                </a:rPr>
                <a:t>30</a:t>
              </a:r>
              <a:endParaRPr lang="fr-FR" sz="105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grpSp>
      <p:sp>
        <p:nvSpPr>
          <p:cNvPr id="65" name="ZoneTexte 51">
            <a:extLst>
              <a:ext uri="{FF2B5EF4-FFF2-40B4-BE49-F238E27FC236}">
                <a16:creationId xmlns:a16="http://schemas.microsoft.com/office/drawing/2014/main" id="{D6B4C438-923C-0ED2-7616-9792EEAE0C1B}"/>
              </a:ext>
            </a:extLst>
          </p:cNvPr>
          <p:cNvSpPr txBox="1"/>
          <p:nvPr/>
        </p:nvSpPr>
        <p:spPr>
          <a:xfrm>
            <a:off x="2022527" y="5196820"/>
            <a:ext cx="2938537" cy="184666"/>
          </a:xfrm>
          <a:prstGeom prst="rect">
            <a:avLst/>
          </a:prstGeom>
          <a:noFill/>
          <a:ln>
            <a:noFill/>
          </a:ln>
        </p:spPr>
        <p:txBody>
          <a:bodyPr wrap="square">
            <a:spAutoFit/>
          </a:bodyPr>
          <a:lstStyle/>
          <a:p>
            <a:pPr algn="ctr"/>
            <a:r>
              <a:rPr lang="en-GB" sz="600" dirty="0">
                <a:latin typeface="Arial" panose="020B0604020202020204" pitchFamily="34" charset="0"/>
                <a:ea typeface="Calibri" panose="020F0502020204030204" pitchFamily="34" charset="0"/>
                <a:cs typeface="Arial" panose="020B0604020202020204" pitchFamily="34" charset="0"/>
              </a:rPr>
              <a:t>Number of Clusters</a:t>
            </a:r>
            <a:endParaRPr lang="fr-FR" sz="1050" dirty="0">
              <a:effectLst/>
              <a:latin typeface="Times New Roman" panose="02020603050405020304" pitchFamily="18" charset="0"/>
              <a:ea typeface="Calibri" panose="020F0502020204030204" pitchFamily="34" charset="0"/>
              <a:cs typeface="Arial" panose="020B0604020202020204" pitchFamily="34" charset="0"/>
            </a:endParaRPr>
          </a:p>
        </p:txBody>
      </p:sp>
      <p:grpSp>
        <p:nvGrpSpPr>
          <p:cNvPr id="77" name="Groupe 76">
            <a:extLst>
              <a:ext uri="{FF2B5EF4-FFF2-40B4-BE49-F238E27FC236}">
                <a16:creationId xmlns:a16="http://schemas.microsoft.com/office/drawing/2014/main" id="{DB1187F7-7CC3-D6E7-6ACE-BFF5EE2B1C07}"/>
              </a:ext>
            </a:extLst>
          </p:cNvPr>
          <p:cNvGrpSpPr/>
          <p:nvPr/>
        </p:nvGrpSpPr>
        <p:grpSpPr>
          <a:xfrm>
            <a:off x="1531434" y="5886273"/>
            <a:ext cx="3599282" cy="2582149"/>
            <a:chOff x="1531434" y="5886273"/>
            <a:chExt cx="3599282" cy="2582149"/>
          </a:xfrm>
        </p:grpSpPr>
        <p:grpSp>
          <p:nvGrpSpPr>
            <p:cNvPr id="11" name="Groupe 10">
              <a:extLst>
                <a:ext uri="{FF2B5EF4-FFF2-40B4-BE49-F238E27FC236}">
                  <a16:creationId xmlns:a16="http://schemas.microsoft.com/office/drawing/2014/main" id="{1B29766D-9BC8-FF30-35AA-71DBF1993543}"/>
                </a:ext>
              </a:extLst>
            </p:cNvPr>
            <p:cNvGrpSpPr/>
            <p:nvPr/>
          </p:nvGrpSpPr>
          <p:grpSpPr>
            <a:xfrm>
              <a:off x="1973262" y="5886273"/>
              <a:ext cx="3005333" cy="2322356"/>
              <a:chOff x="1973262" y="5886273"/>
              <a:chExt cx="3005333" cy="2322356"/>
            </a:xfrm>
          </p:grpSpPr>
          <p:pic>
            <p:nvPicPr>
              <p:cNvPr id="40" name="Image 39">
                <a:extLst>
                  <a:ext uri="{FF2B5EF4-FFF2-40B4-BE49-F238E27FC236}">
                    <a16:creationId xmlns:a16="http://schemas.microsoft.com/office/drawing/2014/main" id="{8C2ACB25-B9A1-C63B-BAD9-9E8B0A1D30BE}"/>
                  </a:ext>
                </a:extLst>
              </p:cNvPr>
              <p:cNvPicPr>
                <a:picLocks noChangeAspect="1"/>
              </p:cNvPicPr>
              <p:nvPr/>
            </p:nvPicPr>
            <p:blipFill rotWithShape="1">
              <a:blip r:embed="rId4">
                <a:extLst>
                  <a:ext uri="{28A0092B-C50C-407E-A947-70E740481C1C}">
                    <a14:useLocalDpi xmlns:a14="http://schemas.microsoft.com/office/drawing/2010/main" val="0"/>
                  </a:ext>
                </a:extLst>
              </a:blip>
              <a:srcRect l="4593" t="2988" b="4855"/>
              <a:stretch/>
            </p:blipFill>
            <p:spPr>
              <a:xfrm>
                <a:off x="1973262" y="5886273"/>
                <a:ext cx="3005333" cy="2322356"/>
              </a:xfrm>
              <a:prstGeom prst="rect">
                <a:avLst/>
              </a:prstGeom>
            </p:spPr>
          </p:pic>
          <p:cxnSp>
            <p:nvCxnSpPr>
              <p:cNvPr id="17" name="Connecteur droit 16">
                <a:extLst>
                  <a:ext uri="{FF2B5EF4-FFF2-40B4-BE49-F238E27FC236}">
                    <a16:creationId xmlns:a16="http://schemas.microsoft.com/office/drawing/2014/main" id="{56D46BD5-63E4-056F-3A0C-7467DDB334D6}"/>
                  </a:ext>
                </a:extLst>
              </p:cNvPr>
              <p:cNvCxnSpPr>
                <a:cxnSpLocks/>
              </p:cNvCxnSpPr>
              <p:nvPr/>
            </p:nvCxnSpPr>
            <p:spPr>
              <a:xfrm flipV="1">
                <a:off x="2730051" y="7565822"/>
                <a:ext cx="0" cy="52555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AA80CA4D-7C05-1CDA-6BA2-D05431E27B1E}"/>
                  </a:ext>
                </a:extLst>
              </p:cNvPr>
              <p:cNvCxnSpPr>
                <a:cxnSpLocks/>
              </p:cNvCxnSpPr>
              <p:nvPr/>
            </p:nvCxnSpPr>
            <p:spPr>
              <a:xfrm flipV="1">
                <a:off x="3209708" y="7986487"/>
                <a:ext cx="0" cy="12115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2CDC0A27-AE3C-5AC2-C87E-643B3F7586F8}"/>
                  </a:ext>
                </a:extLst>
              </p:cNvPr>
              <p:cNvCxnSpPr>
                <a:cxnSpLocks/>
              </p:cNvCxnSpPr>
              <p:nvPr/>
            </p:nvCxnSpPr>
            <p:spPr>
              <a:xfrm>
                <a:off x="2020351" y="7565822"/>
                <a:ext cx="709700" cy="0"/>
              </a:xfrm>
              <a:prstGeom prst="line">
                <a:avLst/>
              </a:prstGeom>
              <a:ln>
                <a:solidFill>
                  <a:srgbClr val="F75858"/>
                </a:solidFill>
                <a:prstDash val="dash"/>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BB54F994-5A55-64FE-F560-20C535605343}"/>
                  </a:ext>
                </a:extLst>
              </p:cNvPr>
              <p:cNvCxnSpPr>
                <a:cxnSpLocks/>
              </p:cNvCxnSpPr>
              <p:nvPr/>
            </p:nvCxnSpPr>
            <p:spPr>
              <a:xfrm>
                <a:off x="2020351" y="7988417"/>
                <a:ext cx="1212030" cy="0"/>
              </a:xfrm>
              <a:prstGeom prst="line">
                <a:avLst/>
              </a:prstGeom>
              <a:ln>
                <a:solidFill>
                  <a:srgbClr val="F401F9"/>
                </a:solidFill>
                <a:prstDash val="dash"/>
              </a:ln>
            </p:spPr>
            <p:style>
              <a:lnRef idx="1">
                <a:schemeClr val="accent1"/>
              </a:lnRef>
              <a:fillRef idx="0">
                <a:schemeClr val="accent1"/>
              </a:fillRef>
              <a:effectRef idx="0">
                <a:schemeClr val="accent1"/>
              </a:effectRef>
              <a:fontRef idx="minor">
                <a:schemeClr val="tx1"/>
              </a:fontRef>
            </p:style>
          </p:cxnSp>
          <p:cxnSp>
            <p:nvCxnSpPr>
              <p:cNvPr id="21" name="Connecteur droit 20">
                <a:extLst>
                  <a:ext uri="{FF2B5EF4-FFF2-40B4-BE49-F238E27FC236}">
                    <a16:creationId xmlns:a16="http://schemas.microsoft.com/office/drawing/2014/main" id="{5E220A2B-290B-7389-E7D7-A19E02948078}"/>
                  </a:ext>
                </a:extLst>
              </p:cNvPr>
              <p:cNvCxnSpPr>
                <a:cxnSpLocks/>
              </p:cNvCxnSpPr>
              <p:nvPr/>
            </p:nvCxnSpPr>
            <p:spPr>
              <a:xfrm flipV="1">
                <a:off x="2827322" y="7565822"/>
                <a:ext cx="0" cy="5255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a:extLst>
                  <a:ext uri="{FF2B5EF4-FFF2-40B4-BE49-F238E27FC236}">
                    <a16:creationId xmlns:a16="http://schemas.microsoft.com/office/drawing/2014/main" id="{45803684-70C9-DCDA-1544-0693BD3B8C8C}"/>
                  </a:ext>
                </a:extLst>
              </p:cNvPr>
              <p:cNvCxnSpPr>
                <a:cxnSpLocks/>
              </p:cNvCxnSpPr>
              <p:nvPr/>
            </p:nvCxnSpPr>
            <p:spPr>
              <a:xfrm>
                <a:off x="2020351" y="7567752"/>
                <a:ext cx="806973" cy="0"/>
              </a:xfrm>
              <a:prstGeom prst="line">
                <a:avLst/>
              </a:prstGeom>
              <a:ln w="12700">
                <a:solidFill>
                  <a:srgbClr val="0AF505"/>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32A9554E-1E5E-52CA-7DEA-51F942AF7A54}"/>
                  </a:ext>
                </a:extLst>
              </p:cNvPr>
              <p:cNvCxnSpPr>
                <a:cxnSpLocks/>
              </p:cNvCxnSpPr>
              <p:nvPr/>
            </p:nvCxnSpPr>
            <p:spPr>
              <a:xfrm>
                <a:off x="2020351" y="7955891"/>
                <a:ext cx="805848" cy="0"/>
              </a:xfrm>
              <a:prstGeom prst="line">
                <a:avLst/>
              </a:prstGeom>
              <a:ln w="12700">
                <a:solidFill>
                  <a:srgbClr val="F401F9"/>
                </a:solidFill>
              </a:ln>
            </p:spPr>
            <p:style>
              <a:lnRef idx="1">
                <a:schemeClr val="accent1"/>
              </a:lnRef>
              <a:fillRef idx="0">
                <a:schemeClr val="accent1"/>
              </a:fillRef>
              <a:effectRef idx="0">
                <a:schemeClr val="accent1"/>
              </a:effectRef>
              <a:fontRef idx="minor">
                <a:schemeClr val="tx1"/>
              </a:fontRef>
            </p:style>
          </p:cxnSp>
        </p:grpSp>
        <p:sp>
          <p:nvSpPr>
            <p:cNvPr id="66" name="ZoneTexte 50">
              <a:extLst>
                <a:ext uri="{FF2B5EF4-FFF2-40B4-BE49-F238E27FC236}">
                  <a16:creationId xmlns:a16="http://schemas.microsoft.com/office/drawing/2014/main" id="{6184C268-3801-06D3-DF2B-AC201CA67766}"/>
                </a:ext>
              </a:extLst>
            </p:cNvPr>
            <p:cNvSpPr txBox="1"/>
            <p:nvPr/>
          </p:nvSpPr>
          <p:spPr>
            <a:xfrm>
              <a:off x="1531434" y="5936886"/>
              <a:ext cx="307777" cy="2281517"/>
            </a:xfrm>
            <a:prstGeom prst="rect">
              <a:avLst/>
            </a:prstGeom>
            <a:noFill/>
          </p:spPr>
          <p:txBody>
            <a:bodyPr vert="vert270" wrap="square">
              <a:spAutoFit/>
            </a:bodyPr>
            <a:lstStyle/>
            <a:p>
              <a:pPr algn="ctr"/>
              <a:r>
                <a:rPr lang="en-GB" sz="800" dirty="0">
                  <a:solidFill>
                    <a:srgbClr val="000000"/>
                  </a:solidFill>
                  <a:latin typeface="Arial" panose="020B0604020202020204" pitchFamily="34" charset="0"/>
                  <a:ea typeface="Calibri" panose="020F0502020204030204" pitchFamily="34" charset="0"/>
                  <a:cs typeface="Arial" panose="020B0604020202020204" pitchFamily="34" charset="0"/>
                </a:rPr>
                <a:t>Akaike and Bayesian Information criterion</a:t>
              </a:r>
            </a:p>
          </p:txBody>
        </p:sp>
        <p:sp>
          <p:nvSpPr>
            <p:cNvPr id="67" name="ZoneTexte 51">
              <a:extLst>
                <a:ext uri="{FF2B5EF4-FFF2-40B4-BE49-F238E27FC236}">
                  <a16:creationId xmlns:a16="http://schemas.microsoft.com/office/drawing/2014/main" id="{1FCF3486-9A4F-4A84-2873-A50A51B89091}"/>
                </a:ext>
              </a:extLst>
            </p:cNvPr>
            <p:cNvSpPr txBox="1"/>
            <p:nvPr/>
          </p:nvSpPr>
          <p:spPr>
            <a:xfrm>
              <a:off x="1647670" y="6306523"/>
              <a:ext cx="434576" cy="215444"/>
            </a:xfrm>
            <a:prstGeom prst="rect">
              <a:avLst/>
            </a:prstGeom>
            <a:noFill/>
            <a:ln>
              <a:noFill/>
            </a:ln>
          </p:spPr>
          <p:txBody>
            <a:bodyPr wrap="square">
              <a:spAutoFit/>
            </a:bodyPr>
            <a:lstStyle/>
            <a:p>
              <a:pPr algn="ctr"/>
              <a:r>
                <a:rPr lang="en-GB" sz="800" kern="1200" dirty="0">
                  <a:solidFill>
                    <a:srgbClr val="4C4C4C"/>
                  </a:solidFill>
                  <a:effectLst/>
                  <a:latin typeface="Arial" panose="020B0604020202020204" pitchFamily="34" charset="0"/>
                  <a:ea typeface="Calibri" panose="020F0502020204030204" pitchFamily="34" charset="0"/>
                  <a:cs typeface="Arial" panose="020B0604020202020204" pitchFamily="34" charset="0"/>
                </a:rPr>
                <a:t>  750</a:t>
              </a:r>
              <a:endParaRPr lang="fr-FR" sz="120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68" name="ZoneTexte 51">
              <a:extLst>
                <a:ext uri="{FF2B5EF4-FFF2-40B4-BE49-F238E27FC236}">
                  <a16:creationId xmlns:a16="http://schemas.microsoft.com/office/drawing/2014/main" id="{62F5E794-DD5E-3EB3-7343-C4A55B911CA2}"/>
                </a:ext>
              </a:extLst>
            </p:cNvPr>
            <p:cNvSpPr txBox="1"/>
            <p:nvPr/>
          </p:nvSpPr>
          <p:spPr>
            <a:xfrm>
              <a:off x="1654021" y="6966414"/>
              <a:ext cx="434576" cy="215444"/>
            </a:xfrm>
            <a:prstGeom prst="rect">
              <a:avLst/>
            </a:prstGeom>
            <a:noFill/>
            <a:ln>
              <a:noFill/>
            </a:ln>
          </p:spPr>
          <p:txBody>
            <a:bodyPr wrap="square">
              <a:spAutoFit/>
            </a:bodyPr>
            <a:lstStyle/>
            <a:p>
              <a:pPr algn="ctr"/>
              <a:r>
                <a:rPr lang="en-GB" sz="800" kern="1200" dirty="0">
                  <a:solidFill>
                    <a:srgbClr val="4C4C4C"/>
                  </a:solidFill>
                  <a:effectLst/>
                  <a:latin typeface="Arial" panose="020B0604020202020204" pitchFamily="34" charset="0"/>
                  <a:ea typeface="Calibri" panose="020F0502020204030204" pitchFamily="34" charset="0"/>
                  <a:cs typeface="Arial" panose="020B0604020202020204" pitchFamily="34" charset="0"/>
                </a:rPr>
                <a:t>500</a:t>
              </a:r>
              <a:endParaRPr lang="fr-FR" sz="120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70" name="ZoneTexte 51">
              <a:extLst>
                <a:ext uri="{FF2B5EF4-FFF2-40B4-BE49-F238E27FC236}">
                  <a16:creationId xmlns:a16="http://schemas.microsoft.com/office/drawing/2014/main" id="{A6D87831-4651-442D-C81F-6F195F7BBC84}"/>
                </a:ext>
              </a:extLst>
            </p:cNvPr>
            <p:cNvSpPr txBox="1"/>
            <p:nvPr/>
          </p:nvSpPr>
          <p:spPr>
            <a:xfrm>
              <a:off x="1649787" y="7625814"/>
              <a:ext cx="434576" cy="215444"/>
            </a:xfrm>
            <a:prstGeom prst="rect">
              <a:avLst/>
            </a:prstGeom>
            <a:noFill/>
            <a:ln>
              <a:noFill/>
            </a:ln>
          </p:spPr>
          <p:txBody>
            <a:bodyPr wrap="square">
              <a:spAutoFit/>
            </a:bodyPr>
            <a:lstStyle/>
            <a:p>
              <a:pPr algn="ctr"/>
              <a:r>
                <a:rPr lang="en-GB" sz="800" kern="1200" dirty="0">
                  <a:solidFill>
                    <a:srgbClr val="4C4C4C"/>
                  </a:solidFill>
                  <a:effectLst/>
                  <a:latin typeface="Arial" panose="020B0604020202020204" pitchFamily="34" charset="0"/>
                  <a:ea typeface="Calibri" panose="020F0502020204030204" pitchFamily="34" charset="0"/>
                  <a:cs typeface="Arial" panose="020B0604020202020204" pitchFamily="34" charset="0"/>
                </a:rPr>
                <a:t>  250</a:t>
              </a:r>
              <a:endParaRPr lang="fr-FR" sz="120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71" name="ZoneTexte 70">
              <a:extLst>
                <a:ext uri="{FF2B5EF4-FFF2-40B4-BE49-F238E27FC236}">
                  <a16:creationId xmlns:a16="http://schemas.microsoft.com/office/drawing/2014/main" id="{68E1E178-CFB2-D1C0-5DA5-BAFC6BBF3A37}"/>
                </a:ext>
              </a:extLst>
            </p:cNvPr>
            <p:cNvSpPr txBox="1"/>
            <p:nvPr/>
          </p:nvSpPr>
          <p:spPr>
            <a:xfrm>
              <a:off x="2595382" y="8187269"/>
              <a:ext cx="607798" cy="184666"/>
            </a:xfrm>
            <a:prstGeom prst="rect">
              <a:avLst/>
            </a:prstGeom>
            <a:noFill/>
            <a:ln>
              <a:noFill/>
            </a:ln>
          </p:spPr>
          <p:txBody>
            <a:bodyPr wrap="square">
              <a:spAutoFit/>
            </a:bodyPr>
            <a:lstStyle/>
            <a:p>
              <a:pPr algn="ctr"/>
              <a:r>
                <a:rPr lang="en-GB" sz="600" dirty="0">
                  <a:solidFill>
                    <a:srgbClr val="4C4C4C"/>
                  </a:solidFill>
                  <a:latin typeface="Arial" panose="020B0604020202020204" pitchFamily="34" charset="0"/>
                  <a:ea typeface="Calibri" panose="020F0502020204030204" pitchFamily="34" charset="0"/>
                  <a:cs typeface="Arial" panose="020B0604020202020204" pitchFamily="34" charset="0"/>
                </a:rPr>
                <a:t>10</a:t>
              </a:r>
              <a:endParaRPr lang="fr-FR" sz="105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72" name="ZoneTexte 51">
              <a:extLst>
                <a:ext uri="{FF2B5EF4-FFF2-40B4-BE49-F238E27FC236}">
                  <a16:creationId xmlns:a16="http://schemas.microsoft.com/office/drawing/2014/main" id="{53FD404A-A4E2-0CA0-48EE-D3B9AC41E2B7}"/>
                </a:ext>
              </a:extLst>
            </p:cNvPr>
            <p:cNvSpPr txBox="1"/>
            <p:nvPr/>
          </p:nvSpPr>
          <p:spPr>
            <a:xfrm>
              <a:off x="3558514" y="8185363"/>
              <a:ext cx="607798" cy="184666"/>
            </a:xfrm>
            <a:prstGeom prst="rect">
              <a:avLst/>
            </a:prstGeom>
            <a:noFill/>
            <a:ln>
              <a:noFill/>
            </a:ln>
          </p:spPr>
          <p:txBody>
            <a:bodyPr wrap="square">
              <a:spAutoFit/>
            </a:bodyPr>
            <a:lstStyle/>
            <a:p>
              <a:pPr algn="ctr"/>
              <a:r>
                <a:rPr lang="en-GB" sz="600" dirty="0">
                  <a:solidFill>
                    <a:srgbClr val="4C4C4C"/>
                  </a:solidFill>
                  <a:latin typeface="Arial" panose="020B0604020202020204" pitchFamily="34" charset="0"/>
                  <a:ea typeface="Calibri" panose="020F0502020204030204" pitchFamily="34" charset="0"/>
                  <a:cs typeface="Arial" panose="020B0604020202020204" pitchFamily="34" charset="0"/>
                </a:rPr>
                <a:t>20</a:t>
              </a:r>
              <a:endParaRPr lang="fr-FR" sz="105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73" name="ZoneTexte 51">
              <a:extLst>
                <a:ext uri="{FF2B5EF4-FFF2-40B4-BE49-F238E27FC236}">
                  <a16:creationId xmlns:a16="http://schemas.microsoft.com/office/drawing/2014/main" id="{A314E236-58ED-76CA-4AB4-5F149B5251D9}"/>
                </a:ext>
              </a:extLst>
            </p:cNvPr>
            <p:cNvSpPr txBox="1"/>
            <p:nvPr/>
          </p:nvSpPr>
          <p:spPr>
            <a:xfrm>
              <a:off x="4522918" y="8185110"/>
              <a:ext cx="607798" cy="184666"/>
            </a:xfrm>
            <a:prstGeom prst="rect">
              <a:avLst/>
            </a:prstGeom>
            <a:noFill/>
            <a:ln>
              <a:noFill/>
            </a:ln>
          </p:spPr>
          <p:txBody>
            <a:bodyPr wrap="square">
              <a:spAutoFit/>
            </a:bodyPr>
            <a:lstStyle/>
            <a:p>
              <a:pPr algn="ctr"/>
              <a:r>
                <a:rPr lang="en-GB" sz="600" dirty="0">
                  <a:solidFill>
                    <a:srgbClr val="4C4C4C"/>
                  </a:solidFill>
                  <a:latin typeface="Arial" panose="020B0604020202020204" pitchFamily="34" charset="0"/>
                  <a:ea typeface="Calibri" panose="020F0502020204030204" pitchFamily="34" charset="0"/>
                  <a:cs typeface="Arial" panose="020B0604020202020204" pitchFamily="34" charset="0"/>
                </a:rPr>
                <a:t>30</a:t>
              </a:r>
              <a:endParaRPr lang="fr-FR" sz="1050" dirty="0">
                <a:solidFill>
                  <a:srgbClr val="4C4C4C"/>
                </a:solidFill>
                <a:effectLst/>
                <a:latin typeface="Times New Roman" panose="02020603050405020304" pitchFamily="18" charset="0"/>
                <a:ea typeface="Calibri" panose="020F0502020204030204" pitchFamily="34" charset="0"/>
                <a:cs typeface="Arial" panose="020B0604020202020204" pitchFamily="34" charset="0"/>
              </a:endParaRPr>
            </a:p>
          </p:txBody>
        </p:sp>
        <p:sp>
          <p:nvSpPr>
            <p:cNvPr id="74" name="ZoneTexte 51">
              <a:extLst>
                <a:ext uri="{FF2B5EF4-FFF2-40B4-BE49-F238E27FC236}">
                  <a16:creationId xmlns:a16="http://schemas.microsoft.com/office/drawing/2014/main" id="{6D455FF2-6F0C-DC52-8CC0-BE215F5EC91E}"/>
                </a:ext>
              </a:extLst>
            </p:cNvPr>
            <p:cNvSpPr txBox="1"/>
            <p:nvPr/>
          </p:nvSpPr>
          <p:spPr>
            <a:xfrm>
              <a:off x="2004442" y="8283756"/>
              <a:ext cx="2938537" cy="184666"/>
            </a:xfrm>
            <a:prstGeom prst="rect">
              <a:avLst/>
            </a:prstGeom>
            <a:noFill/>
            <a:ln>
              <a:noFill/>
            </a:ln>
          </p:spPr>
          <p:txBody>
            <a:bodyPr wrap="square">
              <a:spAutoFit/>
            </a:bodyPr>
            <a:lstStyle/>
            <a:p>
              <a:pPr algn="ctr"/>
              <a:r>
                <a:rPr lang="en-GB" sz="600" dirty="0">
                  <a:latin typeface="Arial" panose="020B0604020202020204" pitchFamily="34" charset="0"/>
                  <a:ea typeface="Calibri" panose="020F0502020204030204" pitchFamily="34" charset="0"/>
                  <a:cs typeface="Arial" panose="020B0604020202020204" pitchFamily="34" charset="0"/>
                </a:rPr>
                <a:t>Number of Clusters</a:t>
              </a:r>
              <a:endParaRPr lang="fr-FR" sz="1050" dirty="0">
                <a:effectLst/>
                <a:latin typeface="Times New Roman" panose="02020603050405020304" pitchFamily="18"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638825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1DB84DFC-C2AF-E23F-0DF6-836A92B1EA1A}"/>
              </a:ext>
            </a:extLst>
          </p:cNvPr>
          <p:cNvSpPr txBox="1"/>
          <p:nvPr/>
        </p:nvSpPr>
        <p:spPr>
          <a:xfrm>
            <a:off x="378199" y="3835538"/>
            <a:ext cx="6101602" cy="830997"/>
          </a:xfrm>
          <a:prstGeom prst="rect">
            <a:avLst/>
          </a:prstGeom>
          <a:noFill/>
        </p:spPr>
        <p:txBody>
          <a:bodyPr wrap="square">
            <a:spAutoFit/>
          </a:bodyPr>
          <a:lstStyle/>
          <a:p>
            <a:pPr algn="just"/>
            <a:r>
              <a:rPr lang="en-GB" sz="1200" b="1" dirty="0">
                <a:latin typeface="Times New Roman" panose="02020603050405020304" pitchFamily="18" charset="0"/>
                <a:ea typeface="Calibri" panose="020F0502020204030204" pitchFamily="34" charset="0"/>
                <a:cs typeface="Times New Roman" panose="02020603050405020304" pitchFamily="18" charset="0"/>
              </a:rPr>
              <a:t>Figure S6. </a:t>
            </a:r>
            <a:r>
              <a:rPr lang="en-GB" sz="1200" dirty="0">
                <a:latin typeface="Times New Roman" panose="02020603050405020304" pitchFamily="18" charset="0"/>
                <a:ea typeface="Calibri" panose="020F0502020204030204" pitchFamily="34" charset="0"/>
                <a:cs typeface="Times New Roman" panose="02020603050405020304" pitchFamily="18" charset="0"/>
              </a:rPr>
              <a:t>Expression profiles of the 9 clusters </a:t>
            </a:r>
            <a:r>
              <a:rPr lang="fr-FR" sz="1200" dirty="0">
                <a:latin typeface="Times New Roman" panose="02020603050405020304" pitchFamily="18" charset="0"/>
                <a:ea typeface="Calibri" panose="020F0502020204030204" pitchFamily="34" charset="0"/>
                <a:cs typeface="Times New Roman" panose="02020603050405020304" pitchFamily="18" charset="0"/>
              </a:rPr>
              <a:t>(</a:t>
            </a:r>
            <a:r>
              <a:rPr lang="en-GB" sz="1200" dirty="0">
                <a:latin typeface="Times New Roman" panose="02020603050405020304" pitchFamily="18" charset="0"/>
                <a:ea typeface="Calibri" panose="020F0502020204030204" pitchFamily="34" charset="0"/>
                <a:cs typeface="Times New Roman" panose="02020603050405020304" pitchFamily="18" charset="0"/>
              </a:rPr>
              <a:t>scaled counts). For each cluster, the coloured line corresponds to the mean of DEGs expression. “n=” corresponds to the number of DEGs comprised in each cluster. </a:t>
            </a:r>
            <a:r>
              <a:rPr lang="en-US" sz="1200" dirty="0">
                <a:latin typeface="Times New Roman" panose="02020603050405020304" pitchFamily="18" charset="0"/>
                <a:ea typeface="Calibri" panose="020F0502020204030204" pitchFamily="34" charset="0"/>
                <a:cs typeface="Times New Roman" panose="02020603050405020304" pitchFamily="18" charset="0"/>
              </a:rPr>
              <a:t>On each graph from left to right is depicted the scaled count’s value of the differentially expressed genes for 430, 1000 and 3000 ppm CO</a:t>
            </a:r>
            <a:r>
              <a:rPr lang="en-US" sz="12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1200" dirty="0">
                <a:latin typeface="Times New Roman" panose="02020603050405020304" pitchFamily="18" charset="0"/>
                <a:ea typeface="Calibri" panose="020F0502020204030204" pitchFamily="34" charset="0"/>
                <a:cs typeface="Times New Roman" panose="02020603050405020304" pitchFamily="18" charset="0"/>
              </a:rPr>
              <a:t>.</a:t>
            </a:r>
            <a:endParaRPr lang="fr-FR" sz="1200" dirty="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29" name="Groupe 28">
            <a:extLst>
              <a:ext uri="{FF2B5EF4-FFF2-40B4-BE49-F238E27FC236}">
                <a16:creationId xmlns:a16="http://schemas.microsoft.com/office/drawing/2014/main" id="{B64380D2-F538-62B1-086B-09315EBA1F76}"/>
              </a:ext>
            </a:extLst>
          </p:cNvPr>
          <p:cNvGrpSpPr/>
          <p:nvPr/>
        </p:nvGrpSpPr>
        <p:grpSpPr>
          <a:xfrm>
            <a:off x="549000" y="378900"/>
            <a:ext cx="5760000" cy="3340294"/>
            <a:chOff x="549000" y="378900"/>
            <a:chExt cx="5760000" cy="3340294"/>
          </a:xfrm>
        </p:grpSpPr>
        <p:pic>
          <p:nvPicPr>
            <p:cNvPr id="2" name="Image 1">
              <a:extLst>
                <a:ext uri="{FF2B5EF4-FFF2-40B4-BE49-F238E27FC236}">
                  <a16:creationId xmlns:a16="http://schemas.microsoft.com/office/drawing/2014/main" id="{30550830-74B1-CDE6-BC10-08415C2873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000" y="378900"/>
              <a:ext cx="5760000" cy="3291428"/>
            </a:xfrm>
            <a:prstGeom prst="rect">
              <a:avLst/>
            </a:prstGeom>
          </p:spPr>
        </p:pic>
        <p:sp>
          <p:nvSpPr>
            <p:cNvPr id="18" name="Rectangle 17">
              <a:extLst>
                <a:ext uri="{FF2B5EF4-FFF2-40B4-BE49-F238E27FC236}">
                  <a16:creationId xmlns:a16="http://schemas.microsoft.com/office/drawing/2014/main" id="{BD4F1271-DF47-D89E-CDE3-F51EB22E10CA}"/>
                </a:ext>
              </a:extLst>
            </p:cNvPr>
            <p:cNvSpPr/>
            <p:nvPr/>
          </p:nvSpPr>
          <p:spPr>
            <a:xfrm>
              <a:off x="764117" y="3579283"/>
              <a:ext cx="1670051" cy="91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60C252C0-B469-E996-68F0-08DDFA391CD5}"/>
                </a:ext>
              </a:extLst>
            </p:cNvPr>
            <p:cNvSpPr txBox="1"/>
            <p:nvPr/>
          </p:nvSpPr>
          <p:spPr>
            <a:xfrm>
              <a:off x="764117" y="3549917"/>
              <a:ext cx="1670051" cy="169277"/>
            </a:xfrm>
            <a:prstGeom prst="rect">
              <a:avLst/>
            </a:prstGeom>
            <a:noFill/>
          </p:spPr>
          <p:txBody>
            <a:bodyPr wrap="square" rtlCol="0">
              <a:spAutoFit/>
            </a:bodyPr>
            <a:lstStyle/>
            <a:p>
              <a:pPr algn="ctr"/>
              <a:r>
                <a:rPr lang="fr-FR" sz="500" dirty="0">
                  <a:latin typeface="Arial" panose="020B0604020202020204" pitchFamily="34" charset="0"/>
                  <a:cs typeface="Arial" panose="020B0604020202020204" pitchFamily="34" charset="0"/>
                </a:rPr>
                <a:t>CO</a:t>
              </a:r>
              <a:r>
                <a:rPr lang="fr-FR" sz="500" baseline="-25000" dirty="0">
                  <a:latin typeface="Arial" panose="020B0604020202020204" pitchFamily="34" charset="0"/>
                  <a:cs typeface="Arial" panose="020B0604020202020204" pitchFamily="34" charset="0"/>
                </a:rPr>
                <a:t>2</a:t>
              </a:r>
              <a:r>
                <a:rPr lang="fr-FR" sz="500" dirty="0">
                  <a:latin typeface="Arial" panose="020B0604020202020204" pitchFamily="34" charset="0"/>
                  <a:cs typeface="Arial" panose="020B0604020202020204" pitchFamily="34" charset="0"/>
                </a:rPr>
                <a:t> concentration</a:t>
              </a:r>
            </a:p>
          </p:txBody>
        </p:sp>
        <p:sp>
          <p:nvSpPr>
            <p:cNvPr id="19" name="Rectangle 18">
              <a:extLst>
                <a:ext uri="{FF2B5EF4-FFF2-40B4-BE49-F238E27FC236}">
                  <a16:creationId xmlns:a16="http://schemas.microsoft.com/office/drawing/2014/main" id="{0861C3D0-BBC7-A1B3-E56E-FC2E5EC145BA}"/>
                </a:ext>
              </a:extLst>
            </p:cNvPr>
            <p:cNvSpPr/>
            <p:nvPr/>
          </p:nvSpPr>
          <p:spPr>
            <a:xfrm>
              <a:off x="764116" y="2482850"/>
              <a:ext cx="1670051" cy="91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72E6C2C9-64F7-C1B8-FDAC-8FFB13AF8389}"/>
                </a:ext>
              </a:extLst>
            </p:cNvPr>
            <p:cNvSpPr/>
            <p:nvPr/>
          </p:nvSpPr>
          <p:spPr>
            <a:xfrm>
              <a:off x="764115" y="1385353"/>
              <a:ext cx="1670051" cy="91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ACB7D58A-58E2-2D10-0BD5-1DE33ADDCD19}"/>
                </a:ext>
              </a:extLst>
            </p:cNvPr>
            <p:cNvSpPr/>
            <p:nvPr/>
          </p:nvSpPr>
          <p:spPr>
            <a:xfrm>
              <a:off x="2687634" y="3579283"/>
              <a:ext cx="1670051" cy="91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ZoneTexte 21">
              <a:extLst>
                <a:ext uri="{FF2B5EF4-FFF2-40B4-BE49-F238E27FC236}">
                  <a16:creationId xmlns:a16="http://schemas.microsoft.com/office/drawing/2014/main" id="{5D554A53-6AE4-2D05-1F60-C6A8581C3E73}"/>
                </a:ext>
              </a:extLst>
            </p:cNvPr>
            <p:cNvSpPr txBox="1"/>
            <p:nvPr/>
          </p:nvSpPr>
          <p:spPr>
            <a:xfrm>
              <a:off x="2687634" y="3549917"/>
              <a:ext cx="1670051" cy="169277"/>
            </a:xfrm>
            <a:prstGeom prst="rect">
              <a:avLst/>
            </a:prstGeom>
            <a:noFill/>
          </p:spPr>
          <p:txBody>
            <a:bodyPr wrap="square" rtlCol="0">
              <a:spAutoFit/>
            </a:bodyPr>
            <a:lstStyle/>
            <a:p>
              <a:pPr algn="ctr"/>
              <a:r>
                <a:rPr lang="fr-FR" sz="500" dirty="0">
                  <a:latin typeface="Arial" panose="020B0604020202020204" pitchFamily="34" charset="0"/>
                  <a:cs typeface="Arial" panose="020B0604020202020204" pitchFamily="34" charset="0"/>
                </a:rPr>
                <a:t>CO</a:t>
              </a:r>
              <a:r>
                <a:rPr lang="fr-FR" sz="500" baseline="-25000" dirty="0">
                  <a:latin typeface="Arial" panose="020B0604020202020204" pitchFamily="34" charset="0"/>
                  <a:cs typeface="Arial" panose="020B0604020202020204" pitchFamily="34" charset="0"/>
                </a:rPr>
                <a:t>2</a:t>
              </a:r>
              <a:r>
                <a:rPr lang="fr-FR" sz="500" dirty="0">
                  <a:latin typeface="Arial" panose="020B0604020202020204" pitchFamily="34" charset="0"/>
                  <a:cs typeface="Arial" panose="020B0604020202020204" pitchFamily="34" charset="0"/>
                </a:rPr>
                <a:t> concentration</a:t>
              </a:r>
            </a:p>
          </p:txBody>
        </p:sp>
        <p:sp>
          <p:nvSpPr>
            <p:cNvPr id="23" name="Rectangle 22">
              <a:extLst>
                <a:ext uri="{FF2B5EF4-FFF2-40B4-BE49-F238E27FC236}">
                  <a16:creationId xmlns:a16="http://schemas.microsoft.com/office/drawing/2014/main" id="{DB5F6C2E-268E-4807-66BF-21D67D5F4F12}"/>
                </a:ext>
              </a:extLst>
            </p:cNvPr>
            <p:cNvSpPr/>
            <p:nvPr/>
          </p:nvSpPr>
          <p:spPr>
            <a:xfrm>
              <a:off x="2687633" y="2482850"/>
              <a:ext cx="1670051" cy="91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a:extLst>
                <a:ext uri="{FF2B5EF4-FFF2-40B4-BE49-F238E27FC236}">
                  <a16:creationId xmlns:a16="http://schemas.microsoft.com/office/drawing/2014/main" id="{10A3D9A9-DEA0-5EE8-DE2C-587BAF16D154}"/>
                </a:ext>
              </a:extLst>
            </p:cNvPr>
            <p:cNvSpPr/>
            <p:nvPr/>
          </p:nvSpPr>
          <p:spPr>
            <a:xfrm>
              <a:off x="2687632" y="1385353"/>
              <a:ext cx="1670051" cy="91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1EC009F2-91CA-23D3-29B5-C03434B0FBD1}"/>
                </a:ext>
              </a:extLst>
            </p:cNvPr>
            <p:cNvSpPr/>
            <p:nvPr/>
          </p:nvSpPr>
          <p:spPr>
            <a:xfrm>
              <a:off x="4609562" y="3573628"/>
              <a:ext cx="1670051" cy="91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a:extLst>
                <a:ext uri="{FF2B5EF4-FFF2-40B4-BE49-F238E27FC236}">
                  <a16:creationId xmlns:a16="http://schemas.microsoft.com/office/drawing/2014/main" id="{2E11E305-96DE-3C0A-88B2-BAE8B2C4F0E2}"/>
                </a:ext>
              </a:extLst>
            </p:cNvPr>
            <p:cNvSpPr txBox="1"/>
            <p:nvPr/>
          </p:nvSpPr>
          <p:spPr>
            <a:xfrm>
              <a:off x="4609562" y="3544262"/>
              <a:ext cx="1670051" cy="169277"/>
            </a:xfrm>
            <a:prstGeom prst="rect">
              <a:avLst/>
            </a:prstGeom>
            <a:noFill/>
          </p:spPr>
          <p:txBody>
            <a:bodyPr wrap="square" rtlCol="0">
              <a:spAutoFit/>
            </a:bodyPr>
            <a:lstStyle/>
            <a:p>
              <a:pPr algn="ctr"/>
              <a:r>
                <a:rPr lang="fr-FR" sz="500" dirty="0">
                  <a:latin typeface="Arial" panose="020B0604020202020204" pitchFamily="34" charset="0"/>
                  <a:cs typeface="Arial" panose="020B0604020202020204" pitchFamily="34" charset="0"/>
                </a:rPr>
                <a:t>CO</a:t>
              </a:r>
              <a:r>
                <a:rPr lang="fr-FR" sz="500" baseline="-25000" dirty="0">
                  <a:latin typeface="Arial" panose="020B0604020202020204" pitchFamily="34" charset="0"/>
                  <a:cs typeface="Arial" panose="020B0604020202020204" pitchFamily="34" charset="0"/>
                </a:rPr>
                <a:t>2</a:t>
              </a:r>
              <a:r>
                <a:rPr lang="fr-FR" sz="500" dirty="0">
                  <a:latin typeface="Arial" panose="020B0604020202020204" pitchFamily="34" charset="0"/>
                  <a:cs typeface="Arial" panose="020B0604020202020204" pitchFamily="34" charset="0"/>
                </a:rPr>
                <a:t> concentration</a:t>
              </a:r>
            </a:p>
          </p:txBody>
        </p:sp>
        <p:sp>
          <p:nvSpPr>
            <p:cNvPr id="27" name="Rectangle 26">
              <a:extLst>
                <a:ext uri="{FF2B5EF4-FFF2-40B4-BE49-F238E27FC236}">
                  <a16:creationId xmlns:a16="http://schemas.microsoft.com/office/drawing/2014/main" id="{5A7744CE-FA41-6208-C229-2FC645939089}"/>
                </a:ext>
              </a:extLst>
            </p:cNvPr>
            <p:cNvSpPr/>
            <p:nvPr/>
          </p:nvSpPr>
          <p:spPr>
            <a:xfrm>
              <a:off x="4609561" y="2477195"/>
              <a:ext cx="1670051" cy="91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78922E95-C489-E3A8-AAE8-BB166D46C8D0}"/>
                </a:ext>
              </a:extLst>
            </p:cNvPr>
            <p:cNvSpPr/>
            <p:nvPr/>
          </p:nvSpPr>
          <p:spPr>
            <a:xfrm>
              <a:off x="4609560" y="1379698"/>
              <a:ext cx="1670051" cy="910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39285649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TotalTime>
  <Words>644</Words>
  <Application>Microsoft Office PowerPoint</Application>
  <PresentationFormat>A4 Paper (210x297 mm)</PresentationFormat>
  <Paragraphs>121</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Thème Office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Lug Tremulot</dc:creator>
  <cp:lastModifiedBy>Marie Dufresne</cp:lastModifiedBy>
  <cp:revision>213</cp:revision>
  <dcterms:created xsi:type="dcterms:W3CDTF">2022-09-21T14:26:06Z</dcterms:created>
  <dcterms:modified xsi:type="dcterms:W3CDTF">2023-07-17T10:05:01Z</dcterms:modified>
</cp:coreProperties>
</file>