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89" r:id="rId2"/>
  </p:sldIdLst>
  <p:sldSz cx="192024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79"/>
    <p:restoredTop sz="84273" autoAdjust="0"/>
  </p:normalViewPr>
  <p:slideViewPr>
    <p:cSldViewPr snapToGrid="0" snapToObjects="1">
      <p:cViewPr varScale="1">
        <p:scale>
          <a:sx n="32" d="100"/>
          <a:sy n="32" d="100"/>
        </p:scale>
        <p:origin x="3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1T04:03:16.6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1T04:03:28.6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-1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03:23:54.5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-1 0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03:24:01.0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03:24:14.0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2T03:23:50.7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A27C3-BE64-4175-AF82-C0D5447078B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08163" y="1143000"/>
            <a:ext cx="3241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37C0C-9F46-441B-95AB-DF920308E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3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1pPr>
    <a:lvl2pPr marL="790042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2pPr>
    <a:lvl3pPr marL="1580083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3pPr>
    <a:lvl4pPr marL="2370125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4pPr>
    <a:lvl5pPr marL="3160166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5pPr>
    <a:lvl6pPr marL="3950208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6pPr>
    <a:lvl7pPr marL="4740250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7pPr>
    <a:lvl8pPr marL="5530291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8pPr>
    <a:lvl9pPr marL="6320333" algn="l" defTabSz="1580083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37C0C-9F46-441B-95AB-DF920308E5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26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2992968"/>
            <a:ext cx="16322040" cy="6366933"/>
          </a:xfrm>
        </p:spPr>
        <p:txBody>
          <a:bodyPr anchor="b"/>
          <a:lstStyle>
            <a:lvl1pPr algn="ctr">
              <a:defRPr sz="1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9605435"/>
            <a:ext cx="14401800" cy="4415365"/>
          </a:xfrm>
        </p:spPr>
        <p:txBody>
          <a:bodyPr/>
          <a:lstStyle>
            <a:lvl1pPr marL="0" indent="0" algn="ctr">
              <a:buNone/>
              <a:defRPr sz="5040"/>
            </a:lvl1pPr>
            <a:lvl2pPr marL="960120" indent="0" algn="ctr">
              <a:buNone/>
              <a:defRPr sz="4200"/>
            </a:lvl2pPr>
            <a:lvl3pPr marL="1920240" indent="0" algn="ctr">
              <a:buNone/>
              <a:defRPr sz="3780"/>
            </a:lvl3pPr>
            <a:lvl4pPr marL="2880360" indent="0" algn="ctr">
              <a:buNone/>
              <a:defRPr sz="3360"/>
            </a:lvl4pPr>
            <a:lvl5pPr marL="3840480" indent="0" algn="ctr">
              <a:buNone/>
              <a:defRPr sz="3360"/>
            </a:lvl5pPr>
            <a:lvl6pPr marL="4800600" indent="0" algn="ctr">
              <a:buNone/>
              <a:defRPr sz="3360"/>
            </a:lvl6pPr>
            <a:lvl7pPr marL="5760720" indent="0" algn="ctr">
              <a:buNone/>
              <a:defRPr sz="3360"/>
            </a:lvl7pPr>
            <a:lvl8pPr marL="6720840" indent="0" algn="ctr">
              <a:buNone/>
              <a:defRPr sz="3360"/>
            </a:lvl8pPr>
            <a:lvl9pPr marL="7680960" indent="0" algn="ctr">
              <a:buNone/>
              <a:defRPr sz="3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4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7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41718" y="973667"/>
            <a:ext cx="4140518" cy="154982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0166" y="973667"/>
            <a:ext cx="12181523" cy="1549823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8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2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165" y="4559305"/>
            <a:ext cx="16562070" cy="7607299"/>
          </a:xfrm>
        </p:spPr>
        <p:txBody>
          <a:bodyPr anchor="b"/>
          <a:lstStyle>
            <a:lvl1pPr>
              <a:defRPr sz="1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0165" y="12238572"/>
            <a:ext cx="16562070" cy="4000499"/>
          </a:xfrm>
        </p:spPr>
        <p:txBody>
          <a:bodyPr/>
          <a:lstStyle>
            <a:lvl1pPr marL="0" indent="0">
              <a:buNone/>
              <a:defRPr sz="5040">
                <a:solidFill>
                  <a:schemeClr val="tx1"/>
                </a:solidFill>
              </a:defRPr>
            </a:lvl1pPr>
            <a:lvl2pPr marL="96012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192024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288036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4pPr>
            <a:lvl5pPr marL="384048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5pPr>
            <a:lvl6pPr marL="480060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6pPr>
            <a:lvl7pPr marL="576072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7pPr>
            <a:lvl8pPr marL="672084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8pPr>
            <a:lvl9pPr marL="768096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4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0165" y="4868333"/>
            <a:ext cx="8161020" cy="11603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21215" y="4868333"/>
            <a:ext cx="8161020" cy="11603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8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6" y="973671"/>
            <a:ext cx="16562070" cy="3534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2668" y="4483101"/>
            <a:ext cx="8123514" cy="2197099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120" indent="0">
              <a:buNone/>
              <a:defRPr sz="4200" b="1"/>
            </a:lvl2pPr>
            <a:lvl3pPr marL="1920240" indent="0">
              <a:buNone/>
              <a:defRPr sz="3780" b="1"/>
            </a:lvl3pPr>
            <a:lvl4pPr marL="2880360" indent="0">
              <a:buNone/>
              <a:defRPr sz="3360" b="1"/>
            </a:lvl4pPr>
            <a:lvl5pPr marL="3840480" indent="0">
              <a:buNone/>
              <a:defRPr sz="3360" b="1"/>
            </a:lvl5pPr>
            <a:lvl6pPr marL="4800600" indent="0">
              <a:buNone/>
              <a:defRPr sz="3360" b="1"/>
            </a:lvl6pPr>
            <a:lvl7pPr marL="5760720" indent="0">
              <a:buNone/>
              <a:defRPr sz="3360" b="1"/>
            </a:lvl7pPr>
            <a:lvl8pPr marL="6720840" indent="0">
              <a:buNone/>
              <a:defRPr sz="3360" b="1"/>
            </a:lvl8pPr>
            <a:lvl9pPr marL="7680960" indent="0">
              <a:buNone/>
              <a:defRPr sz="3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2668" y="6680200"/>
            <a:ext cx="8123514" cy="9825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21216" y="4483101"/>
            <a:ext cx="8163521" cy="2197099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120" indent="0">
              <a:buNone/>
              <a:defRPr sz="4200" b="1"/>
            </a:lvl2pPr>
            <a:lvl3pPr marL="1920240" indent="0">
              <a:buNone/>
              <a:defRPr sz="3780" b="1"/>
            </a:lvl3pPr>
            <a:lvl4pPr marL="2880360" indent="0">
              <a:buNone/>
              <a:defRPr sz="3360" b="1"/>
            </a:lvl4pPr>
            <a:lvl5pPr marL="3840480" indent="0">
              <a:buNone/>
              <a:defRPr sz="3360" b="1"/>
            </a:lvl5pPr>
            <a:lvl6pPr marL="4800600" indent="0">
              <a:buNone/>
              <a:defRPr sz="3360" b="1"/>
            </a:lvl6pPr>
            <a:lvl7pPr marL="5760720" indent="0">
              <a:buNone/>
              <a:defRPr sz="3360" b="1"/>
            </a:lvl7pPr>
            <a:lvl8pPr marL="6720840" indent="0">
              <a:buNone/>
              <a:defRPr sz="3360" b="1"/>
            </a:lvl8pPr>
            <a:lvl9pPr marL="7680960" indent="0">
              <a:buNone/>
              <a:defRPr sz="3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21216" y="6680200"/>
            <a:ext cx="8163521" cy="9825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3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2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6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6" y="1219200"/>
            <a:ext cx="6193274" cy="4267200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3521" y="2633138"/>
            <a:ext cx="9721215" cy="12996333"/>
          </a:xfrm>
        </p:spPr>
        <p:txBody>
          <a:bodyPr/>
          <a:lstStyle>
            <a:lvl1pPr>
              <a:defRPr sz="6720"/>
            </a:lvl1pPr>
            <a:lvl2pPr>
              <a:defRPr sz="5880"/>
            </a:lvl2pPr>
            <a:lvl3pPr>
              <a:defRPr sz="504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2666" y="5486400"/>
            <a:ext cx="6193274" cy="10164235"/>
          </a:xfrm>
        </p:spPr>
        <p:txBody>
          <a:bodyPr/>
          <a:lstStyle>
            <a:lvl1pPr marL="0" indent="0">
              <a:buNone/>
              <a:defRPr sz="3360"/>
            </a:lvl1pPr>
            <a:lvl2pPr marL="960120" indent="0">
              <a:buNone/>
              <a:defRPr sz="2940"/>
            </a:lvl2pPr>
            <a:lvl3pPr marL="1920240" indent="0">
              <a:buNone/>
              <a:defRPr sz="2520"/>
            </a:lvl3pPr>
            <a:lvl4pPr marL="2880360" indent="0">
              <a:buNone/>
              <a:defRPr sz="2100"/>
            </a:lvl4pPr>
            <a:lvl5pPr marL="3840480" indent="0">
              <a:buNone/>
              <a:defRPr sz="2100"/>
            </a:lvl5pPr>
            <a:lvl6pPr marL="4800600" indent="0">
              <a:buNone/>
              <a:defRPr sz="2100"/>
            </a:lvl6pPr>
            <a:lvl7pPr marL="5760720" indent="0">
              <a:buNone/>
              <a:defRPr sz="2100"/>
            </a:lvl7pPr>
            <a:lvl8pPr marL="6720840" indent="0">
              <a:buNone/>
              <a:defRPr sz="2100"/>
            </a:lvl8pPr>
            <a:lvl9pPr marL="7680960" indent="0">
              <a:buNone/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6" y="1219200"/>
            <a:ext cx="6193274" cy="4267200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63521" y="2633138"/>
            <a:ext cx="9721215" cy="12996333"/>
          </a:xfrm>
        </p:spPr>
        <p:txBody>
          <a:bodyPr anchor="t"/>
          <a:lstStyle>
            <a:lvl1pPr marL="0" indent="0">
              <a:buNone/>
              <a:defRPr sz="6720"/>
            </a:lvl1pPr>
            <a:lvl2pPr marL="960120" indent="0">
              <a:buNone/>
              <a:defRPr sz="5880"/>
            </a:lvl2pPr>
            <a:lvl3pPr marL="1920240" indent="0">
              <a:buNone/>
              <a:defRPr sz="5040"/>
            </a:lvl3pPr>
            <a:lvl4pPr marL="2880360" indent="0">
              <a:buNone/>
              <a:defRPr sz="4200"/>
            </a:lvl4pPr>
            <a:lvl5pPr marL="3840480" indent="0">
              <a:buNone/>
              <a:defRPr sz="4200"/>
            </a:lvl5pPr>
            <a:lvl6pPr marL="4800600" indent="0">
              <a:buNone/>
              <a:defRPr sz="4200"/>
            </a:lvl6pPr>
            <a:lvl7pPr marL="5760720" indent="0">
              <a:buNone/>
              <a:defRPr sz="4200"/>
            </a:lvl7pPr>
            <a:lvl8pPr marL="6720840" indent="0">
              <a:buNone/>
              <a:defRPr sz="4200"/>
            </a:lvl8pPr>
            <a:lvl9pPr marL="7680960" indent="0">
              <a:buNone/>
              <a:defRPr sz="4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2666" y="5486400"/>
            <a:ext cx="6193274" cy="10164235"/>
          </a:xfrm>
        </p:spPr>
        <p:txBody>
          <a:bodyPr/>
          <a:lstStyle>
            <a:lvl1pPr marL="0" indent="0">
              <a:buNone/>
              <a:defRPr sz="3360"/>
            </a:lvl1pPr>
            <a:lvl2pPr marL="960120" indent="0">
              <a:buNone/>
              <a:defRPr sz="2940"/>
            </a:lvl2pPr>
            <a:lvl3pPr marL="1920240" indent="0">
              <a:buNone/>
              <a:defRPr sz="2520"/>
            </a:lvl3pPr>
            <a:lvl4pPr marL="2880360" indent="0">
              <a:buNone/>
              <a:defRPr sz="2100"/>
            </a:lvl4pPr>
            <a:lvl5pPr marL="3840480" indent="0">
              <a:buNone/>
              <a:defRPr sz="2100"/>
            </a:lvl5pPr>
            <a:lvl6pPr marL="4800600" indent="0">
              <a:buNone/>
              <a:defRPr sz="2100"/>
            </a:lvl6pPr>
            <a:lvl7pPr marL="5760720" indent="0">
              <a:buNone/>
              <a:defRPr sz="2100"/>
            </a:lvl7pPr>
            <a:lvl8pPr marL="6720840" indent="0">
              <a:buNone/>
              <a:defRPr sz="2100"/>
            </a:lvl8pPr>
            <a:lvl9pPr marL="7680960" indent="0">
              <a:buNone/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8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0165" y="973671"/>
            <a:ext cx="1656207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0165" y="4868333"/>
            <a:ext cx="1656207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0165" y="16950271"/>
            <a:ext cx="432054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081B3-4E2E-B24C-8744-659C70AFD0E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60795" y="16950271"/>
            <a:ext cx="648081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61695" y="16950271"/>
            <a:ext cx="432054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2D846-C34A-4141-B16A-4AEDE47A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920240" rtl="0" eaLnBrk="1" latinLnBrk="0" hangingPunct="1">
        <a:lnSpc>
          <a:spcPct val="90000"/>
        </a:lnSpc>
        <a:spcBef>
          <a:spcPct val="0"/>
        </a:spcBef>
        <a:buNone/>
        <a:defRPr sz="92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92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customXml" Target="../ink/ink2.xml"/><Relationship Id="rId4" Type="http://schemas.openxmlformats.org/officeDocument/2006/relationships/image" Target="../media/image38.emf"/><Relationship Id="rId9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EC3107-670C-5344-A073-25E751F54350}"/>
                  </a:ext>
                </a:extLst>
              </p14:cNvPr>
              <p14:cNvContentPartPr/>
              <p14:nvPr/>
            </p14:nvContentPartPr>
            <p14:xfrm>
              <a:off x="-6275471" y="7695134"/>
              <a:ext cx="567" cy="567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EC3107-670C-5344-A073-25E751F543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294749" y="7675856"/>
                <a:ext cx="39123" cy="391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78F1CBB-B6C6-854C-814B-DA607C75C792}"/>
                  </a:ext>
                </a:extLst>
              </p14:cNvPr>
              <p14:cNvContentPartPr/>
              <p14:nvPr/>
            </p14:nvContentPartPr>
            <p14:xfrm>
              <a:off x="-6036764" y="7488179"/>
              <a:ext cx="567" cy="567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78F1CBB-B6C6-854C-814B-DA607C75C7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6056042" y="7468901"/>
                <a:ext cx="39123" cy="391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EBE36F0-EC03-364E-B2C1-EB79DD219F41}"/>
                  </a:ext>
                </a:extLst>
              </p14:cNvPr>
              <p14:cNvContentPartPr/>
              <p14:nvPr/>
            </p14:nvContentPartPr>
            <p14:xfrm>
              <a:off x="-2583734" y="7344728"/>
              <a:ext cx="567" cy="567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EBE36F0-EC03-364E-B2C1-EB79DD219F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603012" y="7325450"/>
                <a:ext cx="39123" cy="391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8B6BB98-7A7B-044A-9669-1BA630A718E0}"/>
                  </a:ext>
                </a:extLst>
              </p14:cNvPr>
              <p14:cNvContentPartPr/>
              <p14:nvPr/>
            </p14:nvContentPartPr>
            <p14:xfrm>
              <a:off x="2044120" y="-2717245"/>
              <a:ext cx="567" cy="567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8B6BB98-7A7B-044A-9669-1BA630A718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4842" y="-2736523"/>
                <a:ext cx="39123" cy="391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6CEBE56-2B72-9642-9F7C-8F89D5B4624D}"/>
                  </a:ext>
                </a:extLst>
              </p14:cNvPr>
              <p14:cNvContentPartPr/>
              <p14:nvPr/>
            </p14:nvContentPartPr>
            <p14:xfrm>
              <a:off x="9837535" y="-2602144"/>
              <a:ext cx="567" cy="567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6CEBE56-2B72-9642-9F7C-8F89D5B462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818257" y="-2621422"/>
                <a:ext cx="39123" cy="39123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/>
          <p:cNvGrpSpPr/>
          <p:nvPr/>
        </p:nvGrpSpPr>
        <p:grpSpPr>
          <a:xfrm>
            <a:off x="97160" y="1789089"/>
            <a:ext cx="19448038" cy="15357549"/>
            <a:chOff x="22512" y="-9567"/>
            <a:chExt cx="12347961" cy="9750825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7E2C655-131A-5648-A090-1960C6B5C69E}"/>
                    </a:ext>
                  </a:extLst>
                </p14:cNvPr>
                <p14:cNvContentPartPr/>
                <p14:nvPr/>
              </p14:nvContentPartPr>
              <p14:xfrm>
                <a:off x="5488451" y="6393455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7E2C655-131A-5648-A090-1960C6B5C69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476211" y="6381215"/>
                  <a:ext cx="24840" cy="2484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5" name="Group 4"/>
            <p:cNvGrpSpPr/>
            <p:nvPr/>
          </p:nvGrpSpPr>
          <p:grpSpPr>
            <a:xfrm>
              <a:off x="296998" y="-9567"/>
              <a:ext cx="12073475" cy="3635252"/>
              <a:chOff x="196361" y="989823"/>
              <a:chExt cx="12073475" cy="3635252"/>
            </a:xfrm>
          </p:grpSpPr>
          <p:pic>
            <p:nvPicPr>
              <p:cNvPr id="220" name="Picture 219"/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 flipH="1">
                <a:off x="618617" y="1427243"/>
                <a:ext cx="2794315" cy="1140473"/>
              </a:xfrm>
              <a:prstGeom prst="rect">
                <a:avLst/>
              </a:prstGeom>
            </p:spPr>
          </p:pic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71FF0AD-7ED8-4933-B4FB-20BEE1202111}"/>
                  </a:ext>
                </a:extLst>
              </p:cNvPr>
              <p:cNvSpPr txBox="1"/>
              <p:nvPr/>
            </p:nvSpPr>
            <p:spPr>
              <a:xfrm>
                <a:off x="863694" y="1995700"/>
                <a:ext cx="452447" cy="449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ea typeface="Arial" charset="0"/>
                    <a:cs typeface="Arial" panose="020B0604020202020204" pitchFamily="34" charset="0"/>
                  </a:rPr>
                  <a:t>A</a:t>
                </a:r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196361" y="2748639"/>
                <a:ext cx="11398441" cy="501181"/>
                <a:chOff x="3232417" y="701862"/>
                <a:chExt cx="8932085" cy="370531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4469523" y="847016"/>
                  <a:ext cx="7694979" cy="2253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520" dirty="0">
                      <a:solidFill>
                        <a:srgbClr val="00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Day (-)7                    Day 0                                                                                        Day (+)12        Day (+)14</a:t>
                  </a:r>
                </a:p>
              </p:txBody>
            </p:sp>
            <p:cxnSp>
              <p:nvCxnSpPr>
                <p:cNvPr id="53" name="Straight Connector 52"/>
                <p:cNvCxnSpPr>
                  <a:cxnSpLocks/>
                </p:cNvCxnSpPr>
                <p:nvPr/>
              </p:nvCxnSpPr>
              <p:spPr>
                <a:xfrm flipV="1">
                  <a:off x="3232417" y="701862"/>
                  <a:ext cx="8916541" cy="2425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" name="TextBox 214"/>
              <p:cNvSpPr txBox="1"/>
              <p:nvPr/>
            </p:nvSpPr>
            <p:spPr>
              <a:xfrm>
                <a:off x="196361" y="3557919"/>
                <a:ext cx="3764970" cy="10435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-Telemetry implant</a:t>
                </a:r>
              </a:p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-ICV Saline cannulation</a:t>
                </a:r>
              </a:p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-ICV Saline mini-pump implant</a:t>
                </a:r>
              </a:p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-Baseline Echocardiography on Day (-)2</a:t>
                </a:r>
              </a:p>
            </p:txBody>
          </p:sp>
          <p:sp>
            <p:nvSpPr>
              <p:cNvPr id="216" name="TextBox 215"/>
              <p:cNvSpPr txBox="1"/>
              <p:nvPr/>
            </p:nvSpPr>
            <p:spPr>
              <a:xfrm>
                <a:off x="3985457" y="3581566"/>
                <a:ext cx="3160410" cy="10435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-Mini-pump-exchange on Day 0</a:t>
                </a:r>
              </a:p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(Ang II 20 ng/min, or 0.9% sterile </a:t>
                </a:r>
              </a:p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saline infusion), 0.5 </a:t>
                </a:r>
                <a:r>
                  <a:rPr lang="en-US" sz="252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</a:t>
                </a:r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/h)</a:t>
                </a:r>
              </a:p>
              <a:p>
                <a:endParaRPr lang="en-US" sz="252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8" name="TextBox 217"/>
              <p:cNvSpPr txBox="1"/>
              <p:nvPr/>
            </p:nvSpPr>
            <p:spPr>
              <a:xfrm>
                <a:off x="9774581" y="3810377"/>
                <a:ext cx="2495255" cy="797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-Cardiac function (Miller)</a:t>
                </a:r>
              </a:p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-Heart isolation</a:t>
                </a:r>
              </a:p>
              <a:p>
                <a:endParaRPr lang="en-US" sz="252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4" name="Chevron 223"/>
              <p:cNvSpPr/>
              <p:nvPr/>
            </p:nvSpPr>
            <p:spPr>
              <a:xfrm rot="5400000">
                <a:off x="794848" y="2492708"/>
                <a:ext cx="497083" cy="345865"/>
              </a:xfrm>
              <a:prstGeom prst="chevro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52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5" name="Chevron 224"/>
              <p:cNvSpPr/>
              <p:nvPr/>
            </p:nvSpPr>
            <p:spPr>
              <a:xfrm rot="5400000">
                <a:off x="3722329" y="2504896"/>
                <a:ext cx="497083" cy="345865"/>
              </a:xfrm>
              <a:prstGeom prst="chevro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52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2" name="TextBox 67">
                <a:extLst>
                  <a:ext uri="{FF2B5EF4-FFF2-40B4-BE49-F238E27FC236}">
                    <a16:creationId xmlns:a16="http://schemas.microsoft.com/office/drawing/2014/main" id="{AC8983BD-A0C5-4653-9848-1AD99D851C89}"/>
                  </a:ext>
                </a:extLst>
              </p:cNvPr>
              <p:cNvSpPr txBox="1"/>
              <p:nvPr/>
            </p:nvSpPr>
            <p:spPr>
              <a:xfrm>
                <a:off x="5041027" y="1011696"/>
                <a:ext cx="2559751" cy="304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52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Control</a:t>
                </a:r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742711DC-1521-8F4D-B6D7-6A7446494D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62006" y="2377685"/>
                <a:ext cx="7140" cy="644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71FF0AD-7ED8-4933-B4FB-20BEE1202111}"/>
                  </a:ext>
                </a:extLst>
              </p:cNvPr>
              <p:cNvSpPr txBox="1"/>
              <p:nvPr/>
            </p:nvSpPr>
            <p:spPr>
              <a:xfrm>
                <a:off x="3807340" y="1910101"/>
                <a:ext cx="452447" cy="449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ea typeface="Arial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15" name="Block Arc 14"/>
              <p:cNvSpPr/>
              <p:nvPr/>
            </p:nvSpPr>
            <p:spPr>
              <a:xfrm rot="2918460">
                <a:off x="2414067" y="1416982"/>
                <a:ext cx="648280" cy="783970"/>
              </a:xfrm>
              <a:prstGeom prst="blockArc">
                <a:avLst>
                  <a:gd name="adj1" fmla="val 8823826"/>
                  <a:gd name="adj2" fmla="val 18284588"/>
                  <a:gd name="adj3" fmla="val 3993"/>
                </a:avLst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35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Flowchart: Terminator 42"/>
              <p:cNvSpPr/>
              <p:nvPr/>
            </p:nvSpPr>
            <p:spPr>
              <a:xfrm rot="18623417">
                <a:off x="1920677" y="1821853"/>
                <a:ext cx="618259" cy="238467"/>
              </a:xfrm>
              <a:prstGeom prst="flowChartTerminator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35"/>
              </a:p>
            </p:txBody>
          </p:sp>
          <p:sp>
            <p:nvSpPr>
              <p:cNvPr id="45" name="TextBox 67">
                <a:extLst>
                  <a:ext uri="{FF2B5EF4-FFF2-40B4-BE49-F238E27FC236}">
                    <a16:creationId xmlns:a16="http://schemas.microsoft.com/office/drawing/2014/main" id="{AC8983BD-A0C5-4653-9848-1AD99D851C89}"/>
                  </a:ext>
                </a:extLst>
              </p:cNvPr>
              <p:cNvSpPr txBox="1"/>
              <p:nvPr/>
            </p:nvSpPr>
            <p:spPr>
              <a:xfrm rot="18552114">
                <a:off x="1706775" y="1790732"/>
                <a:ext cx="1025424" cy="304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52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Saline</a:t>
                </a:r>
              </a:p>
            </p:txBody>
          </p:sp>
          <p:sp>
            <p:nvSpPr>
              <p:cNvPr id="48" name="TextBox 41"/>
              <p:cNvSpPr txBox="1"/>
              <p:nvPr/>
            </p:nvSpPr>
            <p:spPr>
              <a:xfrm>
                <a:off x="6718894" y="989823"/>
                <a:ext cx="2559751" cy="304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52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HFpEF</a:t>
                </a: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6322524" y="1257657"/>
                <a:ext cx="2794315" cy="1228347"/>
                <a:chOff x="5050267" y="283883"/>
                <a:chExt cx="2794315" cy="1228347"/>
              </a:xfrm>
            </p:grpSpPr>
            <p:pic>
              <p:nvPicPr>
                <p:cNvPr id="47" name="Picture 46"/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 flipH="1">
                  <a:off x="5050267" y="371757"/>
                  <a:ext cx="2794315" cy="1140473"/>
                </a:xfrm>
                <a:prstGeom prst="rect">
                  <a:avLst/>
                </a:prstGeom>
              </p:spPr>
            </p:pic>
            <p:sp>
              <p:nvSpPr>
                <p:cNvPr id="49" name="Block Arc 48"/>
                <p:cNvSpPr/>
                <p:nvPr/>
              </p:nvSpPr>
              <p:spPr>
                <a:xfrm rot="2918460">
                  <a:off x="6824231" y="330020"/>
                  <a:ext cx="648280" cy="783970"/>
                </a:xfrm>
                <a:prstGeom prst="blockArc">
                  <a:avLst>
                    <a:gd name="adj1" fmla="val 8823826"/>
                    <a:gd name="adj2" fmla="val 18284588"/>
                    <a:gd name="adj3" fmla="val 3993"/>
                  </a:avLst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3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Flowchart: Terminator 49"/>
                <p:cNvSpPr/>
                <p:nvPr/>
              </p:nvSpPr>
              <p:spPr>
                <a:xfrm rot="18623417">
                  <a:off x="6310519" y="689738"/>
                  <a:ext cx="618259" cy="238467"/>
                </a:xfrm>
                <a:prstGeom prst="flowChartTerminator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35"/>
                </a:p>
              </p:txBody>
            </p:sp>
            <p:sp>
              <p:nvSpPr>
                <p:cNvPr id="52" name="TextBox 67">
                  <a:extLst>
                    <a:ext uri="{FF2B5EF4-FFF2-40B4-BE49-F238E27FC236}">
                      <a16:creationId xmlns:a16="http://schemas.microsoft.com/office/drawing/2014/main" id="{AC8983BD-A0C5-4653-9848-1AD99D851C89}"/>
                    </a:ext>
                  </a:extLst>
                </p:cNvPr>
                <p:cNvSpPr txBox="1"/>
                <p:nvPr/>
              </p:nvSpPr>
              <p:spPr>
                <a:xfrm rot="18552114">
                  <a:off x="6097440" y="644172"/>
                  <a:ext cx="1025424" cy="3048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2520" b="1" dirty="0">
                      <a:solidFill>
                        <a:srgbClr val="FFFF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Ang II</a:t>
                  </a: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4091984" y="1473560"/>
                <a:ext cx="2794315" cy="1155283"/>
                <a:chOff x="8754677" y="-271026"/>
                <a:chExt cx="2794315" cy="1155283"/>
              </a:xfrm>
            </p:grpSpPr>
            <p:pic>
              <p:nvPicPr>
                <p:cNvPr id="54" name="Picture 53"/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 flipH="1">
                  <a:off x="8754677" y="-256216"/>
                  <a:ext cx="2794315" cy="1140473"/>
                </a:xfrm>
                <a:prstGeom prst="rect">
                  <a:avLst/>
                </a:prstGeom>
              </p:spPr>
            </p:pic>
            <p:sp>
              <p:nvSpPr>
                <p:cNvPr id="56" name="Block Arc 55"/>
                <p:cNvSpPr/>
                <p:nvPr/>
              </p:nvSpPr>
              <p:spPr>
                <a:xfrm rot="2918460">
                  <a:off x="10550128" y="-285036"/>
                  <a:ext cx="648280" cy="783970"/>
                </a:xfrm>
                <a:prstGeom prst="blockArc">
                  <a:avLst>
                    <a:gd name="adj1" fmla="val 8823826"/>
                    <a:gd name="adj2" fmla="val 18757116"/>
                    <a:gd name="adj3" fmla="val 4324"/>
                  </a:avLst>
                </a:prstGeom>
                <a:solidFill>
                  <a:srgbClr val="00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35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Flowchart: Terminator 56"/>
                <p:cNvSpPr/>
                <p:nvPr/>
              </p:nvSpPr>
              <p:spPr>
                <a:xfrm rot="18623417">
                  <a:off x="10056737" y="138394"/>
                  <a:ext cx="618259" cy="238467"/>
                </a:xfrm>
                <a:prstGeom prst="flowChartTerminator">
                  <a:avLst/>
                </a:prstGeom>
                <a:solidFill>
                  <a:srgbClr val="00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35"/>
                </a:p>
              </p:txBody>
            </p:sp>
            <p:sp>
              <p:nvSpPr>
                <p:cNvPr id="58" name="TextBox 67">
                  <a:extLst>
                    <a:ext uri="{FF2B5EF4-FFF2-40B4-BE49-F238E27FC236}">
                      <a16:creationId xmlns:a16="http://schemas.microsoft.com/office/drawing/2014/main" id="{AC8983BD-A0C5-4653-9848-1AD99D851C89}"/>
                    </a:ext>
                  </a:extLst>
                </p:cNvPr>
                <p:cNvSpPr txBox="1"/>
                <p:nvPr/>
              </p:nvSpPr>
              <p:spPr>
                <a:xfrm rot="18552114">
                  <a:off x="9842835" y="89263"/>
                  <a:ext cx="1025424" cy="3048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252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Saline</a:t>
                  </a:r>
                </a:p>
              </p:txBody>
            </p:sp>
          </p:grpSp>
          <p:sp>
            <p:nvSpPr>
              <p:cNvPr id="60" name="Chevron 59"/>
              <p:cNvSpPr/>
              <p:nvPr/>
            </p:nvSpPr>
            <p:spPr>
              <a:xfrm rot="5400000">
                <a:off x="9363562" y="2485401"/>
                <a:ext cx="497083" cy="345865"/>
              </a:xfrm>
              <a:prstGeom prst="chevro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52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Chevron 61"/>
              <p:cNvSpPr/>
              <p:nvPr/>
            </p:nvSpPr>
            <p:spPr>
              <a:xfrm rot="5400000">
                <a:off x="10911656" y="2501196"/>
                <a:ext cx="497083" cy="345865"/>
              </a:xfrm>
              <a:prstGeom prst="chevro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52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71FF0AD-7ED8-4933-B4FB-20BEE1202111}"/>
                  </a:ext>
                </a:extLst>
              </p:cNvPr>
              <p:cNvSpPr txBox="1"/>
              <p:nvPr/>
            </p:nvSpPr>
            <p:spPr>
              <a:xfrm>
                <a:off x="9965508" y="1855691"/>
                <a:ext cx="452447" cy="449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ea typeface="Arial" charset="0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71FF0AD-7ED8-4933-B4FB-20BEE1202111}"/>
                  </a:ext>
                </a:extLst>
              </p:cNvPr>
              <p:cNvSpPr txBox="1"/>
              <p:nvPr/>
            </p:nvSpPr>
            <p:spPr>
              <a:xfrm>
                <a:off x="10987265" y="1840471"/>
                <a:ext cx="406532" cy="449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ea typeface="Arial" charset="0"/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8762771" y="3175687"/>
                <a:ext cx="1838314" cy="3048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520" dirty="0">
                    <a:latin typeface="Arial" panose="020B0604020202020204" pitchFamily="34" charset="0"/>
                    <a:cs typeface="Arial" panose="020B0604020202020204" pitchFamily="34" charset="0"/>
                  </a:rPr>
                  <a:t>-Echocardiography</a:t>
                </a:r>
              </a:p>
            </p:txBody>
          </p: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742711DC-1521-8F4D-B6D7-6A7446494D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160849" y="2359923"/>
                <a:ext cx="7140" cy="644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742711DC-1521-8F4D-B6D7-6A7446494D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12826" y="2391840"/>
                <a:ext cx="7140" cy="6448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3189328" y="3203548"/>
                <a:ext cx="1610331" cy="3048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52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Pump-exchange</a:t>
                </a:r>
                <a:endParaRPr lang="en-US" sz="2835" dirty="0"/>
              </a:p>
            </p:txBody>
          </p:sp>
          <p:sp>
            <p:nvSpPr>
              <p:cNvPr id="4" name="Oval 3"/>
              <p:cNvSpPr/>
              <p:nvPr/>
            </p:nvSpPr>
            <p:spPr>
              <a:xfrm rot="17540832">
                <a:off x="3056310" y="1742554"/>
                <a:ext cx="57794" cy="80384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35"/>
              </a:p>
            </p:txBody>
          </p:sp>
          <p:sp>
            <p:nvSpPr>
              <p:cNvPr id="46" name="Oval 45"/>
              <p:cNvSpPr/>
              <p:nvPr/>
            </p:nvSpPr>
            <p:spPr>
              <a:xfrm rot="17540832">
                <a:off x="6528374" y="1805503"/>
                <a:ext cx="57794" cy="80384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35"/>
              </a:p>
            </p:txBody>
          </p:sp>
          <p:sp>
            <p:nvSpPr>
              <p:cNvPr id="55" name="Oval 54"/>
              <p:cNvSpPr/>
              <p:nvPr/>
            </p:nvSpPr>
            <p:spPr>
              <a:xfrm rot="17540832">
                <a:off x="8734850" y="1646479"/>
                <a:ext cx="57794" cy="80384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35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22512" y="4406464"/>
              <a:ext cx="12144850" cy="53347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3600" b="1" kern="1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Supplementary Figure 1.  </a:t>
              </a:r>
              <a:r>
                <a:rPr lang="en-US" sz="3600" kern="1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Schematic diagram demonstrated to develop </a:t>
              </a:r>
              <a:r>
                <a:rPr lang="en-US" sz="3600" kern="100" dirty="0" err="1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HFpEF</a:t>
              </a:r>
              <a:r>
                <a:rPr lang="en-US" sz="3600" kern="1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cardiac phenotype in SD rats. A) The chronic </a:t>
              </a:r>
              <a:r>
                <a:rPr lang="en-US" sz="3600" kern="100" dirty="0" err="1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Ang</a:t>
              </a:r>
              <a:r>
                <a:rPr lang="en-US" sz="3600" kern="1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II </a:t>
              </a:r>
              <a:r>
                <a:rPr lang="en-US" sz="3600" kern="100" dirty="0" err="1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intracerebroventricular</a:t>
              </a:r>
              <a:r>
                <a:rPr lang="en-US" sz="3600" kern="1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(ICV) infusion timeline and protocol are depicted from Day (-7) to Day (+)14. At Day (-7) Sprague-Dawley rats (250–300 g) were operated for brain ICV </a:t>
              </a:r>
              <a:r>
                <a:rPr lang="en-US" sz="3600" kern="100" dirty="0" err="1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Ang</a:t>
              </a:r>
              <a:r>
                <a:rPr lang="en-US" sz="3600" kern="1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II infusion via mini-pump (20 ng/min, 14 days, 0.5 ml/h) through osmotic mini-pumps. At day (-2), post-surgery recovery baseline Echocardiography was performed. B) Schematic timeline of treatment via Mini-pump-exchange on Day 0 (</a:t>
              </a:r>
              <a:r>
                <a:rPr lang="en-US" sz="3600" kern="100" dirty="0" err="1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Ang</a:t>
              </a:r>
              <a:r>
                <a:rPr lang="en-US" sz="3600" kern="1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II 20 ng/min, or 0.9% sterile saline infusion), 0.5 </a:t>
              </a:r>
              <a:r>
                <a:rPr lang="en-US" sz="3600" kern="100" dirty="0" err="1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</a:t>
              </a:r>
              <a:r>
                <a:rPr lang="en-US" sz="3600" kern="1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/h). C) on Day (+)12 pre-terminal Echocardiography was performed. D) on Day (+) 14 terminal cardiac function was recorded using Miller catheter, and rats were euthanized for organ isolation and histological evaluations.</a:t>
              </a:r>
              <a:endParaRPr lang="en-US" sz="3600" kern="100" dirty="0">
                <a:latin typeface="Yu Mincho"/>
                <a:ea typeface="Yu Mincho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97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29794</TotalTime>
  <Words>227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Yu Mincho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Nandi, Shyam</cp:lastModifiedBy>
  <cp:revision>251</cp:revision>
  <dcterms:created xsi:type="dcterms:W3CDTF">2019-10-24T01:55:51Z</dcterms:created>
  <dcterms:modified xsi:type="dcterms:W3CDTF">2023-04-12T21:02:30Z</dcterms:modified>
</cp:coreProperties>
</file>