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7"/>
  </p:notesMasterIdLst>
  <p:sldIdLst>
    <p:sldId id="259" r:id="rId2"/>
    <p:sldId id="288" r:id="rId3"/>
    <p:sldId id="290" r:id="rId4"/>
    <p:sldId id="295" r:id="rId5"/>
    <p:sldId id="294" r:id="rId6"/>
  </p:sldIdLst>
  <p:sldSz cx="12193588" cy="6858000"/>
  <p:notesSz cx="6858000" cy="9144000"/>
  <p:defaultTextStyle>
    <a:defPPr>
      <a:defRPr lang="zh-CN"/>
    </a:defPPr>
    <a:lvl1pPr marL="0" algn="l" defTabSz="914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6" algn="l" defTabSz="914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0" algn="l" defTabSz="914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55" algn="l" defTabSz="914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38" algn="l" defTabSz="914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24" algn="l" defTabSz="914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08" algn="l" defTabSz="914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93" algn="l" defTabSz="914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78" algn="l" defTabSz="914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E2E7"/>
    <a:srgbClr val="03B9BD"/>
    <a:srgbClr val="00AA62"/>
    <a:srgbClr val="EE509F"/>
    <a:srgbClr val="919191"/>
    <a:srgbClr val="282828"/>
    <a:srgbClr val="E73A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52" autoAdjust="0"/>
    <p:restoredTop sz="93310"/>
  </p:normalViewPr>
  <p:slideViewPr>
    <p:cSldViewPr snapToGrid="0" snapToObjects="1">
      <p:cViewPr varScale="1">
        <p:scale>
          <a:sx n="49" d="100"/>
          <a:sy n="49" d="100"/>
        </p:scale>
        <p:origin x="44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6A92C0-FDED-9A46-AC7D-39DF6767893A}" type="datetimeFigureOut">
              <a:rPr kumimoji="1" lang="zh-CN" altLang="en-US" smtClean="0"/>
              <a:t>2023/8/23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0860D-ED1B-BC4A-9E8E-134D4E408F0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59997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6" algn="l" defTabSz="914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0" algn="l" defTabSz="914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55" algn="l" defTabSz="914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38" algn="l" defTabSz="914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24" algn="l" defTabSz="914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08" algn="l" defTabSz="914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93" algn="l" defTabSz="914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78" algn="l" defTabSz="914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813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934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5754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 rot="15891969" flipH="1">
            <a:off x="2751500" y="3088763"/>
            <a:ext cx="694279" cy="3233519"/>
          </a:xfrm>
          <a:prstGeom prst="rt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/>
          </a:p>
        </p:txBody>
      </p:sp>
      <p:sp>
        <p:nvSpPr>
          <p:cNvPr id="15" name="椭圆 14"/>
          <p:cNvSpPr/>
          <p:nvPr/>
        </p:nvSpPr>
        <p:spPr>
          <a:xfrm>
            <a:off x="2941885" y="604824"/>
            <a:ext cx="5852160" cy="5392338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1450828" y="2462955"/>
            <a:ext cx="9266487" cy="1647217"/>
            <a:chOff x="1087525" y="1847214"/>
            <a:chExt cx="6949865" cy="1235413"/>
          </a:xfrm>
        </p:grpSpPr>
        <p:sp>
          <p:nvSpPr>
            <p:cNvPr id="11" name="任意形状 10"/>
            <p:cNvSpPr/>
            <p:nvPr/>
          </p:nvSpPr>
          <p:spPr>
            <a:xfrm rot="21300000">
              <a:off x="1087525" y="1847214"/>
              <a:ext cx="6949865" cy="1235413"/>
            </a:xfrm>
            <a:custGeom>
              <a:avLst/>
              <a:gdLst>
                <a:gd name="connsiteX0" fmla="*/ 0 w 6893804"/>
                <a:gd name="connsiteY0" fmla="*/ 0 h 900000"/>
                <a:gd name="connsiteX1" fmla="*/ 6045131 w 6893804"/>
                <a:gd name="connsiteY1" fmla="*/ 0 h 900000"/>
                <a:gd name="connsiteX2" fmla="*/ 6244468 w 6893804"/>
                <a:gd name="connsiteY2" fmla="*/ 0 h 900000"/>
                <a:gd name="connsiteX3" fmla="*/ 6893804 w 6893804"/>
                <a:gd name="connsiteY3" fmla="*/ 0 h 900000"/>
                <a:gd name="connsiteX4" fmla="*/ 6443804 w 6893804"/>
                <a:gd name="connsiteY4" fmla="*/ 450000 h 900000"/>
                <a:gd name="connsiteX5" fmla="*/ 6893804 w 6893804"/>
                <a:gd name="connsiteY5" fmla="*/ 900000 h 900000"/>
                <a:gd name="connsiteX6" fmla="*/ 6244468 w 6893804"/>
                <a:gd name="connsiteY6" fmla="*/ 900000 h 900000"/>
                <a:gd name="connsiteX7" fmla="*/ 6045131 w 6893804"/>
                <a:gd name="connsiteY7" fmla="*/ 900000 h 900000"/>
                <a:gd name="connsiteX8" fmla="*/ 0 w 6893804"/>
                <a:gd name="connsiteY8" fmla="*/ 900000 h 9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93804" h="900000">
                  <a:moveTo>
                    <a:pt x="0" y="0"/>
                  </a:moveTo>
                  <a:lnTo>
                    <a:pt x="6045131" y="0"/>
                  </a:lnTo>
                  <a:lnTo>
                    <a:pt x="6244468" y="0"/>
                  </a:lnTo>
                  <a:lnTo>
                    <a:pt x="6893804" y="0"/>
                  </a:lnTo>
                  <a:lnTo>
                    <a:pt x="6443804" y="450000"/>
                  </a:lnTo>
                  <a:lnTo>
                    <a:pt x="6893804" y="900000"/>
                  </a:lnTo>
                  <a:lnTo>
                    <a:pt x="6244468" y="900000"/>
                  </a:lnTo>
                  <a:lnTo>
                    <a:pt x="6045131" y="900000"/>
                  </a:lnTo>
                  <a:lnTo>
                    <a:pt x="0" y="9000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 sz="2400"/>
            </a:p>
          </p:txBody>
        </p:sp>
        <p:sp>
          <p:nvSpPr>
            <p:cNvPr id="8" name="文本框 7"/>
            <p:cNvSpPr txBox="1"/>
            <p:nvPr/>
          </p:nvSpPr>
          <p:spPr>
            <a:xfrm rot="21291969">
              <a:off x="2975447" y="2060244"/>
              <a:ext cx="267765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zh-CN" altLang="en-US" sz="6600" b="1" dirty="0" smtClean="0">
                  <a:solidFill>
                    <a:srgbClr val="FFFFFF"/>
                  </a:solidFill>
                </a:rPr>
                <a:t>语块简介</a:t>
              </a:r>
              <a:endParaRPr kumimoji="1" lang="zh-CN" altLang="en-US" sz="66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03328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83326" y="1058091"/>
            <a:ext cx="1039803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kumimoji="1" lang="en-US" altLang="zh-CN" sz="3600" b="1" dirty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	</a:t>
            </a:r>
            <a:r>
              <a:rPr kumimoji="1" lang="zh-CN" altLang="en-US" sz="3600" b="1" dirty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语块，</a:t>
            </a:r>
            <a:r>
              <a:rPr kumimoji="1" lang="zh-CN" altLang="zh-CN" sz="3600" b="1" dirty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即块状的语言单位，由多个单词组成，通常被</a:t>
            </a:r>
            <a:r>
              <a:rPr kumimoji="1" lang="zh-CN" altLang="zh-CN" sz="3600" b="1" dirty="0" smtClean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当</a:t>
            </a:r>
            <a:r>
              <a:rPr kumimoji="1" lang="zh-CN" altLang="en-US" sz="3600" b="1" dirty="0" smtClean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作</a:t>
            </a:r>
            <a:r>
              <a:rPr kumimoji="1" lang="zh-CN" altLang="zh-CN" sz="3600" b="1" dirty="0" smtClean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一</a:t>
            </a:r>
            <a:r>
              <a:rPr kumimoji="1" lang="zh-CN" altLang="zh-CN" sz="3600" b="1" dirty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个整体</a:t>
            </a:r>
            <a:r>
              <a:rPr kumimoji="1" lang="zh-CN" altLang="zh-CN" sz="3600" b="1" dirty="0" smtClean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使用</a:t>
            </a:r>
            <a:r>
              <a:rPr kumimoji="1" lang="zh-CN" altLang="en-US" sz="3600" b="1" dirty="0" smtClean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，</a:t>
            </a:r>
            <a:r>
              <a:rPr kumimoji="1" lang="zh-CN" altLang="zh-CN" sz="3600" b="1" dirty="0" smtClean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形式</a:t>
            </a:r>
            <a:r>
              <a:rPr kumimoji="1" lang="zh-CN" altLang="zh-CN" sz="3600" b="1" dirty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固定或半固定，具有约定俗成的</a:t>
            </a:r>
            <a:r>
              <a:rPr kumimoji="1" lang="zh-CN" altLang="zh-CN" sz="3600" b="1" dirty="0" smtClean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特性</a:t>
            </a:r>
            <a:r>
              <a:rPr kumimoji="1" lang="zh-CN" altLang="en-US" sz="3600" b="1" dirty="0" smtClean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，</a:t>
            </a:r>
            <a:r>
              <a:rPr kumimoji="1" lang="zh-CN" altLang="zh-CN" sz="3600" b="1" dirty="0" smtClean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如</a:t>
            </a:r>
            <a:r>
              <a:rPr kumimoji="1" lang="zh-CN" altLang="zh-CN" sz="3600" b="1" dirty="0">
                <a:solidFill>
                  <a:srgbClr val="00AA62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搭配</a:t>
            </a:r>
            <a:r>
              <a:rPr kumimoji="1" lang="zh-CN" altLang="zh-CN" sz="3600" b="1" dirty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、</a:t>
            </a:r>
            <a:r>
              <a:rPr kumimoji="1" lang="zh-CN" altLang="zh-CN" sz="3600" b="1" dirty="0">
                <a:solidFill>
                  <a:srgbClr val="00B0F0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习语</a:t>
            </a:r>
            <a:r>
              <a:rPr kumimoji="1" lang="zh-CN" altLang="zh-CN" sz="3600" b="1" dirty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、</a:t>
            </a:r>
            <a:r>
              <a:rPr kumimoji="1" lang="zh-CN" altLang="zh-CN" sz="3600" b="1" dirty="0">
                <a:solidFill>
                  <a:schemeClr val="bg2">
                    <a:lumMod val="75000"/>
                  </a:schemeClr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谚语</a:t>
            </a:r>
            <a:r>
              <a:rPr kumimoji="1" lang="zh-CN" altLang="zh-CN" sz="3600" b="1" dirty="0" smtClean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、</a:t>
            </a:r>
            <a:r>
              <a:rPr kumimoji="1" lang="zh-CN" altLang="en-US" sz="3600" b="1" dirty="0">
                <a:solidFill>
                  <a:srgbClr val="FFC000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惯用</a:t>
            </a:r>
            <a:r>
              <a:rPr kumimoji="1" lang="zh-CN" altLang="zh-CN" sz="3600" b="1" dirty="0" smtClean="0">
                <a:solidFill>
                  <a:srgbClr val="FFC000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语</a:t>
            </a:r>
            <a:r>
              <a:rPr kumimoji="1" lang="zh-CN" altLang="en-US" sz="3600" b="1" dirty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、</a:t>
            </a:r>
            <a:r>
              <a:rPr kumimoji="1" lang="zh-CN" altLang="en-US" sz="3600" b="1" dirty="0" smtClean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口头禅等</a:t>
            </a:r>
            <a:r>
              <a:rPr kumimoji="1" lang="zh-CN" altLang="zh-CN" sz="3600" b="1" dirty="0" smtClean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"/>
              </a:rPr>
              <a:t>。</a:t>
            </a:r>
            <a:endParaRPr kumimoji="1" lang="zh-CN" altLang="zh-CN" sz="3600" b="1" dirty="0">
              <a:solidFill>
                <a:schemeClr val="bg1"/>
              </a:solidFill>
              <a:latin typeface="华文仿宋" panose="02010600040101010101" pitchFamily="2" charset="-122"/>
              <a:ea typeface="华文仿宋" panose="02010600040101010101" pitchFamily="2" charset="-122"/>
              <a:cs typeface="Arial"/>
            </a:endParaRPr>
          </a:p>
          <a:p>
            <a:pPr algn="r">
              <a:lnSpc>
                <a:spcPct val="110000"/>
              </a:lnSpc>
            </a:pPr>
            <a:endParaRPr kumimoji="1" lang="zh-CN" altLang="en-US" sz="36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Arial"/>
            </a:endParaRPr>
          </a:p>
        </p:txBody>
      </p:sp>
      <p:sp>
        <p:nvSpPr>
          <p:cNvPr id="4" name="文本框 3"/>
          <p:cNvSpPr txBox="1"/>
          <p:nvPr/>
        </p:nvSpPr>
        <p:spPr>
          <a:xfrm rot="21441159">
            <a:off x="5704930" y="3222546"/>
            <a:ext cx="4292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Look before you leap</a:t>
            </a:r>
          </a:p>
          <a:p>
            <a:r>
              <a:rPr lang="en-US" altLang="zh-CN" sz="32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Practice makes perfect</a:t>
            </a:r>
            <a:endParaRPr lang="zh-CN" altLang="en-US" sz="32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 rot="21286956">
            <a:off x="646739" y="3555834"/>
            <a:ext cx="26142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AA62"/>
                </a:solidFill>
                <a:latin typeface="Calibri" panose="020F0502020204030204" pitchFamily="34" charset="0"/>
              </a:rPr>
              <a:t>t</a:t>
            </a:r>
            <a:r>
              <a:rPr lang="en-US" altLang="zh-CN" sz="3200" dirty="0" smtClean="0">
                <a:solidFill>
                  <a:srgbClr val="00AA62"/>
                </a:solidFill>
                <a:latin typeface="Calibri" panose="020F0502020204030204" pitchFamily="34" charset="0"/>
              </a:rPr>
              <a:t>ake a picture</a:t>
            </a:r>
          </a:p>
          <a:p>
            <a:r>
              <a:rPr lang="en-US" altLang="zh-CN" sz="3200" dirty="0" smtClean="0">
                <a:solidFill>
                  <a:srgbClr val="00AA62"/>
                </a:solidFill>
                <a:latin typeface="Calibri" panose="020F0502020204030204" pitchFamily="34" charset="0"/>
              </a:rPr>
              <a:t>lose </a:t>
            </a:r>
            <a:r>
              <a:rPr lang="en-US" altLang="zh-CN" sz="3200" dirty="0">
                <a:solidFill>
                  <a:srgbClr val="00AA62"/>
                </a:solidFill>
                <a:latin typeface="Calibri" panose="020F0502020204030204" pitchFamily="34" charset="0"/>
              </a:rPr>
              <a:t>weight</a:t>
            </a:r>
          </a:p>
          <a:p>
            <a:r>
              <a:rPr lang="en-US" altLang="zh-CN" sz="3200" dirty="0">
                <a:solidFill>
                  <a:srgbClr val="00AA62"/>
                </a:solidFill>
                <a:latin typeface="Calibri" panose="020F0502020204030204" pitchFamily="34" charset="0"/>
              </a:rPr>
              <a:t>heavy rain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855619" y="4046581"/>
            <a:ext cx="35378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B0F0"/>
                </a:solidFill>
                <a:latin typeface="Calibri" panose="020F0502020204030204" pitchFamily="34" charset="0"/>
              </a:rPr>
              <a:t>a piece of cake</a:t>
            </a:r>
          </a:p>
          <a:p>
            <a:r>
              <a:rPr lang="en-US" altLang="zh-CN" sz="3200" dirty="0">
                <a:solidFill>
                  <a:srgbClr val="00B0F0"/>
                </a:solidFill>
                <a:latin typeface="Calibri" panose="020F0502020204030204" pitchFamily="34" charset="0"/>
              </a:rPr>
              <a:t>be all ears</a:t>
            </a:r>
          </a:p>
          <a:p>
            <a:r>
              <a:rPr lang="en-US" altLang="zh-CN" sz="32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turn a blind eye to</a:t>
            </a:r>
            <a:endParaRPr lang="zh-CN" altLang="zh-CN" sz="32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zh-CN" altLang="en-US" sz="24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 rot="748152">
            <a:off x="8222024" y="4552884"/>
            <a:ext cx="27118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C000"/>
                </a:solidFill>
                <a:latin typeface="Calibri" panose="020F0502020204030204" pitchFamily="34" charset="0"/>
              </a:rPr>
              <a:t>How are you?</a:t>
            </a:r>
          </a:p>
          <a:p>
            <a:r>
              <a:rPr lang="en-US" altLang="zh-CN" sz="3200" dirty="0">
                <a:solidFill>
                  <a:srgbClr val="FFC000"/>
                </a:solidFill>
                <a:latin typeface="Calibri" panose="020F0502020204030204" pitchFamily="34" charset="0"/>
              </a:rPr>
              <a:t>Help yourself</a:t>
            </a:r>
          </a:p>
        </p:txBody>
      </p:sp>
    </p:spTree>
    <p:extLst>
      <p:ext uri="{BB962C8B-B14F-4D97-AF65-F5344CB8AC3E}">
        <p14:creationId xmlns:p14="http://schemas.microsoft.com/office/powerpoint/2010/main" val="404257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57989" y="528537"/>
            <a:ext cx="3241185" cy="76944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zh-CN" altLang="en-US" sz="4400" b="1" dirty="0">
                <a:solidFill>
                  <a:srgbClr val="FFFFFF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语块的分类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746274" y="4432283"/>
            <a:ext cx="40886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sz="2000" dirty="0">
                <a:solidFill>
                  <a:schemeClr val="bg1"/>
                </a:solidFill>
              </a:rPr>
              <a:t>（）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675367"/>
              </p:ext>
            </p:extLst>
          </p:nvPr>
        </p:nvGraphicFramePr>
        <p:xfrm>
          <a:off x="557989" y="1598877"/>
          <a:ext cx="10873801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1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0276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925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32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华文仿宋" panose="02010600040101010101" pitchFamily="2" charset="-122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华文仿宋" panose="02010600040101010101" pitchFamily="2" charset="-122"/>
                          <a:cs typeface="+mn-cs"/>
                        </a:rPr>
                        <a:t>固定短语</a:t>
                      </a:r>
                      <a:endParaRPr lang="zh-CN" altLang="en-US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华文仿宋" panose="0201060004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b="0" i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in my opinion, generally speaking, as a result</a:t>
                      </a:r>
                      <a:endParaRPr lang="en-US" altLang="zh-CN" sz="3200" b="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n-US" altLang="zh-CN" sz="3200" b="0" i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lead</a:t>
                      </a:r>
                      <a:r>
                        <a:rPr lang="en-US" altLang="zh-CN" sz="3200" b="0" i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to</a:t>
                      </a:r>
                      <a:r>
                        <a:rPr lang="en-US" altLang="zh-CN" sz="3200" b="0" i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US" altLang="zh-CN" sz="3200" b="0" i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suffer from, </a:t>
                      </a:r>
                      <a:r>
                        <a:rPr lang="en-US" altLang="zh-CN" sz="3200" b="0" i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pay attention to</a:t>
                      </a:r>
                      <a:endParaRPr lang="zh-CN" altLang="en-US" sz="3200" b="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64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3200" b="1" dirty="0">
                        <a:latin typeface="Calibri" panose="020F0502020204030204" pitchFamily="34" charset="0"/>
                        <a:ea typeface="华文仿宋" panose="02010600040101010101" pitchFamily="2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b="1" dirty="0">
                          <a:latin typeface="Calibri" panose="020F0502020204030204" pitchFamily="34" charset="0"/>
                          <a:ea typeface="华文仿宋" panose="02010600040101010101" pitchFamily="2" charset="-122"/>
                        </a:rPr>
                        <a:t>惯用小句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3200" i="1" baseline="0" dirty="0">
                          <a:latin typeface="Calibri" panose="020F0502020204030204" pitchFamily="34" charset="0"/>
                        </a:rPr>
                        <a:t>How are you?</a:t>
                      </a:r>
                      <a:r>
                        <a:rPr lang="en-US" altLang="zh-CN" sz="3200" i="1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altLang="zh-CN" sz="3200" i="1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altLang="zh-CN" sz="3200" i="1" dirty="0" smtClean="0">
                          <a:latin typeface="Calibri" panose="020F0502020204030204" pitchFamily="34" charset="0"/>
                        </a:rPr>
                        <a:t>How </a:t>
                      </a:r>
                      <a:r>
                        <a:rPr lang="en-US" altLang="zh-CN" sz="3200" i="1" dirty="0">
                          <a:latin typeface="Calibri" panose="020F0502020204030204" pitchFamily="34" charset="0"/>
                        </a:rPr>
                        <a:t>do you </a:t>
                      </a:r>
                      <a:r>
                        <a:rPr lang="en-US" altLang="zh-CN" sz="3200" i="1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do</a:t>
                      </a:r>
                      <a:r>
                        <a:rPr lang="en-US" altLang="zh-CN" sz="3200" i="1" baseline="0" dirty="0">
                          <a:latin typeface="Calibri" panose="020F0502020204030204" pitchFamily="34" charset="0"/>
                        </a:rPr>
                        <a:t>?</a:t>
                      </a:r>
                      <a:r>
                        <a:rPr lang="en-US" altLang="zh-CN" sz="3200" i="1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US" altLang="zh-CN" sz="3200" i="1" dirty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3200" i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Long time no see.</a:t>
                      </a:r>
                      <a:endParaRPr lang="en-US" altLang="zh-CN" sz="320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altLang="zh-CN" sz="3200" b="1" dirty="0">
                        <a:latin typeface="Calibri" panose="020F0502020204030204" pitchFamily="34" charset="0"/>
                        <a:ea typeface="华文仿宋" panose="02010600040101010101" pitchFamily="2" charset="-122"/>
                      </a:endParaRPr>
                    </a:p>
                    <a:p>
                      <a:pPr algn="ctr"/>
                      <a:r>
                        <a:rPr lang="zh-CN" altLang="zh-CN" sz="3200" b="1" dirty="0" smtClean="0">
                          <a:latin typeface="Calibri" panose="020F0502020204030204" pitchFamily="34" charset="0"/>
                          <a:ea typeface="华文仿宋" panose="02010600040101010101" pitchFamily="2" charset="-122"/>
                        </a:rPr>
                        <a:t>短语</a:t>
                      </a:r>
                      <a:r>
                        <a:rPr lang="zh-CN" altLang="en-US" sz="3200" b="1" dirty="0" smtClean="0">
                          <a:latin typeface="Calibri" panose="020F0502020204030204" pitchFamily="34" charset="0"/>
                          <a:ea typeface="华文仿宋" panose="02010600040101010101" pitchFamily="2" charset="-122"/>
                        </a:rPr>
                        <a:t>结构</a:t>
                      </a:r>
                      <a:endParaRPr lang="zh-CN" altLang="en-US" sz="3200" b="1" dirty="0">
                        <a:latin typeface="Calibri" panose="020F0502020204030204" pitchFamily="34" charset="0"/>
                        <a:ea typeface="华文仿宋" panose="0201060004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3200" i="1" dirty="0">
                          <a:latin typeface="Calibri" panose="020F0502020204030204" pitchFamily="34" charset="0"/>
                        </a:rPr>
                        <a:t>see you…     (soon, later, tomorrow…),                         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3200" i="1" dirty="0" smtClean="0">
                          <a:latin typeface="Calibri" panose="020F0502020204030204" pitchFamily="34" charset="0"/>
                        </a:rPr>
                        <a:t>inform/rob</a:t>
                      </a:r>
                      <a:r>
                        <a:rPr lang="en-US" altLang="zh-CN" sz="3200" i="1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altLang="zh-CN" sz="3200" i="1" baseline="0" dirty="0">
                          <a:latin typeface="Calibri" panose="020F0502020204030204" pitchFamily="34" charset="0"/>
                        </a:rPr>
                        <a:t>sb of sth</a:t>
                      </a:r>
                      <a:endParaRPr lang="en-US" altLang="zh-CN" sz="3200" i="1" dirty="0"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3200" i="1" dirty="0" smtClean="0">
                          <a:latin typeface="Calibri" panose="020F0502020204030204" pitchFamily="34" charset="0"/>
                        </a:rPr>
                        <a:t>provide sb with sth</a:t>
                      </a:r>
                      <a:endParaRPr lang="zh-CN" altLang="zh-CN" sz="3200" i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1" dirty="0" smtClean="0">
                          <a:latin typeface="Calibri" panose="020F0502020204030204" pitchFamily="34" charset="0"/>
                          <a:ea typeface="华文仿宋" panose="02010600040101010101" pitchFamily="2" charset="-122"/>
                        </a:rPr>
                        <a:t>常用句型</a:t>
                      </a:r>
                      <a:endParaRPr lang="zh-CN" altLang="en-US" sz="3200" b="1" dirty="0">
                        <a:latin typeface="Calibri" panose="020F0502020204030204" pitchFamily="34" charset="0"/>
                        <a:ea typeface="华文仿宋" panose="0201060004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3200" i="1" dirty="0">
                          <a:latin typeface="Calibri" panose="020F0502020204030204" pitchFamily="34" charset="0"/>
                        </a:rPr>
                        <a:t>not only…but also…  </a:t>
                      </a:r>
                      <a:r>
                        <a:rPr lang="en-US" altLang="zh-CN" sz="3200" i="1" baseline="0" dirty="0" smtClean="0"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altLang="zh-CN" sz="3200" i="1" dirty="0" smtClean="0">
                          <a:latin typeface="Calibri" panose="020F0502020204030204" pitchFamily="34" charset="0"/>
                        </a:rPr>
                        <a:t>It </a:t>
                      </a:r>
                      <a:r>
                        <a:rPr lang="en-US" altLang="zh-CN" sz="3200" i="1" dirty="0">
                          <a:latin typeface="Calibri" panose="020F0502020204030204" pitchFamily="34" charset="0"/>
                        </a:rPr>
                        <a:t>seems that…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3200" i="1" dirty="0" smtClean="0">
                          <a:latin typeface="Calibri" panose="020F0502020204030204" pitchFamily="34" charset="0"/>
                        </a:rPr>
                        <a:t>There </a:t>
                      </a:r>
                      <a:r>
                        <a:rPr lang="en-US" altLang="zh-CN" sz="3200" i="1" dirty="0">
                          <a:latin typeface="Calibri" panose="020F0502020204030204" pitchFamily="34" charset="0"/>
                        </a:rPr>
                        <a:t>is no doubt that…</a:t>
                      </a:r>
                      <a:endParaRPr lang="zh-CN" altLang="en-US" sz="3200" i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3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69762" y="755367"/>
            <a:ext cx="3241185" cy="76944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zh-CN" altLang="en-US" sz="4400" b="1" dirty="0">
                <a:solidFill>
                  <a:srgbClr val="FFFFFF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语块的筛选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75860" y="2117106"/>
            <a:ext cx="97825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3200" b="1" kern="100" dirty="0" smtClean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至少包含两个单词</a:t>
            </a:r>
            <a:endParaRPr lang="en-US" altLang="zh-CN" sz="3200" b="1" kern="100" dirty="0" smtClean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3200" b="1" kern="100" dirty="0" smtClean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以前</a:t>
            </a:r>
            <a:r>
              <a:rPr lang="zh-CN" altLang="en-US" sz="3200" b="1" kern="10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学过、见过</a:t>
            </a:r>
            <a:r>
              <a:rPr lang="zh-CN" altLang="en-US" sz="3200" b="1" kern="100" dirty="0" smtClean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或用过 （</a:t>
            </a:r>
            <a:r>
              <a:rPr lang="zh-CN" altLang="en-US" sz="3200" b="1" kern="10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自创的后来经常</a:t>
            </a:r>
            <a:r>
              <a:rPr lang="zh-CN" altLang="en-US" sz="3200" b="1" kern="100" dirty="0" smtClean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用 也</a:t>
            </a:r>
            <a:r>
              <a:rPr lang="zh-CN" altLang="en-US" sz="3200" b="1" kern="10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算</a:t>
            </a:r>
            <a:r>
              <a:rPr lang="zh-CN" altLang="en-US" sz="3200" b="1" kern="100" dirty="0" smtClean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200" b="1" kern="100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3200" b="1" kern="100" dirty="0" smtClean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感觉</a:t>
            </a:r>
            <a:r>
              <a:rPr lang="zh-CN" altLang="en-US" sz="3200" b="1" kern="10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可以</a:t>
            </a:r>
            <a:r>
              <a:rPr lang="zh-CN" altLang="en-US" sz="3200" b="1" kern="100" dirty="0" smtClean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当作一</a:t>
            </a:r>
            <a:r>
              <a:rPr lang="zh-CN" altLang="en-US" sz="3200" b="1" kern="10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个</a:t>
            </a:r>
            <a:r>
              <a:rPr lang="zh-CN" altLang="en-US" sz="3200" b="1" kern="100" dirty="0" smtClean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整体</a:t>
            </a:r>
            <a:endParaRPr lang="zh-CN" altLang="zh-CN" sz="3200" kern="100" dirty="0">
              <a:solidFill>
                <a:srgbClr val="2FFBC2">
                  <a:lumMod val="75000"/>
                </a:srgbClr>
              </a:solidFill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03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 rot="15891969" flipH="1">
            <a:off x="2751500" y="3088763"/>
            <a:ext cx="694279" cy="3233519"/>
          </a:xfrm>
          <a:prstGeom prst="rt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>
              <a:solidFill>
                <a:srgbClr val="FFFFFF"/>
              </a:solidFill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2941885" y="604824"/>
            <a:ext cx="5852160" cy="5392338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450828" y="2462955"/>
            <a:ext cx="9266487" cy="1647217"/>
            <a:chOff x="1087525" y="1847214"/>
            <a:chExt cx="6949865" cy="1235413"/>
          </a:xfrm>
        </p:grpSpPr>
        <p:sp>
          <p:nvSpPr>
            <p:cNvPr id="11" name="任意形状 10"/>
            <p:cNvSpPr/>
            <p:nvPr/>
          </p:nvSpPr>
          <p:spPr>
            <a:xfrm rot="21300000">
              <a:off x="1087525" y="1847214"/>
              <a:ext cx="6949865" cy="1235413"/>
            </a:xfrm>
            <a:custGeom>
              <a:avLst/>
              <a:gdLst>
                <a:gd name="connsiteX0" fmla="*/ 0 w 6893804"/>
                <a:gd name="connsiteY0" fmla="*/ 0 h 900000"/>
                <a:gd name="connsiteX1" fmla="*/ 6045131 w 6893804"/>
                <a:gd name="connsiteY1" fmla="*/ 0 h 900000"/>
                <a:gd name="connsiteX2" fmla="*/ 6244468 w 6893804"/>
                <a:gd name="connsiteY2" fmla="*/ 0 h 900000"/>
                <a:gd name="connsiteX3" fmla="*/ 6893804 w 6893804"/>
                <a:gd name="connsiteY3" fmla="*/ 0 h 900000"/>
                <a:gd name="connsiteX4" fmla="*/ 6443804 w 6893804"/>
                <a:gd name="connsiteY4" fmla="*/ 450000 h 900000"/>
                <a:gd name="connsiteX5" fmla="*/ 6893804 w 6893804"/>
                <a:gd name="connsiteY5" fmla="*/ 900000 h 900000"/>
                <a:gd name="connsiteX6" fmla="*/ 6244468 w 6893804"/>
                <a:gd name="connsiteY6" fmla="*/ 900000 h 900000"/>
                <a:gd name="connsiteX7" fmla="*/ 6045131 w 6893804"/>
                <a:gd name="connsiteY7" fmla="*/ 900000 h 900000"/>
                <a:gd name="connsiteX8" fmla="*/ 0 w 6893804"/>
                <a:gd name="connsiteY8" fmla="*/ 900000 h 9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93804" h="900000">
                  <a:moveTo>
                    <a:pt x="0" y="0"/>
                  </a:moveTo>
                  <a:lnTo>
                    <a:pt x="6045131" y="0"/>
                  </a:lnTo>
                  <a:lnTo>
                    <a:pt x="6244468" y="0"/>
                  </a:lnTo>
                  <a:lnTo>
                    <a:pt x="6893804" y="0"/>
                  </a:lnTo>
                  <a:lnTo>
                    <a:pt x="6443804" y="450000"/>
                  </a:lnTo>
                  <a:lnTo>
                    <a:pt x="6893804" y="900000"/>
                  </a:lnTo>
                  <a:lnTo>
                    <a:pt x="6244468" y="900000"/>
                  </a:lnTo>
                  <a:lnTo>
                    <a:pt x="6045131" y="900000"/>
                  </a:lnTo>
                  <a:lnTo>
                    <a:pt x="0" y="9000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 rot="21291969">
              <a:off x="2670076" y="2060244"/>
              <a:ext cx="328840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zh-CN" sz="6600" b="1" dirty="0">
                  <a:solidFill>
                    <a:srgbClr val="FFFFFF"/>
                  </a:solidFill>
                </a:rPr>
                <a:t>Thank you</a:t>
              </a:r>
              <a:endParaRPr kumimoji="1" lang="zh-CN" altLang="en-US" sz="66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09243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108">
      <a:dk1>
        <a:srgbClr val="000000"/>
      </a:dk1>
      <a:lt1>
        <a:srgbClr val="FFFFFF"/>
      </a:lt1>
      <a:dk2>
        <a:srgbClr val="000000"/>
      </a:dk2>
      <a:lt2>
        <a:srgbClr val="FFFDFD"/>
      </a:lt2>
      <a:accent1>
        <a:srgbClr val="00AA63"/>
      </a:accent1>
      <a:accent2>
        <a:srgbClr val="00D891"/>
      </a:accent2>
      <a:accent3>
        <a:srgbClr val="2FFBC2"/>
      </a:accent3>
      <a:accent4>
        <a:srgbClr val="515151"/>
      </a:accent4>
      <a:accent5>
        <a:srgbClr val="919191"/>
      </a:accent5>
      <a:accent6>
        <a:srgbClr val="CACACA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微软雅黑"/>
        <a:cs typeface=""/>
      </a:majorFont>
      <a:minorFont>
        <a:latin typeface="Century Gothic"/>
        <a:ea typeface="微软雅黑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1773</TotalTime>
  <Words>150</Words>
  <Application>Microsoft Office PowerPoint</Application>
  <PresentationFormat>自定义</PresentationFormat>
  <Paragraphs>35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华文仿宋</vt:lpstr>
      <vt:lpstr>宋体</vt:lpstr>
      <vt:lpstr>微软雅黑</vt:lpstr>
      <vt:lpstr>Arial</vt:lpstr>
      <vt:lpstr>Calibri</vt:lpstr>
      <vt:lpstr>Century Gothic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fanfanmengg@163.com</cp:lastModifiedBy>
  <cp:revision>326</cp:revision>
  <dcterms:created xsi:type="dcterms:W3CDTF">2015-08-06T03:16:56Z</dcterms:created>
  <dcterms:modified xsi:type="dcterms:W3CDTF">2023-08-23T07:31:33Z</dcterms:modified>
</cp:coreProperties>
</file>