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3" r:id="rId2"/>
    <p:sldId id="268" r:id="rId3"/>
    <p:sldId id="272" r:id="rId4"/>
  </p:sldIdLst>
  <p:sldSz cx="6858000" cy="9906000" type="A4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00C094"/>
    <a:srgbClr val="C49A00"/>
    <a:srgbClr val="FF6600"/>
    <a:srgbClr val="BFBFBF"/>
    <a:srgbClr val="53B400"/>
    <a:srgbClr val="FB61D7"/>
    <a:srgbClr val="A58AFF"/>
    <a:srgbClr val="00B6EB"/>
    <a:srgbClr val="F876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20" autoAdjust="0"/>
    <p:restoredTop sz="94660"/>
  </p:normalViewPr>
  <p:slideViewPr>
    <p:cSldViewPr snapToGrid="0">
      <p:cViewPr varScale="1">
        <p:scale>
          <a:sx n="72" d="100"/>
          <a:sy n="72" d="100"/>
        </p:scale>
        <p:origin x="2122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0B5B1-FAF4-4B9B-AF0B-BEA4B9FA400B}" type="datetimeFigureOut">
              <a:rPr kumimoji="1" lang="ja-JP" altLang="en-US" smtClean="0"/>
              <a:t>2024/2/7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AE9ED-0402-4A6C-91E2-FDEDC8671A4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284735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0B5B1-FAF4-4B9B-AF0B-BEA4B9FA400B}" type="datetimeFigureOut">
              <a:rPr kumimoji="1" lang="ja-JP" altLang="en-US" smtClean="0"/>
              <a:t>2024/2/7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AE9ED-0402-4A6C-91E2-FDEDC8671A4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89869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0B5B1-FAF4-4B9B-AF0B-BEA4B9FA400B}" type="datetimeFigureOut">
              <a:rPr kumimoji="1" lang="ja-JP" altLang="en-US" smtClean="0"/>
              <a:t>2024/2/7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AE9ED-0402-4A6C-91E2-FDEDC8671A4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021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0B5B1-FAF4-4B9B-AF0B-BEA4B9FA400B}" type="datetimeFigureOut">
              <a:rPr kumimoji="1" lang="ja-JP" altLang="en-US" smtClean="0"/>
              <a:t>2024/2/7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AE9ED-0402-4A6C-91E2-FDEDC8671A4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40673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0B5B1-FAF4-4B9B-AF0B-BEA4B9FA400B}" type="datetimeFigureOut">
              <a:rPr kumimoji="1" lang="ja-JP" altLang="en-US" smtClean="0"/>
              <a:t>2024/2/7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AE9ED-0402-4A6C-91E2-FDEDC8671A4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16079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0B5B1-FAF4-4B9B-AF0B-BEA4B9FA400B}" type="datetimeFigureOut">
              <a:rPr kumimoji="1" lang="ja-JP" altLang="en-US" smtClean="0"/>
              <a:t>2024/2/7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AE9ED-0402-4A6C-91E2-FDEDC8671A4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32567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0B5B1-FAF4-4B9B-AF0B-BEA4B9FA400B}" type="datetimeFigureOut">
              <a:rPr kumimoji="1" lang="ja-JP" altLang="en-US" smtClean="0"/>
              <a:t>2024/2/7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AE9ED-0402-4A6C-91E2-FDEDC8671A4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8771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0B5B1-FAF4-4B9B-AF0B-BEA4B9FA400B}" type="datetimeFigureOut">
              <a:rPr kumimoji="1" lang="ja-JP" altLang="en-US" smtClean="0"/>
              <a:t>2024/2/7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AE9ED-0402-4A6C-91E2-FDEDC8671A4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1614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0B5B1-FAF4-4B9B-AF0B-BEA4B9FA400B}" type="datetimeFigureOut">
              <a:rPr kumimoji="1" lang="ja-JP" altLang="en-US" smtClean="0"/>
              <a:t>2024/2/7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AE9ED-0402-4A6C-91E2-FDEDC8671A4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92652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0B5B1-FAF4-4B9B-AF0B-BEA4B9FA400B}" type="datetimeFigureOut">
              <a:rPr kumimoji="1" lang="ja-JP" altLang="en-US" smtClean="0"/>
              <a:t>2024/2/7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AE9ED-0402-4A6C-91E2-FDEDC8671A4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41919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0B5B1-FAF4-4B9B-AF0B-BEA4B9FA400B}" type="datetimeFigureOut">
              <a:rPr kumimoji="1" lang="ja-JP" altLang="en-US" smtClean="0"/>
              <a:t>2024/2/7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AE9ED-0402-4A6C-91E2-FDEDC8671A4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0311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B5B1-FAF4-4B9B-AF0B-BEA4B9FA400B}" type="datetimeFigureOut">
              <a:rPr kumimoji="1" lang="ja-JP" altLang="en-US" smtClean="0"/>
              <a:t>2024/2/7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CAE9ED-0402-4A6C-91E2-FDEDC8671A4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6484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svg"/><Relationship Id="rId7" Type="http://schemas.openxmlformats.org/officeDocument/2006/relationships/image" Target="../media/image21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svg"/><Relationship Id="rId4" Type="http://schemas.openxmlformats.org/officeDocument/2006/relationships/image" Target="../media/image18.png"/><Relationship Id="rId9" Type="http://schemas.openxmlformats.org/officeDocument/2006/relationships/image" Target="../media/image2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42E0334-6BEF-782C-97F8-6C7683E9EA9B}"/>
              </a:ext>
            </a:extLst>
          </p:cNvPr>
          <p:cNvSpPr txBox="1"/>
          <p:nvPr/>
        </p:nvSpPr>
        <p:spPr>
          <a:xfrm>
            <a:off x="290512" y="7377774"/>
            <a:ext cx="62769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b="1" dirty="0">
                <a:latin typeface="Times New Roman" panose="02020603050405020304" pitchFamily="18" charset="0"/>
                <a:ea typeface="ＭＳ 明朝" panose="02020609040205080304" pitchFamily="17" charset="-128"/>
              </a:rPr>
              <a:t>Supplemental Figure S2</a:t>
            </a:r>
            <a:r>
              <a:rPr lang="en-US" altLang="ja-JP" sz="1000" dirty="0">
                <a:latin typeface="Times New Roman" panose="02020603050405020304" pitchFamily="18" charset="0"/>
                <a:ea typeface="ＭＳ 明朝" panose="02020609040205080304" pitchFamily="17" charset="-128"/>
              </a:rPr>
              <a:t> </a:t>
            </a:r>
            <a:r>
              <a:rPr lang="en-US" altLang="ja-JP" sz="1000" dirty="0"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Effects of heat stress after ethanol treatment on tomato ‘Micro-Tom’ shoot development. Sixteen-day-old seedlings were pretreated with water or 20 mM ethanol for 3 d then subjected to heat stress treatment (50 ºC, 2.5 h). After the heat treatment, the seedlings were grown under normal condition. (A) Appearance of plants after 1 d of the heat treatment. (B) Appearance of plants after 41 d of the heat treatment.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図 2" descr="ボウルに入った食べ物&#10;&#10;中程度の精度で自動的に生成された説明">
            <a:extLst>
              <a:ext uri="{FF2B5EF4-FFF2-40B4-BE49-F238E27FC236}">
                <a16:creationId xmlns:a16="http://schemas.microsoft.com/office/drawing/2014/main" id="{8CB9A5DE-8B0E-EFF7-94C6-7C28C6F9559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30" t="19887" r="29574" b="14508"/>
          <a:stretch/>
        </p:blipFill>
        <p:spPr>
          <a:xfrm rot="10800000">
            <a:off x="1812877" y="1412420"/>
            <a:ext cx="1147208" cy="1196996"/>
          </a:xfrm>
          <a:prstGeom prst="rect">
            <a:avLst/>
          </a:prstGeom>
        </p:spPr>
      </p:pic>
      <p:pic>
        <p:nvPicPr>
          <p:cNvPr id="4" name="図 3" descr="トレイの上の食べ物&#10;&#10;自動的に生成された説明">
            <a:extLst>
              <a:ext uri="{FF2B5EF4-FFF2-40B4-BE49-F238E27FC236}">
                <a16:creationId xmlns:a16="http://schemas.microsoft.com/office/drawing/2014/main" id="{50581451-C408-0C3F-F0EE-7B3747681F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43" t="20139" r="26385" b="14256"/>
          <a:stretch/>
        </p:blipFill>
        <p:spPr>
          <a:xfrm rot="10800000">
            <a:off x="2984436" y="1415563"/>
            <a:ext cx="1091609" cy="1199670"/>
          </a:xfrm>
          <a:prstGeom prst="rect">
            <a:avLst/>
          </a:prstGeom>
        </p:spPr>
      </p:pic>
      <p:pic>
        <p:nvPicPr>
          <p:cNvPr id="5" name="図 4" descr="トレイの上の食べ物&#10;&#10;自動的に生成された説明">
            <a:extLst>
              <a:ext uri="{FF2B5EF4-FFF2-40B4-BE49-F238E27FC236}">
                <a16:creationId xmlns:a16="http://schemas.microsoft.com/office/drawing/2014/main" id="{1681F673-DED4-34C8-4DAD-9019C3B9F44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57" t="19391" r="21071" b="15004"/>
          <a:stretch/>
        </p:blipFill>
        <p:spPr>
          <a:xfrm rot="10800000">
            <a:off x="4098523" y="1412419"/>
            <a:ext cx="1085726" cy="1193205"/>
          </a:xfrm>
          <a:prstGeom prst="rect">
            <a:avLst/>
          </a:prstGeom>
        </p:spPr>
      </p:pic>
      <p:pic>
        <p:nvPicPr>
          <p:cNvPr id="6" name="図 5" descr="ボウルに入った食べ物&#10;&#10;中程度の精度で自動的に生成された説明">
            <a:extLst>
              <a:ext uri="{FF2B5EF4-FFF2-40B4-BE49-F238E27FC236}">
                <a16:creationId xmlns:a16="http://schemas.microsoft.com/office/drawing/2014/main" id="{FB3F5DB7-893D-078B-5710-6265B4B7A2F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30" t="23901" r="29574" b="14979"/>
          <a:stretch/>
        </p:blipFill>
        <p:spPr>
          <a:xfrm rot="10800000">
            <a:off x="1812876" y="2613205"/>
            <a:ext cx="1147206" cy="1115152"/>
          </a:xfrm>
          <a:prstGeom prst="rect">
            <a:avLst/>
          </a:prstGeom>
        </p:spPr>
      </p:pic>
      <p:pic>
        <p:nvPicPr>
          <p:cNvPr id="7" name="図 6" descr="容器に入った食べ物&#10;&#10;自動的に生成された説明">
            <a:extLst>
              <a:ext uri="{FF2B5EF4-FFF2-40B4-BE49-F238E27FC236}">
                <a16:creationId xmlns:a16="http://schemas.microsoft.com/office/drawing/2014/main" id="{DE5EC295-3BE0-A2BC-DF4C-12A7E9850C1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34" t="23473" r="26189" b="15861"/>
          <a:stretch/>
        </p:blipFill>
        <p:spPr>
          <a:xfrm rot="10800000">
            <a:off x="2979849" y="2613205"/>
            <a:ext cx="1089179" cy="1115152"/>
          </a:xfrm>
          <a:prstGeom prst="rect">
            <a:avLst/>
          </a:prstGeom>
        </p:spPr>
      </p:pic>
      <p:pic>
        <p:nvPicPr>
          <p:cNvPr id="8" name="図 7" descr="鍋に入った料理&#10;&#10;中程度の精度で自動的に生成された説明">
            <a:extLst>
              <a:ext uri="{FF2B5EF4-FFF2-40B4-BE49-F238E27FC236}">
                <a16:creationId xmlns:a16="http://schemas.microsoft.com/office/drawing/2014/main" id="{4E2816C8-DDA8-F05B-73C8-1F9F995A93F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78" t="17752" r="23950" b="20877"/>
          <a:stretch/>
        </p:blipFill>
        <p:spPr>
          <a:xfrm rot="10800000">
            <a:off x="4098521" y="2613203"/>
            <a:ext cx="1085727" cy="1116199"/>
          </a:xfrm>
          <a:prstGeom prst="rect">
            <a:avLst/>
          </a:prstGeom>
        </p:spPr>
      </p:pic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F4DE72BC-A7D5-26DD-0F14-94F28468A9A9}"/>
              </a:ext>
            </a:extLst>
          </p:cNvPr>
          <p:cNvCxnSpPr>
            <a:cxnSpLocks/>
          </p:cNvCxnSpPr>
          <p:nvPr/>
        </p:nvCxnSpPr>
        <p:spPr>
          <a:xfrm>
            <a:off x="1797593" y="2605624"/>
            <a:ext cx="3396821" cy="757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3198A2EF-1FD3-B927-1660-A499E0263D67}"/>
              </a:ext>
            </a:extLst>
          </p:cNvPr>
          <p:cNvSpPr txBox="1"/>
          <p:nvPr/>
        </p:nvSpPr>
        <p:spPr>
          <a:xfrm>
            <a:off x="1502319" y="1119596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kumimoji="1" lang="ja-JP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584E2281-A407-EC23-9FB7-CCD1724A1883}"/>
              </a:ext>
            </a:extLst>
          </p:cNvPr>
          <p:cNvSpPr txBox="1"/>
          <p:nvPr/>
        </p:nvSpPr>
        <p:spPr>
          <a:xfrm>
            <a:off x="1207045" y="4140176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kumimoji="1" lang="ja-JP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B72CFB62-1983-BD25-D9D9-0A11467FD963}"/>
              </a:ext>
            </a:extLst>
          </p:cNvPr>
          <p:cNvSpPr txBox="1"/>
          <p:nvPr/>
        </p:nvSpPr>
        <p:spPr>
          <a:xfrm>
            <a:off x="1314197" y="1856238"/>
            <a:ext cx="5261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18B979FF-83D5-8A93-26EF-9CCFC17808C5}"/>
              </a:ext>
            </a:extLst>
          </p:cNvPr>
          <p:cNvSpPr txBox="1"/>
          <p:nvPr/>
        </p:nvSpPr>
        <p:spPr>
          <a:xfrm>
            <a:off x="1167831" y="2998207"/>
            <a:ext cx="6912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+Ethanol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図 13">
            <a:extLst>
              <a:ext uri="{FF2B5EF4-FFF2-40B4-BE49-F238E27FC236}">
                <a16:creationId xmlns:a16="http://schemas.microsoft.com/office/drawing/2014/main" id="{F578B708-9F72-FFFA-D0F6-7DFC8DBBE724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b="16109"/>
          <a:stretch/>
        </p:blipFill>
        <p:spPr>
          <a:xfrm>
            <a:off x="1531889" y="4312478"/>
            <a:ext cx="3971429" cy="2500741"/>
          </a:xfrm>
          <a:prstGeom prst="rect">
            <a:avLst/>
          </a:prstGeom>
        </p:spPr>
      </p:pic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FBE80333-5D66-DC7C-0593-8CC04A7AB206}"/>
              </a:ext>
            </a:extLst>
          </p:cNvPr>
          <p:cNvCxnSpPr>
            <a:cxnSpLocks/>
          </p:cNvCxnSpPr>
          <p:nvPr/>
        </p:nvCxnSpPr>
        <p:spPr>
          <a:xfrm rot="16200000">
            <a:off x="2015471" y="5910164"/>
            <a:ext cx="2916000" cy="0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682AABE9-69EA-E1AD-8234-EAD21A98CAB4}"/>
              </a:ext>
            </a:extLst>
          </p:cNvPr>
          <p:cNvSpPr txBox="1"/>
          <p:nvPr/>
        </p:nvSpPr>
        <p:spPr>
          <a:xfrm>
            <a:off x="2172255" y="4092425"/>
            <a:ext cx="5261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BCE94C51-CA17-FBE2-8C67-8CCECEEADEC8}"/>
              </a:ext>
            </a:extLst>
          </p:cNvPr>
          <p:cNvSpPr txBox="1"/>
          <p:nvPr/>
        </p:nvSpPr>
        <p:spPr>
          <a:xfrm>
            <a:off x="4103726" y="4092425"/>
            <a:ext cx="6912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+Ethanol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5966B37D-546D-64BE-7B71-5D7754D81E87}"/>
              </a:ext>
            </a:extLst>
          </p:cNvPr>
          <p:cNvSpPr txBox="1"/>
          <p:nvPr/>
        </p:nvSpPr>
        <p:spPr>
          <a:xfrm>
            <a:off x="4566480" y="3687963"/>
            <a:ext cx="68480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Arial" panose="020B0604020202020204" pitchFamily="34" charset="0"/>
                <a:cs typeface="Arial" panose="020B0604020202020204" pitchFamily="34" charset="0"/>
              </a:rPr>
              <a:t>Bar = 2 cm</a:t>
            </a:r>
            <a:endParaRPr kumimoji="1" lang="ja-JP" alt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" name="直線コネクタ 18">
            <a:extLst>
              <a:ext uri="{FF2B5EF4-FFF2-40B4-BE49-F238E27FC236}">
                <a16:creationId xmlns:a16="http://schemas.microsoft.com/office/drawing/2014/main" id="{E24967CA-7EB9-20D6-0BD2-EB9AE4F0727A}"/>
              </a:ext>
            </a:extLst>
          </p:cNvPr>
          <p:cNvCxnSpPr>
            <a:cxnSpLocks/>
          </p:cNvCxnSpPr>
          <p:nvPr/>
        </p:nvCxnSpPr>
        <p:spPr>
          <a:xfrm>
            <a:off x="4861130" y="3686543"/>
            <a:ext cx="27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AD14297E-5733-74C5-16FA-F85B0D75B889}"/>
              </a:ext>
            </a:extLst>
          </p:cNvPr>
          <p:cNvCxnSpPr>
            <a:cxnSpLocks/>
          </p:cNvCxnSpPr>
          <p:nvPr/>
        </p:nvCxnSpPr>
        <p:spPr>
          <a:xfrm>
            <a:off x="3769532" y="3671795"/>
            <a:ext cx="27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4B54203B-F15B-9BBA-81C6-D5750F7FBC26}"/>
              </a:ext>
            </a:extLst>
          </p:cNvPr>
          <p:cNvCxnSpPr>
            <a:cxnSpLocks/>
          </p:cNvCxnSpPr>
          <p:nvPr/>
        </p:nvCxnSpPr>
        <p:spPr>
          <a:xfrm>
            <a:off x="2623696" y="3671795"/>
            <a:ext cx="27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495DDDBB-84CE-85EF-4408-BEF366CD2705}"/>
              </a:ext>
            </a:extLst>
          </p:cNvPr>
          <p:cNvCxnSpPr>
            <a:cxnSpLocks/>
          </p:cNvCxnSpPr>
          <p:nvPr/>
        </p:nvCxnSpPr>
        <p:spPr>
          <a:xfrm>
            <a:off x="4856408" y="2533711"/>
            <a:ext cx="27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2979A540-E810-27DF-0F3C-F22F2619EA36}"/>
              </a:ext>
            </a:extLst>
          </p:cNvPr>
          <p:cNvCxnSpPr>
            <a:cxnSpLocks/>
          </p:cNvCxnSpPr>
          <p:nvPr/>
        </p:nvCxnSpPr>
        <p:spPr>
          <a:xfrm>
            <a:off x="3764810" y="2518963"/>
            <a:ext cx="27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B5396ED6-0029-D132-25C2-4BC033277282}"/>
              </a:ext>
            </a:extLst>
          </p:cNvPr>
          <p:cNvCxnSpPr>
            <a:cxnSpLocks/>
          </p:cNvCxnSpPr>
          <p:nvPr/>
        </p:nvCxnSpPr>
        <p:spPr>
          <a:xfrm>
            <a:off x="2618974" y="2518963"/>
            <a:ext cx="27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0FD8E9EA-DC34-22A5-62E3-3646BC3FB96B}"/>
              </a:ext>
            </a:extLst>
          </p:cNvPr>
          <p:cNvSpPr txBox="1"/>
          <p:nvPr/>
        </p:nvSpPr>
        <p:spPr>
          <a:xfrm>
            <a:off x="4908881" y="6800962"/>
            <a:ext cx="68480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dirty="0">
                <a:latin typeface="Arial" panose="020B0604020202020204" pitchFamily="34" charset="0"/>
                <a:cs typeface="Arial" panose="020B0604020202020204" pitchFamily="34" charset="0"/>
              </a:rPr>
              <a:t>Bar = 4 cm</a:t>
            </a:r>
            <a:endParaRPr kumimoji="1" lang="ja-JP" alt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C31A93F8-8426-0150-7ED1-1DA0CC4E521C}"/>
              </a:ext>
            </a:extLst>
          </p:cNvPr>
          <p:cNvCxnSpPr>
            <a:cxnSpLocks/>
          </p:cNvCxnSpPr>
          <p:nvPr/>
        </p:nvCxnSpPr>
        <p:spPr>
          <a:xfrm rot="5400000">
            <a:off x="5220306" y="5860833"/>
            <a:ext cx="36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41824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086106F8-D14C-27F2-5ACF-8EBD6631271C}"/>
              </a:ext>
            </a:extLst>
          </p:cNvPr>
          <p:cNvSpPr txBox="1"/>
          <p:nvPr/>
        </p:nvSpPr>
        <p:spPr>
          <a:xfrm>
            <a:off x="670934" y="297112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kumimoji="1" lang="ja-JP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4" name="グラフィックス 43">
            <a:extLst>
              <a:ext uri="{FF2B5EF4-FFF2-40B4-BE49-F238E27FC236}">
                <a16:creationId xmlns:a16="http://schemas.microsoft.com/office/drawing/2014/main" id="{665E9F14-8A4E-F877-D912-F055D82D22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79421" y="322128"/>
            <a:ext cx="2086530" cy="2086530"/>
          </a:xfrm>
          <a:prstGeom prst="rect">
            <a:avLst/>
          </a:prstGeom>
        </p:spPr>
      </p:pic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4D08A659-2B9D-DD78-FAD2-B38A9D0DCFD0}"/>
              </a:ext>
            </a:extLst>
          </p:cNvPr>
          <p:cNvSpPr txBox="1"/>
          <p:nvPr/>
        </p:nvSpPr>
        <p:spPr>
          <a:xfrm rot="18900000">
            <a:off x="2169641" y="2284828"/>
            <a:ext cx="6912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+Ethanol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5017B279-870E-E996-2688-6C6A6809F31A}"/>
              </a:ext>
            </a:extLst>
          </p:cNvPr>
          <p:cNvSpPr txBox="1"/>
          <p:nvPr/>
        </p:nvSpPr>
        <p:spPr>
          <a:xfrm rot="18900000">
            <a:off x="1539857" y="2261373"/>
            <a:ext cx="5261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A30393AF-BD6B-0348-B76C-02C28EF7E79B}"/>
              </a:ext>
            </a:extLst>
          </p:cNvPr>
          <p:cNvSpPr txBox="1"/>
          <p:nvPr/>
        </p:nvSpPr>
        <p:spPr>
          <a:xfrm rot="16200000">
            <a:off x="20103" y="1227817"/>
            <a:ext cx="20569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Transpiration volume (g / a plant)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F9FA5BE1-3EA5-1ECE-0C3D-07D7A63515FB}"/>
              </a:ext>
            </a:extLst>
          </p:cNvPr>
          <p:cNvSpPr txBox="1"/>
          <p:nvPr/>
        </p:nvSpPr>
        <p:spPr>
          <a:xfrm>
            <a:off x="1785601" y="467231"/>
            <a:ext cx="2551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0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kumimoji="1" lang="ja-JP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EB7E1BCD-76B3-9797-46E0-8A02A4E7D850}"/>
              </a:ext>
            </a:extLst>
          </p:cNvPr>
          <p:cNvSpPr txBox="1"/>
          <p:nvPr/>
        </p:nvSpPr>
        <p:spPr>
          <a:xfrm>
            <a:off x="2519856" y="1068608"/>
            <a:ext cx="26321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0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kumimoji="1" lang="ja-JP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" name="グラフィックス 50">
            <a:extLst>
              <a:ext uri="{FF2B5EF4-FFF2-40B4-BE49-F238E27FC236}">
                <a16:creationId xmlns:a16="http://schemas.microsoft.com/office/drawing/2014/main" id="{301DF942-C416-87B9-37B1-23AC2457A0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90681" y="377109"/>
            <a:ext cx="2086530" cy="2086530"/>
          </a:xfrm>
          <a:prstGeom prst="rect">
            <a:avLst/>
          </a:prstGeom>
        </p:spPr>
      </p:pic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A80E8F6F-4D2D-2A7B-5CD5-457F4061A3F1}"/>
              </a:ext>
            </a:extLst>
          </p:cNvPr>
          <p:cNvSpPr txBox="1"/>
          <p:nvPr/>
        </p:nvSpPr>
        <p:spPr>
          <a:xfrm rot="18900000">
            <a:off x="3954818" y="2463137"/>
            <a:ext cx="5261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6148676C-CF4B-CFFF-0B19-26DA798234A8}"/>
              </a:ext>
            </a:extLst>
          </p:cNvPr>
          <p:cNvSpPr txBox="1"/>
          <p:nvPr/>
        </p:nvSpPr>
        <p:spPr>
          <a:xfrm rot="18900000">
            <a:off x="4638624" y="2521511"/>
            <a:ext cx="6912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+Ethanol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6983E0E2-0D82-A701-1292-4648BECE68C4}"/>
              </a:ext>
            </a:extLst>
          </p:cNvPr>
          <p:cNvSpPr txBox="1"/>
          <p:nvPr/>
        </p:nvSpPr>
        <p:spPr>
          <a:xfrm rot="18900000">
            <a:off x="5045868" y="2532391"/>
            <a:ext cx="6912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+Ethanol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653A2B51-FA7D-2D7E-A18D-A3B69679EEF4}"/>
              </a:ext>
            </a:extLst>
          </p:cNvPr>
          <p:cNvSpPr txBox="1"/>
          <p:nvPr/>
        </p:nvSpPr>
        <p:spPr>
          <a:xfrm rot="18900000">
            <a:off x="4325361" y="2498056"/>
            <a:ext cx="5261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テキスト ボックス 55">
            <a:extLst>
              <a:ext uri="{FF2B5EF4-FFF2-40B4-BE49-F238E27FC236}">
                <a16:creationId xmlns:a16="http://schemas.microsoft.com/office/drawing/2014/main" id="{AC34B162-98F6-F702-FA91-E1989FFACECD}"/>
              </a:ext>
            </a:extLst>
          </p:cNvPr>
          <p:cNvSpPr txBox="1"/>
          <p:nvPr/>
        </p:nvSpPr>
        <p:spPr>
          <a:xfrm>
            <a:off x="4199031" y="2156909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/>
              <a:t>-</a:t>
            </a:r>
            <a:endParaRPr kumimoji="1" lang="ja-JP" altLang="en-US" dirty="0"/>
          </a:p>
        </p:txBody>
      </p: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3AF94492-B296-E180-918C-E2A9ECEFAE9E}"/>
              </a:ext>
            </a:extLst>
          </p:cNvPr>
          <p:cNvSpPr txBox="1"/>
          <p:nvPr/>
        </p:nvSpPr>
        <p:spPr>
          <a:xfrm>
            <a:off x="4590008" y="2165412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/>
              <a:t>+</a:t>
            </a:r>
            <a:endParaRPr kumimoji="1" lang="ja-JP" altLang="en-US" dirty="0"/>
          </a:p>
        </p:txBody>
      </p: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DD518FDE-00D0-DB07-643D-6D5762C31658}"/>
              </a:ext>
            </a:extLst>
          </p:cNvPr>
          <p:cNvSpPr txBox="1"/>
          <p:nvPr/>
        </p:nvSpPr>
        <p:spPr>
          <a:xfrm>
            <a:off x="5000498" y="2158376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/>
              <a:t>-</a:t>
            </a:r>
            <a:endParaRPr kumimoji="1" lang="ja-JP" altLang="en-US" dirty="0"/>
          </a:p>
        </p:txBody>
      </p:sp>
      <p:sp>
        <p:nvSpPr>
          <p:cNvPr id="59" name="テキスト ボックス 58">
            <a:extLst>
              <a:ext uri="{FF2B5EF4-FFF2-40B4-BE49-F238E27FC236}">
                <a16:creationId xmlns:a16="http://schemas.microsoft.com/office/drawing/2014/main" id="{2C0715DE-2033-D269-72E4-54A05DDE82FC}"/>
              </a:ext>
            </a:extLst>
          </p:cNvPr>
          <p:cNvSpPr txBox="1"/>
          <p:nvPr/>
        </p:nvSpPr>
        <p:spPr>
          <a:xfrm>
            <a:off x="5391475" y="2166879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/>
              <a:t>+</a:t>
            </a:r>
            <a:endParaRPr kumimoji="1" lang="ja-JP" altLang="en-US" dirty="0"/>
          </a:p>
        </p:txBody>
      </p:sp>
      <p:sp>
        <p:nvSpPr>
          <p:cNvPr id="60" name="テキスト ボックス 59">
            <a:extLst>
              <a:ext uri="{FF2B5EF4-FFF2-40B4-BE49-F238E27FC236}">
                <a16:creationId xmlns:a16="http://schemas.microsoft.com/office/drawing/2014/main" id="{F2800336-C0B3-7536-E899-62EE98961E5C}"/>
              </a:ext>
            </a:extLst>
          </p:cNvPr>
          <p:cNvSpPr txBox="1"/>
          <p:nvPr/>
        </p:nvSpPr>
        <p:spPr>
          <a:xfrm>
            <a:off x="5662940" y="2211578"/>
            <a:ext cx="4539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Heat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BF3F579D-B645-5222-130A-564D9B5176D2}"/>
              </a:ext>
            </a:extLst>
          </p:cNvPr>
          <p:cNvSpPr txBox="1"/>
          <p:nvPr/>
        </p:nvSpPr>
        <p:spPr>
          <a:xfrm rot="16200000">
            <a:off x="2709464" y="1242283"/>
            <a:ext cx="20569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Transpiration volume (g / a plant)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6950F6AF-1B6A-2996-EBBC-9C964B485301}"/>
              </a:ext>
            </a:extLst>
          </p:cNvPr>
          <p:cNvSpPr txBox="1"/>
          <p:nvPr/>
        </p:nvSpPr>
        <p:spPr>
          <a:xfrm>
            <a:off x="3400498" y="297112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kumimoji="1" lang="ja-JP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テキスト ボックス 62">
            <a:extLst>
              <a:ext uri="{FF2B5EF4-FFF2-40B4-BE49-F238E27FC236}">
                <a16:creationId xmlns:a16="http://schemas.microsoft.com/office/drawing/2014/main" id="{AB7F5F04-F9EF-5EAA-75F8-EA719795FBA4}"/>
              </a:ext>
            </a:extLst>
          </p:cNvPr>
          <p:cNvSpPr txBox="1"/>
          <p:nvPr/>
        </p:nvSpPr>
        <p:spPr>
          <a:xfrm>
            <a:off x="4194792" y="574404"/>
            <a:ext cx="26321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0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kumimoji="1" lang="ja-JP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テキスト ボックス 63">
            <a:extLst>
              <a:ext uri="{FF2B5EF4-FFF2-40B4-BE49-F238E27FC236}">
                <a16:creationId xmlns:a16="http://schemas.microsoft.com/office/drawing/2014/main" id="{F573A7EB-BCC0-36FD-79C1-B5BF8DD00F51}"/>
              </a:ext>
            </a:extLst>
          </p:cNvPr>
          <p:cNvSpPr txBox="1"/>
          <p:nvPr/>
        </p:nvSpPr>
        <p:spPr>
          <a:xfrm>
            <a:off x="4994052" y="308010"/>
            <a:ext cx="2551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0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kumimoji="1" lang="ja-JP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テキスト ボックス 64">
            <a:extLst>
              <a:ext uri="{FF2B5EF4-FFF2-40B4-BE49-F238E27FC236}">
                <a16:creationId xmlns:a16="http://schemas.microsoft.com/office/drawing/2014/main" id="{0CA551DB-E390-ED54-2C51-347F0E0DC985}"/>
              </a:ext>
            </a:extLst>
          </p:cNvPr>
          <p:cNvSpPr txBox="1"/>
          <p:nvPr/>
        </p:nvSpPr>
        <p:spPr>
          <a:xfrm>
            <a:off x="5385566" y="615415"/>
            <a:ext cx="26321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0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kumimoji="1" lang="ja-JP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テキスト ボックス 65">
            <a:extLst>
              <a:ext uri="{FF2B5EF4-FFF2-40B4-BE49-F238E27FC236}">
                <a16:creationId xmlns:a16="http://schemas.microsoft.com/office/drawing/2014/main" id="{170A6D5F-965C-81E3-3EF3-3FA96DB0064B}"/>
              </a:ext>
            </a:extLst>
          </p:cNvPr>
          <p:cNvSpPr txBox="1"/>
          <p:nvPr/>
        </p:nvSpPr>
        <p:spPr>
          <a:xfrm>
            <a:off x="4581364" y="1070274"/>
            <a:ext cx="26321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0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kumimoji="1" lang="ja-JP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8" name="グラフィックス 67">
            <a:extLst>
              <a:ext uri="{FF2B5EF4-FFF2-40B4-BE49-F238E27FC236}">
                <a16:creationId xmlns:a16="http://schemas.microsoft.com/office/drawing/2014/main" id="{89F4F42F-36D8-9C41-F57F-EA5751041B6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766025" y="3107336"/>
            <a:ext cx="2086530" cy="2086530"/>
          </a:xfrm>
          <a:prstGeom prst="rect">
            <a:avLst/>
          </a:prstGeom>
        </p:spPr>
      </p:pic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648B31B3-23ED-0331-1F32-D45DAD652627}"/>
              </a:ext>
            </a:extLst>
          </p:cNvPr>
          <p:cNvSpPr txBox="1"/>
          <p:nvPr/>
        </p:nvSpPr>
        <p:spPr>
          <a:xfrm>
            <a:off x="4244356" y="3713042"/>
            <a:ext cx="2551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0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kumimoji="1" lang="ja-JP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テキスト ボックス 69">
            <a:extLst>
              <a:ext uri="{FF2B5EF4-FFF2-40B4-BE49-F238E27FC236}">
                <a16:creationId xmlns:a16="http://schemas.microsoft.com/office/drawing/2014/main" id="{8F5C7B23-E133-9FCD-316C-31056A100EA0}"/>
              </a:ext>
            </a:extLst>
          </p:cNvPr>
          <p:cNvSpPr txBox="1"/>
          <p:nvPr/>
        </p:nvSpPr>
        <p:spPr>
          <a:xfrm>
            <a:off x="4990026" y="3836152"/>
            <a:ext cx="2551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0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kumimoji="1" lang="ja-JP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CAD84DC4-25BE-13EE-00EA-16810D874961}"/>
              </a:ext>
            </a:extLst>
          </p:cNvPr>
          <p:cNvSpPr txBox="1"/>
          <p:nvPr/>
        </p:nvSpPr>
        <p:spPr>
          <a:xfrm>
            <a:off x="5357491" y="3759667"/>
            <a:ext cx="2551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0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kumimoji="1" lang="ja-JP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テキスト ボックス 71">
            <a:extLst>
              <a:ext uri="{FF2B5EF4-FFF2-40B4-BE49-F238E27FC236}">
                <a16:creationId xmlns:a16="http://schemas.microsoft.com/office/drawing/2014/main" id="{41A4CB4D-04DC-0708-E5D0-07912A28D887}"/>
              </a:ext>
            </a:extLst>
          </p:cNvPr>
          <p:cNvSpPr txBox="1"/>
          <p:nvPr/>
        </p:nvSpPr>
        <p:spPr>
          <a:xfrm>
            <a:off x="4626876" y="3402095"/>
            <a:ext cx="26321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0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kumimoji="1" lang="ja-JP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テキスト ボックス 72">
            <a:extLst>
              <a:ext uri="{FF2B5EF4-FFF2-40B4-BE49-F238E27FC236}">
                <a16:creationId xmlns:a16="http://schemas.microsoft.com/office/drawing/2014/main" id="{C7A57783-E805-98E2-2C9C-6A1EE4B1425B}"/>
              </a:ext>
            </a:extLst>
          </p:cNvPr>
          <p:cNvSpPr txBox="1"/>
          <p:nvPr/>
        </p:nvSpPr>
        <p:spPr>
          <a:xfrm rot="16200000">
            <a:off x="2440358" y="3959861"/>
            <a:ext cx="24481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WUE</a:t>
            </a:r>
          </a:p>
          <a:p>
            <a:pPr algn="ctr"/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(mm</a:t>
            </a:r>
            <a:r>
              <a:rPr kumimoji="1" lang="en-US" altLang="ja-JP" sz="1000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 leaf area / g transpiration volume)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4" name="グラフィックス 73">
            <a:extLst>
              <a:ext uri="{FF2B5EF4-FFF2-40B4-BE49-F238E27FC236}">
                <a16:creationId xmlns:a16="http://schemas.microsoft.com/office/drawing/2014/main" id="{D7994418-737F-C95E-74B1-DE5B0EA56AB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89459" y="2933068"/>
            <a:ext cx="2349172" cy="2349172"/>
          </a:xfrm>
          <a:prstGeom prst="rect">
            <a:avLst/>
          </a:prstGeom>
        </p:spPr>
      </p:pic>
      <p:sp>
        <p:nvSpPr>
          <p:cNvPr id="75" name="テキスト ボックス 74">
            <a:extLst>
              <a:ext uri="{FF2B5EF4-FFF2-40B4-BE49-F238E27FC236}">
                <a16:creationId xmlns:a16="http://schemas.microsoft.com/office/drawing/2014/main" id="{9C4DF7DF-C525-F98C-5017-D8CB59A976DC}"/>
              </a:ext>
            </a:extLst>
          </p:cNvPr>
          <p:cNvSpPr txBox="1"/>
          <p:nvPr/>
        </p:nvSpPr>
        <p:spPr>
          <a:xfrm>
            <a:off x="1490057" y="3426108"/>
            <a:ext cx="2551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0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kumimoji="1" lang="ja-JP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テキスト ボックス 75">
            <a:extLst>
              <a:ext uri="{FF2B5EF4-FFF2-40B4-BE49-F238E27FC236}">
                <a16:creationId xmlns:a16="http://schemas.microsoft.com/office/drawing/2014/main" id="{0C77F938-2919-D5DC-CC3F-02D2AEE49831}"/>
              </a:ext>
            </a:extLst>
          </p:cNvPr>
          <p:cNvSpPr txBox="1"/>
          <p:nvPr/>
        </p:nvSpPr>
        <p:spPr>
          <a:xfrm>
            <a:off x="2297033" y="3159714"/>
            <a:ext cx="2551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0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kumimoji="1" lang="ja-JP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" name="テキスト ボックス 76">
            <a:extLst>
              <a:ext uri="{FF2B5EF4-FFF2-40B4-BE49-F238E27FC236}">
                <a16:creationId xmlns:a16="http://schemas.microsoft.com/office/drawing/2014/main" id="{17FDDE66-8137-7D66-29BA-2AA39B432137}"/>
              </a:ext>
            </a:extLst>
          </p:cNvPr>
          <p:cNvSpPr txBox="1"/>
          <p:nvPr/>
        </p:nvSpPr>
        <p:spPr>
          <a:xfrm rot="16200000">
            <a:off x="-93139" y="3845559"/>
            <a:ext cx="17187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Difference in</a:t>
            </a:r>
          </a:p>
          <a:p>
            <a:pPr algn="ctr">
              <a:lnSpc>
                <a:spcPts val="1200"/>
              </a:lnSpc>
            </a:pPr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 green leaf area (mm</a:t>
            </a:r>
            <a:r>
              <a:rPr kumimoji="1" lang="en-US" altLang="ja-JP" sz="1200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" name="テキスト ボックス 77">
            <a:extLst>
              <a:ext uri="{FF2B5EF4-FFF2-40B4-BE49-F238E27FC236}">
                <a16:creationId xmlns:a16="http://schemas.microsoft.com/office/drawing/2014/main" id="{B9F188E8-6FFA-CD6E-7423-D83E3EC4B11C}"/>
              </a:ext>
            </a:extLst>
          </p:cNvPr>
          <p:cNvSpPr txBox="1"/>
          <p:nvPr/>
        </p:nvSpPr>
        <p:spPr>
          <a:xfrm rot="18900000">
            <a:off x="1267620" y="5156617"/>
            <a:ext cx="5261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テキスト ボックス 78">
            <a:extLst>
              <a:ext uri="{FF2B5EF4-FFF2-40B4-BE49-F238E27FC236}">
                <a16:creationId xmlns:a16="http://schemas.microsoft.com/office/drawing/2014/main" id="{2753DCA1-7DCF-71B0-406F-FD028AE775D8}"/>
              </a:ext>
            </a:extLst>
          </p:cNvPr>
          <p:cNvSpPr txBox="1"/>
          <p:nvPr/>
        </p:nvSpPr>
        <p:spPr>
          <a:xfrm rot="18900000">
            <a:off x="1951426" y="5214991"/>
            <a:ext cx="6912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+Ethanol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テキスト ボックス 79">
            <a:extLst>
              <a:ext uri="{FF2B5EF4-FFF2-40B4-BE49-F238E27FC236}">
                <a16:creationId xmlns:a16="http://schemas.microsoft.com/office/drawing/2014/main" id="{036F2E18-65FD-C567-FE07-4557161D1E4A}"/>
              </a:ext>
            </a:extLst>
          </p:cNvPr>
          <p:cNvSpPr txBox="1"/>
          <p:nvPr/>
        </p:nvSpPr>
        <p:spPr>
          <a:xfrm>
            <a:off x="2704277" y="3302997"/>
            <a:ext cx="2551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0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kumimoji="1" lang="ja-JP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テキスト ボックス 80">
            <a:extLst>
              <a:ext uri="{FF2B5EF4-FFF2-40B4-BE49-F238E27FC236}">
                <a16:creationId xmlns:a16="http://schemas.microsoft.com/office/drawing/2014/main" id="{3D08385F-44AD-7CCA-2359-5F6AFC03DDC3}"/>
              </a:ext>
            </a:extLst>
          </p:cNvPr>
          <p:cNvSpPr txBox="1"/>
          <p:nvPr/>
        </p:nvSpPr>
        <p:spPr>
          <a:xfrm>
            <a:off x="1896068" y="3652349"/>
            <a:ext cx="26321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0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kumimoji="1" lang="ja-JP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" name="テキスト ボックス 81">
            <a:extLst>
              <a:ext uri="{FF2B5EF4-FFF2-40B4-BE49-F238E27FC236}">
                <a16:creationId xmlns:a16="http://schemas.microsoft.com/office/drawing/2014/main" id="{8C7DDA4D-F495-440D-0184-AC2E06CAD3B5}"/>
              </a:ext>
            </a:extLst>
          </p:cNvPr>
          <p:cNvSpPr txBox="1"/>
          <p:nvPr/>
        </p:nvSpPr>
        <p:spPr>
          <a:xfrm rot="18900000">
            <a:off x="2358670" y="5225871"/>
            <a:ext cx="6912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+Ethanol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B1676379-C134-8FF9-6986-9FAE81E034D5}"/>
              </a:ext>
            </a:extLst>
          </p:cNvPr>
          <p:cNvSpPr txBox="1"/>
          <p:nvPr/>
        </p:nvSpPr>
        <p:spPr>
          <a:xfrm rot="18900000">
            <a:off x="1638163" y="5191536"/>
            <a:ext cx="5261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" name="テキスト ボックス 83">
            <a:extLst>
              <a:ext uri="{FF2B5EF4-FFF2-40B4-BE49-F238E27FC236}">
                <a16:creationId xmlns:a16="http://schemas.microsoft.com/office/drawing/2014/main" id="{CF747636-5FFC-E80F-72E0-F7E47115AE9E}"/>
              </a:ext>
            </a:extLst>
          </p:cNvPr>
          <p:cNvSpPr txBox="1"/>
          <p:nvPr/>
        </p:nvSpPr>
        <p:spPr>
          <a:xfrm>
            <a:off x="1511833" y="4787083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/>
              <a:t>-</a:t>
            </a:r>
            <a:endParaRPr kumimoji="1" lang="ja-JP" altLang="en-US" dirty="0"/>
          </a:p>
        </p:txBody>
      </p:sp>
      <p:sp>
        <p:nvSpPr>
          <p:cNvPr id="85" name="テキスト ボックス 84">
            <a:extLst>
              <a:ext uri="{FF2B5EF4-FFF2-40B4-BE49-F238E27FC236}">
                <a16:creationId xmlns:a16="http://schemas.microsoft.com/office/drawing/2014/main" id="{F6DE09E6-DB07-DCF6-7EB2-DB0D56F6C8DB}"/>
              </a:ext>
            </a:extLst>
          </p:cNvPr>
          <p:cNvSpPr txBox="1"/>
          <p:nvPr/>
        </p:nvSpPr>
        <p:spPr>
          <a:xfrm>
            <a:off x="1902810" y="4795586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/>
              <a:t>+</a:t>
            </a:r>
            <a:endParaRPr kumimoji="1" lang="ja-JP" altLang="en-US" dirty="0"/>
          </a:p>
        </p:txBody>
      </p:sp>
      <p:sp>
        <p:nvSpPr>
          <p:cNvPr id="86" name="テキスト ボックス 85">
            <a:extLst>
              <a:ext uri="{FF2B5EF4-FFF2-40B4-BE49-F238E27FC236}">
                <a16:creationId xmlns:a16="http://schemas.microsoft.com/office/drawing/2014/main" id="{5BCCB1F4-D230-127E-9B7A-2894B4E1D536}"/>
              </a:ext>
            </a:extLst>
          </p:cNvPr>
          <p:cNvSpPr txBox="1"/>
          <p:nvPr/>
        </p:nvSpPr>
        <p:spPr>
          <a:xfrm>
            <a:off x="2313300" y="4788550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/>
              <a:t>-</a:t>
            </a:r>
            <a:endParaRPr kumimoji="1" lang="ja-JP" altLang="en-US" dirty="0"/>
          </a:p>
        </p:txBody>
      </p:sp>
      <p:sp>
        <p:nvSpPr>
          <p:cNvPr id="87" name="テキスト ボックス 86">
            <a:extLst>
              <a:ext uri="{FF2B5EF4-FFF2-40B4-BE49-F238E27FC236}">
                <a16:creationId xmlns:a16="http://schemas.microsoft.com/office/drawing/2014/main" id="{8B9C461C-896B-EEED-A8B1-596E6182968B}"/>
              </a:ext>
            </a:extLst>
          </p:cNvPr>
          <p:cNvSpPr txBox="1"/>
          <p:nvPr/>
        </p:nvSpPr>
        <p:spPr>
          <a:xfrm>
            <a:off x="2704277" y="4797053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/>
              <a:t>+</a:t>
            </a:r>
            <a:endParaRPr kumimoji="1" lang="ja-JP" altLang="en-US" dirty="0"/>
          </a:p>
        </p:txBody>
      </p:sp>
      <p:sp>
        <p:nvSpPr>
          <p:cNvPr id="88" name="テキスト ボックス 87">
            <a:extLst>
              <a:ext uri="{FF2B5EF4-FFF2-40B4-BE49-F238E27FC236}">
                <a16:creationId xmlns:a16="http://schemas.microsoft.com/office/drawing/2014/main" id="{D572AF76-70FB-93EA-536B-3DEEB7D0D238}"/>
              </a:ext>
            </a:extLst>
          </p:cNvPr>
          <p:cNvSpPr txBox="1"/>
          <p:nvPr/>
        </p:nvSpPr>
        <p:spPr>
          <a:xfrm>
            <a:off x="2975742" y="4841752"/>
            <a:ext cx="4814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/>
              <a:t>Heat</a:t>
            </a:r>
            <a:endParaRPr kumimoji="1" lang="ja-JP" altLang="en-US" sz="1200" dirty="0"/>
          </a:p>
        </p:txBody>
      </p:sp>
      <p:sp>
        <p:nvSpPr>
          <p:cNvPr id="89" name="テキスト ボックス 88">
            <a:extLst>
              <a:ext uri="{FF2B5EF4-FFF2-40B4-BE49-F238E27FC236}">
                <a16:creationId xmlns:a16="http://schemas.microsoft.com/office/drawing/2014/main" id="{61E7FC3C-C39A-BDEA-B40E-28FFC75F0681}"/>
              </a:ext>
            </a:extLst>
          </p:cNvPr>
          <p:cNvSpPr txBox="1"/>
          <p:nvPr/>
        </p:nvSpPr>
        <p:spPr>
          <a:xfrm rot="18900000">
            <a:off x="3992132" y="5084449"/>
            <a:ext cx="5261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テキスト ボックス 89">
            <a:extLst>
              <a:ext uri="{FF2B5EF4-FFF2-40B4-BE49-F238E27FC236}">
                <a16:creationId xmlns:a16="http://schemas.microsoft.com/office/drawing/2014/main" id="{90D024A5-5B47-A0F7-88FC-7F15878C08F8}"/>
              </a:ext>
            </a:extLst>
          </p:cNvPr>
          <p:cNvSpPr txBox="1"/>
          <p:nvPr/>
        </p:nvSpPr>
        <p:spPr>
          <a:xfrm rot="18900000">
            <a:off x="4675938" y="5142823"/>
            <a:ext cx="6912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+Ethanol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1" name="テキスト ボックス 90">
            <a:extLst>
              <a:ext uri="{FF2B5EF4-FFF2-40B4-BE49-F238E27FC236}">
                <a16:creationId xmlns:a16="http://schemas.microsoft.com/office/drawing/2014/main" id="{93187A09-7A26-323F-D7BC-CC3E90AC0A0D}"/>
              </a:ext>
            </a:extLst>
          </p:cNvPr>
          <p:cNvSpPr txBox="1"/>
          <p:nvPr/>
        </p:nvSpPr>
        <p:spPr>
          <a:xfrm rot="18900000">
            <a:off x="5083182" y="5153703"/>
            <a:ext cx="6912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+Ethanol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" name="テキスト ボックス 91">
            <a:extLst>
              <a:ext uri="{FF2B5EF4-FFF2-40B4-BE49-F238E27FC236}">
                <a16:creationId xmlns:a16="http://schemas.microsoft.com/office/drawing/2014/main" id="{01637D9C-42EE-43DF-91C0-94B7807596C7}"/>
              </a:ext>
            </a:extLst>
          </p:cNvPr>
          <p:cNvSpPr txBox="1"/>
          <p:nvPr/>
        </p:nvSpPr>
        <p:spPr>
          <a:xfrm rot="18900000">
            <a:off x="4362675" y="5119368"/>
            <a:ext cx="5261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3" name="テキスト ボックス 92">
            <a:extLst>
              <a:ext uri="{FF2B5EF4-FFF2-40B4-BE49-F238E27FC236}">
                <a16:creationId xmlns:a16="http://schemas.microsoft.com/office/drawing/2014/main" id="{981B3DA4-089F-186D-4F55-BFF46CD3B8AE}"/>
              </a:ext>
            </a:extLst>
          </p:cNvPr>
          <p:cNvSpPr txBox="1"/>
          <p:nvPr/>
        </p:nvSpPr>
        <p:spPr>
          <a:xfrm>
            <a:off x="4236345" y="4778221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/>
              <a:t>-</a:t>
            </a:r>
            <a:endParaRPr kumimoji="1" lang="ja-JP" altLang="en-US" dirty="0"/>
          </a:p>
        </p:txBody>
      </p:sp>
      <p:sp>
        <p:nvSpPr>
          <p:cNvPr id="94" name="テキスト ボックス 93">
            <a:extLst>
              <a:ext uri="{FF2B5EF4-FFF2-40B4-BE49-F238E27FC236}">
                <a16:creationId xmlns:a16="http://schemas.microsoft.com/office/drawing/2014/main" id="{F8F1214E-7473-CDE7-292C-908C5E7B04CF}"/>
              </a:ext>
            </a:extLst>
          </p:cNvPr>
          <p:cNvSpPr txBox="1"/>
          <p:nvPr/>
        </p:nvSpPr>
        <p:spPr>
          <a:xfrm>
            <a:off x="4627322" y="478672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/>
              <a:t>+</a:t>
            </a:r>
            <a:endParaRPr kumimoji="1" lang="ja-JP" altLang="en-US" dirty="0"/>
          </a:p>
        </p:txBody>
      </p:sp>
      <p:sp>
        <p:nvSpPr>
          <p:cNvPr id="95" name="テキスト ボックス 94">
            <a:extLst>
              <a:ext uri="{FF2B5EF4-FFF2-40B4-BE49-F238E27FC236}">
                <a16:creationId xmlns:a16="http://schemas.microsoft.com/office/drawing/2014/main" id="{42573BB6-86C2-D57F-9E2B-5D5630450D91}"/>
              </a:ext>
            </a:extLst>
          </p:cNvPr>
          <p:cNvSpPr txBox="1"/>
          <p:nvPr/>
        </p:nvSpPr>
        <p:spPr>
          <a:xfrm>
            <a:off x="5037812" y="4779688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/>
              <a:t>-</a:t>
            </a:r>
            <a:endParaRPr kumimoji="1" lang="ja-JP" altLang="en-US" dirty="0"/>
          </a:p>
        </p:txBody>
      </p:sp>
      <p:sp>
        <p:nvSpPr>
          <p:cNvPr id="96" name="テキスト ボックス 95">
            <a:extLst>
              <a:ext uri="{FF2B5EF4-FFF2-40B4-BE49-F238E27FC236}">
                <a16:creationId xmlns:a16="http://schemas.microsoft.com/office/drawing/2014/main" id="{2CB0926C-7E5C-36D6-7BD8-AC560246E11F}"/>
              </a:ext>
            </a:extLst>
          </p:cNvPr>
          <p:cNvSpPr txBox="1"/>
          <p:nvPr/>
        </p:nvSpPr>
        <p:spPr>
          <a:xfrm>
            <a:off x="5428789" y="4788191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/>
              <a:t>+</a:t>
            </a:r>
            <a:endParaRPr kumimoji="1" lang="ja-JP" altLang="en-US" dirty="0"/>
          </a:p>
        </p:txBody>
      </p:sp>
      <p:sp>
        <p:nvSpPr>
          <p:cNvPr id="97" name="テキスト ボックス 96">
            <a:extLst>
              <a:ext uri="{FF2B5EF4-FFF2-40B4-BE49-F238E27FC236}">
                <a16:creationId xmlns:a16="http://schemas.microsoft.com/office/drawing/2014/main" id="{17048C85-8102-AD02-A3AA-6CB0FB017FB9}"/>
              </a:ext>
            </a:extLst>
          </p:cNvPr>
          <p:cNvSpPr txBox="1"/>
          <p:nvPr/>
        </p:nvSpPr>
        <p:spPr>
          <a:xfrm>
            <a:off x="5700254" y="4832890"/>
            <a:ext cx="4539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Heat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テキスト ボックス 97">
            <a:extLst>
              <a:ext uri="{FF2B5EF4-FFF2-40B4-BE49-F238E27FC236}">
                <a16:creationId xmlns:a16="http://schemas.microsoft.com/office/drawing/2014/main" id="{3929B636-83F0-BC52-41CC-021F25AAA16A}"/>
              </a:ext>
            </a:extLst>
          </p:cNvPr>
          <p:cNvSpPr txBox="1"/>
          <p:nvPr/>
        </p:nvSpPr>
        <p:spPr>
          <a:xfrm>
            <a:off x="670934" y="2806141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kumimoji="1" lang="ja-JP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9" name="テキスト ボックス 98">
            <a:extLst>
              <a:ext uri="{FF2B5EF4-FFF2-40B4-BE49-F238E27FC236}">
                <a16:creationId xmlns:a16="http://schemas.microsoft.com/office/drawing/2014/main" id="{4AD77563-BF65-DCED-8D40-33442AF1096D}"/>
              </a:ext>
            </a:extLst>
          </p:cNvPr>
          <p:cNvSpPr txBox="1"/>
          <p:nvPr/>
        </p:nvSpPr>
        <p:spPr>
          <a:xfrm>
            <a:off x="3400498" y="2806141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kumimoji="1" lang="ja-JP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テキスト ボックス 99">
            <a:extLst>
              <a:ext uri="{FF2B5EF4-FFF2-40B4-BE49-F238E27FC236}">
                <a16:creationId xmlns:a16="http://schemas.microsoft.com/office/drawing/2014/main" id="{3BEEA234-6E70-FF2B-A52D-CBA9DB047C2B}"/>
              </a:ext>
            </a:extLst>
          </p:cNvPr>
          <p:cNvSpPr txBox="1"/>
          <p:nvPr/>
        </p:nvSpPr>
        <p:spPr>
          <a:xfrm>
            <a:off x="176908" y="6732147"/>
            <a:ext cx="657489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b="1" dirty="0">
                <a:latin typeface="Times New Roman" panose="02020603050405020304" pitchFamily="18" charset="0"/>
                <a:ea typeface="ＭＳ 明朝" panose="02020609040205080304" pitchFamily="17" charset="-128"/>
              </a:rPr>
              <a:t>Supplemental Figure S3</a:t>
            </a:r>
            <a:r>
              <a:rPr lang="en-US" altLang="ja-JP" sz="1000" dirty="0">
                <a:latin typeface="Times New Roman" panose="02020603050405020304" pitchFamily="18" charset="0"/>
                <a:ea typeface="ＭＳ 明朝" panose="02020609040205080304" pitchFamily="17" charset="-128"/>
              </a:rPr>
              <a:t>  Effects of ethanol pretreatment and heat stress treatment on growth and water use efficiency (WUE). Sixteen-day-old seedlings were pretreated with water or 20 mM ethanol for 3 d then subjected to heat stress treatment (50 ºC, 2.5 h). After the heat treatment, the seedlings were grown under normal condition for 9 d. (A) Transpiration volume of seedling during 3 d pretreatment. n = 16. Different letters indicate significant differences at P &lt; 0.05 (</a:t>
            </a:r>
            <a:r>
              <a:rPr lang="en-US" altLang="ja-JP" sz="1000" i="1" dirty="0">
                <a:latin typeface="Times New Roman" panose="02020603050405020304" pitchFamily="18" charset="0"/>
                <a:ea typeface="ＭＳ 明朝" panose="02020609040205080304" pitchFamily="17" charset="-128"/>
              </a:rPr>
              <a:t>t</a:t>
            </a:r>
            <a:r>
              <a:rPr lang="en-US" altLang="ja-JP" sz="1000" dirty="0">
                <a:latin typeface="Times New Roman" panose="02020603050405020304" pitchFamily="18" charset="0"/>
                <a:ea typeface="ＭＳ 明朝" panose="02020609040205080304" pitchFamily="17" charset="-128"/>
              </a:rPr>
              <a:t>-test). (B) Transpiration volume of seedling during 9 d after heat stress treatment. (C) Difference in green leaf area of seedling during 9 d after heat stress treatment. (D) WUE of seedling during 9 d after heat stress treatment. (B) to (D) </a:t>
            </a:r>
            <a:r>
              <a:rPr lang="en-US" altLang="ja-JP" sz="1000" dirty="0"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n = 8. Different letters indicate significant differences at </a:t>
            </a:r>
            <a:r>
              <a:rPr lang="en-US" altLang="ja-JP" sz="1000" i="1" dirty="0"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P</a:t>
            </a:r>
            <a:r>
              <a:rPr lang="en-US" altLang="ja-JP" sz="1000" dirty="0"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 &lt; 0.05 (Tukey-Kramer test).</a:t>
            </a:r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77522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3A629668-E962-EBA1-BAF0-411F1F46C89D}"/>
              </a:ext>
            </a:extLst>
          </p:cNvPr>
          <p:cNvSpPr txBox="1"/>
          <p:nvPr/>
        </p:nvSpPr>
        <p:spPr>
          <a:xfrm rot="16200000">
            <a:off x="259852" y="2053808"/>
            <a:ext cx="15953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Fresh weight (g / a plant)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E5DCA3CA-1044-4D42-CB60-ACDCAF35CA18}"/>
              </a:ext>
            </a:extLst>
          </p:cNvPr>
          <p:cNvSpPr txBox="1"/>
          <p:nvPr/>
        </p:nvSpPr>
        <p:spPr>
          <a:xfrm rot="18900000">
            <a:off x="1324346" y="3259890"/>
            <a:ext cx="5261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75A435D-D545-9CEE-7B9B-856FEAD97B29}"/>
              </a:ext>
            </a:extLst>
          </p:cNvPr>
          <p:cNvSpPr txBox="1"/>
          <p:nvPr/>
        </p:nvSpPr>
        <p:spPr>
          <a:xfrm rot="18900000">
            <a:off x="2008152" y="3318264"/>
            <a:ext cx="6912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+Ethanol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71E49E89-2DEB-1C67-E561-07878D222D3B}"/>
              </a:ext>
            </a:extLst>
          </p:cNvPr>
          <p:cNvSpPr txBox="1"/>
          <p:nvPr/>
        </p:nvSpPr>
        <p:spPr>
          <a:xfrm rot="18900000">
            <a:off x="2415396" y="3329144"/>
            <a:ext cx="6912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+Ethanol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9ABD6CB3-F1C4-3866-D057-2A549CD904DB}"/>
              </a:ext>
            </a:extLst>
          </p:cNvPr>
          <p:cNvSpPr txBox="1"/>
          <p:nvPr/>
        </p:nvSpPr>
        <p:spPr>
          <a:xfrm rot="18900000">
            <a:off x="1694889" y="3294809"/>
            <a:ext cx="5261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274003F4-B0F9-D4E4-B6CB-7B3A45253222}"/>
              </a:ext>
            </a:extLst>
          </p:cNvPr>
          <p:cNvSpPr txBox="1"/>
          <p:nvPr/>
        </p:nvSpPr>
        <p:spPr>
          <a:xfrm>
            <a:off x="1568559" y="2953662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/>
              <a:t>-</a:t>
            </a:r>
            <a:endParaRPr kumimoji="1"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E00CE255-EC9C-F066-05DE-1FE3A6318B70}"/>
              </a:ext>
            </a:extLst>
          </p:cNvPr>
          <p:cNvSpPr txBox="1"/>
          <p:nvPr/>
        </p:nvSpPr>
        <p:spPr>
          <a:xfrm>
            <a:off x="1959536" y="2962165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/>
              <a:t>+</a:t>
            </a:r>
            <a:endParaRPr kumimoji="1" lang="ja-JP" altLang="en-US" dirty="0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5992259-1154-5EC4-24B0-EC88B5967A25}"/>
              </a:ext>
            </a:extLst>
          </p:cNvPr>
          <p:cNvSpPr txBox="1"/>
          <p:nvPr/>
        </p:nvSpPr>
        <p:spPr>
          <a:xfrm>
            <a:off x="2370026" y="2955129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/>
              <a:t>-</a:t>
            </a:r>
            <a:endParaRPr kumimoji="1" lang="ja-JP" altLang="en-US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D2E5802-4FBD-DF8F-BBD6-608E450A0598}"/>
              </a:ext>
            </a:extLst>
          </p:cNvPr>
          <p:cNvSpPr txBox="1"/>
          <p:nvPr/>
        </p:nvSpPr>
        <p:spPr>
          <a:xfrm>
            <a:off x="2761003" y="2963632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/>
              <a:t>+</a:t>
            </a:r>
            <a:endParaRPr kumimoji="1" lang="ja-JP" altLang="en-US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440FF5AF-8344-E7E2-BC41-5D15B64C83DE}"/>
              </a:ext>
            </a:extLst>
          </p:cNvPr>
          <p:cNvSpPr txBox="1"/>
          <p:nvPr/>
        </p:nvSpPr>
        <p:spPr>
          <a:xfrm>
            <a:off x="3032468" y="3008331"/>
            <a:ext cx="4539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Heat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グラフィックス 11">
            <a:extLst>
              <a:ext uri="{FF2B5EF4-FFF2-40B4-BE49-F238E27FC236}">
                <a16:creationId xmlns:a16="http://schemas.microsoft.com/office/drawing/2014/main" id="{140EA048-2FA3-66D7-290F-2A2B83E341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7849" y="1145445"/>
            <a:ext cx="2178803" cy="2178803"/>
          </a:xfrm>
          <a:prstGeom prst="rect">
            <a:avLst/>
          </a:prstGeom>
        </p:spPr>
      </p:pic>
      <p:pic>
        <p:nvPicPr>
          <p:cNvPr id="13" name="グラフィックス 12">
            <a:extLst>
              <a:ext uri="{FF2B5EF4-FFF2-40B4-BE49-F238E27FC236}">
                <a16:creationId xmlns:a16="http://schemas.microsoft.com/office/drawing/2014/main" id="{AFF5A684-AE3E-BC68-79F8-5D78633922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28153" y="1179550"/>
            <a:ext cx="2178804" cy="2178804"/>
          </a:xfrm>
          <a:prstGeom prst="rect">
            <a:avLst/>
          </a:prstGeom>
        </p:spPr>
      </p:pic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BC2B2BB4-D106-F4F6-A170-401B4FF5F9EE}"/>
              </a:ext>
            </a:extLst>
          </p:cNvPr>
          <p:cNvSpPr txBox="1"/>
          <p:nvPr/>
        </p:nvSpPr>
        <p:spPr>
          <a:xfrm rot="18900000">
            <a:off x="3939094" y="3290964"/>
            <a:ext cx="5261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303BCD69-5E4D-FBAD-0F06-11379699ABEB}"/>
              </a:ext>
            </a:extLst>
          </p:cNvPr>
          <p:cNvSpPr txBox="1"/>
          <p:nvPr/>
        </p:nvSpPr>
        <p:spPr>
          <a:xfrm rot="18900000">
            <a:off x="4622900" y="3349338"/>
            <a:ext cx="6912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+Ethanol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9D24B9CA-5580-42FE-BD48-2E22456DC495}"/>
              </a:ext>
            </a:extLst>
          </p:cNvPr>
          <p:cNvSpPr txBox="1"/>
          <p:nvPr/>
        </p:nvSpPr>
        <p:spPr>
          <a:xfrm rot="18900000">
            <a:off x="5030144" y="3360218"/>
            <a:ext cx="6912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+Ethanol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94C1FEE4-3848-31BC-0EF1-4F49AAC4E043}"/>
              </a:ext>
            </a:extLst>
          </p:cNvPr>
          <p:cNvSpPr txBox="1"/>
          <p:nvPr/>
        </p:nvSpPr>
        <p:spPr>
          <a:xfrm rot="18900000">
            <a:off x="4309637" y="3325883"/>
            <a:ext cx="5261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18B7006D-9490-0341-F5B1-DDD532962C3D}"/>
              </a:ext>
            </a:extLst>
          </p:cNvPr>
          <p:cNvSpPr txBox="1"/>
          <p:nvPr/>
        </p:nvSpPr>
        <p:spPr>
          <a:xfrm>
            <a:off x="4183307" y="2984736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/>
              <a:t>-</a:t>
            </a:r>
            <a:endParaRPr kumimoji="1" lang="ja-JP" altLang="en-US" dirty="0"/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DE1B37B4-0056-00A3-758C-7CEA17C3EEAD}"/>
              </a:ext>
            </a:extLst>
          </p:cNvPr>
          <p:cNvSpPr txBox="1"/>
          <p:nvPr/>
        </p:nvSpPr>
        <p:spPr>
          <a:xfrm>
            <a:off x="4574284" y="2993239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/>
              <a:t>+</a:t>
            </a:r>
            <a:endParaRPr kumimoji="1" lang="ja-JP" altLang="en-US" dirty="0"/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16C19BA4-BD0A-8CCA-2E2C-76F236F330AC}"/>
              </a:ext>
            </a:extLst>
          </p:cNvPr>
          <p:cNvSpPr txBox="1"/>
          <p:nvPr/>
        </p:nvSpPr>
        <p:spPr>
          <a:xfrm>
            <a:off x="4984774" y="2986203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/>
              <a:t>-</a:t>
            </a:r>
            <a:endParaRPr kumimoji="1" lang="ja-JP" altLang="en-US" dirty="0"/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8E9CC6F7-C9D1-DB84-5F61-4D0E38628B5F}"/>
              </a:ext>
            </a:extLst>
          </p:cNvPr>
          <p:cNvSpPr txBox="1"/>
          <p:nvPr/>
        </p:nvSpPr>
        <p:spPr>
          <a:xfrm>
            <a:off x="5375751" y="2994706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/>
              <a:t>+</a:t>
            </a:r>
            <a:endParaRPr kumimoji="1" lang="ja-JP" altLang="en-US" dirty="0"/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716A3D76-BAF9-EDFF-506D-709F0E14F5C2}"/>
              </a:ext>
            </a:extLst>
          </p:cNvPr>
          <p:cNvSpPr txBox="1"/>
          <p:nvPr/>
        </p:nvSpPr>
        <p:spPr>
          <a:xfrm>
            <a:off x="5647216" y="3039405"/>
            <a:ext cx="4539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Heat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E8FBB77F-B603-2C2F-7F7A-4D03EE79D86D}"/>
              </a:ext>
            </a:extLst>
          </p:cNvPr>
          <p:cNvSpPr txBox="1"/>
          <p:nvPr/>
        </p:nvSpPr>
        <p:spPr>
          <a:xfrm rot="16200000">
            <a:off x="2875830" y="2052517"/>
            <a:ext cx="15953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Fresh weight (g / a plant)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9AEA2DC8-2D57-10E5-0F3C-4EA2140AED8D}"/>
              </a:ext>
            </a:extLst>
          </p:cNvPr>
          <p:cNvSpPr txBox="1"/>
          <p:nvPr/>
        </p:nvSpPr>
        <p:spPr>
          <a:xfrm>
            <a:off x="1573122" y="1479162"/>
            <a:ext cx="2551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0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kumimoji="1" lang="ja-JP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CF7E5FFF-6E1D-AE97-3A86-E512F14843E1}"/>
              </a:ext>
            </a:extLst>
          </p:cNvPr>
          <p:cNvSpPr txBox="1"/>
          <p:nvPr/>
        </p:nvSpPr>
        <p:spPr>
          <a:xfrm>
            <a:off x="2380098" y="1212768"/>
            <a:ext cx="2551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0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kumimoji="1" lang="ja-JP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40191927-09AF-2EDB-F7EB-F2839BA39158}"/>
              </a:ext>
            </a:extLst>
          </p:cNvPr>
          <p:cNvSpPr txBox="1"/>
          <p:nvPr/>
        </p:nvSpPr>
        <p:spPr>
          <a:xfrm>
            <a:off x="2787342" y="1356051"/>
            <a:ext cx="2551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0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kumimoji="1" lang="ja-JP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BFEFA4D2-D202-3484-428F-641DBE5C6FCE}"/>
              </a:ext>
            </a:extLst>
          </p:cNvPr>
          <p:cNvSpPr txBox="1"/>
          <p:nvPr/>
        </p:nvSpPr>
        <p:spPr>
          <a:xfrm>
            <a:off x="1979133" y="1705403"/>
            <a:ext cx="26321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0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kumimoji="1" lang="ja-JP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6FA90E5E-515F-05ED-AB22-299B5799DF78}"/>
              </a:ext>
            </a:extLst>
          </p:cNvPr>
          <p:cNvSpPr txBox="1"/>
          <p:nvPr/>
        </p:nvSpPr>
        <p:spPr>
          <a:xfrm>
            <a:off x="4185346" y="2217973"/>
            <a:ext cx="2551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0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kumimoji="1" lang="ja-JP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9C97B7F9-93C8-798E-C867-73608F217578}"/>
              </a:ext>
            </a:extLst>
          </p:cNvPr>
          <p:cNvSpPr txBox="1"/>
          <p:nvPr/>
        </p:nvSpPr>
        <p:spPr>
          <a:xfrm>
            <a:off x="4992322" y="2141488"/>
            <a:ext cx="2551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0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kumimoji="1" lang="ja-JP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20C798F4-C16E-6F0D-C147-4731B6A940B1}"/>
              </a:ext>
            </a:extLst>
          </p:cNvPr>
          <p:cNvSpPr txBox="1"/>
          <p:nvPr/>
        </p:nvSpPr>
        <p:spPr>
          <a:xfrm>
            <a:off x="5399566" y="2122998"/>
            <a:ext cx="2551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0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kumimoji="1" lang="ja-JP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8EFE395D-0499-FB7B-1A07-2A0E2FD178AC}"/>
              </a:ext>
            </a:extLst>
          </p:cNvPr>
          <p:cNvSpPr txBox="1"/>
          <p:nvPr/>
        </p:nvSpPr>
        <p:spPr>
          <a:xfrm>
            <a:off x="4591357" y="2240228"/>
            <a:ext cx="26321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0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kumimoji="1" lang="ja-JP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24D4D816-D238-38D0-6479-AB85F5192FE0}"/>
              </a:ext>
            </a:extLst>
          </p:cNvPr>
          <p:cNvSpPr txBox="1"/>
          <p:nvPr/>
        </p:nvSpPr>
        <p:spPr>
          <a:xfrm>
            <a:off x="2032964" y="1061378"/>
            <a:ext cx="51648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Shoot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D2C00A76-37B9-B6D0-4896-BDCB069018A4}"/>
              </a:ext>
            </a:extLst>
          </p:cNvPr>
          <p:cNvSpPr txBox="1"/>
          <p:nvPr/>
        </p:nvSpPr>
        <p:spPr>
          <a:xfrm>
            <a:off x="4722964" y="1090815"/>
            <a:ext cx="4539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Root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5EB7250F-36AB-5714-94E0-F67D6188D0CE}"/>
              </a:ext>
            </a:extLst>
          </p:cNvPr>
          <p:cNvSpPr txBox="1"/>
          <p:nvPr/>
        </p:nvSpPr>
        <p:spPr>
          <a:xfrm>
            <a:off x="715180" y="1006945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kumimoji="1" lang="ja-JP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0AF348CC-0A9A-9E01-90CA-68B96467BF5D}"/>
              </a:ext>
            </a:extLst>
          </p:cNvPr>
          <p:cNvSpPr txBox="1"/>
          <p:nvPr/>
        </p:nvSpPr>
        <p:spPr>
          <a:xfrm>
            <a:off x="3444744" y="1006945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kumimoji="1" lang="ja-JP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1E0F51E2-003E-F214-7645-54ED70D2364F}"/>
              </a:ext>
            </a:extLst>
          </p:cNvPr>
          <p:cNvSpPr txBox="1"/>
          <p:nvPr/>
        </p:nvSpPr>
        <p:spPr>
          <a:xfrm>
            <a:off x="262926" y="8615785"/>
            <a:ext cx="65748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b="1" dirty="0">
                <a:latin typeface="Times New Roman" panose="02020603050405020304" pitchFamily="18" charset="0"/>
                <a:ea typeface="ＭＳ 明朝" panose="02020609040205080304" pitchFamily="17" charset="-128"/>
              </a:rPr>
              <a:t>Supplemental Figure S4</a:t>
            </a:r>
            <a:r>
              <a:rPr lang="en-US" altLang="ja-JP" sz="1000" dirty="0">
                <a:latin typeface="Times New Roman" panose="02020603050405020304" pitchFamily="18" charset="0"/>
                <a:ea typeface="ＭＳ 明朝" panose="02020609040205080304" pitchFamily="17" charset="-128"/>
              </a:rPr>
              <a:t>  Effects of ethanol pretreatment and heat stress treatment on plant biomass. (A) Fresh weight of shoot of seedling with 9 d after heat stress treatment. (B) Fresh weight of root of seedling with 9 d after heat stress treatment.</a:t>
            </a:r>
            <a:r>
              <a:rPr lang="ja-JP" altLang="en-US" sz="1000" dirty="0">
                <a:latin typeface="Times New Roman" panose="02020603050405020304" pitchFamily="18" charset="0"/>
                <a:ea typeface="ＭＳ 明朝" panose="02020609040205080304" pitchFamily="17" charset="-128"/>
              </a:rPr>
              <a:t> </a:t>
            </a:r>
            <a:r>
              <a:rPr lang="en-US" altLang="ja-JP" sz="1000" dirty="0">
                <a:latin typeface="Times New Roman" panose="02020603050405020304" pitchFamily="18" charset="0"/>
                <a:ea typeface="ＭＳ 明朝" panose="02020609040205080304" pitchFamily="17" charset="-128"/>
              </a:rPr>
              <a:t>(C) Dry weight of shoot of seedling with 9 d after heat stress treatment. (D) Dry weight of root of seedling with 9 d after heat stress treatment.</a:t>
            </a:r>
            <a:r>
              <a:rPr lang="ja-JP" altLang="en-US" sz="1000" dirty="0">
                <a:latin typeface="Times New Roman" panose="02020603050405020304" pitchFamily="18" charset="0"/>
                <a:ea typeface="ＭＳ 明朝" panose="02020609040205080304" pitchFamily="17" charset="-128"/>
              </a:rPr>
              <a:t> </a:t>
            </a:r>
            <a:r>
              <a:rPr lang="en-US" altLang="ja-JP" sz="1000" dirty="0"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n = 8. Different letters indicate significant differences at </a:t>
            </a:r>
            <a:r>
              <a:rPr lang="en-US" altLang="ja-JP" sz="1000" i="1" dirty="0"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P</a:t>
            </a:r>
            <a:r>
              <a:rPr lang="en-US" altLang="ja-JP" sz="1000" dirty="0"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 &lt; 0.05 (Tukey-Kramer test).</a:t>
            </a:r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8" name="グラフィックス 37">
            <a:extLst>
              <a:ext uri="{FF2B5EF4-FFF2-40B4-BE49-F238E27FC236}">
                <a16:creationId xmlns:a16="http://schemas.microsoft.com/office/drawing/2014/main" id="{60FF5B52-480E-5035-1568-DE15AEEAEAE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44668" y="4150060"/>
            <a:ext cx="2178803" cy="2178803"/>
          </a:xfrm>
          <a:prstGeom prst="rect">
            <a:avLst/>
          </a:prstGeom>
        </p:spPr>
      </p:pic>
      <p:pic>
        <p:nvPicPr>
          <p:cNvPr id="40" name="グラフィックス 39">
            <a:extLst>
              <a:ext uri="{FF2B5EF4-FFF2-40B4-BE49-F238E27FC236}">
                <a16:creationId xmlns:a16="http://schemas.microsoft.com/office/drawing/2014/main" id="{610CC524-0372-DE9B-1E14-E686A2516A1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664218" y="4144062"/>
            <a:ext cx="2178804" cy="2178804"/>
          </a:xfrm>
          <a:prstGeom prst="rect">
            <a:avLst/>
          </a:prstGeom>
        </p:spPr>
      </p:pic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FA5EE18F-3530-5DBC-DDDA-E3B42F7E8D42}"/>
              </a:ext>
            </a:extLst>
          </p:cNvPr>
          <p:cNvSpPr txBox="1"/>
          <p:nvPr/>
        </p:nvSpPr>
        <p:spPr>
          <a:xfrm>
            <a:off x="2001834" y="4057350"/>
            <a:ext cx="51648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Shoot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48E7E2E3-D604-52B4-C85D-31852F78DC3A}"/>
              </a:ext>
            </a:extLst>
          </p:cNvPr>
          <p:cNvSpPr txBox="1"/>
          <p:nvPr/>
        </p:nvSpPr>
        <p:spPr>
          <a:xfrm>
            <a:off x="4691834" y="4086787"/>
            <a:ext cx="4539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Root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9980FE6C-881B-9705-FC00-F8F3FFF56634}"/>
              </a:ext>
            </a:extLst>
          </p:cNvPr>
          <p:cNvSpPr txBox="1"/>
          <p:nvPr/>
        </p:nvSpPr>
        <p:spPr>
          <a:xfrm rot="18900000">
            <a:off x="1279372" y="6164811"/>
            <a:ext cx="5261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B8E214E2-36B4-D393-34A1-CFCD0E2429EB}"/>
              </a:ext>
            </a:extLst>
          </p:cNvPr>
          <p:cNvSpPr txBox="1"/>
          <p:nvPr/>
        </p:nvSpPr>
        <p:spPr>
          <a:xfrm rot="18900000">
            <a:off x="1963178" y="6223185"/>
            <a:ext cx="6912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+Ethanol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8C5444E4-F6F5-EB12-E0A0-7E2566A72D8B}"/>
              </a:ext>
            </a:extLst>
          </p:cNvPr>
          <p:cNvSpPr txBox="1"/>
          <p:nvPr/>
        </p:nvSpPr>
        <p:spPr>
          <a:xfrm rot="18900000">
            <a:off x="2370422" y="6234065"/>
            <a:ext cx="6912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+Ethanol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BB32E181-201B-5D25-78B5-9F4BC1F57573}"/>
              </a:ext>
            </a:extLst>
          </p:cNvPr>
          <p:cNvSpPr txBox="1"/>
          <p:nvPr/>
        </p:nvSpPr>
        <p:spPr>
          <a:xfrm rot="18900000">
            <a:off x="1649915" y="6199730"/>
            <a:ext cx="5261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921D7F66-DE92-4751-AC91-F706D616DCC1}"/>
              </a:ext>
            </a:extLst>
          </p:cNvPr>
          <p:cNvSpPr txBox="1"/>
          <p:nvPr/>
        </p:nvSpPr>
        <p:spPr>
          <a:xfrm>
            <a:off x="1567126" y="5858583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/>
              <a:t>-</a:t>
            </a:r>
            <a:endParaRPr kumimoji="1" lang="ja-JP" altLang="en-US" dirty="0"/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22DBB70F-6D1E-31CA-6A4B-1DE84354015D}"/>
              </a:ext>
            </a:extLst>
          </p:cNvPr>
          <p:cNvSpPr txBox="1"/>
          <p:nvPr/>
        </p:nvSpPr>
        <p:spPr>
          <a:xfrm>
            <a:off x="1933222" y="5867086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/>
              <a:t>+</a:t>
            </a:r>
            <a:endParaRPr kumimoji="1" lang="ja-JP" altLang="en-US" dirty="0"/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33EFC2AC-B9BF-0519-B694-76BEC45FB1A7}"/>
              </a:ext>
            </a:extLst>
          </p:cNvPr>
          <p:cNvSpPr txBox="1"/>
          <p:nvPr/>
        </p:nvSpPr>
        <p:spPr>
          <a:xfrm>
            <a:off x="2337492" y="5860050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/>
              <a:t>-</a:t>
            </a:r>
            <a:endParaRPr kumimoji="1" lang="ja-JP" altLang="en-US" dirty="0"/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572EC522-62A1-2254-6B92-0B21475AEF0A}"/>
              </a:ext>
            </a:extLst>
          </p:cNvPr>
          <p:cNvSpPr txBox="1"/>
          <p:nvPr/>
        </p:nvSpPr>
        <p:spPr>
          <a:xfrm>
            <a:off x="2691149" y="5868553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/>
              <a:t>+</a:t>
            </a:r>
            <a:endParaRPr kumimoji="1" lang="ja-JP" altLang="en-US" dirty="0"/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5727E13D-D4D5-FB60-2437-AE80294E74DB}"/>
              </a:ext>
            </a:extLst>
          </p:cNvPr>
          <p:cNvSpPr txBox="1"/>
          <p:nvPr/>
        </p:nvSpPr>
        <p:spPr>
          <a:xfrm>
            <a:off x="2987494" y="5913252"/>
            <a:ext cx="4539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Heat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18B1CD3F-020E-392E-AEA5-EA4DE05AB7EB}"/>
              </a:ext>
            </a:extLst>
          </p:cNvPr>
          <p:cNvSpPr txBox="1"/>
          <p:nvPr/>
        </p:nvSpPr>
        <p:spPr>
          <a:xfrm rot="18900000">
            <a:off x="3894120" y="6195885"/>
            <a:ext cx="5261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AE906E28-F095-8B43-B978-F220FC66BB28}"/>
              </a:ext>
            </a:extLst>
          </p:cNvPr>
          <p:cNvSpPr txBox="1"/>
          <p:nvPr/>
        </p:nvSpPr>
        <p:spPr>
          <a:xfrm rot="18900000">
            <a:off x="4577926" y="6254259"/>
            <a:ext cx="6912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+Ethanol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2F4E273C-5303-1E2F-EC46-3D74F79BEE61}"/>
              </a:ext>
            </a:extLst>
          </p:cNvPr>
          <p:cNvSpPr txBox="1"/>
          <p:nvPr/>
        </p:nvSpPr>
        <p:spPr>
          <a:xfrm rot="18900000">
            <a:off x="4985170" y="6265139"/>
            <a:ext cx="6912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+Ethanol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21B28A2A-EC5C-2854-B73F-5E902447C6EF}"/>
              </a:ext>
            </a:extLst>
          </p:cNvPr>
          <p:cNvSpPr txBox="1"/>
          <p:nvPr/>
        </p:nvSpPr>
        <p:spPr>
          <a:xfrm rot="18900000">
            <a:off x="4264663" y="6230804"/>
            <a:ext cx="5261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テキスト ボックス 55">
            <a:extLst>
              <a:ext uri="{FF2B5EF4-FFF2-40B4-BE49-F238E27FC236}">
                <a16:creationId xmlns:a16="http://schemas.microsoft.com/office/drawing/2014/main" id="{73367388-D581-0A39-3C52-83A6C57B20B3}"/>
              </a:ext>
            </a:extLst>
          </p:cNvPr>
          <p:cNvSpPr txBox="1"/>
          <p:nvPr/>
        </p:nvSpPr>
        <p:spPr>
          <a:xfrm>
            <a:off x="4188093" y="5889657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/>
              <a:t>-</a:t>
            </a:r>
            <a:endParaRPr kumimoji="1" lang="ja-JP" altLang="en-US" dirty="0"/>
          </a:p>
        </p:txBody>
      </p: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32D13DC4-40C4-51F8-6223-FFF70BA1537D}"/>
              </a:ext>
            </a:extLst>
          </p:cNvPr>
          <p:cNvSpPr txBox="1"/>
          <p:nvPr/>
        </p:nvSpPr>
        <p:spPr>
          <a:xfrm>
            <a:off x="4547970" y="589816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/>
              <a:t>+</a:t>
            </a:r>
            <a:endParaRPr kumimoji="1" lang="ja-JP" altLang="en-US" dirty="0"/>
          </a:p>
        </p:txBody>
      </p: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58953D40-A1FA-C127-F6C6-F670C28173C5}"/>
              </a:ext>
            </a:extLst>
          </p:cNvPr>
          <p:cNvSpPr txBox="1"/>
          <p:nvPr/>
        </p:nvSpPr>
        <p:spPr>
          <a:xfrm>
            <a:off x="4952240" y="5891124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/>
              <a:t>-</a:t>
            </a:r>
            <a:endParaRPr kumimoji="1" lang="ja-JP" altLang="en-US" dirty="0"/>
          </a:p>
        </p:txBody>
      </p:sp>
      <p:sp>
        <p:nvSpPr>
          <p:cNvPr id="59" name="テキスト ボックス 58">
            <a:extLst>
              <a:ext uri="{FF2B5EF4-FFF2-40B4-BE49-F238E27FC236}">
                <a16:creationId xmlns:a16="http://schemas.microsoft.com/office/drawing/2014/main" id="{C07996EF-4AB9-5777-8228-7038FC76F0E1}"/>
              </a:ext>
            </a:extLst>
          </p:cNvPr>
          <p:cNvSpPr txBox="1"/>
          <p:nvPr/>
        </p:nvSpPr>
        <p:spPr>
          <a:xfrm>
            <a:off x="5305897" y="5899627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/>
              <a:t>+</a:t>
            </a:r>
            <a:endParaRPr kumimoji="1" lang="ja-JP" altLang="en-US" dirty="0"/>
          </a:p>
        </p:txBody>
      </p:sp>
      <p:sp>
        <p:nvSpPr>
          <p:cNvPr id="60" name="テキスト ボックス 59">
            <a:extLst>
              <a:ext uri="{FF2B5EF4-FFF2-40B4-BE49-F238E27FC236}">
                <a16:creationId xmlns:a16="http://schemas.microsoft.com/office/drawing/2014/main" id="{A29A4389-ED63-11A4-9211-D81A3EFD18F4}"/>
              </a:ext>
            </a:extLst>
          </p:cNvPr>
          <p:cNvSpPr txBox="1"/>
          <p:nvPr/>
        </p:nvSpPr>
        <p:spPr>
          <a:xfrm>
            <a:off x="5602242" y="5944326"/>
            <a:ext cx="4539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Heat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B35CE448-C901-43C5-7DE3-16F56D36C836}"/>
              </a:ext>
            </a:extLst>
          </p:cNvPr>
          <p:cNvSpPr txBox="1"/>
          <p:nvPr/>
        </p:nvSpPr>
        <p:spPr>
          <a:xfrm rot="16200000">
            <a:off x="266828" y="4961397"/>
            <a:ext cx="14686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Dry weight (g / a plant)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32CD912C-475A-EE9B-0B52-B4CCBA0ED2DB}"/>
              </a:ext>
            </a:extLst>
          </p:cNvPr>
          <p:cNvSpPr txBox="1"/>
          <p:nvPr/>
        </p:nvSpPr>
        <p:spPr>
          <a:xfrm rot="16200000">
            <a:off x="2882806" y="4960106"/>
            <a:ext cx="14686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Dry weight (g / a plant)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テキスト ボックス 62">
            <a:extLst>
              <a:ext uri="{FF2B5EF4-FFF2-40B4-BE49-F238E27FC236}">
                <a16:creationId xmlns:a16="http://schemas.microsoft.com/office/drawing/2014/main" id="{64207AFD-C85F-53DA-247E-9E026A8427DF}"/>
              </a:ext>
            </a:extLst>
          </p:cNvPr>
          <p:cNvSpPr txBox="1"/>
          <p:nvPr/>
        </p:nvSpPr>
        <p:spPr>
          <a:xfrm>
            <a:off x="1575889" y="4434494"/>
            <a:ext cx="2551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0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kumimoji="1" lang="ja-JP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テキスト ボックス 63">
            <a:extLst>
              <a:ext uri="{FF2B5EF4-FFF2-40B4-BE49-F238E27FC236}">
                <a16:creationId xmlns:a16="http://schemas.microsoft.com/office/drawing/2014/main" id="{ACA698FF-EBFE-4AAF-FE41-861BB649EB41}"/>
              </a:ext>
            </a:extLst>
          </p:cNvPr>
          <p:cNvSpPr txBox="1"/>
          <p:nvPr/>
        </p:nvSpPr>
        <p:spPr>
          <a:xfrm>
            <a:off x="2335195" y="4410784"/>
            <a:ext cx="2551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0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kumimoji="1" lang="ja-JP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テキスト ボックス 64">
            <a:extLst>
              <a:ext uri="{FF2B5EF4-FFF2-40B4-BE49-F238E27FC236}">
                <a16:creationId xmlns:a16="http://schemas.microsoft.com/office/drawing/2014/main" id="{1073A630-859C-7216-7125-E872225C6504}"/>
              </a:ext>
            </a:extLst>
          </p:cNvPr>
          <p:cNvSpPr txBox="1"/>
          <p:nvPr/>
        </p:nvSpPr>
        <p:spPr>
          <a:xfrm>
            <a:off x="2720770" y="4350385"/>
            <a:ext cx="2551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0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kumimoji="1" lang="ja-JP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テキスト ボックス 65">
            <a:extLst>
              <a:ext uri="{FF2B5EF4-FFF2-40B4-BE49-F238E27FC236}">
                <a16:creationId xmlns:a16="http://schemas.microsoft.com/office/drawing/2014/main" id="{00F69FB4-892A-AE1F-D5E2-0112DB4E4E74}"/>
              </a:ext>
            </a:extLst>
          </p:cNvPr>
          <p:cNvSpPr txBox="1"/>
          <p:nvPr/>
        </p:nvSpPr>
        <p:spPr>
          <a:xfrm>
            <a:off x="1960232" y="4825413"/>
            <a:ext cx="26321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0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kumimoji="1" lang="ja-JP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テキスト ボックス 66">
            <a:extLst>
              <a:ext uri="{FF2B5EF4-FFF2-40B4-BE49-F238E27FC236}">
                <a16:creationId xmlns:a16="http://schemas.microsoft.com/office/drawing/2014/main" id="{2C9760D6-3386-1650-17D6-DFD8F0BA20A9}"/>
              </a:ext>
            </a:extLst>
          </p:cNvPr>
          <p:cNvSpPr txBox="1"/>
          <p:nvPr/>
        </p:nvSpPr>
        <p:spPr>
          <a:xfrm>
            <a:off x="4157508" y="4826608"/>
            <a:ext cx="33374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000" b="1" dirty="0">
                <a:latin typeface="Arial" panose="020B0604020202020204" pitchFamily="34" charset="0"/>
                <a:cs typeface="Arial" panose="020B0604020202020204" pitchFamily="34" charset="0"/>
              </a:rPr>
              <a:t>ab</a:t>
            </a:r>
            <a:endParaRPr kumimoji="1" lang="ja-JP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テキスト ボックス 67">
            <a:extLst>
              <a:ext uri="{FF2B5EF4-FFF2-40B4-BE49-F238E27FC236}">
                <a16:creationId xmlns:a16="http://schemas.microsoft.com/office/drawing/2014/main" id="{6605697A-DE16-609B-8C70-87A64E441AA4}"/>
              </a:ext>
            </a:extLst>
          </p:cNvPr>
          <p:cNvSpPr txBox="1"/>
          <p:nvPr/>
        </p:nvSpPr>
        <p:spPr>
          <a:xfrm>
            <a:off x="4943412" y="4568108"/>
            <a:ext cx="26321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0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kumimoji="1" lang="ja-JP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F652F58A-DC8A-918B-E96D-79F8BE562C5B}"/>
              </a:ext>
            </a:extLst>
          </p:cNvPr>
          <p:cNvSpPr txBox="1"/>
          <p:nvPr/>
        </p:nvSpPr>
        <p:spPr>
          <a:xfrm>
            <a:off x="5302985" y="4484615"/>
            <a:ext cx="26321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0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kumimoji="1" lang="ja-JP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テキスト ボックス 69">
            <a:extLst>
              <a:ext uri="{FF2B5EF4-FFF2-40B4-BE49-F238E27FC236}">
                <a16:creationId xmlns:a16="http://schemas.microsoft.com/office/drawing/2014/main" id="{CA189AE5-D69A-6DDF-CC3A-5354E7C8010C}"/>
              </a:ext>
            </a:extLst>
          </p:cNvPr>
          <p:cNvSpPr txBox="1"/>
          <p:nvPr/>
        </p:nvSpPr>
        <p:spPr>
          <a:xfrm>
            <a:off x="4563789" y="4883533"/>
            <a:ext cx="26321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0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kumimoji="1" lang="ja-JP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AFF5D48B-C571-575D-1988-311ECD6BDC33}"/>
              </a:ext>
            </a:extLst>
          </p:cNvPr>
          <p:cNvSpPr txBox="1"/>
          <p:nvPr/>
        </p:nvSpPr>
        <p:spPr>
          <a:xfrm>
            <a:off x="715180" y="4015278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kumimoji="1" lang="ja-JP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テキスト ボックス 71">
            <a:extLst>
              <a:ext uri="{FF2B5EF4-FFF2-40B4-BE49-F238E27FC236}">
                <a16:creationId xmlns:a16="http://schemas.microsoft.com/office/drawing/2014/main" id="{E58E2ECE-39C5-BB3C-6E13-045FD42C3B7C}"/>
              </a:ext>
            </a:extLst>
          </p:cNvPr>
          <p:cNvSpPr txBox="1"/>
          <p:nvPr/>
        </p:nvSpPr>
        <p:spPr>
          <a:xfrm>
            <a:off x="3444744" y="4015278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kumimoji="1" lang="ja-JP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07936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43477</TotalTime>
  <Words>551</Words>
  <Application>Microsoft Office PowerPoint</Application>
  <PresentationFormat>A4 210 x 297 mm</PresentationFormat>
  <Paragraphs>128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大輔 戸高</dc:creator>
  <cp:lastModifiedBy>Motoaki Seki</cp:lastModifiedBy>
  <cp:revision>72</cp:revision>
  <cp:lastPrinted>2023-12-29T10:43:39Z</cp:lastPrinted>
  <dcterms:created xsi:type="dcterms:W3CDTF">2023-08-18T05:08:52Z</dcterms:created>
  <dcterms:modified xsi:type="dcterms:W3CDTF">2024-02-07T09:21:52Z</dcterms:modified>
</cp:coreProperties>
</file>