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303" r:id="rId3"/>
    <p:sldId id="287" r:id="rId4"/>
    <p:sldId id="300" r:id="rId5"/>
    <p:sldId id="301" r:id="rId6"/>
    <p:sldId id="302" r:id="rId7"/>
  </p:sldIdLst>
  <p:sldSz cx="9144000" cy="6858000" type="screen4x3"/>
  <p:notesSz cx="6784975" cy="99187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00FF"/>
    <a:srgbClr val="B8B12E"/>
    <a:srgbClr val="0000FF"/>
    <a:srgbClr val="ACEAAC"/>
    <a:srgbClr val="7F7F7F"/>
    <a:srgbClr val="FFFFFF"/>
    <a:srgbClr val="33CC33"/>
    <a:srgbClr val="C2F0C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0" autoAdjust="0"/>
    <p:restoredTop sz="94660"/>
  </p:normalViewPr>
  <p:slideViewPr>
    <p:cSldViewPr snapToGrid="0">
      <p:cViewPr>
        <p:scale>
          <a:sx n="118" d="100"/>
          <a:sy n="118" d="100"/>
        </p:scale>
        <p:origin x="162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7657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7657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68FEA36-0C66-42A9-8CBC-FCAF5EDC4FF8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498" y="4773374"/>
            <a:ext cx="5427980" cy="3905489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40156" cy="49765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250" y="9421044"/>
            <a:ext cx="2940156" cy="49765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BCAADC5C-E176-4501-A7B5-0CCEFD603E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99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40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5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34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70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33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03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1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3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7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8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DA94-D634-473D-ADF6-A51F515750A6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B5BC-0D21-4509-9DC1-70E9371FA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S1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2880" y="6005290"/>
            <a:ext cx="8778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S1.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comparison of WK10039 (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radish, red line) and CUR034 (R radish, blue line) RsMYB1.1 proteins. The 3D structures of RsMYB1.1 proteins were predicted with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AlphaFold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DB (released on 2022.05.14), aligned using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MMLigner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viewed through YASARA. Numbers represent positions of amino acids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367121" y="651452"/>
            <a:ext cx="6409759" cy="5118296"/>
            <a:chOff x="1604683" y="651452"/>
            <a:chExt cx="6409759" cy="5118296"/>
          </a:xfrm>
        </p:grpSpPr>
        <p:grpSp>
          <p:nvGrpSpPr>
            <p:cNvPr id="29" name="그룹 28"/>
            <p:cNvGrpSpPr/>
            <p:nvPr/>
          </p:nvGrpSpPr>
          <p:grpSpPr>
            <a:xfrm>
              <a:off x="1604683" y="651452"/>
              <a:ext cx="5934635" cy="5118296"/>
              <a:chOff x="1604682" y="945067"/>
              <a:chExt cx="5934635" cy="5118296"/>
            </a:xfrm>
          </p:grpSpPr>
          <p:pic>
            <p:nvPicPr>
              <p:cNvPr id="30" name="그림 29" descr="텍스트, 도표, 스크린샷, 지도이(가) 표시된 사진&#10;&#10;자동 생성된 설명">
                <a:extLst>
                  <a:ext uri="{FF2B5EF4-FFF2-40B4-BE49-F238E27FC236}">
                    <a16:creationId xmlns:a16="http://schemas.microsoft.com/office/drawing/2014/main" id="{34B240EB-8324-98BA-34E5-95D5F91F7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17" t="10803" r="20098" b="18438"/>
              <a:stretch/>
            </p:blipFill>
            <p:spPr>
              <a:xfrm>
                <a:off x="1604682" y="945067"/>
                <a:ext cx="5934635" cy="496786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3B855C-F05D-4F29-CF1A-16E18D605CE7}"/>
                  </a:ext>
                </a:extLst>
              </p:cNvPr>
              <p:cNvSpPr txBox="1"/>
              <p:nvPr/>
            </p:nvSpPr>
            <p:spPr>
              <a:xfrm>
                <a:off x="4495758" y="5786364"/>
                <a:ext cx="340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ko-KR" altLang="en-US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B95BE7-EF95-A67D-9DD6-8C84865ED7A9}"/>
                  </a:ext>
                </a:extLst>
              </p:cNvPr>
              <p:cNvSpPr txBox="1"/>
              <p:nvPr/>
            </p:nvSpPr>
            <p:spPr>
              <a:xfrm>
                <a:off x="5809131" y="5352362"/>
                <a:ext cx="4213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249</a:t>
                </a:r>
                <a:endParaRPr lang="ko-KR" altLang="en-US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DBBDA1-99E7-BDDA-1B34-207989F76E48}"/>
                  </a:ext>
                </a:extLst>
              </p:cNvPr>
              <p:cNvSpPr txBox="1"/>
              <p:nvPr/>
            </p:nvSpPr>
            <p:spPr>
              <a:xfrm>
                <a:off x="5809131" y="4572432"/>
                <a:ext cx="4213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249</a:t>
                </a:r>
                <a:endParaRPr lang="ko-KR" alt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21DC0C-933B-7A4F-C4A4-F7BFE4BC1CC6}"/>
                  </a:ext>
                </a:extLst>
              </p:cNvPr>
              <p:cNvSpPr txBox="1"/>
              <p:nvPr/>
            </p:nvSpPr>
            <p:spPr>
              <a:xfrm>
                <a:off x="4605555" y="5753704"/>
                <a:ext cx="340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ko-KR" alt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6810822" y="5166399"/>
              <a:ext cx="1203620" cy="538027"/>
              <a:chOff x="7302649" y="1044183"/>
              <a:chExt cx="1203620" cy="538027"/>
            </a:xfrm>
          </p:grpSpPr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2F827980-4386-4AAE-118C-3C6DBEA39205}"/>
                  </a:ext>
                </a:extLst>
              </p:cNvPr>
              <p:cNvCxnSpPr/>
              <p:nvPr/>
            </p:nvCxnSpPr>
            <p:spPr>
              <a:xfrm>
                <a:off x="7302649" y="1182682"/>
                <a:ext cx="274320" cy="0"/>
              </a:xfrm>
              <a:prstGeom prst="line">
                <a:avLst/>
              </a:prstGeom>
              <a:ln w="38100">
                <a:solidFill>
                  <a:srgbClr val="DE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E5A108-5D11-CC96-A8D9-21FA5E74CF25}"/>
                  </a:ext>
                </a:extLst>
              </p:cNvPr>
              <p:cNvSpPr txBox="1"/>
              <p:nvPr/>
            </p:nvSpPr>
            <p:spPr>
              <a:xfrm>
                <a:off x="7630678" y="1044183"/>
                <a:ext cx="875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WK10039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D4CF2D-AC88-A597-577A-C40B71EF2547}"/>
                  </a:ext>
                </a:extLst>
              </p:cNvPr>
              <p:cNvSpPr txBox="1"/>
              <p:nvPr/>
            </p:nvSpPr>
            <p:spPr>
              <a:xfrm>
                <a:off x="7630678" y="1305211"/>
                <a:ext cx="8755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CUR034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0062C889-3B94-7F5A-C633-CC02715CBEB7}"/>
                  </a:ext>
                </a:extLst>
              </p:cNvPr>
              <p:cNvCxnSpPr/>
              <p:nvPr/>
            </p:nvCxnSpPr>
            <p:spPr>
              <a:xfrm>
                <a:off x="7302649" y="1443710"/>
                <a:ext cx="274320" cy="0"/>
              </a:xfrm>
              <a:prstGeom prst="line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340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S2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82880" y="6005290"/>
            <a:ext cx="877824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ts val="1600"/>
              </a:lnSpc>
            </a:pPr>
            <a:r>
              <a:rPr lang="en-US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S2.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sequence alignment of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RsMYB1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promoter region of 82 radish accessions. The sequence of each accession was assembled from the Illumina reads using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Geneious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 2023 with the Rs2.0 assembly as the reference. SV in the promoter region caused by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InDels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indicated.</a:t>
            </a:r>
            <a:endParaRPr lang="ko-KR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49168" y="289242"/>
            <a:ext cx="8845664" cy="5663388"/>
            <a:chOff x="149168" y="289242"/>
            <a:chExt cx="8845664" cy="5663388"/>
          </a:xfrm>
        </p:grpSpPr>
        <p:grpSp>
          <p:nvGrpSpPr>
            <p:cNvPr id="4" name="그룹 3"/>
            <p:cNvGrpSpPr/>
            <p:nvPr/>
          </p:nvGrpSpPr>
          <p:grpSpPr>
            <a:xfrm>
              <a:off x="149168" y="314821"/>
              <a:ext cx="8845664" cy="5637809"/>
              <a:chOff x="149168" y="610096"/>
              <a:chExt cx="8845664" cy="5637809"/>
            </a:xfrm>
          </p:grpSpPr>
          <p:sp>
            <p:nvSpPr>
              <p:cNvPr id="9" name="왼쪽 대괄호 8"/>
              <p:cNvSpPr/>
              <p:nvPr/>
            </p:nvSpPr>
            <p:spPr>
              <a:xfrm>
                <a:off x="424367" y="1514016"/>
                <a:ext cx="71708" cy="3039299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9168" y="2239891"/>
                <a:ext cx="323165" cy="158754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altLang="ko-KR" sz="9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nR</a:t>
                </a:r>
                <a:r>
                  <a:rPr lang="en-US" altLang="ko-KR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radishes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9168" y="4493502"/>
                <a:ext cx="323165" cy="15167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altLang="ko-KR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altLang="ko-K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radishes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왼쪽 대괄호 7"/>
              <p:cNvSpPr/>
              <p:nvPr/>
            </p:nvSpPr>
            <p:spPr>
              <a:xfrm>
                <a:off x="424367" y="4595162"/>
                <a:ext cx="71708" cy="1313409"/>
              </a:xfrm>
              <a:prstGeom prst="lef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0"/>
              <a:stretch/>
            </p:blipFill>
            <p:spPr>
              <a:xfrm>
                <a:off x="496075" y="926560"/>
                <a:ext cx="8498757" cy="501940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175984" y="6001684"/>
                <a:ext cx="83869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InDel</a:t>
                </a:r>
                <a:r>
                  <a:rPr lang="en-US" altLang="ko-KR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region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왼쪽 중괄호 13"/>
              <p:cNvSpPr/>
              <p:nvPr/>
            </p:nvSpPr>
            <p:spPr>
              <a:xfrm rot="5400000">
                <a:off x="6435235" y="-1629226"/>
                <a:ext cx="103237" cy="5015956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50872" y="610096"/>
                <a:ext cx="11063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Promoter (~ 4 kb)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왼쪽 대괄호 1"/>
              <p:cNvSpPr/>
              <p:nvPr/>
            </p:nvSpPr>
            <p:spPr>
              <a:xfrm rot="16200000">
                <a:off x="6569501" y="5134093"/>
                <a:ext cx="62576" cy="1689698"/>
              </a:xfrm>
              <a:prstGeom prst="leftBracke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자유형 21"/>
            <p:cNvSpPr/>
            <p:nvPr/>
          </p:nvSpPr>
          <p:spPr>
            <a:xfrm flipH="1">
              <a:off x="3509319" y="502731"/>
              <a:ext cx="462628" cy="140405"/>
            </a:xfrm>
            <a:custGeom>
              <a:avLst/>
              <a:gdLst>
                <a:gd name="connsiteX0" fmla="*/ 0 w 119432"/>
                <a:gd name="connsiteY0" fmla="*/ 257525 h 257525"/>
                <a:gd name="connsiteX1" fmla="*/ 0 w 119432"/>
                <a:gd name="connsiteY1" fmla="*/ 0 h 257525"/>
                <a:gd name="connsiteX2" fmla="*/ 119432 w 119432"/>
                <a:gd name="connsiteY2" fmla="*/ 0 h 2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432" h="257525">
                  <a:moveTo>
                    <a:pt x="0" y="257525"/>
                  </a:moveTo>
                  <a:lnTo>
                    <a:pt x="0" y="0"/>
                  </a:lnTo>
                  <a:lnTo>
                    <a:pt x="1194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headEnd type="none" w="med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3775" y="289242"/>
              <a:ext cx="3057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16087" y="913595"/>
            <a:ext cx="779893" cy="141577"/>
          </a:xfrm>
          <a:prstGeom prst="rect">
            <a:avLst/>
          </a:prstGeom>
          <a:noFill/>
        </p:spPr>
        <p:txBody>
          <a:bodyPr wrap="none" lIns="9144" tIns="9144" rIns="9144" bIns="9144" rtlCol="0" anchor="ctr">
            <a:spAutoFit/>
          </a:bodyPr>
          <a:lstStyle/>
          <a:p>
            <a:r>
              <a:rPr lang="en-US" altLang="ko-K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 (R2.009390)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9634" y="1012834"/>
            <a:ext cx="274947" cy="141577"/>
          </a:xfrm>
          <a:prstGeom prst="rect">
            <a:avLst/>
          </a:prstGeom>
          <a:noFill/>
        </p:spPr>
        <p:txBody>
          <a:bodyPr wrap="none" lIns="9144" tIns="9144" rIns="9144" bIns="9144" rtlCol="0" anchor="ctr">
            <a:spAutoFit/>
          </a:bodyPr>
          <a:lstStyle/>
          <a:p>
            <a:r>
              <a:rPr lang="en-US" altLang="ko-K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Exons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392147" y="308807"/>
            <a:ext cx="963962" cy="296148"/>
            <a:chOff x="2746839" y="729965"/>
            <a:chExt cx="963962" cy="296148"/>
          </a:xfrm>
        </p:grpSpPr>
        <p:sp>
          <p:nvSpPr>
            <p:cNvPr id="21" name="직사각형 20"/>
            <p:cNvSpPr/>
            <p:nvPr/>
          </p:nvSpPr>
          <p:spPr>
            <a:xfrm>
              <a:off x="3082866" y="896329"/>
              <a:ext cx="388088" cy="74903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50000">
                  <a:srgbClr val="B8B12E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4089" y="729965"/>
              <a:ext cx="46679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ko-KR" altLang="en-US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6839" y="826058"/>
              <a:ext cx="3946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  <a:endParaRPr lang="ko-KR" altLang="en-US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05910" y="826058"/>
              <a:ext cx="30489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  <a:endParaRPr lang="ko-KR" altLang="en-US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85845" y="933045"/>
            <a:ext cx="781496" cy="141577"/>
          </a:xfrm>
          <a:prstGeom prst="rect">
            <a:avLst/>
          </a:prstGeom>
          <a:noFill/>
        </p:spPr>
        <p:txBody>
          <a:bodyPr wrap="none" lIns="9144" tIns="9144" rIns="9144" bIns="9144" rtlCol="0" anchor="ctr">
            <a:spAutoFit/>
          </a:bodyPr>
          <a:lstStyle/>
          <a:p>
            <a:r>
              <a:rPr lang="en-US" altLang="ko-K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sequence</a:t>
            </a:r>
            <a:endParaRPr lang="ko-K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589477" y="5670382"/>
            <a:ext cx="2091174" cy="184666"/>
            <a:chOff x="3905428" y="735802"/>
            <a:chExt cx="2091174" cy="184666"/>
          </a:xfrm>
        </p:grpSpPr>
        <p:grpSp>
          <p:nvGrpSpPr>
            <p:cNvPr id="30" name="그룹 29"/>
            <p:cNvGrpSpPr/>
            <p:nvPr/>
          </p:nvGrpSpPr>
          <p:grpSpPr>
            <a:xfrm>
              <a:off x="3905428" y="735802"/>
              <a:ext cx="623843" cy="184666"/>
              <a:chOff x="3905428" y="730076"/>
              <a:chExt cx="623843" cy="184666"/>
            </a:xfrm>
          </p:grpSpPr>
          <p:sp>
            <p:nvSpPr>
              <p:cNvPr id="37" name="오각형 36"/>
              <p:cNvSpPr/>
              <p:nvPr/>
            </p:nvSpPr>
            <p:spPr>
              <a:xfrm rot="10800000">
                <a:off x="3905428" y="789973"/>
                <a:ext cx="623843" cy="73152"/>
              </a:xfrm>
              <a:prstGeom prst="homePlat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44064" y="730076"/>
                <a:ext cx="346570" cy="1846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sz="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</a:t>
                </a:r>
                <a:endParaRPr lang="ko-KR" altLang="en-US" sz="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4639094" y="735802"/>
              <a:ext cx="623843" cy="184666"/>
              <a:chOff x="3905428" y="730076"/>
              <a:chExt cx="623843" cy="184666"/>
            </a:xfrm>
          </p:grpSpPr>
          <p:sp>
            <p:nvSpPr>
              <p:cNvPr id="35" name="오각형 34"/>
              <p:cNvSpPr/>
              <p:nvPr/>
            </p:nvSpPr>
            <p:spPr>
              <a:xfrm rot="10800000">
                <a:off x="3905428" y="789973"/>
                <a:ext cx="623843" cy="73152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44064" y="730076"/>
                <a:ext cx="346570" cy="1846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sz="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Exon</a:t>
                </a:r>
                <a:endParaRPr lang="ko-KR" alt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5372759" y="735802"/>
              <a:ext cx="623843" cy="184666"/>
              <a:chOff x="3909447" y="730076"/>
              <a:chExt cx="623843" cy="184666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 rot="10800000">
                <a:off x="3909447" y="789973"/>
                <a:ext cx="623843" cy="73152"/>
              </a:xfrm>
              <a:prstGeom prst="roundRect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92780" y="730076"/>
                <a:ext cx="457176" cy="18466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altLang="ko-KR" sz="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Insertion</a:t>
                </a:r>
                <a:endParaRPr lang="ko-KR" alt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82880" y="5202986"/>
            <a:ext cx="877824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latinLnBrk="0">
              <a:lnSpc>
                <a:spcPts val="1600"/>
              </a:lnSpc>
            </a:pPr>
            <a:r>
              <a:rPr lang="en-US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S3.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RsMYB1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promoter region in the reference genome assemblies of Cho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(2022) and Zhang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(2021). In the promoter region, all of the non-red-skinned radishes had insertion sequences whereas the red-skinned radish (R06)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insertion. Superscripts represent taproot skin color: w, white; b, black; r, red.</a:t>
            </a:r>
            <a:endParaRPr lang="ko-KR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35010" y="1323254"/>
            <a:ext cx="8873980" cy="3278210"/>
            <a:chOff x="135010" y="1323254"/>
            <a:chExt cx="8873980" cy="3278210"/>
          </a:xfrm>
        </p:grpSpPr>
        <p:grpSp>
          <p:nvGrpSpPr>
            <p:cNvPr id="53" name="그룹 52"/>
            <p:cNvGrpSpPr/>
            <p:nvPr/>
          </p:nvGrpSpPr>
          <p:grpSpPr>
            <a:xfrm>
              <a:off x="135010" y="1324126"/>
              <a:ext cx="8873980" cy="3068480"/>
              <a:chOff x="123001" y="1495576"/>
              <a:chExt cx="8873980" cy="3068480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1876568" y="1495576"/>
                <a:ext cx="7120413" cy="3068480"/>
                <a:chOff x="1483837" y="1127276"/>
                <a:chExt cx="7120413" cy="3068480"/>
              </a:xfrm>
            </p:grpSpPr>
            <p:sp>
              <p:nvSpPr>
                <p:cNvPr id="14" name="왼쪽 중괄호 13"/>
                <p:cNvSpPr/>
                <p:nvPr/>
              </p:nvSpPr>
              <p:spPr>
                <a:xfrm rot="5400000">
                  <a:off x="5857148" y="-1311099"/>
                  <a:ext cx="93273" cy="539496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424263" y="1127276"/>
                  <a:ext cx="97174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Promoter (~5.5 kb)</a:t>
                  </a:r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" name="그림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542" r="7212"/>
                <a:stretch/>
              </p:blipFill>
              <p:spPr>
                <a:xfrm>
                  <a:off x="1483837" y="1514016"/>
                  <a:ext cx="7120413" cy="2498712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6776458" y="3980312"/>
                  <a:ext cx="70403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InDel</a:t>
                  </a:r>
                  <a:r>
                    <a:rPr lang="en-US" altLang="ko-KR" sz="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region</a:t>
                  </a:r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왼쪽 대괄호 18"/>
                <p:cNvSpPr/>
                <p:nvPr/>
              </p:nvSpPr>
              <p:spPr>
                <a:xfrm rot="16200000">
                  <a:off x="7097189" y="3294630"/>
                  <a:ext cx="62576" cy="1325880"/>
                </a:xfrm>
                <a:prstGeom prst="leftBracket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307464" y="3980312"/>
                  <a:ext cx="70403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InDel</a:t>
                  </a:r>
                  <a:r>
                    <a:rPr lang="en-US" altLang="ko-KR" sz="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region</a:t>
                  </a:r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왼쪽 대괄호 20"/>
                <p:cNvSpPr/>
                <p:nvPr/>
              </p:nvSpPr>
              <p:spPr>
                <a:xfrm rot="16200000">
                  <a:off x="4628195" y="3043170"/>
                  <a:ext cx="62576" cy="1828800"/>
                </a:xfrm>
                <a:prstGeom prst="leftBracket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23001" y="1664451"/>
                <a:ext cx="10663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Genome Assembly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3001" y="2194734"/>
                <a:ext cx="1563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Rs2.0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cv. WK10039)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ko-KR" altLang="en-US" sz="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3001" y="2437969"/>
                <a:ext cx="165942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Rs00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longipinatus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3001" y="2681204"/>
                <a:ext cx="15151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Rs01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caudatus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altLang="ko-KR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23001" y="2924439"/>
                <a:ext cx="156164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Rs02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oleiformis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altLang="ko-KR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23001" y="3167674"/>
                <a:ext cx="13452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Rs03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niger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3001" y="3410909"/>
                <a:ext cx="165942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Rs04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longipinatus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23001" y="3654144"/>
                <a:ext cx="165942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Rs05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longipinatus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3001" y="3897379"/>
                <a:ext cx="14654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Rs06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radicula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3001" y="4140614"/>
                <a:ext cx="17956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Rs07 (</a:t>
                </a:r>
                <a:r>
                  <a:rPr lang="en-US" altLang="ko-KR" sz="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ko-KR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ko-KR" sz="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sativus</a:t>
                </a:r>
                <a:r>
                  <a:rPr lang="en-US" altLang="ko-KR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  <a:r>
                  <a:rPr lang="en-US" altLang="ko-KR" sz="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raphanistroides</a:t>
                </a:r>
                <a:r>
                  <a:rPr lang="en-US" altLang="ko-KR" sz="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sz="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ko-KR" alt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1794439" y="1323254"/>
              <a:ext cx="963962" cy="296148"/>
              <a:chOff x="2746839" y="729965"/>
              <a:chExt cx="963962" cy="296148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3082866" y="896329"/>
                <a:ext cx="388088" cy="74903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/>
                  </a:gs>
                  <a:gs pos="50000">
                    <a:srgbClr val="B8B12E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44089" y="729965"/>
                <a:ext cx="4667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Identity</a:t>
                </a:r>
                <a:endParaRPr lang="ko-KR" alt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46839" y="826058"/>
                <a:ext cx="39466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</a:t>
                </a:r>
                <a:endParaRPr lang="ko-KR" alt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05910" y="826058"/>
                <a:ext cx="30489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0%</a:t>
                </a:r>
                <a:endParaRPr lang="ko-KR" alt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1930694" y="4416798"/>
              <a:ext cx="2091174" cy="184666"/>
              <a:chOff x="3905428" y="735802"/>
              <a:chExt cx="2091174" cy="184666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905428" y="735802"/>
                <a:ext cx="623843" cy="184666"/>
                <a:chOff x="3905428" y="730076"/>
                <a:chExt cx="623843" cy="184666"/>
              </a:xfrm>
            </p:grpSpPr>
            <p:sp>
              <p:nvSpPr>
                <p:cNvPr id="58" name="오각형 57"/>
                <p:cNvSpPr/>
                <p:nvPr/>
              </p:nvSpPr>
              <p:spPr>
                <a:xfrm rot="10800000">
                  <a:off x="3905428" y="789973"/>
                  <a:ext cx="623843" cy="73152"/>
                </a:xfrm>
                <a:prstGeom prst="homePlat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4044064" y="730076"/>
                  <a:ext cx="346570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altLang="ko-KR" sz="6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Gene</a:t>
                  </a:r>
                  <a:endParaRPr lang="ko-KR" altLang="en-US" sz="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그룹 40"/>
              <p:cNvGrpSpPr/>
              <p:nvPr/>
            </p:nvGrpSpPr>
            <p:grpSpPr>
              <a:xfrm>
                <a:off x="4639094" y="735802"/>
                <a:ext cx="623843" cy="184666"/>
                <a:chOff x="3905428" y="730076"/>
                <a:chExt cx="623843" cy="184666"/>
              </a:xfrm>
            </p:grpSpPr>
            <p:sp>
              <p:nvSpPr>
                <p:cNvPr id="56" name="오각형 55"/>
                <p:cNvSpPr/>
                <p:nvPr/>
              </p:nvSpPr>
              <p:spPr>
                <a:xfrm rot="10800000">
                  <a:off x="3905428" y="789973"/>
                  <a:ext cx="623843" cy="73152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044064" y="730076"/>
                  <a:ext cx="346570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altLang="ko-KR" sz="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Exon</a:t>
                  </a:r>
                  <a:endParaRPr lang="ko-KR" altLang="en-US" sz="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그룹 51"/>
              <p:cNvGrpSpPr/>
              <p:nvPr/>
            </p:nvGrpSpPr>
            <p:grpSpPr>
              <a:xfrm>
                <a:off x="5372759" y="735802"/>
                <a:ext cx="623843" cy="184666"/>
                <a:chOff x="3909447" y="730076"/>
                <a:chExt cx="623843" cy="184666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 rot="10800000">
                  <a:off x="3909447" y="789973"/>
                  <a:ext cx="623843" cy="73152"/>
                </a:xfrm>
                <a:prstGeom prst="roundRect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992780" y="730076"/>
                  <a:ext cx="457176" cy="18466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altLang="ko-KR" sz="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Insertion</a:t>
                  </a:r>
                  <a:endParaRPr lang="ko-KR" altLang="en-US" sz="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35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S4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82880" y="733367"/>
            <a:ext cx="8778240" cy="5006336"/>
            <a:chOff x="182880" y="582365"/>
            <a:chExt cx="8778240" cy="5006336"/>
          </a:xfrm>
        </p:grpSpPr>
        <p:grpSp>
          <p:nvGrpSpPr>
            <p:cNvPr id="4" name="그룹 3"/>
            <p:cNvGrpSpPr/>
            <p:nvPr/>
          </p:nvGrpSpPr>
          <p:grpSpPr>
            <a:xfrm>
              <a:off x="311403" y="582365"/>
              <a:ext cx="8521195" cy="5006336"/>
              <a:chOff x="311403" y="887165"/>
              <a:chExt cx="8521195" cy="5006336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426887">
                <a:off x="2302506" y="1760992"/>
                <a:ext cx="4538986" cy="4132509"/>
              </a:xfrm>
              <a:prstGeom prst="rect">
                <a:avLst/>
              </a:prstGeom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311403" y="887165"/>
                <a:ext cx="8521195" cy="1465576"/>
                <a:chOff x="346190" y="1719516"/>
                <a:chExt cx="8521195" cy="1465576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59"/>
                <a:stretch/>
              </p:blipFill>
              <p:spPr>
                <a:xfrm>
                  <a:off x="934497" y="1719516"/>
                  <a:ext cx="7932888" cy="1465576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346190" y="1751032"/>
                  <a:ext cx="662031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맑은 고딕" panose="020B0503020000020004" pitchFamily="50" charset="-127"/>
                      <a:cs typeface="Times New Roman" panose="02020603050405020304" pitchFamily="18" charset="0"/>
                    </a:rPr>
                    <a:t>WK10039-RsIS</a:t>
                  </a:r>
                  <a:endParaRPr kumimoji="0" lang="ko-KR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46190" y="2222895"/>
                  <a:ext cx="616804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맑은 고딕" panose="020B0503020000020004" pitchFamily="50" charset="-127"/>
                      <a:cs typeface="Times New Roman" panose="02020603050405020304" pitchFamily="18" charset="0"/>
                    </a:rPr>
                    <a:t>Repeat units</a:t>
                  </a:r>
                  <a:endParaRPr kumimoji="0" lang="ko-KR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46190" y="2711759"/>
                  <a:ext cx="487313" cy="16386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맑은 고딕" panose="020B0503020000020004" pitchFamily="50" charset="-127"/>
                      <a:cs typeface="Times New Roman" panose="02020603050405020304" pitchFamily="18" charset="0"/>
                    </a:rPr>
                    <a:t>AT Content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46190" y="2947300"/>
                  <a:ext cx="493725" cy="16386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맑은 고딕" panose="020B0503020000020004" pitchFamily="50" charset="-127"/>
                      <a:cs typeface="Times New Roman" panose="02020603050405020304" pitchFamily="18" charset="0"/>
                    </a:rPr>
                    <a:t>GC Content</a:t>
                  </a:r>
                  <a:endParaRPr kumimoji="0" lang="ko-KR" alt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311403" y="2608543"/>
                <a:ext cx="411972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DNA fold</a:t>
                </a:r>
                <a:endPara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82880" y="5141826"/>
              <a:ext cx="8778240" cy="29751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en-US" altLang="ko-KR" sz="1100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</a:t>
              </a:r>
              <a:r>
                <a:rPr lang="en-US" altLang="ko-KR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S4. </a:t>
              </a:r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Repeat units, AT and GC contents, and secondary-structure model of the </a:t>
              </a:r>
              <a:r>
                <a:rPr lang="en-US" altLang="ko-KR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RsIS</a:t>
              </a:r>
              <a:r>
                <a:rPr lang="en-US" altLang="ko-KR" sz="1100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o-KR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S5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22602" y="532342"/>
            <a:ext cx="8098796" cy="5031317"/>
            <a:chOff x="225009" y="873093"/>
            <a:chExt cx="8098796" cy="5031317"/>
          </a:xfrm>
        </p:grpSpPr>
        <p:pic>
          <p:nvPicPr>
            <p:cNvPr id="12" name="그림 11" descr="잎, 식물이(가) 표시된 사진&#10;&#10;자동 생성된 설명">
              <a:extLst>
                <a:ext uri="{FF2B5EF4-FFF2-40B4-BE49-F238E27FC236}">
                  <a16:creationId xmlns:a16="http://schemas.microsoft.com/office/drawing/2014/main" id="{DA4F72F4-0466-0E91-9D3E-7BA81EB38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95" y="1087903"/>
              <a:ext cx="7503610" cy="481650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5009" y="873093"/>
              <a:ext cx="825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WK10039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009" y="3520572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N. </a:t>
              </a:r>
              <a:r>
                <a:rPr lang="en-US" altLang="ko-KR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tabacum</a:t>
              </a:r>
              <a:endParaRPr lang="ko-KR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6423239" y="2479539"/>
              <a:ext cx="460005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6384905" y="2918039"/>
              <a:ext cx="5029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29709" y="2054481"/>
              <a:ext cx="5741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35S::GFP</a:t>
              </a:r>
              <a:endParaRPr lang="ko-KR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22317" y="2040871"/>
              <a:ext cx="90810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22317" y="2427119"/>
              <a:ext cx="7000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6105" y="2486091"/>
              <a:ext cx="998912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3284" y="2042611"/>
              <a:ext cx="5741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35S::GFP</a:t>
              </a:r>
              <a:endParaRPr lang="ko-KR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789" y="2034611"/>
              <a:ext cx="95236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6696" y="2415249"/>
              <a:ext cx="7958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4724" y="2390071"/>
              <a:ext cx="95236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6503" y="4028616"/>
              <a:ext cx="574132" cy="1675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35S::GFP</a:t>
              </a:r>
              <a:endParaRPr lang="ko-KR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8129" y="4320903"/>
              <a:ext cx="90810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8129" y="4701541"/>
              <a:ext cx="7000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9083" y="4292853"/>
              <a:ext cx="998912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9378" y="4888429"/>
              <a:ext cx="998912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32953" y="4287410"/>
              <a:ext cx="574132" cy="1523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35S::GFP</a:t>
              </a:r>
              <a:endParaRPr lang="ko-KR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30978" y="4418560"/>
              <a:ext cx="952361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25885" y="4799198"/>
              <a:ext cx="79583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39179" y="4989545"/>
              <a:ext cx="95236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52112" y="4503708"/>
              <a:ext cx="865783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35S::RsMYB1.1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  <a:p>
              <a:pPr algn="r">
                <a:lnSpc>
                  <a:spcPts val="1000"/>
                </a:lnSpc>
              </a:pPr>
              <a:r>
                <a:rPr lang="en-US" altLang="ko-KR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35S::RsTT8</a:t>
              </a:r>
              <a:r>
                <a:rPr lang="en-US" altLang="ko-KR" sz="9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</a:t>
              </a:r>
              <a:endParaRPr lang="ko-KR" altLang="en-US" sz="900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182880" y="5858024"/>
            <a:ext cx="877824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S5.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expression of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RsMYB1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RsTT8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radish and tobacco leaves.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RsMYB1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RsTT8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WK10039 (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CUR034 (R) under the control of 35S promoter were expressed individually or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coexpressed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WK10039 (upper panel) and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tabacum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(lower panel) leaves. Photographs were obtained 5 days after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Agrobacterium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infiltration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33179F5-74E8-8CB1-FE3D-D5C73F3C1687}"/>
              </a:ext>
            </a:extLst>
          </p:cNvPr>
          <p:cNvGrpSpPr/>
          <p:nvPr/>
        </p:nvGrpSpPr>
        <p:grpSpPr>
          <a:xfrm>
            <a:off x="2211128" y="1605177"/>
            <a:ext cx="5180604" cy="2798494"/>
            <a:chOff x="2063272" y="467906"/>
            <a:chExt cx="4332942" cy="208157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624678B-F19D-3045-BD9A-BFB3A36C8468}"/>
                </a:ext>
              </a:extLst>
            </p:cNvPr>
            <p:cNvSpPr/>
            <p:nvPr/>
          </p:nvSpPr>
          <p:spPr>
            <a:xfrm>
              <a:off x="4062276" y="497114"/>
              <a:ext cx="2316818" cy="39309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74A865B-5B93-7494-AC1A-B3F2A804DBE2}"/>
                </a:ext>
              </a:extLst>
            </p:cNvPr>
            <p:cNvSpPr/>
            <p:nvPr/>
          </p:nvSpPr>
          <p:spPr>
            <a:xfrm>
              <a:off x="4062275" y="1165324"/>
              <a:ext cx="2316817" cy="39309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A0914FE-C56B-C75B-6AE5-E2812BD2C38E}"/>
                </a:ext>
              </a:extLst>
            </p:cNvPr>
            <p:cNvSpPr/>
            <p:nvPr/>
          </p:nvSpPr>
          <p:spPr>
            <a:xfrm>
              <a:off x="4062276" y="944615"/>
              <a:ext cx="2316818" cy="159951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3D763C6-0736-7421-8B46-5F9EBB15C2B0}"/>
                </a:ext>
              </a:extLst>
            </p:cNvPr>
            <p:cNvSpPr/>
            <p:nvPr/>
          </p:nvSpPr>
          <p:spPr>
            <a:xfrm>
              <a:off x="4062276" y="1633466"/>
              <a:ext cx="2316818" cy="361003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 도형 12">
              <a:extLst>
                <a:ext uri="{FF2B5EF4-FFF2-40B4-BE49-F238E27FC236}">
                  <a16:creationId xmlns:a16="http://schemas.microsoft.com/office/drawing/2014/main" id="{C321320C-DB13-6847-3981-9E1BDA531480}"/>
                </a:ext>
              </a:extLst>
            </p:cNvPr>
            <p:cNvSpPr/>
            <p:nvPr/>
          </p:nvSpPr>
          <p:spPr>
            <a:xfrm>
              <a:off x="2066446" y="1456504"/>
              <a:ext cx="2927829" cy="691525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 도형 13">
              <a:extLst>
                <a:ext uri="{FF2B5EF4-FFF2-40B4-BE49-F238E27FC236}">
                  <a16:creationId xmlns:a16="http://schemas.microsoft.com/office/drawing/2014/main" id="{0D9AD9D7-76A1-F4C1-265B-E873C711003A}"/>
                </a:ext>
              </a:extLst>
            </p:cNvPr>
            <p:cNvSpPr/>
            <p:nvPr/>
          </p:nvSpPr>
          <p:spPr>
            <a:xfrm>
              <a:off x="2252179" y="1083469"/>
              <a:ext cx="2301540" cy="726481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 도형 14">
              <a:extLst>
                <a:ext uri="{FF2B5EF4-FFF2-40B4-BE49-F238E27FC236}">
                  <a16:creationId xmlns:a16="http://schemas.microsoft.com/office/drawing/2014/main" id="{1B15E721-29A5-E456-2B30-DDDF71ADF410}"/>
                </a:ext>
              </a:extLst>
            </p:cNvPr>
            <p:cNvSpPr/>
            <p:nvPr/>
          </p:nvSpPr>
          <p:spPr>
            <a:xfrm>
              <a:off x="2656991" y="838200"/>
              <a:ext cx="1441934" cy="523347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 도형 15">
              <a:extLst>
                <a:ext uri="{FF2B5EF4-FFF2-40B4-BE49-F238E27FC236}">
                  <a16:creationId xmlns:a16="http://schemas.microsoft.com/office/drawing/2014/main" id="{029608E9-675F-5849-04DF-335511DC279E}"/>
                </a:ext>
              </a:extLst>
            </p:cNvPr>
            <p:cNvSpPr/>
            <p:nvPr/>
          </p:nvSpPr>
          <p:spPr>
            <a:xfrm flipV="1">
              <a:off x="4101622" y="1238702"/>
              <a:ext cx="159228" cy="228148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 도형 16">
              <a:extLst>
                <a:ext uri="{FF2B5EF4-FFF2-40B4-BE49-F238E27FC236}">
                  <a16:creationId xmlns:a16="http://schemas.microsoft.com/office/drawing/2014/main" id="{379896EF-BC86-C625-C492-074452777A75}"/>
                </a:ext>
              </a:extLst>
            </p:cNvPr>
            <p:cNvSpPr/>
            <p:nvPr/>
          </p:nvSpPr>
          <p:spPr>
            <a:xfrm>
              <a:off x="4933472" y="564356"/>
              <a:ext cx="67153" cy="219418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 도형 17">
              <a:extLst>
                <a:ext uri="{FF2B5EF4-FFF2-40B4-BE49-F238E27FC236}">
                  <a16:creationId xmlns:a16="http://schemas.microsoft.com/office/drawing/2014/main" id="{B472F1EA-8B71-567A-D32F-B5E7B33D3E4F}"/>
                </a:ext>
              </a:extLst>
            </p:cNvPr>
            <p:cNvSpPr/>
            <p:nvPr/>
          </p:nvSpPr>
          <p:spPr>
            <a:xfrm>
              <a:off x="4268308" y="675438"/>
              <a:ext cx="659291" cy="332030"/>
            </a:xfrm>
            <a:prstGeom prst="corner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B81CEEB-A71C-3618-C6F6-46D82DB83A95}"/>
                </a:ext>
              </a:extLst>
            </p:cNvPr>
            <p:cNvCxnSpPr>
              <a:cxnSpLocks/>
            </p:cNvCxnSpPr>
            <p:nvPr/>
          </p:nvCxnSpPr>
          <p:spPr>
            <a:xfrm>
              <a:off x="4263547" y="673659"/>
              <a:ext cx="6751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CBA4BF6-81AC-0A74-054C-DD653107440E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2656991" y="838200"/>
              <a:ext cx="16102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B6FAF959-5F71-3302-D43B-A784B8E5EB2C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>
              <a:off x="2252179" y="1082948"/>
              <a:ext cx="4048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88064FE-3B98-5E24-6062-3AD71EEF7DB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272" y="1447615"/>
              <a:ext cx="1889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3E73062F-BCD2-BF12-71D7-C099A5223A07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68" y="1701234"/>
              <a:ext cx="0" cy="2197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11D00F-686A-4760-7415-842E48FF6636}"/>
                </a:ext>
              </a:extLst>
            </p:cNvPr>
            <p:cNvSpPr txBox="1"/>
            <p:nvPr/>
          </p:nvSpPr>
          <p:spPr>
            <a:xfrm>
              <a:off x="3987541" y="673650"/>
              <a:ext cx="283159" cy="16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100</a:t>
              </a:r>
              <a:endParaRPr lang="ko-KR" altLang="en-US" sz="8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6CB01A-6F64-C29E-5366-4FBC2F9DA640}"/>
                </a:ext>
              </a:extLst>
            </p:cNvPr>
            <p:cNvSpPr txBox="1"/>
            <p:nvPr/>
          </p:nvSpPr>
          <p:spPr>
            <a:xfrm>
              <a:off x="4649525" y="510708"/>
              <a:ext cx="283159" cy="16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100</a:t>
              </a:r>
              <a:endParaRPr lang="ko-KR" altLang="en-US" sz="8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E29279-7E05-9F64-C08F-B70A75F35A83}"/>
                </a:ext>
              </a:extLst>
            </p:cNvPr>
            <p:cNvSpPr txBox="1"/>
            <p:nvPr/>
          </p:nvSpPr>
          <p:spPr>
            <a:xfrm>
              <a:off x="3817999" y="1359759"/>
              <a:ext cx="283159" cy="16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100</a:t>
              </a:r>
              <a:endParaRPr lang="ko-KR" altLang="en-US" sz="8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D5A438-F87B-5757-6145-8FAE4F26B439}"/>
                </a:ext>
              </a:extLst>
            </p:cNvPr>
            <p:cNvSpPr txBox="1"/>
            <p:nvPr/>
          </p:nvSpPr>
          <p:spPr>
            <a:xfrm>
              <a:off x="4273288" y="1808161"/>
              <a:ext cx="283159" cy="16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100</a:t>
              </a:r>
              <a:endParaRPr lang="ko-KR" altLang="en-US" sz="8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A6588-6DF3-3EB8-4F85-D2EA5CA89216}"/>
                </a:ext>
              </a:extLst>
            </p:cNvPr>
            <p:cNvSpPr txBox="1"/>
            <p:nvPr/>
          </p:nvSpPr>
          <p:spPr>
            <a:xfrm>
              <a:off x="4945728" y="467906"/>
              <a:ext cx="756432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Rsa10034073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A99661-BD05-3B17-79C9-C0E94D543585}"/>
                </a:ext>
              </a:extLst>
            </p:cNvPr>
            <p:cNvSpPr txBox="1"/>
            <p:nvPr/>
          </p:nvSpPr>
          <p:spPr>
            <a:xfrm>
              <a:off x="4988591" y="689359"/>
              <a:ext cx="634427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R7.017240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33BB6F-0FB6-1184-0B67-32767977E79B}"/>
                </a:ext>
              </a:extLst>
            </p:cNvPr>
            <p:cNvSpPr txBox="1"/>
            <p:nvPr/>
          </p:nvSpPr>
          <p:spPr>
            <a:xfrm>
              <a:off x="4917150" y="910031"/>
              <a:ext cx="756432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Rsa10033919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65B1E9-A527-1970-9B1D-F3D3AA143A04}"/>
                </a:ext>
              </a:extLst>
            </p:cNvPr>
            <p:cNvSpPr txBox="1"/>
            <p:nvPr/>
          </p:nvSpPr>
          <p:spPr>
            <a:xfrm>
              <a:off x="4250402" y="1140212"/>
              <a:ext cx="756432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Rsa10008423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52CAE4-9A63-3A13-5C26-93B2D3981D3C}"/>
                </a:ext>
              </a:extLst>
            </p:cNvPr>
            <p:cNvSpPr txBox="1"/>
            <p:nvPr/>
          </p:nvSpPr>
          <p:spPr>
            <a:xfrm>
              <a:off x="4103556" y="1369605"/>
              <a:ext cx="634427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R2.009390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FC44F6-AB97-3BDA-1868-E4C3C3415FA4}"/>
                </a:ext>
              </a:extLst>
            </p:cNvPr>
            <p:cNvSpPr txBox="1"/>
            <p:nvPr/>
          </p:nvSpPr>
          <p:spPr>
            <a:xfrm>
              <a:off x="4555992" y="1808551"/>
              <a:ext cx="634427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R5.050880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0D1C9B-6A49-28B2-0231-B04B500C2B6D}"/>
                </a:ext>
              </a:extLst>
            </p:cNvPr>
            <p:cNvSpPr txBox="1"/>
            <p:nvPr/>
          </p:nvSpPr>
          <p:spPr>
            <a:xfrm>
              <a:off x="4559168" y="1617262"/>
              <a:ext cx="756432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Rsa10042324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5E1E36-A770-62C5-BE34-6110A0F90842}"/>
                </a:ext>
              </a:extLst>
            </p:cNvPr>
            <p:cNvSpPr txBox="1"/>
            <p:nvPr/>
          </p:nvSpPr>
          <p:spPr>
            <a:xfrm>
              <a:off x="4983023" y="2049059"/>
              <a:ext cx="531192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AtPAP1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2D4E01-805E-78A7-CA1B-66BC228915A4}"/>
                </a:ext>
              </a:extLst>
            </p:cNvPr>
            <p:cNvSpPr txBox="1"/>
            <p:nvPr/>
          </p:nvSpPr>
          <p:spPr>
            <a:xfrm>
              <a:off x="5737654" y="597636"/>
              <a:ext cx="658560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RsMYB1.4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F2B745-1032-3C34-6887-B1123981A1CF}"/>
                </a:ext>
              </a:extLst>
            </p:cNvPr>
            <p:cNvSpPr txBox="1"/>
            <p:nvPr/>
          </p:nvSpPr>
          <p:spPr>
            <a:xfrm>
              <a:off x="5737653" y="925743"/>
              <a:ext cx="658560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RsMYB1.3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F7C9C3-B05F-C595-DD3F-B10DFBBD5C1A}"/>
                </a:ext>
              </a:extLst>
            </p:cNvPr>
            <p:cNvSpPr txBox="1"/>
            <p:nvPr/>
          </p:nvSpPr>
          <p:spPr>
            <a:xfrm>
              <a:off x="5737653" y="1262784"/>
              <a:ext cx="658560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RsMYB1.1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7FBCAF-A931-E460-105D-EB1AD3E8B147}"/>
                </a:ext>
              </a:extLst>
            </p:cNvPr>
            <p:cNvSpPr txBox="1"/>
            <p:nvPr/>
          </p:nvSpPr>
          <p:spPr>
            <a:xfrm>
              <a:off x="5737653" y="1708523"/>
              <a:ext cx="658560" cy="183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RsMYB1.2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27CAC072-0902-4CC1-4A6F-11E0EDD5E715}"/>
                </a:ext>
              </a:extLst>
            </p:cNvPr>
            <p:cNvGrpSpPr/>
            <p:nvPr/>
          </p:nvGrpSpPr>
          <p:grpSpPr>
            <a:xfrm>
              <a:off x="2173663" y="2382610"/>
              <a:ext cx="850525" cy="166868"/>
              <a:chOff x="2173663" y="2382610"/>
              <a:chExt cx="850525" cy="166868"/>
            </a:xfrm>
          </p:grpSpPr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40AE3598-29FC-3491-779F-62E45A65F2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3663" y="2418610"/>
                <a:ext cx="8505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D3BC5B4-A1E3-F35F-1719-46BFD3641ECD}"/>
                  </a:ext>
                </a:extLst>
              </p:cNvPr>
              <p:cNvSpPr txBox="1"/>
              <p:nvPr/>
            </p:nvSpPr>
            <p:spPr>
              <a:xfrm>
                <a:off x="2425168" y="2389226"/>
                <a:ext cx="347513" cy="16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800" dirty="0">
                    <a:latin typeface="Times New Roman" panose="02020603050405020304" pitchFamily="18" charset="0"/>
                    <a:ea typeface="HY신명조" panose="02030600000101010101" pitchFamily="18" charset="-127"/>
                    <a:cs typeface="Times New Roman" panose="02020603050405020304" pitchFamily="18" charset="0"/>
                  </a:rPr>
                  <a:t>0.050</a:t>
                </a:r>
                <a:endParaRPr lang="ko-KR" altLang="en-US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B5C34B6D-EA88-055B-72D4-A1352BE0E2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37663" y="241861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93BF81D3-44C1-D7D0-F538-28BF3837F0A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988188" y="2418610"/>
                <a:ext cx="7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180848-174E-EE65-198F-3FC5D7800D01}"/>
                </a:ext>
              </a:extLst>
            </p:cNvPr>
            <p:cNvSpPr txBox="1"/>
            <p:nvPr/>
          </p:nvSpPr>
          <p:spPr>
            <a:xfrm>
              <a:off x="2419903" y="920325"/>
              <a:ext cx="240256" cy="16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8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80</a:t>
              </a:r>
              <a:endParaRPr lang="ko-KR" altLang="en-US" sz="8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3751" y="1601"/>
            <a:ext cx="214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82880" y="5235560"/>
            <a:ext cx="8778240" cy="5027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ko-KR" sz="11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S6.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Neighbor-joining tree of RsMYB1 paralogs and their 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ko-K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thaliana </a:t>
            </a:r>
            <a:r>
              <a:rPr lang="en-US" altLang="ko-KR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ortholog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AtPAP1. Bootstrap analysis was performed with 1000 replications. Scale bar, 0.05 nucleotide substitutions per 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n-US" altLang="ko-KR" sz="11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ko-KR" sz="11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6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6941</TotalTime>
  <Words>548</Words>
  <Application>Microsoft Office PowerPoint</Application>
  <PresentationFormat>화면 슬라이드 쇼(4:3)</PresentationFormat>
  <Paragraphs>106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HY신명조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문 정환</dc:creator>
  <cp:lastModifiedBy>문 정환</cp:lastModifiedBy>
  <cp:revision>261</cp:revision>
  <cp:lastPrinted>2023-09-19T07:20:06Z</cp:lastPrinted>
  <dcterms:created xsi:type="dcterms:W3CDTF">2022-09-23T05:52:04Z</dcterms:created>
  <dcterms:modified xsi:type="dcterms:W3CDTF">2023-11-29T04:45:35Z</dcterms:modified>
</cp:coreProperties>
</file>