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3" r:id="rId3"/>
    <p:sldId id="257" r:id="rId4"/>
    <p:sldId id="258" r:id="rId5"/>
    <p:sldId id="259" r:id="rId6"/>
    <p:sldId id="264" r:id="rId7"/>
    <p:sldId id="270" r:id="rId8"/>
    <p:sldId id="266" r:id="rId9"/>
    <p:sldId id="260" r:id="rId10"/>
    <p:sldId id="261" r:id="rId11"/>
    <p:sldId id="262" r:id="rId12"/>
    <p:sldId id="267"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99" autoAdjust="0"/>
  </p:normalViewPr>
  <p:slideViewPr>
    <p:cSldViewPr snapToGrid="0">
      <p:cViewPr varScale="1">
        <p:scale>
          <a:sx n="80" d="100"/>
          <a:sy n="80" d="100"/>
        </p:scale>
        <p:origin x="652" y="52"/>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0D985C-AC96-4731-8781-A64E9DDED162}" type="datetimeFigureOut">
              <a:rPr lang="zh-CN" altLang="en-US" smtClean="0"/>
              <a:t>2024/1/22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E6450-3CAE-464D-BA3E-4BA746C9F724}" type="slidenum">
              <a:rPr lang="zh-CN" altLang="en-US" smtClean="0"/>
              <a:t>‹#›</a:t>
            </a:fld>
            <a:endParaRPr lang="zh-CN" altLang="en-US"/>
          </a:p>
        </p:txBody>
      </p:sp>
    </p:spTree>
    <p:extLst>
      <p:ext uri="{BB962C8B-B14F-4D97-AF65-F5344CB8AC3E}">
        <p14:creationId xmlns:p14="http://schemas.microsoft.com/office/powerpoint/2010/main" val="393404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Table 1 </a:t>
            </a:r>
            <a:r>
              <a:rPr lang="en-US" altLang="zh-CN" sz="1000" kern="1200" dirty="0" err="1">
                <a:solidFill>
                  <a:schemeClr val="tx1"/>
                </a:solidFill>
                <a:effectLst/>
                <a:latin typeface="Times New Roman" panose="02020603050405020304" pitchFamily="18" charset="0"/>
                <a:ea typeface="+mn-ea"/>
                <a:cs typeface="Times New Roman" panose="02020603050405020304" pitchFamily="18" charset="0"/>
              </a:rPr>
              <a:t>qRT</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-PCR primers</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zh-CN" altLang="en-US" sz="1000" dirty="0">
              <a:latin typeface="Palatino Linotype" panose="0204050205050503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1</a:t>
            </a:fld>
            <a:endParaRPr lang="zh-CN" altLang="en-US"/>
          </a:p>
        </p:txBody>
      </p:sp>
    </p:spTree>
    <p:extLst>
      <p:ext uri="{BB962C8B-B14F-4D97-AF65-F5344CB8AC3E}">
        <p14:creationId xmlns:p14="http://schemas.microsoft.com/office/powerpoint/2010/main" val="3423198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Table 6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DAMs in leaves</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zh-CN" altLang="en-US" sz="1000" dirty="0">
              <a:latin typeface="Palatino Linotype" panose="0204050205050503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10</a:t>
            </a:fld>
            <a:endParaRPr lang="zh-CN" altLang="en-US"/>
          </a:p>
        </p:txBody>
      </p:sp>
    </p:spTree>
    <p:extLst>
      <p:ext uri="{BB962C8B-B14F-4D97-AF65-F5344CB8AC3E}">
        <p14:creationId xmlns:p14="http://schemas.microsoft.com/office/powerpoint/2010/main" val="1192101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Table 7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DAMs in stems</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zh-CN" altLang="en-US" sz="1000" dirty="0">
              <a:latin typeface="Palatino Linotype" panose="0204050205050503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11</a:t>
            </a:fld>
            <a:endParaRPr lang="zh-CN" altLang="en-US"/>
          </a:p>
        </p:txBody>
      </p:sp>
    </p:spTree>
    <p:extLst>
      <p:ext uri="{BB962C8B-B14F-4D97-AF65-F5344CB8AC3E}">
        <p14:creationId xmlns:p14="http://schemas.microsoft.com/office/powerpoint/2010/main" val="2026009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Figure 5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DEGs network diagram in transcriptome and metabolome metabolic pathways. Network diagram of DEGs (Cor &gt;0.8 and </a:t>
            </a:r>
            <a:r>
              <a:rPr lang="en-US" altLang="zh-CN" sz="1000" i="1" kern="1200" dirty="0">
                <a:solidFill>
                  <a:schemeClr val="tx1"/>
                </a:solidFill>
                <a:effectLst/>
                <a:latin typeface="Times New Roman" panose="02020603050405020304" pitchFamily="18" charset="0"/>
                <a:ea typeface="+mn-ea"/>
                <a:cs typeface="Times New Roman" panose="02020603050405020304" pitchFamily="18" charset="0"/>
              </a:rPr>
              <a:t>p</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 ≤ 0.05) in roots (A), stems (B), and leaves (C).</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12</a:t>
            </a:fld>
            <a:endParaRPr lang="zh-CN" altLang="en-US"/>
          </a:p>
        </p:txBody>
      </p:sp>
    </p:spTree>
    <p:extLst>
      <p:ext uri="{BB962C8B-B14F-4D97-AF65-F5344CB8AC3E}">
        <p14:creationId xmlns:p14="http://schemas.microsoft.com/office/powerpoint/2010/main" val="337867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Figure 1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Number of up-regulated and down-regulated DEGs in roots (R), stems (S) and leaves (L) with fold change ≥ 2, </a:t>
            </a:r>
            <a:r>
              <a:rPr lang="en-US" altLang="zh-CN" sz="1000" i="1" kern="1200" dirty="0">
                <a:solidFill>
                  <a:schemeClr val="tx1"/>
                </a:solidFill>
                <a:effectLst/>
                <a:latin typeface="Times New Roman" panose="02020603050405020304" pitchFamily="18" charset="0"/>
                <a:ea typeface="+mn-ea"/>
                <a:cs typeface="Times New Roman" panose="02020603050405020304" pitchFamily="18" charset="0"/>
              </a:rPr>
              <a:t>q</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-value &lt; 0.05.</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 </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 </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zh-CN" altLang="en-US" sz="7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2</a:t>
            </a:fld>
            <a:endParaRPr lang="zh-CN" altLang="en-US"/>
          </a:p>
        </p:txBody>
      </p:sp>
    </p:spTree>
    <p:extLst>
      <p:ext uri="{BB962C8B-B14F-4D97-AF65-F5344CB8AC3E}">
        <p14:creationId xmlns:p14="http://schemas.microsoft.com/office/powerpoint/2010/main" val="196277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Table 2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DEGs in the significant enrichment pathways in roots</a:t>
            </a:r>
            <a:endParaRPr lang="zh-CN" altLang="en-US" sz="10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3</a:t>
            </a:fld>
            <a:endParaRPr lang="zh-CN" altLang="en-US"/>
          </a:p>
        </p:txBody>
      </p:sp>
    </p:spTree>
    <p:extLst>
      <p:ext uri="{BB962C8B-B14F-4D97-AF65-F5344CB8AC3E}">
        <p14:creationId xmlns:p14="http://schemas.microsoft.com/office/powerpoint/2010/main" val="26005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Table 3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DEGs in the significant enrichment pathways in stems</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zh-CN" altLang="en-US" sz="1000" dirty="0">
              <a:latin typeface="Palatino Linotype" panose="0204050205050503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4</a:t>
            </a:fld>
            <a:endParaRPr lang="zh-CN" altLang="en-US"/>
          </a:p>
        </p:txBody>
      </p:sp>
    </p:spTree>
    <p:extLst>
      <p:ext uri="{BB962C8B-B14F-4D97-AF65-F5344CB8AC3E}">
        <p14:creationId xmlns:p14="http://schemas.microsoft.com/office/powerpoint/2010/main" val="3956536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Table 4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DEGs in the significant enrichment pathways in leaves</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5</a:t>
            </a:fld>
            <a:endParaRPr lang="zh-CN" altLang="en-US"/>
          </a:p>
        </p:txBody>
      </p:sp>
    </p:spTree>
    <p:extLst>
      <p:ext uri="{BB962C8B-B14F-4D97-AF65-F5344CB8AC3E}">
        <p14:creationId xmlns:p14="http://schemas.microsoft.com/office/powerpoint/2010/main" val="4049998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Figure 2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Up-regulated DEGs enriched on GO terms and KEGG pathways after inhibition of NO synthesis. Top 30 GO terms of DEGs in roots (A), stems (C), and leaves (E). Significantly enriched KEGG pathways of DEGs in roots (B), stems (D), and leaves (F).</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6</a:t>
            </a:fld>
            <a:endParaRPr lang="zh-CN" altLang="en-US"/>
          </a:p>
        </p:txBody>
      </p:sp>
    </p:spTree>
    <p:extLst>
      <p:ext uri="{BB962C8B-B14F-4D97-AF65-F5344CB8AC3E}">
        <p14:creationId xmlns:p14="http://schemas.microsoft.com/office/powerpoint/2010/main" val="3628397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Figure 3 </a:t>
            </a:r>
            <a:r>
              <a:rPr lang="en-US" altLang="zh-CN" sz="1000" kern="1200" dirty="0" err="1">
                <a:solidFill>
                  <a:schemeClr val="tx1"/>
                </a:solidFill>
                <a:effectLst/>
                <a:latin typeface="Times New Roman" panose="02020603050405020304" pitchFamily="18" charset="0"/>
                <a:ea typeface="+mn-ea"/>
                <a:cs typeface="Times New Roman" panose="02020603050405020304" pitchFamily="18" charset="0"/>
              </a:rPr>
              <a:t>qRT</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-PCR validation of selected up-regulated genes in different tissues. Expression patterns of selected genes based on the FPKM data in roots (A), stems (B) and leaves (C). </a:t>
            </a:r>
            <a:r>
              <a:rPr lang="en-US" altLang="zh-CN" sz="1000" kern="1200" dirty="0" err="1">
                <a:solidFill>
                  <a:schemeClr val="tx1"/>
                </a:solidFill>
                <a:effectLst/>
                <a:latin typeface="Times New Roman" panose="02020603050405020304" pitchFamily="18" charset="0"/>
                <a:ea typeface="+mn-ea"/>
                <a:cs typeface="Times New Roman" panose="02020603050405020304" pitchFamily="18" charset="0"/>
              </a:rPr>
              <a:t>qRT</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-PCR was performed to obtain the relative expression levels in roots (D), stems (E) and leaves (F). The error bars represent the standard deviations from three replicates. The asterisk indicates a significant difference (</a:t>
            </a:r>
            <a:r>
              <a:rPr lang="en-US" altLang="zh-CN" sz="1000" i="1" kern="1200" dirty="0">
                <a:solidFill>
                  <a:schemeClr val="tx1"/>
                </a:solidFill>
                <a:effectLst/>
                <a:latin typeface="Times New Roman" panose="02020603050405020304" pitchFamily="18" charset="0"/>
                <a:ea typeface="+mn-ea"/>
                <a:cs typeface="Times New Roman" panose="02020603050405020304" pitchFamily="18" charset="0"/>
              </a:rPr>
              <a:t>p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&lt; 0.05). The selected genes are as </a:t>
            </a:r>
            <a:r>
              <a:rPr lang="en-US" altLang="zh-CN" sz="1000" kern="1200" dirty="0" err="1">
                <a:solidFill>
                  <a:schemeClr val="tx1"/>
                </a:solidFill>
                <a:effectLst/>
                <a:latin typeface="Times New Roman" panose="02020603050405020304" pitchFamily="18" charset="0"/>
                <a:ea typeface="+mn-ea"/>
                <a:cs typeface="Times New Roman" panose="02020603050405020304" pitchFamily="18" charset="0"/>
              </a:rPr>
              <a:t>follows:PI</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 (putative Proteinase inhibitor, Zosma03g06840), PG GH28 (Exo-</a:t>
            </a:r>
            <a:r>
              <a:rPr lang="en-US" altLang="zh-CN" sz="1000" kern="1200" dirty="0" err="1">
                <a:solidFill>
                  <a:schemeClr val="tx1"/>
                </a:solidFill>
                <a:effectLst/>
                <a:latin typeface="Times New Roman" panose="02020603050405020304" pitchFamily="18" charset="0"/>
                <a:ea typeface="+mn-ea"/>
                <a:cs typeface="Times New Roman" panose="02020603050405020304" pitchFamily="18" charset="0"/>
              </a:rPr>
              <a:t>polygalacturonase</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 family GH28 , Zosma02g09830), CHS (Chalcone synthase , Zosma04g18610), MDG (DNA-3-methyladenine glycosylase, Zosma04g18230), GAPDH (Glyceraldehyde-3-phosphate dehydrogenase (phosphorylating) , Zosma02g10160), PME (pectin </a:t>
            </a:r>
            <a:r>
              <a:rPr lang="en-US" altLang="zh-CN" sz="1000" kern="1200" dirty="0" err="1">
                <a:solidFill>
                  <a:schemeClr val="tx1"/>
                </a:solidFill>
                <a:effectLst/>
                <a:latin typeface="Times New Roman" panose="02020603050405020304" pitchFamily="18" charset="0"/>
                <a:ea typeface="+mn-ea"/>
                <a:cs typeface="Times New Roman" panose="02020603050405020304" pitchFamily="18" charset="0"/>
              </a:rPr>
              <a:t>methylesterase</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 family CE8, Zosma04g22530), NAC (putative NAC domain-containing protein, Zosma06g22340), Pled (Pleiotropic drug resistance protein 12, Zosma06g11890)</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zh-CN" altLang="en-US" sz="7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7</a:t>
            </a:fld>
            <a:endParaRPr lang="zh-CN" altLang="en-US"/>
          </a:p>
        </p:txBody>
      </p:sp>
    </p:spTree>
    <p:extLst>
      <p:ext uri="{BB962C8B-B14F-4D97-AF65-F5344CB8AC3E}">
        <p14:creationId xmlns:p14="http://schemas.microsoft.com/office/powerpoint/2010/main" val="311414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Figure 4 </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Number of up-regulated and down-regulated metabolites in roots (R), stems (S) and leaves (L) with VIP &gt;1</a:t>
            </a:r>
            <a:r>
              <a:rPr lang="zh-CN" altLang="zh-CN" sz="1000" kern="1200" dirty="0">
                <a:solidFill>
                  <a:schemeClr val="tx1"/>
                </a:solidFill>
                <a:effectLst/>
                <a:latin typeface="Times New Roman" panose="02020603050405020304" pitchFamily="18" charset="0"/>
                <a:ea typeface="+mn-ea"/>
                <a:cs typeface="Times New Roman" panose="02020603050405020304" pitchFamily="18" charset="0"/>
              </a:rPr>
              <a:t>，</a:t>
            </a:r>
            <a:r>
              <a:rPr lang="en-US" altLang="zh-CN" sz="1000" i="1" kern="1200" dirty="0">
                <a:solidFill>
                  <a:schemeClr val="tx1"/>
                </a:solidFill>
                <a:effectLst/>
                <a:latin typeface="Times New Roman" panose="02020603050405020304" pitchFamily="18" charset="0"/>
                <a:ea typeface="+mn-ea"/>
                <a:cs typeface="Times New Roman" panose="02020603050405020304" pitchFamily="18" charset="0"/>
              </a:rPr>
              <a:t>p</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-value &lt; 0.05.</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 </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zh-CN" altLang="en-US" sz="4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8</a:t>
            </a:fld>
            <a:endParaRPr lang="zh-CN" altLang="en-US"/>
          </a:p>
        </p:txBody>
      </p:sp>
    </p:spTree>
    <p:extLst>
      <p:ext uri="{BB962C8B-B14F-4D97-AF65-F5344CB8AC3E}">
        <p14:creationId xmlns:p14="http://schemas.microsoft.com/office/powerpoint/2010/main" val="3932426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kern="1200" dirty="0">
                <a:solidFill>
                  <a:schemeClr val="tx1"/>
                </a:solidFill>
                <a:effectLst/>
                <a:latin typeface="Times New Roman" panose="02020603050405020304" pitchFamily="18" charset="0"/>
                <a:ea typeface="+mn-ea"/>
                <a:cs typeface="Times New Roman" panose="02020603050405020304" pitchFamily="18" charset="0"/>
              </a:rPr>
              <a:t>Supplementary Table 5</a:t>
            </a:r>
            <a:r>
              <a:rPr lang="en-US" altLang="zh-CN" sz="1000" kern="1200" dirty="0">
                <a:solidFill>
                  <a:schemeClr val="tx1"/>
                </a:solidFill>
                <a:effectLst/>
                <a:latin typeface="Times New Roman" panose="02020603050405020304" pitchFamily="18" charset="0"/>
                <a:ea typeface="+mn-ea"/>
                <a:cs typeface="Times New Roman" panose="02020603050405020304" pitchFamily="18" charset="0"/>
              </a:rPr>
              <a:t> DAMs in roots</a:t>
            </a:r>
            <a:endParaRPr lang="zh-CN" altLang="zh-CN" sz="10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CBE6450-3CAE-464D-BA3E-4BA746C9F724}" type="slidenum">
              <a:rPr lang="zh-CN" altLang="en-US" smtClean="0"/>
              <a:t>9</a:t>
            </a:fld>
            <a:endParaRPr lang="zh-CN" altLang="en-US"/>
          </a:p>
        </p:txBody>
      </p:sp>
    </p:spTree>
    <p:extLst>
      <p:ext uri="{BB962C8B-B14F-4D97-AF65-F5344CB8AC3E}">
        <p14:creationId xmlns:p14="http://schemas.microsoft.com/office/powerpoint/2010/main" val="1655245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B6F1-BFD7-4A37-A74D-3C5CE87FD01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D31C25B-E70B-420A-AFD7-214AC9C73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37E4D67-95F4-4DCA-AE9E-6E6F40BD39A0}"/>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3C58E124-8142-40AB-91C4-C6D78B9D40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BDF759-0517-4144-87A3-374C727A1A16}"/>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105554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3B516D-EB25-497A-881A-FB57F62940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5F3D8D-2DB6-4335-B5EB-462D7B7FC63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E83BD2-F1FA-4BDA-82A9-232021E1A707}"/>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5F88F450-6D83-4F22-AC5E-8FD803577C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AE3C20-21A2-497E-A8F3-5AE387A09C9A}"/>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2282035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D0CB44-EADC-4B99-A12F-2160A0F99B5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9D4E420-4558-42ED-9657-404F061BF4D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917254-D93F-438F-BC48-DA3358B14193}"/>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2F088F48-52E2-4589-93DA-DD47F0B125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653E470-A105-4BAD-AA89-B15BEAA0297D}"/>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19781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309B5E-8810-45BB-97D2-4EA72883028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10A9BF1-6463-4F0B-94AA-D4A846F0D0F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F5B478-8CA0-4C2D-940B-49E920BB4E5A}"/>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EE922A3E-CABE-422B-BE16-548D4BA3E3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79BAC6-E5AE-41EF-8EDF-90EA76A8846A}"/>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85567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708910-9A88-4F40-B333-2DFB7630749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C47DF67-0967-4A4B-AE07-E10D686E0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E2882BB-DAA8-4FE8-9EAF-A5D94E31CB24}"/>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4528FB74-D1E0-4F39-BB94-B172148C13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710866-6314-465B-BD57-5554AE52BE3C}"/>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82750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FF155-2563-4D0D-ACD2-C797AF2CCF3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D1400C-2CF2-4584-B9E6-1E8479673CF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40ABA38-7121-4807-B44F-7C990FA50D6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ABB3466-6906-43F0-B2B8-E4ABCB8157B8}"/>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B44DF103-CCD3-4BC1-B8C9-D945C42DB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867DD28-8A9E-4551-9375-1978336267AA}"/>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81555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FE9120-8CF2-4C3E-B2A4-4086D38F3E7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5CA247-F24E-4022-9F30-1628D74ED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B565EE5-8068-42C2-B5D9-194BC76B34D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6D3A121B-CAFD-40E5-90E1-2F45E830E3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A8149DA-AB5C-45DF-A4F2-A04739D0B73F}"/>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00D9994-1B13-442A-B1B1-541347529ED7}"/>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8" name="页脚占位符 7">
            <a:extLst>
              <a:ext uri="{FF2B5EF4-FFF2-40B4-BE49-F238E27FC236}">
                <a16:creationId xmlns:a16="http://schemas.microsoft.com/office/drawing/2014/main" id="{2D4D088B-87CB-419E-8F3F-974A3D965A7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76C1FB5-1AC0-4A08-83D0-192B660AFFA6}"/>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3922126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4B16E-01B3-4351-B596-AEC1E2EA99B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89207A8-EDBB-4198-9393-03C716260B67}"/>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4" name="页脚占位符 3">
            <a:extLst>
              <a:ext uri="{FF2B5EF4-FFF2-40B4-BE49-F238E27FC236}">
                <a16:creationId xmlns:a16="http://schemas.microsoft.com/office/drawing/2014/main" id="{57A73B1C-F7A8-47B6-9339-FE6C9FA0E03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C6D783F-7BB0-4317-A1FB-DBFA05BFF3FC}"/>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351676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F403AC-9A5D-4149-B196-5AD068324122}"/>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3" name="页脚占位符 2">
            <a:extLst>
              <a:ext uri="{FF2B5EF4-FFF2-40B4-BE49-F238E27FC236}">
                <a16:creationId xmlns:a16="http://schemas.microsoft.com/office/drawing/2014/main" id="{01E97D7D-031B-48E3-882D-43F25EB1352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1DC4F5-2E44-4CB3-B657-F4015E6B0788}"/>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3560588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9DC1E3-86F2-4DD3-B4C5-38BFED6F1E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A7D2B6-F164-46F0-89EE-D29E418A83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DB2C09-0FD6-4232-984B-A3BB6DA9E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6D5DE04-2514-4495-BD48-5EBFFF342FAF}"/>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D03B056E-8433-4233-AC99-90786B53783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D98C699-64B0-4746-A66D-0A4B80FD7FF5}"/>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262946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F7A12D-DF94-4FCD-9ED6-08950F2BE8E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C6684FC-34CC-4224-B0C2-FC97F9E9CE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1349608-0A06-4C1B-AE1C-4531ECD1A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A100CAC-2E5B-42AA-BE55-B74516AB0E82}"/>
              </a:ext>
            </a:extLst>
          </p:cNvPr>
          <p:cNvSpPr>
            <a:spLocks noGrp="1"/>
          </p:cNvSpPr>
          <p:nvPr>
            <p:ph type="dt" sz="half" idx="10"/>
          </p:nvPr>
        </p:nvSpPr>
        <p:spPr/>
        <p:txBody>
          <a:bodyPr/>
          <a:lstStyle/>
          <a:p>
            <a:fld id="{D5CAEBEC-7145-49B3-A0E6-58C2D57CF39A}"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258AC2A7-C884-4325-ADC0-7E8768B9A83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315B9F-8928-417E-932D-D5A4D84B2388}"/>
              </a:ext>
            </a:extLst>
          </p:cNvPr>
          <p:cNvSpPr>
            <a:spLocks noGrp="1"/>
          </p:cNvSpPr>
          <p:nvPr>
            <p:ph type="sldNum" sz="quarter" idx="12"/>
          </p:nvPr>
        </p:nvSpPr>
        <p:spPr/>
        <p:txBody>
          <a:body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1086780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64AF7A0-68DB-4618-8B16-A82EB7008F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FC868E-73C7-4E26-A514-DD5B43DE5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DE7E78A-C483-4737-89D0-17090C8846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AEBEC-7145-49B3-A0E6-58C2D57CF39A}"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DA149036-0072-4BC8-B361-37A63E5BA8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83F73B8-C5FA-4835-B03A-26394CE41B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0E88A-1187-4B24-83FE-750154381091}" type="slidenum">
              <a:rPr lang="zh-CN" altLang="en-US" smtClean="0"/>
              <a:t>‹#›</a:t>
            </a:fld>
            <a:endParaRPr lang="zh-CN" altLang="en-US"/>
          </a:p>
        </p:txBody>
      </p:sp>
    </p:spTree>
    <p:extLst>
      <p:ext uri="{BB962C8B-B14F-4D97-AF65-F5344CB8AC3E}">
        <p14:creationId xmlns:p14="http://schemas.microsoft.com/office/powerpoint/2010/main" val="3138335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6125CADA-6E29-4B9F-AD74-A65591F5A8FB}"/>
              </a:ext>
            </a:extLst>
          </p:cNvPr>
          <p:cNvGraphicFramePr>
            <a:graphicFrameLocks noGrp="1"/>
          </p:cNvGraphicFramePr>
          <p:nvPr>
            <p:extLst>
              <p:ext uri="{D42A27DB-BD31-4B8C-83A1-F6EECF244321}">
                <p14:modId xmlns:p14="http://schemas.microsoft.com/office/powerpoint/2010/main" val="4014524641"/>
              </p:ext>
            </p:extLst>
          </p:nvPr>
        </p:nvGraphicFramePr>
        <p:xfrm>
          <a:off x="3710159" y="982686"/>
          <a:ext cx="4925841" cy="5351832"/>
        </p:xfrm>
        <a:graphic>
          <a:graphicData uri="http://schemas.openxmlformats.org/drawingml/2006/table">
            <a:tbl>
              <a:tblPr firstRow="1" firstCol="1" bandRow="1">
                <a:tableStyleId>{5C22544A-7EE6-4342-B048-85BDC9FD1C3A}</a:tableStyleId>
              </a:tblPr>
              <a:tblGrid>
                <a:gridCol w="1417454">
                  <a:extLst>
                    <a:ext uri="{9D8B030D-6E8A-4147-A177-3AD203B41FA5}">
                      <a16:colId xmlns:a16="http://schemas.microsoft.com/office/drawing/2014/main" val="958081389"/>
                    </a:ext>
                  </a:extLst>
                </a:gridCol>
                <a:gridCol w="3508387">
                  <a:extLst>
                    <a:ext uri="{9D8B030D-6E8A-4147-A177-3AD203B41FA5}">
                      <a16:colId xmlns:a16="http://schemas.microsoft.com/office/drawing/2014/main" val="3159476236"/>
                    </a:ext>
                  </a:extLst>
                </a:gridCol>
              </a:tblGrid>
              <a:tr h="191243">
                <a:tc>
                  <a:txBody>
                    <a:bodyPr/>
                    <a:lstStyle/>
                    <a:p>
                      <a:pPr algn="ctr">
                        <a:lnSpc>
                          <a:spcPct val="100000"/>
                        </a:lnSpc>
                      </a:pPr>
                      <a:r>
                        <a:rPr lang="en-US" sz="1000" b="1" kern="100" dirty="0">
                          <a:solidFill>
                            <a:schemeClr val="tx1"/>
                          </a:solidFill>
                          <a:effectLst/>
                          <a:latin typeface="Times New Roman" panose="02020603050405020304" pitchFamily="18" charset="0"/>
                          <a:cs typeface="Times New Roman" panose="02020603050405020304" pitchFamily="18" charset="0"/>
                        </a:rPr>
                        <a:t>Primer Name</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1" kern="100" dirty="0">
                          <a:solidFill>
                            <a:schemeClr val="tx1"/>
                          </a:solidFill>
                          <a:effectLst/>
                          <a:latin typeface="Times New Roman" panose="02020603050405020304" pitchFamily="18" charset="0"/>
                          <a:cs typeface="Times New Roman" panose="02020603050405020304" pitchFamily="18" charset="0"/>
                        </a:rPr>
                        <a:t>Primer Sequences</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84686"/>
                  </a:ext>
                </a:extLst>
              </a:tr>
              <a:tr h="127821">
                <a:tc>
                  <a:txBody>
                    <a:bodyPr/>
                    <a:lstStyle/>
                    <a:p>
                      <a:pPr marL="0" algn="ctr" defTabSz="914400" rtl="0" eaLnBrk="1" latinLnBrk="0" hangingPunct="1">
                        <a:lnSpc>
                          <a:spcPct val="100000"/>
                        </a:lnSpc>
                      </a:pPr>
                      <a:r>
                        <a:rPr lang="en-US" altLang="zh-CN" sz="1000" b="0" kern="100" dirty="0">
                          <a:solidFill>
                            <a:schemeClr val="tx1"/>
                          </a:solidFill>
                          <a:effectLst/>
                          <a:latin typeface="Times New Roman" panose="02020603050405020304" pitchFamily="18" charset="0"/>
                          <a:ea typeface="+mn-ea"/>
                          <a:cs typeface="Times New Roman" panose="02020603050405020304" pitchFamily="18" charset="0"/>
                        </a:rPr>
                        <a:t>ZM-Actin-F</a:t>
                      </a:r>
                      <a:endParaRPr lang="zh-CN" alt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pPr>
                      <a:r>
                        <a:rPr lang="en-US" altLang="zh-CN" sz="1000" b="0" kern="100" dirty="0">
                          <a:solidFill>
                            <a:schemeClr val="tx1"/>
                          </a:solidFill>
                          <a:effectLst/>
                          <a:latin typeface="Times New Roman" panose="02020603050405020304" pitchFamily="18" charset="0"/>
                          <a:ea typeface="+mn-ea"/>
                          <a:cs typeface="Times New Roman" panose="02020603050405020304" pitchFamily="18" charset="0"/>
                        </a:rPr>
                        <a:t>TGCTCCTCCTGAGAGAAAGTA</a:t>
                      </a:r>
                      <a:endParaRPr lang="zh-CN" alt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332328"/>
                  </a:ext>
                </a:extLst>
              </a:tr>
              <a:tr h="0">
                <a:tc>
                  <a:txBody>
                    <a:bodyPr/>
                    <a:lstStyle/>
                    <a:p>
                      <a:pPr marL="0" algn="ctr" defTabSz="914400" rtl="0" eaLnBrk="1" latinLnBrk="0" hangingPunct="1">
                        <a:lnSpc>
                          <a:spcPct val="100000"/>
                        </a:lnSpc>
                      </a:pPr>
                      <a:r>
                        <a:rPr lang="en-US" altLang="zh-CN" sz="1000" b="0" kern="100" dirty="0">
                          <a:solidFill>
                            <a:schemeClr val="tx1"/>
                          </a:solidFill>
                          <a:effectLst/>
                          <a:latin typeface="Times New Roman" panose="02020603050405020304" pitchFamily="18" charset="0"/>
                          <a:ea typeface="+mn-ea"/>
                          <a:cs typeface="Times New Roman" panose="02020603050405020304" pitchFamily="18" charset="0"/>
                        </a:rPr>
                        <a:t>ZM-Actin-R</a:t>
                      </a:r>
                      <a:endParaRPr lang="zh-CN" alt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pPr>
                      <a:r>
                        <a:rPr lang="en-US" altLang="zh-CN" sz="1000" b="0" kern="100" dirty="0">
                          <a:solidFill>
                            <a:schemeClr val="tx1"/>
                          </a:solidFill>
                          <a:effectLst/>
                          <a:latin typeface="Times New Roman" panose="02020603050405020304" pitchFamily="18" charset="0"/>
                          <a:ea typeface="+mn-ea"/>
                          <a:cs typeface="Times New Roman" panose="02020603050405020304" pitchFamily="18" charset="0"/>
                        </a:rPr>
                        <a:t>TCATACTCGGCCTTGGAAATC</a:t>
                      </a:r>
                      <a:endParaRPr lang="zh-CN" alt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2932899"/>
                  </a:ext>
                </a:extLst>
              </a:tr>
              <a:tr h="0">
                <a:tc>
                  <a:txBody>
                    <a:bodyPr/>
                    <a:lstStyle/>
                    <a:p>
                      <a:pPr marL="0" algn="ctr" defTabSz="914400" rtl="0" eaLnBrk="1" latinLnBrk="0" hangingPunct="1">
                        <a:lnSpc>
                          <a:spcPct val="100000"/>
                        </a:lnSpc>
                      </a:pPr>
                      <a:r>
                        <a:rPr lang="en-US" sz="1000" b="0" kern="100" dirty="0">
                          <a:solidFill>
                            <a:schemeClr val="tx1"/>
                          </a:solidFill>
                          <a:effectLst/>
                          <a:latin typeface="Times New Roman" panose="02020603050405020304" pitchFamily="18" charset="0"/>
                          <a:ea typeface="+mn-ea"/>
                          <a:cs typeface="Times New Roman" panose="02020603050405020304" pitchFamily="18" charset="0"/>
                        </a:rPr>
                        <a:t>ZM-AOS-F</a:t>
                      </a:r>
                      <a:endParaRPr lang="zh-CN" alt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pPr>
                      <a:r>
                        <a:rPr lang="en-US" sz="1000" b="0" kern="100" dirty="0">
                          <a:solidFill>
                            <a:schemeClr val="tx1"/>
                          </a:solidFill>
                          <a:effectLst/>
                          <a:latin typeface="Times New Roman" panose="02020603050405020304" pitchFamily="18" charset="0"/>
                          <a:ea typeface="+mn-ea"/>
                          <a:cs typeface="Times New Roman" panose="02020603050405020304" pitchFamily="18" charset="0"/>
                        </a:rPr>
                        <a:t>TCTGTTCCGATTGCTGGCTT</a:t>
                      </a:r>
                      <a:endParaRPr lang="zh-CN" alt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5071303"/>
                  </a:ext>
                </a:extLst>
              </a:tr>
              <a:tr h="111311">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ZM-AOS-R</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AAACTCAAACCCTCGCCGAT</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48176"/>
                  </a:ext>
                </a:extLst>
              </a:tr>
              <a:tr h="191243">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ZM-WRKY-F</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CACGAACATGGTCCTTCCGA</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3673288"/>
                  </a:ext>
                </a:extLst>
              </a:tr>
              <a:tr h="191243">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ZM-WRKY-R</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CCGGTGGTATGTCTGCAGTT</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9100628"/>
                  </a:ext>
                </a:extLst>
              </a:tr>
              <a:tr h="191243">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ZM-ST-F</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CGGTGTCGAGTTTGTGGAGA</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242594"/>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ZM-ST-R</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GAGCATGACACCGACGGTAA</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1858780"/>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ZM-ABCG-F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GACGAGGTTCACCGTGGAAT</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5210167"/>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ZM-ABCG-R</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AACCCCGATGTGGGTTCATC</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029379"/>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ZM-KAT-F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ACCTCCATCCAGATCCGTCA</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0060457"/>
                  </a:ext>
                </a:extLst>
              </a:tr>
              <a:tr h="0">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ZM-KAT-R</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CGACGTCATCGTCGAAGCTA</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595811"/>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ZM-ZT-F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CAACTCTCCTTGCCTACCCG</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6045134"/>
                  </a:ext>
                </a:extLst>
              </a:tr>
              <a:tr h="191243">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ZM-ZT-R</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CAACTCCACCGTCCGCTTTA</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5363813"/>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ZM-POD-F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CCCCCGCGAAATTTGACAAC</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6024497"/>
                  </a:ext>
                </a:extLst>
              </a:tr>
              <a:tr h="191243">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ZM-POD-R</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CCCCTGTCAGCGGTTTAACA</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2901606"/>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 PR-F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AGGTTACTTGGTCTGCTGCC</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1199497"/>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 PR-R</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AGTGGTATGTTGCCCGGATG</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1732537"/>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 CRK-F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CGCCGGTGATAGGCTCATAA</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5505745"/>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 CRK-R</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CACCTCTGCACATCGCTAGT</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3632671"/>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ZM-MYB-F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TGGTTGGAATCCCATGGTCTG</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3587110"/>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ZM-MYB-R</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TTGCAACCTGTGTCGGAGTT</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6640270"/>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ZM-Aux-F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TTGAGTCCAAGGTTTCCGGC</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6200352"/>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ZM-Aux-R</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ATAAGGCGCTCCATCCACAG</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4138394"/>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ZM-AAP-F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GTCATCACTGCATTCGTCGC</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7005043"/>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ZM-AAP-R</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CCTTGGCTTGTTCGATGTGC</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2801879"/>
                  </a:ext>
                </a:extLst>
              </a:tr>
              <a:tr h="191243">
                <a:tc>
                  <a:txBody>
                    <a:bodyPr/>
                    <a:lstStyle/>
                    <a:p>
                      <a:pPr algn="ctr">
                        <a:lnSpc>
                          <a:spcPct val="100000"/>
                        </a:lnSpc>
                      </a:pPr>
                      <a:r>
                        <a:rPr lang="en-US" sz="1000" b="0" kern="100">
                          <a:solidFill>
                            <a:schemeClr val="tx1"/>
                          </a:solidFill>
                          <a:effectLst/>
                          <a:latin typeface="Times New Roman" panose="02020603050405020304" pitchFamily="18" charset="0"/>
                          <a:cs typeface="Times New Roman" panose="02020603050405020304" pitchFamily="18" charset="0"/>
                        </a:rPr>
                        <a:t>ZM-CaldEF-F</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ACTCGTCCTGGGTGAGAACT</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2318409"/>
                  </a:ext>
                </a:extLst>
              </a:tr>
              <a:tr h="191243">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ZM-</a:t>
                      </a:r>
                      <a:r>
                        <a:rPr lang="en-US" sz="1000" b="0" kern="100" dirty="0" err="1">
                          <a:solidFill>
                            <a:schemeClr val="tx1"/>
                          </a:solidFill>
                          <a:effectLst/>
                          <a:latin typeface="Times New Roman" panose="02020603050405020304" pitchFamily="18" charset="0"/>
                          <a:cs typeface="Times New Roman" panose="02020603050405020304" pitchFamily="18" charset="0"/>
                        </a:rPr>
                        <a:t>CaldEF</a:t>
                      </a:r>
                      <a:r>
                        <a:rPr lang="en-US" sz="1000" b="0" kern="100" dirty="0">
                          <a:solidFill>
                            <a:schemeClr val="tx1"/>
                          </a:solidFill>
                          <a:effectLst/>
                          <a:latin typeface="Times New Roman" panose="02020603050405020304" pitchFamily="18" charset="0"/>
                          <a:cs typeface="Times New Roman" panose="02020603050405020304" pitchFamily="18" charset="0"/>
                        </a:rPr>
                        <a:t>-R</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US" sz="1000" b="0" kern="100" dirty="0">
                          <a:solidFill>
                            <a:schemeClr val="tx1"/>
                          </a:solidFill>
                          <a:effectLst/>
                          <a:latin typeface="Times New Roman" panose="02020603050405020304" pitchFamily="18" charset="0"/>
                          <a:cs typeface="Times New Roman" panose="02020603050405020304" pitchFamily="18" charset="0"/>
                        </a:rPr>
                        <a:t>CTGGGTGGAGATGGGCTTAT</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8368856"/>
                  </a:ext>
                </a:extLst>
              </a:tr>
            </a:tbl>
          </a:graphicData>
        </a:graphic>
      </p:graphicFrame>
    </p:spTree>
    <p:extLst>
      <p:ext uri="{BB962C8B-B14F-4D97-AF65-F5344CB8AC3E}">
        <p14:creationId xmlns:p14="http://schemas.microsoft.com/office/powerpoint/2010/main" val="4264027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30A61F98-956D-4737-AC93-0A7DC3DC0A22}"/>
              </a:ext>
            </a:extLst>
          </p:cNvPr>
          <p:cNvGraphicFramePr>
            <a:graphicFrameLocks noGrp="1"/>
          </p:cNvGraphicFramePr>
          <p:nvPr>
            <p:extLst>
              <p:ext uri="{D42A27DB-BD31-4B8C-83A1-F6EECF244321}">
                <p14:modId xmlns:p14="http://schemas.microsoft.com/office/powerpoint/2010/main" val="1711396948"/>
              </p:ext>
            </p:extLst>
          </p:nvPr>
        </p:nvGraphicFramePr>
        <p:xfrm>
          <a:off x="3362324" y="2103312"/>
          <a:ext cx="5598796" cy="2857500"/>
        </p:xfrm>
        <a:graphic>
          <a:graphicData uri="http://schemas.openxmlformats.org/drawingml/2006/table">
            <a:tbl>
              <a:tblPr firstRow="1" firstCol="1" bandRow="1">
                <a:tableStyleId>{5C22544A-7EE6-4342-B048-85BDC9FD1C3A}</a:tableStyleId>
              </a:tblPr>
              <a:tblGrid>
                <a:gridCol w="1084548">
                  <a:extLst>
                    <a:ext uri="{9D8B030D-6E8A-4147-A177-3AD203B41FA5}">
                      <a16:colId xmlns:a16="http://schemas.microsoft.com/office/drawing/2014/main" val="747751779"/>
                    </a:ext>
                  </a:extLst>
                </a:gridCol>
                <a:gridCol w="1886551">
                  <a:extLst>
                    <a:ext uri="{9D8B030D-6E8A-4147-A177-3AD203B41FA5}">
                      <a16:colId xmlns:a16="http://schemas.microsoft.com/office/drawing/2014/main" val="1286971790"/>
                    </a:ext>
                  </a:extLst>
                </a:gridCol>
                <a:gridCol w="1049154">
                  <a:extLst>
                    <a:ext uri="{9D8B030D-6E8A-4147-A177-3AD203B41FA5}">
                      <a16:colId xmlns:a16="http://schemas.microsoft.com/office/drawing/2014/main" val="855531502"/>
                    </a:ext>
                  </a:extLst>
                </a:gridCol>
                <a:gridCol w="875899">
                  <a:extLst>
                    <a:ext uri="{9D8B030D-6E8A-4147-A177-3AD203B41FA5}">
                      <a16:colId xmlns:a16="http://schemas.microsoft.com/office/drawing/2014/main" val="3905284807"/>
                    </a:ext>
                  </a:extLst>
                </a:gridCol>
                <a:gridCol w="702644">
                  <a:extLst>
                    <a:ext uri="{9D8B030D-6E8A-4147-A177-3AD203B41FA5}">
                      <a16:colId xmlns:a16="http://schemas.microsoft.com/office/drawing/2014/main" val="3213806273"/>
                    </a:ext>
                  </a:extLst>
                </a:gridCol>
              </a:tblGrid>
              <a:tr h="190500">
                <a:tc>
                  <a:txBody>
                    <a:bodyPr/>
                    <a:lstStyle/>
                    <a:p>
                      <a:pPr algn="ctr">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Content change</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Metabolites</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EG</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CK</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P-value</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009171"/>
                  </a:ext>
                </a:extLst>
              </a:tr>
              <a:tr h="190500">
                <a:tc rowSpan="9">
                  <a:txBody>
                    <a:bodyPr/>
                    <a:lstStyle/>
                    <a:p>
                      <a:pPr algn="ctr" fontAlgn="ctr">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Down</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fontAlgn="ctr">
                        <a:lnSpc>
                          <a:spcPct val="100000"/>
                        </a:lnSpc>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Hypoxanthine</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4114.263</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13883.114</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725887301"/>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Adenine</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34101.320</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45016.185</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0.007</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835271437"/>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Guanosine</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435980.674</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898147.945</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0.041</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763126688"/>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Uridine 5'-monophosphate</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55122.271</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96250.217</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0.025</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56992714"/>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Cytidine monophosphate</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4598.845</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13902.583</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0.027</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77652936"/>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a:solidFill>
                            <a:schemeClr val="tx1"/>
                          </a:solidFill>
                          <a:effectLst/>
                          <a:latin typeface="Times New Roman" panose="02020603050405020304" pitchFamily="18" charset="0"/>
                          <a:cs typeface="Times New Roman" panose="02020603050405020304" pitchFamily="18" charset="0"/>
                        </a:rPr>
                        <a:t>Cytarabine</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34018.092</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61611.100</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0.031</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610748466"/>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a:solidFill>
                            <a:schemeClr val="tx1"/>
                          </a:solidFill>
                          <a:effectLst/>
                          <a:latin typeface="Times New Roman" panose="02020603050405020304" pitchFamily="18" charset="0"/>
                          <a:cs typeface="Times New Roman" panose="02020603050405020304" pitchFamily="18" charset="0"/>
                        </a:rPr>
                        <a:t>Citramalic acid</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58160.497</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108426.326</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596186333"/>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Salicylic acid beta-D-glucoside</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145920.211</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272121.747</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0.029</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19593928"/>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a:solidFill>
                            <a:schemeClr val="tx1"/>
                          </a:solidFill>
                          <a:effectLst/>
                          <a:latin typeface="Times New Roman" panose="02020603050405020304" pitchFamily="18" charset="0"/>
                          <a:cs typeface="Times New Roman" panose="02020603050405020304" pitchFamily="18" charset="0"/>
                        </a:rPr>
                        <a:t>9,10-Epoxyoctadecenoic acid</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dash"/>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19850.658</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dash"/>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31308.790</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dash"/>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0.038</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612060509"/>
                  </a:ext>
                </a:extLst>
              </a:tr>
              <a:tr h="190500">
                <a:tc rowSpan="5">
                  <a:txBody>
                    <a:bodyPr/>
                    <a:lstStyle/>
                    <a:p>
                      <a:pPr algn="ctr" fontAlgn="ctr">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Up</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0" kern="100" dirty="0" err="1">
                          <a:solidFill>
                            <a:schemeClr val="tx1"/>
                          </a:solidFill>
                          <a:effectLst/>
                          <a:latin typeface="Times New Roman" panose="02020603050405020304" pitchFamily="18" charset="0"/>
                          <a:cs typeface="Times New Roman" panose="02020603050405020304" pitchFamily="18" charset="0"/>
                        </a:rPr>
                        <a:t>Jasmonic</a:t>
                      </a:r>
                      <a:r>
                        <a:rPr lang="en-US" sz="1000" b="0" kern="100" dirty="0">
                          <a:solidFill>
                            <a:schemeClr val="tx1"/>
                          </a:solidFill>
                          <a:effectLst/>
                          <a:latin typeface="Times New Roman" panose="02020603050405020304" pitchFamily="18" charset="0"/>
                          <a:cs typeface="Times New Roman" panose="02020603050405020304" pitchFamily="18" charset="0"/>
                        </a:rPr>
                        <a:t> acid</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dash"/>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310771.951</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dash"/>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298896.269</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dash"/>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0.001</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dash"/>
                      <a:round/>
                      <a:headEnd type="none" w="med" len="med"/>
                      <a:tailEnd type="none" w="med" len="med"/>
                    </a:lnT>
                    <a:solidFill>
                      <a:schemeClr val="bg1"/>
                    </a:solidFill>
                  </a:tcPr>
                </a:tc>
                <a:extLst>
                  <a:ext uri="{0D108BD9-81ED-4DB2-BD59-A6C34878D82A}">
                    <a16:rowId xmlns:a16="http://schemas.microsoft.com/office/drawing/2014/main" val="955026560"/>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trans-Aconitic acid</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27603.259</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18530.822</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0.012</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323505018"/>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Chlorogenic acid</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393453.107</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296603.592</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0.031</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19094183"/>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L-Lysine</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19641.062</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9102.540</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0.025</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587048892"/>
                  </a:ext>
                </a:extLst>
              </a:tr>
              <a:tr h="190500">
                <a:tc vMerge="1">
                  <a:txBody>
                    <a:bodyPr/>
                    <a:lstStyle/>
                    <a:p>
                      <a:endParaRPr lang="zh-CN" altLang="en-US"/>
                    </a:p>
                  </a:txBody>
                  <a:tcPr/>
                </a:tc>
                <a:tc>
                  <a:txBody>
                    <a:bodyPr/>
                    <a:lstStyle/>
                    <a:p>
                      <a:pPr algn="ctr" fontAlgn="ctr">
                        <a:lnSpc>
                          <a:spcPct val="100000"/>
                        </a:lnSpc>
                        <a:spcAft>
                          <a:spcPts val="0"/>
                        </a:spcAft>
                      </a:pPr>
                      <a:r>
                        <a:rPr lang="en-US" sz="1000" b="0" kern="100">
                          <a:solidFill>
                            <a:schemeClr val="tx1"/>
                          </a:solidFill>
                          <a:effectLst/>
                          <a:latin typeface="Times New Roman" panose="02020603050405020304" pitchFamily="18" charset="0"/>
                          <a:cs typeface="Times New Roman" panose="02020603050405020304" pitchFamily="18" charset="0"/>
                        </a:rPr>
                        <a:t>Benzophenone</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140724.886</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128255.111</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0.013</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6420740"/>
                  </a:ext>
                </a:extLst>
              </a:tr>
            </a:tbl>
          </a:graphicData>
        </a:graphic>
      </p:graphicFrame>
      <p:sp>
        <p:nvSpPr>
          <p:cNvPr id="4" name="Rectangle 1">
            <a:extLst>
              <a:ext uri="{FF2B5EF4-FFF2-40B4-BE49-F238E27FC236}">
                <a16:creationId xmlns:a16="http://schemas.microsoft.com/office/drawing/2014/main" id="{D1C99A03-2C31-47F3-83DE-ED7A2F9C639E}"/>
              </a:ext>
            </a:extLst>
          </p:cNvPr>
          <p:cNvSpPr>
            <a:spLocks noChangeArrowheads="1"/>
          </p:cNvSpPr>
          <p:nvPr/>
        </p:nvSpPr>
        <p:spPr bwMode="auto">
          <a:xfrm>
            <a:off x="3362325" y="2450227"/>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sz="1000">
              <a:latin typeface="Palatino Linotype" panose="02040502050505030304" pitchFamily="18" charset="0"/>
            </a:endParaRPr>
          </a:p>
        </p:txBody>
      </p:sp>
    </p:spTree>
    <p:extLst>
      <p:ext uri="{BB962C8B-B14F-4D97-AF65-F5344CB8AC3E}">
        <p14:creationId xmlns:p14="http://schemas.microsoft.com/office/powerpoint/2010/main" val="4061908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51B70584-7DB2-4CC9-AA25-EB76A0E9C2F3}"/>
              </a:ext>
            </a:extLst>
          </p:cNvPr>
          <p:cNvGraphicFramePr>
            <a:graphicFrameLocks noGrp="1"/>
          </p:cNvGraphicFramePr>
          <p:nvPr>
            <p:extLst>
              <p:ext uri="{D42A27DB-BD31-4B8C-83A1-F6EECF244321}">
                <p14:modId xmlns:p14="http://schemas.microsoft.com/office/powerpoint/2010/main" val="3734790780"/>
              </p:ext>
            </p:extLst>
          </p:nvPr>
        </p:nvGraphicFramePr>
        <p:xfrm>
          <a:off x="3432119" y="2323289"/>
          <a:ext cx="6080843" cy="2409095"/>
        </p:xfrm>
        <a:graphic>
          <a:graphicData uri="http://schemas.openxmlformats.org/drawingml/2006/table">
            <a:tbl>
              <a:tblPr firstRow="1" firstCol="1" bandRow="1">
                <a:tableStyleId>{5C22544A-7EE6-4342-B048-85BDC9FD1C3A}</a:tableStyleId>
              </a:tblPr>
              <a:tblGrid>
                <a:gridCol w="1021832">
                  <a:extLst>
                    <a:ext uri="{9D8B030D-6E8A-4147-A177-3AD203B41FA5}">
                      <a16:colId xmlns:a16="http://schemas.microsoft.com/office/drawing/2014/main" val="1417929188"/>
                    </a:ext>
                  </a:extLst>
                </a:gridCol>
                <a:gridCol w="2082315">
                  <a:extLst>
                    <a:ext uri="{9D8B030D-6E8A-4147-A177-3AD203B41FA5}">
                      <a16:colId xmlns:a16="http://schemas.microsoft.com/office/drawing/2014/main" val="509455074"/>
                    </a:ext>
                  </a:extLst>
                </a:gridCol>
                <a:gridCol w="1033298">
                  <a:extLst>
                    <a:ext uri="{9D8B030D-6E8A-4147-A177-3AD203B41FA5}">
                      <a16:colId xmlns:a16="http://schemas.microsoft.com/office/drawing/2014/main" val="3998029466"/>
                    </a:ext>
                  </a:extLst>
                </a:gridCol>
                <a:gridCol w="1118436">
                  <a:extLst>
                    <a:ext uri="{9D8B030D-6E8A-4147-A177-3AD203B41FA5}">
                      <a16:colId xmlns:a16="http://schemas.microsoft.com/office/drawing/2014/main" val="2235110254"/>
                    </a:ext>
                  </a:extLst>
                </a:gridCol>
                <a:gridCol w="824962">
                  <a:extLst>
                    <a:ext uri="{9D8B030D-6E8A-4147-A177-3AD203B41FA5}">
                      <a16:colId xmlns:a16="http://schemas.microsoft.com/office/drawing/2014/main" val="2519027059"/>
                    </a:ext>
                  </a:extLst>
                </a:gridCol>
              </a:tblGrid>
              <a:tr h="215095">
                <a:tc>
                  <a:txBody>
                    <a:bodyPr/>
                    <a:lstStyle/>
                    <a:p>
                      <a:pPr algn="ctr">
                        <a:lnSpc>
                          <a:spcPct val="100000"/>
                        </a:lnSpc>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Content change</a:t>
                      </a:r>
                      <a:endParaRPr lang="zh-CN" sz="10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Metabolites</a:t>
                      </a:r>
                      <a:endParaRPr lang="zh-CN" sz="10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EG</a:t>
                      </a:r>
                      <a:endParaRPr lang="zh-CN" sz="10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KS</a:t>
                      </a:r>
                      <a:endParaRPr lang="zh-CN" sz="10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1" kern="0" dirty="0">
                          <a:solidFill>
                            <a:schemeClr val="tx1"/>
                          </a:solidFill>
                          <a:effectLst/>
                          <a:latin typeface="Times New Roman" panose="02020603050405020304" pitchFamily="18" charset="0"/>
                          <a:cs typeface="Times New Roman" panose="02020603050405020304" pitchFamily="18" charset="0"/>
                        </a:rPr>
                        <a:t>P-value</a:t>
                      </a:r>
                      <a:endParaRPr lang="zh-CN" sz="10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1196517"/>
                  </a:ext>
                </a:extLst>
              </a:tr>
              <a:tr h="145575">
                <a:tc rowSpan="11">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Up</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Citric acid</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lnT w="12700" cap="flat" cmpd="sng" algn="ctr">
                      <a:solidFill>
                        <a:schemeClr val="tx1"/>
                      </a:solidFill>
                      <a:prstDash val="solid"/>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87935.934</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57282.448</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0.016</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037328010"/>
                  </a:ext>
                </a:extLst>
              </a:tr>
              <a:tr h="161750">
                <a:tc vMerge="1">
                  <a:txBody>
                    <a:bodyPr/>
                    <a:lstStyle/>
                    <a:p>
                      <a:endParaRPr lang="zh-CN" altLang="en-US"/>
                    </a:p>
                  </a:txBody>
                  <a:tcPr/>
                </a:tc>
                <a:tc>
                  <a:txBody>
                    <a:bodyPr/>
                    <a:lstStyle/>
                    <a:p>
                      <a:pPr algn="ctr" fontAlgn="ctr">
                        <a:lnSpc>
                          <a:spcPct val="100000"/>
                        </a:lnSpc>
                        <a:spcAft>
                          <a:spcPts val="0"/>
                        </a:spcAft>
                      </a:pPr>
                      <a:r>
                        <a:rPr lang="en-US" sz="1000" b="0" kern="0" dirty="0" err="1">
                          <a:solidFill>
                            <a:schemeClr val="tx1"/>
                          </a:solidFill>
                          <a:effectLst/>
                          <a:latin typeface="Times New Roman" panose="02020603050405020304" pitchFamily="18" charset="0"/>
                          <a:cs typeface="Times New Roman" panose="02020603050405020304" pitchFamily="18" charset="0"/>
                        </a:rPr>
                        <a:t>Isocitric</a:t>
                      </a:r>
                      <a:r>
                        <a:rPr lang="en-US" sz="1000" b="0" kern="0" dirty="0">
                          <a:solidFill>
                            <a:schemeClr val="tx1"/>
                          </a:solidFill>
                          <a:effectLst/>
                          <a:latin typeface="Times New Roman" panose="02020603050405020304" pitchFamily="18" charset="0"/>
                          <a:cs typeface="Times New Roman" panose="02020603050405020304" pitchFamily="18" charset="0"/>
                        </a:rPr>
                        <a:t> acid</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556874.103</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404147.425</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0.007</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3004777347"/>
                  </a:ext>
                </a:extLst>
              </a:tr>
              <a:tr h="145575">
                <a:tc vMerge="1">
                  <a:txBody>
                    <a:bodyPr/>
                    <a:lstStyle/>
                    <a:p>
                      <a:endParaRPr lang="zh-CN" altLang="en-US"/>
                    </a:p>
                  </a:txBody>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(1R,2R)-</a:t>
                      </a:r>
                      <a:r>
                        <a:rPr lang="en-US" sz="1000" b="0" kern="0" dirty="0" err="1">
                          <a:solidFill>
                            <a:schemeClr val="tx1"/>
                          </a:solidFill>
                          <a:effectLst/>
                          <a:latin typeface="Times New Roman" panose="02020603050405020304" pitchFamily="18" charset="0"/>
                          <a:cs typeface="Times New Roman" panose="02020603050405020304" pitchFamily="18" charset="0"/>
                        </a:rPr>
                        <a:t>Isocitric</a:t>
                      </a:r>
                      <a:r>
                        <a:rPr lang="en-US" sz="1000" b="0" kern="0" dirty="0">
                          <a:solidFill>
                            <a:schemeClr val="tx1"/>
                          </a:solidFill>
                          <a:effectLst/>
                          <a:latin typeface="Times New Roman" panose="02020603050405020304" pitchFamily="18" charset="0"/>
                          <a:cs typeface="Times New Roman" panose="02020603050405020304" pitchFamily="18" charset="0"/>
                        </a:rPr>
                        <a:t> acid</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6753.629</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3219.652</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0.012</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3744574140"/>
                  </a:ext>
                </a:extLst>
              </a:tr>
              <a:tr h="145575">
                <a:tc vMerge="1">
                  <a:txBody>
                    <a:bodyPr/>
                    <a:lstStyle/>
                    <a:p>
                      <a:endParaRPr lang="zh-CN" altLang="en-US"/>
                    </a:p>
                  </a:txBody>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Hexyl glucoside</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10328.131</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3263.857</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178185816"/>
                  </a:ext>
                </a:extLst>
              </a:tr>
              <a:tr h="145575">
                <a:tc vMerge="1">
                  <a:txBody>
                    <a:bodyPr/>
                    <a:lstStyle/>
                    <a:p>
                      <a:endParaRPr lang="zh-CN" altLang="en-US"/>
                    </a:p>
                  </a:txBody>
                  <a:tcPr/>
                </a:tc>
                <a:tc>
                  <a:txBody>
                    <a:bodyPr/>
                    <a:lstStyle/>
                    <a:p>
                      <a:pPr algn="ctr" fontAlgn="ctr">
                        <a:lnSpc>
                          <a:spcPct val="100000"/>
                        </a:lnSpc>
                        <a:spcAft>
                          <a:spcPts val="0"/>
                        </a:spcAft>
                      </a:pPr>
                      <a:r>
                        <a:rPr lang="en-US" sz="1000" b="0" kern="0" dirty="0" err="1">
                          <a:solidFill>
                            <a:schemeClr val="tx1"/>
                          </a:solidFill>
                          <a:effectLst/>
                          <a:latin typeface="Times New Roman" panose="02020603050405020304" pitchFamily="18" charset="0"/>
                          <a:cs typeface="Times New Roman" panose="02020603050405020304" pitchFamily="18" charset="0"/>
                        </a:rPr>
                        <a:t>Curcumol</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133216.347</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119790.179</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0.002</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404538615"/>
                  </a:ext>
                </a:extLst>
              </a:tr>
              <a:tr h="161750">
                <a:tc vMerge="1">
                  <a:txBody>
                    <a:bodyPr/>
                    <a:lstStyle/>
                    <a:p>
                      <a:endParaRPr lang="zh-CN" altLang="en-US"/>
                    </a:p>
                  </a:txBody>
                  <a:tcPr/>
                </a:tc>
                <a:tc>
                  <a:txBody>
                    <a:bodyPr/>
                    <a:lstStyle/>
                    <a:p>
                      <a:pPr algn="ctr" fontAlgn="ctr">
                        <a:lnSpc>
                          <a:spcPct val="100000"/>
                        </a:lnSpc>
                        <a:spcAft>
                          <a:spcPts val="0"/>
                        </a:spcAft>
                      </a:pPr>
                      <a:r>
                        <a:rPr lang="en-US" sz="1000" b="0" kern="0" dirty="0" err="1">
                          <a:solidFill>
                            <a:schemeClr val="tx1"/>
                          </a:solidFill>
                          <a:effectLst/>
                          <a:latin typeface="Times New Roman" panose="02020603050405020304" pitchFamily="18" charset="0"/>
                          <a:cs typeface="Times New Roman" panose="02020603050405020304" pitchFamily="18" charset="0"/>
                        </a:rPr>
                        <a:t>Mulberrin</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11040.702</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6191.459</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0.014</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2952273018"/>
                  </a:ext>
                </a:extLst>
              </a:tr>
              <a:tr h="145575">
                <a:tc vMerge="1">
                  <a:txBody>
                    <a:bodyPr/>
                    <a:lstStyle/>
                    <a:p>
                      <a:endParaRPr lang="zh-CN" altLang="en-US"/>
                    </a:p>
                  </a:txBody>
                  <a:tcPr/>
                </a:tc>
                <a:tc>
                  <a:txBody>
                    <a:bodyPr/>
                    <a:lstStyle/>
                    <a:p>
                      <a:pPr algn="ctr" fontAlgn="ctr">
                        <a:lnSpc>
                          <a:spcPct val="100000"/>
                        </a:lnSpc>
                        <a:spcAft>
                          <a:spcPts val="0"/>
                        </a:spcAft>
                      </a:pPr>
                      <a:r>
                        <a:rPr lang="en-US" sz="1000" b="0" kern="0" dirty="0" err="1">
                          <a:solidFill>
                            <a:schemeClr val="tx1"/>
                          </a:solidFill>
                          <a:effectLst/>
                          <a:latin typeface="Times New Roman" panose="02020603050405020304" pitchFamily="18" charset="0"/>
                          <a:cs typeface="Times New Roman" panose="02020603050405020304" pitchFamily="18" charset="0"/>
                        </a:rPr>
                        <a:t>Xanthomicrol</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14079.796</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1110.582</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0.022</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3685304746"/>
                  </a:ext>
                </a:extLst>
              </a:tr>
              <a:tr h="145575">
                <a:tc vMerge="1">
                  <a:txBody>
                    <a:bodyPr/>
                    <a:lstStyle/>
                    <a:p>
                      <a:endParaRPr lang="zh-CN" altLang="en-US"/>
                    </a:p>
                  </a:txBody>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6-Hydroxydaidzein</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65881.769</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32477.354</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0.023</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670689440"/>
                  </a:ext>
                </a:extLst>
              </a:tr>
              <a:tr h="145575">
                <a:tc vMerge="1">
                  <a:txBody>
                    <a:bodyPr/>
                    <a:lstStyle/>
                    <a:p>
                      <a:endParaRPr lang="zh-CN" altLang="en-US"/>
                    </a:p>
                  </a:txBody>
                  <a:tcPr/>
                </a:tc>
                <a:tc>
                  <a:txBody>
                    <a:bodyPr/>
                    <a:lstStyle/>
                    <a:p>
                      <a:pPr algn="ctr" fontAlgn="ctr">
                        <a:lnSpc>
                          <a:spcPct val="100000"/>
                        </a:lnSpc>
                        <a:spcAft>
                          <a:spcPts val="0"/>
                        </a:spcAft>
                      </a:pPr>
                      <a:r>
                        <a:rPr lang="en-US" sz="1000" b="0" kern="0" dirty="0" err="1">
                          <a:solidFill>
                            <a:schemeClr val="tx1"/>
                          </a:solidFill>
                          <a:effectLst/>
                          <a:latin typeface="Times New Roman" panose="02020603050405020304" pitchFamily="18" charset="0"/>
                          <a:cs typeface="Times New Roman" panose="02020603050405020304" pitchFamily="18" charset="0"/>
                        </a:rPr>
                        <a:t>Betalamic</a:t>
                      </a:r>
                      <a:r>
                        <a:rPr lang="en-US" sz="1000" b="0" kern="0" dirty="0">
                          <a:solidFill>
                            <a:schemeClr val="tx1"/>
                          </a:solidFill>
                          <a:effectLst/>
                          <a:latin typeface="Times New Roman" panose="02020603050405020304" pitchFamily="18" charset="0"/>
                          <a:cs typeface="Times New Roman" panose="02020603050405020304" pitchFamily="18" charset="0"/>
                        </a:rPr>
                        <a:t> acid</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19359.104</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7033.680</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0.034</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1365611935"/>
                  </a:ext>
                </a:extLst>
              </a:tr>
              <a:tr h="145575">
                <a:tc vMerge="1">
                  <a:txBody>
                    <a:bodyPr/>
                    <a:lstStyle/>
                    <a:p>
                      <a:endParaRPr lang="zh-CN" altLang="en-US"/>
                    </a:p>
                  </a:txBody>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L-Proline</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5128629.272</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3026876.312</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0.037</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1592810794"/>
                  </a:ext>
                </a:extLst>
              </a:tr>
              <a:tr h="194100">
                <a:tc vMerge="1">
                  <a:txBody>
                    <a:bodyPr/>
                    <a:lstStyle/>
                    <a:p>
                      <a:endParaRPr lang="zh-CN" altLang="en-US"/>
                    </a:p>
                  </a:txBody>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Homogentisic acid</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lnB w="12700" cap="flat" cmpd="sng" algn="ctr">
                      <a:solidFill>
                        <a:schemeClr val="tx1"/>
                      </a:solidFill>
                      <a:prstDash val="dash"/>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21271.994</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B w="12700" cap="flat" cmpd="sng" algn="ctr">
                      <a:solidFill>
                        <a:schemeClr val="tx1"/>
                      </a:solidFill>
                      <a:prstDash val="dash"/>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15121.595</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B w="12700" cap="flat" cmpd="sng" algn="ctr">
                      <a:solidFill>
                        <a:schemeClr val="tx1"/>
                      </a:solidFill>
                      <a:prstDash val="dash"/>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0.023</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465173408"/>
                  </a:ext>
                </a:extLst>
              </a:tr>
              <a:tr h="145575">
                <a:tc rowSpan="3">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Down</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1-O-p-Coumaroyl-beta-D-glucose</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lnT w="12700" cap="flat" cmpd="sng" algn="ctr">
                      <a:solidFill>
                        <a:schemeClr val="tx1"/>
                      </a:solidFill>
                      <a:prstDash val="dash"/>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a:solidFill>
                            <a:schemeClr val="tx1"/>
                          </a:solidFill>
                          <a:effectLst/>
                          <a:latin typeface="Times New Roman" panose="02020603050405020304" pitchFamily="18" charset="0"/>
                          <a:cs typeface="Times New Roman" panose="02020603050405020304" pitchFamily="18" charset="0"/>
                        </a:rPr>
                        <a:t>5080.625</a:t>
                      </a:r>
                      <a:endParaRPr lang="zh-CN" sz="100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dash"/>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12087.668</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dash"/>
                      <a:round/>
                      <a:headEnd type="none" w="med" len="med"/>
                      <a:tailEnd type="none" w="med" len="med"/>
                    </a:lnT>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0.005</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T w="12700" cap="flat" cmpd="sng" algn="ctr">
                      <a:solidFill>
                        <a:schemeClr val="tx1"/>
                      </a:solidFill>
                      <a:prstDash val="dash"/>
                      <a:round/>
                      <a:headEnd type="none" w="med" len="med"/>
                      <a:tailEnd type="none" w="med" len="med"/>
                    </a:lnT>
                    <a:solidFill>
                      <a:schemeClr val="bg1"/>
                    </a:solidFill>
                  </a:tcPr>
                </a:tc>
                <a:extLst>
                  <a:ext uri="{0D108BD9-81ED-4DB2-BD59-A6C34878D82A}">
                    <a16:rowId xmlns:a16="http://schemas.microsoft.com/office/drawing/2014/main" val="3659017416"/>
                  </a:ext>
                </a:extLst>
              </a:tr>
              <a:tr h="145575">
                <a:tc vMerge="1">
                  <a:txBody>
                    <a:bodyPr/>
                    <a:lstStyle/>
                    <a:p>
                      <a:endParaRPr lang="zh-CN" altLang="en-US"/>
                    </a:p>
                  </a:txBody>
                  <a:tcPr/>
                </a:tc>
                <a:tc>
                  <a:txBody>
                    <a:bodyPr/>
                    <a:lstStyle/>
                    <a:p>
                      <a:pPr algn="ctr" fontAlgn="ctr">
                        <a:lnSpc>
                          <a:spcPct val="100000"/>
                        </a:lnSpc>
                        <a:spcAft>
                          <a:spcPts val="0"/>
                        </a:spcAft>
                      </a:pPr>
                      <a:r>
                        <a:rPr lang="en-US" sz="1000" b="0" kern="0" dirty="0" err="1">
                          <a:solidFill>
                            <a:schemeClr val="tx1"/>
                          </a:solidFill>
                          <a:effectLst/>
                          <a:latin typeface="Times New Roman" panose="02020603050405020304" pitchFamily="18" charset="0"/>
                          <a:cs typeface="Times New Roman" panose="02020603050405020304" pitchFamily="18" charset="0"/>
                        </a:rPr>
                        <a:t>Cichoriin</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18214.558</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48484.922</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0.034</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solidFill>
                      <a:schemeClr val="bg1"/>
                    </a:solidFill>
                  </a:tcPr>
                </a:tc>
                <a:extLst>
                  <a:ext uri="{0D108BD9-81ED-4DB2-BD59-A6C34878D82A}">
                    <a16:rowId xmlns:a16="http://schemas.microsoft.com/office/drawing/2014/main" val="2134264391"/>
                  </a:ext>
                </a:extLst>
              </a:tr>
              <a:tr h="68216">
                <a:tc vMerge="1">
                  <a:txBody>
                    <a:bodyPr/>
                    <a:lstStyle/>
                    <a:p>
                      <a:endParaRPr lang="zh-CN" altLang="en-US"/>
                    </a:p>
                  </a:txBody>
                  <a:tcPr/>
                </a:tc>
                <a:tc>
                  <a:txBody>
                    <a:bodyPr/>
                    <a:lstStyle/>
                    <a:p>
                      <a:pPr algn="ctr" fontAlgn="ctr">
                        <a:lnSpc>
                          <a:spcPct val="100000"/>
                        </a:lnSpc>
                        <a:spcAft>
                          <a:spcPts val="0"/>
                        </a:spcAft>
                      </a:pPr>
                      <a:r>
                        <a:rPr lang="en-US" sz="1000" b="0" kern="0" dirty="0" err="1">
                          <a:solidFill>
                            <a:schemeClr val="tx1"/>
                          </a:solidFill>
                          <a:effectLst/>
                          <a:latin typeface="Times New Roman" panose="02020603050405020304" pitchFamily="18" charset="0"/>
                          <a:cs typeface="Times New Roman" panose="02020603050405020304" pitchFamily="18" charset="0"/>
                        </a:rPr>
                        <a:t>Tamarixetin</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130486.707</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181277.015</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ctr">
                        <a:lnSpc>
                          <a:spcPct val="100000"/>
                        </a:lnSpc>
                        <a:spcAft>
                          <a:spcPts val="0"/>
                        </a:spcAft>
                      </a:pPr>
                      <a:r>
                        <a:rPr lang="en-US" sz="1000" b="0" kern="0" dirty="0">
                          <a:solidFill>
                            <a:schemeClr val="tx1"/>
                          </a:solidFill>
                          <a:effectLst/>
                          <a:latin typeface="Times New Roman" panose="02020603050405020304" pitchFamily="18" charset="0"/>
                          <a:cs typeface="Times New Roman" panose="02020603050405020304" pitchFamily="18" charset="0"/>
                        </a:rPr>
                        <a:t>0.041</a:t>
                      </a:r>
                      <a:endParaRPr lang="zh-CN" sz="100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2922" marR="52922"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167978"/>
                  </a:ext>
                </a:extLst>
              </a:tr>
            </a:tbl>
          </a:graphicData>
        </a:graphic>
      </p:graphicFrame>
    </p:spTree>
    <p:extLst>
      <p:ext uri="{BB962C8B-B14F-4D97-AF65-F5344CB8AC3E}">
        <p14:creationId xmlns:p14="http://schemas.microsoft.com/office/powerpoint/2010/main" val="3851723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AE8D0E3-2795-4DB1-B9F1-0BE783D2A120}"/>
              </a:ext>
            </a:extLst>
          </p:cNvPr>
          <p:cNvPicPr>
            <a:picLocks noChangeAspect="1"/>
          </p:cNvPicPr>
          <p:nvPr/>
        </p:nvPicPr>
        <p:blipFill rotWithShape="1">
          <a:blip r:embed="rId3">
            <a:extLst>
              <a:ext uri="{28A0092B-C50C-407E-A947-70E740481C1C}">
                <a14:useLocalDpi xmlns:a14="http://schemas.microsoft.com/office/drawing/2010/main" val="0"/>
              </a:ext>
            </a:extLst>
          </a:blip>
          <a:srcRect l="11934" t="2463" r="5836" b="2242"/>
          <a:stretch/>
        </p:blipFill>
        <p:spPr>
          <a:xfrm>
            <a:off x="0" y="1472664"/>
            <a:ext cx="3982500" cy="3779258"/>
          </a:xfrm>
          <a:prstGeom prst="rect">
            <a:avLst/>
          </a:prstGeom>
        </p:spPr>
      </p:pic>
      <p:pic>
        <p:nvPicPr>
          <p:cNvPr id="5" name="图片 4">
            <a:extLst>
              <a:ext uri="{FF2B5EF4-FFF2-40B4-BE49-F238E27FC236}">
                <a16:creationId xmlns:a16="http://schemas.microsoft.com/office/drawing/2014/main" id="{E9A2DD13-608A-487E-85FF-672E5180D6F3}"/>
              </a:ext>
            </a:extLst>
          </p:cNvPr>
          <p:cNvPicPr>
            <a:picLocks noChangeAspect="1"/>
          </p:cNvPicPr>
          <p:nvPr/>
        </p:nvPicPr>
        <p:blipFill rotWithShape="1">
          <a:blip r:embed="rId4">
            <a:extLst>
              <a:ext uri="{28A0092B-C50C-407E-A947-70E740481C1C}">
                <a14:useLocalDpi xmlns:a14="http://schemas.microsoft.com/office/drawing/2010/main" val="0"/>
              </a:ext>
            </a:extLst>
          </a:blip>
          <a:srcRect l="11366" t="3102" r="9056" b="4888"/>
          <a:stretch/>
        </p:blipFill>
        <p:spPr>
          <a:xfrm>
            <a:off x="4039025" y="1638299"/>
            <a:ext cx="3962760" cy="3613623"/>
          </a:xfrm>
          <a:prstGeom prst="rect">
            <a:avLst/>
          </a:prstGeom>
        </p:spPr>
      </p:pic>
      <p:pic>
        <p:nvPicPr>
          <p:cNvPr id="9" name="图片 8">
            <a:extLst>
              <a:ext uri="{FF2B5EF4-FFF2-40B4-BE49-F238E27FC236}">
                <a16:creationId xmlns:a16="http://schemas.microsoft.com/office/drawing/2014/main" id="{8F755D80-4CA8-4559-B050-4D498E264215}"/>
              </a:ext>
            </a:extLst>
          </p:cNvPr>
          <p:cNvPicPr>
            <a:picLocks noChangeAspect="1"/>
          </p:cNvPicPr>
          <p:nvPr/>
        </p:nvPicPr>
        <p:blipFill rotWithShape="1">
          <a:blip r:embed="rId5">
            <a:extLst>
              <a:ext uri="{28A0092B-C50C-407E-A947-70E740481C1C}">
                <a14:useLocalDpi xmlns:a14="http://schemas.microsoft.com/office/drawing/2010/main" val="0"/>
              </a:ext>
            </a:extLst>
          </a:blip>
          <a:srcRect l="15723" t="4551" r="14513" b="3982"/>
          <a:stretch/>
        </p:blipFill>
        <p:spPr>
          <a:xfrm>
            <a:off x="8058311" y="1638300"/>
            <a:ext cx="3962760" cy="3668349"/>
          </a:xfrm>
          <a:prstGeom prst="rect">
            <a:avLst/>
          </a:prstGeom>
        </p:spPr>
      </p:pic>
      <p:sp>
        <p:nvSpPr>
          <p:cNvPr id="10" name="文本框 16">
            <a:extLst>
              <a:ext uri="{FF2B5EF4-FFF2-40B4-BE49-F238E27FC236}">
                <a16:creationId xmlns:a16="http://schemas.microsoft.com/office/drawing/2014/main" id="{CE100B28-CDCE-4802-8E87-820C7F841FD8}"/>
              </a:ext>
            </a:extLst>
          </p:cNvPr>
          <p:cNvSpPr txBox="1">
            <a:spLocks noChangeArrowheads="1"/>
          </p:cNvSpPr>
          <p:nvPr/>
        </p:nvSpPr>
        <p:spPr bwMode="auto">
          <a:xfrm>
            <a:off x="4483498" y="1347188"/>
            <a:ext cx="550790" cy="263578"/>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B</a:t>
            </a: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文本框 7">
            <a:extLst>
              <a:ext uri="{FF2B5EF4-FFF2-40B4-BE49-F238E27FC236}">
                <a16:creationId xmlns:a16="http://schemas.microsoft.com/office/drawing/2014/main" id="{41890C26-8B48-48C3-8ECC-47C57B70FD23}"/>
              </a:ext>
            </a:extLst>
          </p:cNvPr>
          <p:cNvSpPr txBox="1">
            <a:spLocks noChangeArrowheads="1"/>
          </p:cNvSpPr>
          <p:nvPr/>
        </p:nvSpPr>
        <p:spPr bwMode="auto">
          <a:xfrm>
            <a:off x="144333" y="1312432"/>
            <a:ext cx="629474" cy="247408"/>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A</a:t>
            </a: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文本框 5">
            <a:extLst>
              <a:ext uri="{FF2B5EF4-FFF2-40B4-BE49-F238E27FC236}">
                <a16:creationId xmlns:a16="http://schemas.microsoft.com/office/drawing/2014/main" id="{65DDE061-18DF-4597-BE63-409C678250EE}"/>
              </a:ext>
            </a:extLst>
          </p:cNvPr>
          <p:cNvSpPr txBox="1">
            <a:spLocks noChangeArrowheads="1"/>
          </p:cNvSpPr>
          <p:nvPr/>
        </p:nvSpPr>
        <p:spPr bwMode="auto">
          <a:xfrm>
            <a:off x="8220678" y="1312432"/>
            <a:ext cx="373751" cy="350899"/>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C</a:t>
            </a: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485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BAD05C0-FF15-4936-8AE8-034934B0CCC6}"/>
              </a:ext>
            </a:extLst>
          </p:cNvPr>
          <p:cNvSpPr>
            <a:spLocks noChangeArrowheads="1"/>
          </p:cNvSpPr>
          <p:nvPr/>
        </p:nvSpPr>
        <p:spPr bwMode="auto">
          <a:xfrm>
            <a:off x="4985887" y="2618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 name="图片 3">
            <a:extLst>
              <a:ext uri="{FF2B5EF4-FFF2-40B4-BE49-F238E27FC236}">
                <a16:creationId xmlns:a16="http://schemas.microsoft.com/office/drawing/2014/main" id="{28E961B0-F6DF-45C0-8FB8-E330A51C33D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087" y="1681363"/>
            <a:ext cx="4374031" cy="3054262"/>
          </a:xfrm>
          <a:prstGeom prst="rect">
            <a:avLst/>
          </a:prstGeom>
          <a:noFill/>
          <a:ln>
            <a:noFill/>
          </a:ln>
        </p:spPr>
      </p:pic>
    </p:spTree>
    <p:extLst>
      <p:ext uri="{BB962C8B-B14F-4D97-AF65-F5344CB8AC3E}">
        <p14:creationId xmlns:p14="http://schemas.microsoft.com/office/powerpoint/2010/main" val="304823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BACAD24A-E5BE-4AB3-A897-FA744ACB3279}"/>
              </a:ext>
            </a:extLst>
          </p:cNvPr>
          <p:cNvGraphicFramePr>
            <a:graphicFrameLocks noGrp="1"/>
          </p:cNvGraphicFramePr>
          <p:nvPr>
            <p:extLst>
              <p:ext uri="{D42A27DB-BD31-4B8C-83A1-F6EECF244321}">
                <p14:modId xmlns:p14="http://schemas.microsoft.com/office/powerpoint/2010/main" val="734434621"/>
              </p:ext>
            </p:extLst>
          </p:nvPr>
        </p:nvGraphicFramePr>
        <p:xfrm>
          <a:off x="3564277" y="2389464"/>
          <a:ext cx="5644320" cy="1984953"/>
        </p:xfrm>
        <a:graphic>
          <a:graphicData uri="http://schemas.openxmlformats.org/drawingml/2006/table">
            <a:tbl>
              <a:tblPr firstRow="1" firstCol="1" bandRow="1">
                <a:tableStyleId>{5C22544A-7EE6-4342-B048-85BDC9FD1C3A}</a:tableStyleId>
              </a:tblPr>
              <a:tblGrid>
                <a:gridCol w="1252406">
                  <a:extLst>
                    <a:ext uri="{9D8B030D-6E8A-4147-A177-3AD203B41FA5}">
                      <a16:colId xmlns:a16="http://schemas.microsoft.com/office/drawing/2014/main" val="1786328912"/>
                    </a:ext>
                  </a:extLst>
                </a:gridCol>
                <a:gridCol w="2793619">
                  <a:extLst>
                    <a:ext uri="{9D8B030D-6E8A-4147-A177-3AD203B41FA5}">
                      <a16:colId xmlns:a16="http://schemas.microsoft.com/office/drawing/2014/main" val="15611353"/>
                    </a:ext>
                  </a:extLst>
                </a:gridCol>
                <a:gridCol w="867102">
                  <a:extLst>
                    <a:ext uri="{9D8B030D-6E8A-4147-A177-3AD203B41FA5}">
                      <a16:colId xmlns:a16="http://schemas.microsoft.com/office/drawing/2014/main" val="3305971275"/>
                    </a:ext>
                  </a:extLst>
                </a:gridCol>
                <a:gridCol w="731193">
                  <a:extLst>
                    <a:ext uri="{9D8B030D-6E8A-4147-A177-3AD203B41FA5}">
                      <a16:colId xmlns:a16="http://schemas.microsoft.com/office/drawing/2014/main" val="3920084476"/>
                    </a:ext>
                  </a:extLst>
                </a:gridCol>
              </a:tblGrid>
              <a:tr h="108409">
                <a:tc>
                  <a:txBody>
                    <a:bodyPr/>
                    <a:lstStyle/>
                    <a:p>
                      <a:pPr algn="ctr">
                        <a:lnSpc>
                          <a:spcPct val="100000"/>
                        </a:lnSpc>
                        <a:spcAft>
                          <a:spcPts val="0"/>
                        </a:spcAft>
                      </a:pPr>
                      <a:r>
                        <a:rPr lang="en-US" sz="1000" b="1" kern="100">
                          <a:solidFill>
                            <a:schemeClr val="tx1"/>
                          </a:solidFill>
                          <a:effectLst/>
                          <a:latin typeface="Times New Roman" panose="02020603050405020304" pitchFamily="18" charset="0"/>
                          <a:cs typeface="Times New Roman" panose="02020603050405020304" pitchFamily="18" charset="0"/>
                        </a:rPr>
                        <a:t>Gene ID</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100">
                          <a:solidFill>
                            <a:schemeClr val="tx1"/>
                          </a:solidFill>
                          <a:effectLst/>
                          <a:latin typeface="Times New Roman" panose="02020603050405020304" pitchFamily="18" charset="0"/>
                          <a:cs typeface="Times New Roman" panose="02020603050405020304" pitchFamily="18" charset="0"/>
                        </a:rPr>
                        <a:t>Putative function</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100">
                          <a:solidFill>
                            <a:schemeClr val="tx1"/>
                          </a:solidFill>
                          <a:effectLst/>
                          <a:latin typeface="Times New Roman" panose="02020603050405020304" pitchFamily="18" charset="0"/>
                          <a:cs typeface="Times New Roman" panose="02020603050405020304" pitchFamily="18" charset="0"/>
                        </a:rPr>
                        <a:t>Log</a:t>
                      </a:r>
                      <a:r>
                        <a:rPr lang="en-US" sz="1000" b="1" kern="100" baseline="-25000">
                          <a:solidFill>
                            <a:schemeClr val="tx1"/>
                          </a:solidFill>
                          <a:effectLst/>
                          <a:latin typeface="Times New Roman" panose="02020603050405020304" pitchFamily="18" charset="0"/>
                          <a:cs typeface="Times New Roman" panose="02020603050405020304" pitchFamily="18" charset="0"/>
                        </a:rPr>
                        <a:t>2</a:t>
                      </a:r>
                      <a:r>
                        <a:rPr lang="en-US" sz="1000" b="1" kern="100">
                          <a:solidFill>
                            <a:schemeClr val="tx1"/>
                          </a:solidFill>
                          <a:effectLst/>
                          <a:latin typeface="Times New Roman" panose="02020603050405020304" pitchFamily="18" charset="0"/>
                          <a:cs typeface="Times New Roman" panose="02020603050405020304" pitchFamily="18" charset="0"/>
                        </a:rPr>
                        <a:t>FC</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100">
                          <a:solidFill>
                            <a:schemeClr val="tx1"/>
                          </a:solidFill>
                          <a:effectLst/>
                          <a:latin typeface="Times New Roman" panose="02020603050405020304" pitchFamily="18" charset="0"/>
                          <a:cs typeface="Times New Roman" panose="02020603050405020304" pitchFamily="18" charset="0"/>
                        </a:rPr>
                        <a:t>P-value</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4973891"/>
                  </a:ext>
                </a:extLst>
              </a:tr>
              <a:tr h="142043">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Zosma01g16740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Sulfate transporter</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-1.263</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2.54E-11</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24648166"/>
                  </a:ext>
                </a:extLst>
              </a:tr>
              <a:tr h="78419">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Zosma01g41810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putative Cleft lip and palate transmembrane protein</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-1.959</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1.20E-10</a:t>
                      </a:r>
                    </a:p>
                  </a:txBody>
                  <a:tcPr marL="68580" marR="68580" marT="0" marB="0">
                    <a:solidFill>
                      <a:schemeClr val="bg1"/>
                    </a:solidFill>
                  </a:tcPr>
                </a:tc>
                <a:extLst>
                  <a:ext uri="{0D108BD9-81ED-4DB2-BD59-A6C34878D82A}">
                    <a16:rowId xmlns:a16="http://schemas.microsoft.com/office/drawing/2014/main" val="3519253634"/>
                  </a:ext>
                </a:extLst>
              </a:tr>
              <a:tr h="122772">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Zosma02g24370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Peroxiredoxin</a:t>
                      </a:r>
                      <a:r>
                        <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0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Prx</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-1.598</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4.19E-07</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008517983"/>
                  </a:ext>
                </a:extLst>
              </a:tr>
              <a:tr h="0">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Zosma03g30090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Flavonoid glucosyltransferase, family GT1</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-1.442</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2.06E-06</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162652115"/>
                  </a:ext>
                </a:extLst>
              </a:tr>
              <a:tr h="53539">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Zosma04g01430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putative Nitrate Transporter 1.5b</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-3.163</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1.47E-06</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104618348"/>
                  </a:ext>
                </a:extLst>
              </a:tr>
              <a:tr h="156153">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Zosma06g25690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4-coumarate--CoA ligase like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4CL</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-1.231</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9.37E-05</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088078340"/>
                  </a:ext>
                </a:extLst>
              </a:tr>
              <a:tr h="133814">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Zosma01g22740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putative sulfate transporter 3.5</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-1.256</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2.35E-05</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50371446"/>
                  </a:ext>
                </a:extLst>
              </a:tr>
              <a:tr h="144966">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Zosma05g26860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WRKY transcription factor 7</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-2.780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1.02E-05</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939353953"/>
                  </a:ext>
                </a:extLst>
              </a:tr>
              <a:tr h="141249">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Zosma06g19680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3-ketoacyl-CoA </a:t>
                      </a:r>
                      <a:r>
                        <a:rPr lang="en-US" sz="10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thiolase</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KAT2</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-1.816</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7.94E-04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776567957"/>
                  </a:ext>
                </a:extLst>
              </a:tr>
              <a:tr h="50800">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Zosma01g01290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Allene</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oxide synthase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AOS</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-1.287</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no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6.19E-04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516998028"/>
                  </a:ext>
                </a:extLst>
              </a:tr>
              <a:tr h="123582">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Zosma04g20730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p-coumaroyl shikimate 3-hydroxylase</a:t>
                      </a:r>
                      <a:r>
                        <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C3′H</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-1.924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3.39E-04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1725464"/>
                  </a:ext>
                </a:extLst>
              </a:tr>
              <a:tr h="0">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Zosma01g17090</a:t>
                      </a:r>
                    </a:p>
                  </a:txBody>
                  <a:tcPr marL="68580" marR="685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TBC1 domain family member 8B</a:t>
                      </a:r>
                    </a:p>
                  </a:txBody>
                  <a:tcPr marL="68580" marR="685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-1.838</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2.58E-04</a:t>
                      </a:r>
                    </a:p>
                  </a:txBody>
                  <a:tcPr marL="68580" marR="68580" marT="0" marB="0">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1636844"/>
                  </a:ext>
                </a:extLst>
              </a:tr>
            </a:tbl>
          </a:graphicData>
        </a:graphic>
      </p:graphicFrame>
    </p:spTree>
    <p:extLst>
      <p:ext uri="{BB962C8B-B14F-4D97-AF65-F5344CB8AC3E}">
        <p14:creationId xmlns:p14="http://schemas.microsoft.com/office/powerpoint/2010/main" val="815302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95E27393-9A5F-4FD1-A485-49ECCF5511D5}"/>
              </a:ext>
            </a:extLst>
          </p:cNvPr>
          <p:cNvGraphicFramePr>
            <a:graphicFrameLocks noGrp="1"/>
          </p:cNvGraphicFramePr>
          <p:nvPr>
            <p:extLst>
              <p:ext uri="{D42A27DB-BD31-4B8C-83A1-F6EECF244321}">
                <p14:modId xmlns:p14="http://schemas.microsoft.com/office/powerpoint/2010/main" val="2987833780"/>
              </p:ext>
            </p:extLst>
          </p:nvPr>
        </p:nvGraphicFramePr>
        <p:xfrm>
          <a:off x="3779652" y="2068497"/>
          <a:ext cx="5373225" cy="2465403"/>
        </p:xfrm>
        <a:graphic>
          <a:graphicData uri="http://schemas.openxmlformats.org/drawingml/2006/table">
            <a:tbl>
              <a:tblPr firstRow="1" firstCol="1" bandRow="1">
                <a:tableStyleId>{5C22544A-7EE6-4342-B048-85BDC9FD1C3A}</a:tableStyleId>
              </a:tblPr>
              <a:tblGrid>
                <a:gridCol w="1285662">
                  <a:extLst>
                    <a:ext uri="{9D8B030D-6E8A-4147-A177-3AD203B41FA5}">
                      <a16:colId xmlns:a16="http://schemas.microsoft.com/office/drawing/2014/main" val="2842741310"/>
                    </a:ext>
                  </a:extLst>
                </a:gridCol>
                <a:gridCol w="2570029">
                  <a:extLst>
                    <a:ext uri="{9D8B030D-6E8A-4147-A177-3AD203B41FA5}">
                      <a16:colId xmlns:a16="http://schemas.microsoft.com/office/drawing/2014/main" val="3068127651"/>
                    </a:ext>
                  </a:extLst>
                </a:gridCol>
                <a:gridCol w="628124">
                  <a:extLst>
                    <a:ext uri="{9D8B030D-6E8A-4147-A177-3AD203B41FA5}">
                      <a16:colId xmlns:a16="http://schemas.microsoft.com/office/drawing/2014/main" val="3381609228"/>
                    </a:ext>
                  </a:extLst>
                </a:gridCol>
                <a:gridCol w="889410">
                  <a:extLst>
                    <a:ext uri="{9D8B030D-6E8A-4147-A177-3AD203B41FA5}">
                      <a16:colId xmlns:a16="http://schemas.microsoft.com/office/drawing/2014/main" val="884182910"/>
                    </a:ext>
                  </a:extLst>
                </a:gridCol>
              </a:tblGrid>
              <a:tr h="139444">
                <a:tc>
                  <a:txBody>
                    <a:bodyPr/>
                    <a:lstStyle/>
                    <a:p>
                      <a:pPr algn="ctr">
                        <a:lnSpc>
                          <a:spcPct val="100000"/>
                        </a:lnSpc>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Gene ID</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Putative function</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Log</a:t>
                      </a:r>
                      <a:r>
                        <a:rPr lang="en-US" sz="1000" b="1" kern="100" baseline="-25000" dirty="0">
                          <a:solidFill>
                            <a:schemeClr val="tx1"/>
                          </a:solidFill>
                          <a:effectLst/>
                          <a:latin typeface="Times New Roman" panose="02020603050405020304" pitchFamily="18" charset="0"/>
                          <a:cs typeface="Times New Roman" panose="02020603050405020304" pitchFamily="18" charset="0"/>
                        </a:rPr>
                        <a:t>2</a:t>
                      </a:r>
                      <a:r>
                        <a:rPr lang="en-US" sz="1000" b="1" kern="100" dirty="0">
                          <a:solidFill>
                            <a:schemeClr val="tx1"/>
                          </a:solidFill>
                          <a:effectLst/>
                          <a:latin typeface="Times New Roman" panose="02020603050405020304" pitchFamily="18" charset="0"/>
                          <a:cs typeface="Times New Roman" panose="02020603050405020304" pitchFamily="18" charset="0"/>
                        </a:rPr>
                        <a:t>FC</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P-value</a:t>
                      </a:r>
                      <a:endParaRPr lang="zh-CN" sz="105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716703"/>
                  </a:ext>
                </a:extLst>
              </a:tr>
              <a:tr h="177554">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Zosma01g35590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Manganese transport protein </a:t>
                      </a:r>
                      <a:r>
                        <a:rPr lang="en-US" sz="10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mntH</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-1.128</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1.07E-09</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82875604"/>
                  </a:ext>
                </a:extLst>
              </a:tr>
              <a:tr h="154249">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Zosma06g17130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ABC transporter B family member 21</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-3.637</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3.04E-08</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78041873"/>
                  </a:ext>
                </a:extLst>
              </a:tr>
              <a:tr h="152400">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Zosma02g10160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Glyceraldehyde-3-phosphate dehydrogenase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phosphorylating)</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7.713</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4.72E-07</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728339498"/>
                  </a:ext>
                </a:extLst>
              </a:tr>
              <a:tr h="152400">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Zosma01g17090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TBC1 domain family member 8B </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-1.892</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4.75E-05</a:t>
                      </a:r>
                    </a:p>
                  </a:txBody>
                  <a:tcPr marL="68580" marR="68580" marT="0" marB="0">
                    <a:solidFill>
                      <a:schemeClr val="bg1"/>
                    </a:solidFill>
                  </a:tcPr>
                </a:tc>
                <a:extLst>
                  <a:ext uri="{0D108BD9-81ED-4DB2-BD59-A6C34878D82A}">
                    <a16:rowId xmlns:a16="http://schemas.microsoft.com/office/drawing/2014/main" val="1921570619"/>
                  </a:ext>
                </a:extLst>
              </a:tr>
              <a:tr h="119417">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Zosma02g20040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3-ketoacyl-CoA synthase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KCS</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-1.568</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2.07E-05</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523071572"/>
                  </a:ext>
                </a:extLst>
              </a:tr>
              <a:tr h="144817">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Zosma02g20770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Laccase</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-1.528</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1.52E-05</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648833260"/>
                  </a:ext>
                </a:extLst>
              </a:tr>
              <a:tr h="87667">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Zosma01g21240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Zinc transporter</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-1.311</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2.95E-04</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918973144"/>
                  </a:ext>
                </a:extLst>
              </a:tr>
              <a:tr h="100367">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Zosma02g09920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ketoacyl-CoA reductase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KCR</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-1.664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2.34E-03</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5404875"/>
                  </a:ext>
                </a:extLst>
              </a:tr>
              <a:tr h="144780">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Zosma02g16680</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3-ketoacyl-CoA synthase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KCS</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-1.482</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1.63E-03</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790163053"/>
                  </a:ext>
                </a:extLst>
              </a:tr>
              <a:tr h="0">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Zosma01g32560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Adiponectin receptor protein</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-1.347</a:t>
                      </a:r>
                    </a:p>
                  </a:txBody>
                  <a:tcPr marL="68580" marR="68580" marT="0" marB="0">
                    <a:solidFill>
                      <a:schemeClr val="bg1"/>
                    </a:solidFill>
                  </a:tcPr>
                </a:tc>
                <a:tc>
                  <a:txBody>
                    <a:bodyPr/>
                    <a:lstStyle/>
                    <a:p>
                      <a:pPr algn="ctr">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1.57E-03</a:t>
                      </a:r>
                    </a:p>
                  </a:txBody>
                  <a:tcPr marL="68580" marR="68580" marT="0" marB="0">
                    <a:solidFill>
                      <a:schemeClr val="bg1"/>
                    </a:solidFill>
                  </a:tcPr>
                </a:tc>
                <a:extLst>
                  <a:ext uri="{0D108BD9-81ED-4DB2-BD59-A6C34878D82A}">
                    <a16:rowId xmlns:a16="http://schemas.microsoft.com/office/drawing/2014/main" val="666240293"/>
                  </a:ext>
                </a:extLst>
              </a:tr>
              <a:tr h="99134">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Zosma05g21520</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Zinc transporter ZTP29</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-1.475</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1.46E-03</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157365635"/>
                  </a:ext>
                </a:extLst>
              </a:tr>
              <a:tr h="106717">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Zosma05g27810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3-ketoacyl-CoA synthase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KCS</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-1.367</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1.45E-03</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55750161"/>
                  </a:ext>
                </a:extLst>
              </a:tr>
              <a:tr h="94017">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Zosma01g21230</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Zinc transporter</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-2.114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1.35E-03</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000047438"/>
                  </a:ext>
                </a:extLst>
              </a:tr>
              <a:tr h="151167">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Zosma02g21870</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laccase</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-1.704</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1.20E-03</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9640834"/>
                  </a:ext>
                </a:extLst>
              </a:tr>
            </a:tbl>
          </a:graphicData>
        </a:graphic>
      </p:graphicFrame>
    </p:spTree>
    <p:extLst>
      <p:ext uri="{BB962C8B-B14F-4D97-AF65-F5344CB8AC3E}">
        <p14:creationId xmlns:p14="http://schemas.microsoft.com/office/powerpoint/2010/main" val="3054980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7775F7CE-9308-44C6-B861-5B044E95FE13}"/>
              </a:ext>
            </a:extLst>
          </p:cNvPr>
          <p:cNvGraphicFramePr>
            <a:graphicFrameLocks noGrp="1"/>
          </p:cNvGraphicFramePr>
          <p:nvPr>
            <p:extLst>
              <p:ext uri="{D42A27DB-BD31-4B8C-83A1-F6EECF244321}">
                <p14:modId xmlns:p14="http://schemas.microsoft.com/office/powerpoint/2010/main" val="2589033838"/>
              </p:ext>
            </p:extLst>
          </p:nvPr>
        </p:nvGraphicFramePr>
        <p:xfrm>
          <a:off x="3282944" y="2296583"/>
          <a:ext cx="6335190" cy="2827040"/>
        </p:xfrm>
        <a:graphic>
          <a:graphicData uri="http://schemas.openxmlformats.org/drawingml/2006/table">
            <a:tbl>
              <a:tblPr firstRow="1" firstCol="1" bandRow="1">
                <a:tableStyleId>{5C22544A-7EE6-4342-B048-85BDC9FD1C3A}</a:tableStyleId>
              </a:tblPr>
              <a:tblGrid>
                <a:gridCol w="1236415">
                  <a:extLst>
                    <a:ext uri="{9D8B030D-6E8A-4147-A177-3AD203B41FA5}">
                      <a16:colId xmlns:a16="http://schemas.microsoft.com/office/drawing/2014/main" val="1667055426"/>
                    </a:ext>
                  </a:extLst>
                </a:gridCol>
                <a:gridCol w="3369458">
                  <a:extLst>
                    <a:ext uri="{9D8B030D-6E8A-4147-A177-3AD203B41FA5}">
                      <a16:colId xmlns:a16="http://schemas.microsoft.com/office/drawing/2014/main" val="3929576551"/>
                    </a:ext>
                  </a:extLst>
                </a:gridCol>
                <a:gridCol w="688247">
                  <a:extLst>
                    <a:ext uri="{9D8B030D-6E8A-4147-A177-3AD203B41FA5}">
                      <a16:colId xmlns:a16="http://schemas.microsoft.com/office/drawing/2014/main" val="3956302860"/>
                    </a:ext>
                  </a:extLst>
                </a:gridCol>
                <a:gridCol w="1041070">
                  <a:extLst>
                    <a:ext uri="{9D8B030D-6E8A-4147-A177-3AD203B41FA5}">
                      <a16:colId xmlns:a16="http://schemas.microsoft.com/office/drawing/2014/main" val="2250832461"/>
                    </a:ext>
                  </a:extLst>
                </a:gridCol>
              </a:tblGrid>
              <a:tr h="201083">
                <a:tc>
                  <a:txBody>
                    <a:bodyPr/>
                    <a:lstStyle/>
                    <a:p>
                      <a:pPr algn="ctr">
                        <a:lnSpc>
                          <a:spcPct val="100000"/>
                        </a:lnSpc>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Gene ID</a:t>
                      </a:r>
                      <a:endParaRPr lang="zh-CN" sz="10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7282" marR="57282"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Putative function</a:t>
                      </a:r>
                      <a:endParaRPr lang="zh-CN" sz="10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7282" marR="57282"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Log</a:t>
                      </a:r>
                      <a:r>
                        <a:rPr lang="en-US" sz="1000" b="1" kern="100" baseline="-25000" dirty="0">
                          <a:solidFill>
                            <a:schemeClr val="tx1"/>
                          </a:solidFill>
                          <a:effectLst/>
                          <a:latin typeface="Times New Roman" panose="02020603050405020304" pitchFamily="18" charset="0"/>
                          <a:cs typeface="Times New Roman" panose="02020603050405020304" pitchFamily="18" charset="0"/>
                        </a:rPr>
                        <a:t>2</a:t>
                      </a:r>
                      <a:r>
                        <a:rPr lang="en-US" sz="1000" b="1" kern="100" dirty="0">
                          <a:solidFill>
                            <a:schemeClr val="tx1"/>
                          </a:solidFill>
                          <a:effectLst/>
                          <a:latin typeface="Times New Roman" panose="02020603050405020304" pitchFamily="18" charset="0"/>
                          <a:cs typeface="Times New Roman" panose="02020603050405020304" pitchFamily="18" charset="0"/>
                        </a:rPr>
                        <a:t>FC</a:t>
                      </a:r>
                      <a:endParaRPr lang="zh-CN" sz="10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7282" marR="57282"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P-value</a:t>
                      </a:r>
                      <a:endParaRPr lang="zh-CN" sz="10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7282" marR="57282"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8810024"/>
                  </a:ext>
                </a:extLst>
              </a:tr>
              <a:tr h="63479">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Zosma05g26860</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WRKY transcription factor 7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WRKY7</a:t>
                      </a:r>
                      <a:r>
                        <a:rPr lang="en-US" altLang="zh-CN" sz="1050" kern="1200" dirty="0">
                          <a:solidFill>
                            <a:schemeClr val="dk1"/>
                          </a:solidFill>
                          <a:effectLst/>
                          <a:latin typeface="Times New Roman" panose="02020603050405020304" pitchFamily="18" charset="0"/>
                          <a:ea typeface="+mn-ea"/>
                          <a:cs typeface="Times New Roman" panose="02020603050405020304" pitchFamily="18" charset="0"/>
                        </a:rPr>
                        <a:t>)</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-2.444</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6.34E-32</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774838992"/>
                  </a:ext>
                </a:extLst>
              </a:tr>
              <a:tr h="29547">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Zosma03g00810</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Protein kinase-like</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-3.456</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3.08E-17</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439873115"/>
                  </a:ext>
                </a:extLst>
              </a:tr>
              <a:tr h="0">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Zosma03g31770</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Calcium-binding EF-hand family protein</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-3.014</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2.82E-10</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912435928"/>
                  </a:ext>
                </a:extLst>
              </a:tr>
              <a:tr h="93134">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Zosma06g26970</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WRKY transcription factor 4</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-1.136</a:t>
                      </a:r>
                      <a:endParaRPr lang="zh-CN" sz="1050" b="0" kern="10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1.53E-08</a:t>
                      </a:r>
                      <a:endParaRPr lang="zh-CN" sz="1050" b="0"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007367956"/>
                  </a:ext>
                </a:extLst>
              </a:tr>
              <a:tr h="0">
                <a:tc>
                  <a:txBody>
                    <a:bodyPr/>
                    <a:lstStyle/>
                    <a:p>
                      <a:pPr marL="0" algn="ctr" defTabSz="914400" rtl="0" eaLnBrk="1" latinLnBrk="0" hangingPunct="1">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Zosma01g01070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Protein </a:t>
                      </a:r>
                      <a:r>
                        <a:rPr lang="en-US" altLang="zh-CN" sz="10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ApaG</a:t>
                      </a: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-1.284</a:t>
                      </a: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5.98E-07</a:t>
                      </a:r>
                    </a:p>
                  </a:txBody>
                  <a:tcPr marL="68580" marR="68580" marT="0" marB="0">
                    <a:solidFill>
                      <a:schemeClr val="bg1"/>
                    </a:solidFill>
                  </a:tcPr>
                </a:tc>
                <a:extLst>
                  <a:ext uri="{0D108BD9-81ED-4DB2-BD59-A6C34878D82A}">
                    <a16:rowId xmlns:a16="http://schemas.microsoft.com/office/drawing/2014/main" val="398509128"/>
                  </a:ext>
                </a:extLst>
              </a:tr>
              <a:tr h="76200">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Zosma06g17940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putative cyclic nucleotide-gated ion channel 9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CNGC9</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-1.281</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3.67E-07</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845161715"/>
                  </a:ext>
                </a:extLst>
              </a:tr>
              <a:tr h="0">
                <a:tc>
                  <a:txBody>
                    <a:bodyPr/>
                    <a:lstStyle/>
                    <a:p>
                      <a:pPr marL="0" algn="ctr" defTabSz="914400" rtl="0" eaLnBrk="1" latinLnBrk="0" hangingPunct="1">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Zosma01g17090</a:t>
                      </a: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TBC1 domain family member 8B </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-2.951</a:t>
                      </a: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1.07E-07</a:t>
                      </a:r>
                    </a:p>
                  </a:txBody>
                  <a:tcPr marL="68580" marR="68580" marT="0" marB="0">
                    <a:solidFill>
                      <a:schemeClr val="bg1"/>
                    </a:solidFill>
                  </a:tcPr>
                </a:tc>
                <a:extLst>
                  <a:ext uri="{0D108BD9-81ED-4DB2-BD59-A6C34878D82A}">
                    <a16:rowId xmlns:a16="http://schemas.microsoft.com/office/drawing/2014/main" val="1142475295"/>
                  </a:ext>
                </a:extLst>
              </a:tr>
              <a:tr h="105874">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Zosma02g06220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Primary-amine oxidase</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-2.596</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2.76E-06</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089138879"/>
                  </a:ext>
                </a:extLst>
              </a:tr>
              <a:tr h="0">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Zosma06g11260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IQ-domain 6 (IQ6</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-1.757</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1.22E-06</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543267494"/>
                  </a:ext>
                </a:extLst>
              </a:tr>
              <a:tr h="103737">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Zosma03g19950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Calmodulin-binding protein, putative, expressed</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-1.816</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4.90E-05</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8560621"/>
                  </a:ext>
                </a:extLst>
              </a:tr>
              <a:tr h="46587">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Zosma01g08410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Auxin responsive protein</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-1.600</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3.68E-05</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934347346"/>
                  </a:ext>
                </a:extLst>
              </a:tr>
              <a:tr h="52937">
                <a:tc>
                  <a:txBody>
                    <a:bodyPr/>
                    <a:lstStyle/>
                    <a:p>
                      <a:pPr marL="0" algn="ctr" defTabSz="914400" rtl="0" eaLnBrk="1" latinLnBrk="0" hangingPunct="1">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Zosma01g07420</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myb</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-like transcription factor family protein</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-1.114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4.02E-04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295123412"/>
                  </a:ext>
                </a:extLst>
              </a:tr>
              <a:tr h="33887">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Zosma06g04050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tabLst>
                          <a:tab pos="412750" algn="l"/>
                        </a:tabLs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ABC transporter B family member 19</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-5.716</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2.29E-04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78681465"/>
                  </a:ext>
                </a:extLst>
              </a:tr>
              <a:tr h="0">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Zosma05g13460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Auxin responsive protein</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-1.384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1.55E-04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46881327"/>
                  </a:ext>
                </a:extLst>
              </a:tr>
              <a:tr h="97387">
                <a:tc>
                  <a:txBody>
                    <a:bodyPr/>
                    <a:lstStyle/>
                    <a:p>
                      <a:pPr marL="0" algn="ctr" defTabSz="914400" rtl="0" eaLnBrk="1" latinLnBrk="0" hangingPunct="1">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Zosma03g31500</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tabLst>
                          <a:tab pos="412750" algn="l"/>
                        </a:tabLs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Centrin-2</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-1.739</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1.32E-04</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745105447"/>
                  </a:ext>
                </a:extLst>
              </a:tr>
              <a:tr h="0">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Zosma01g13700</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tabLst>
                          <a:tab pos="412750" algn="l"/>
                        </a:tabLs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F-box2 Auxin signaling F-box 2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AFB2</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-1.036</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4.03E-03</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71255738"/>
                  </a:ext>
                </a:extLst>
              </a:tr>
              <a:tr h="179937">
                <a:tc>
                  <a:txBody>
                    <a:bodyPr/>
                    <a:lstStyle/>
                    <a:p>
                      <a:pPr marL="0" algn="ctr" defTabSz="914400" rtl="0" eaLnBrk="1" latinLnBrk="0" hangingPunct="1">
                        <a:lnSpc>
                          <a:spcPct val="100000"/>
                        </a:lnSpc>
                        <a:spcAft>
                          <a:spcPts val="0"/>
                        </a:spcAft>
                      </a:pPr>
                      <a:r>
                        <a:rPr 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Zosma05g14180</a:t>
                      </a:r>
                      <a:endParaRPr lang="zh-CN" altLang="en-US" sz="10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tabLst>
                          <a:tab pos="412750" algn="l"/>
                        </a:tabLs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putative Myosin XI </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r>
                        <a:rPr lang="en-US" sz="10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MyXI</a:t>
                      </a:r>
                      <a:r>
                        <a:rPr lang="en-US" altLang="zh-CN" sz="1000" kern="1200" dirty="0">
                          <a:solidFill>
                            <a:schemeClr val="dk1"/>
                          </a:solidFill>
                          <a:effectLst/>
                          <a:latin typeface="Times New Roman" panose="02020603050405020304" pitchFamily="18" charset="0"/>
                          <a:ea typeface="+mn-ea"/>
                          <a:cs typeface="Times New Roman" panose="02020603050405020304" pitchFamily="18" charset="0"/>
                        </a:rPr>
                        <a:t>)</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-5.293</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0"/>
                        </a:spcAft>
                      </a:pPr>
                      <a:r>
                        <a:rPr 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1.42E-03</a:t>
                      </a:r>
                      <a:endParaRPr lang="zh-CN" altLang="en-US"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468706"/>
                  </a:ext>
                </a:extLst>
              </a:tr>
            </a:tbl>
          </a:graphicData>
        </a:graphic>
      </p:graphicFrame>
    </p:spTree>
    <p:extLst>
      <p:ext uri="{BB962C8B-B14F-4D97-AF65-F5344CB8AC3E}">
        <p14:creationId xmlns:p14="http://schemas.microsoft.com/office/powerpoint/2010/main" val="263412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4440804-9003-499E-A23B-1603EFB7F9EF}"/>
              </a:ext>
            </a:extLst>
          </p:cNvPr>
          <p:cNvPicPr>
            <a:picLocks noChangeAspect="1"/>
          </p:cNvPicPr>
          <p:nvPr/>
        </p:nvPicPr>
        <p:blipFill rotWithShape="1">
          <a:blip r:embed="rId3">
            <a:extLst>
              <a:ext uri="{28A0092B-C50C-407E-A947-70E740481C1C}">
                <a14:useLocalDpi xmlns:a14="http://schemas.microsoft.com/office/drawing/2010/main" val="0"/>
              </a:ext>
            </a:extLst>
          </a:blip>
          <a:srcRect t="6746"/>
          <a:stretch/>
        </p:blipFill>
        <p:spPr>
          <a:xfrm>
            <a:off x="4693805" y="270324"/>
            <a:ext cx="2970646" cy="3385865"/>
          </a:xfrm>
          <a:prstGeom prst="rect">
            <a:avLst/>
          </a:prstGeom>
        </p:spPr>
      </p:pic>
      <p:pic>
        <p:nvPicPr>
          <p:cNvPr id="7" name="图片 6">
            <a:extLst>
              <a:ext uri="{FF2B5EF4-FFF2-40B4-BE49-F238E27FC236}">
                <a16:creationId xmlns:a16="http://schemas.microsoft.com/office/drawing/2014/main" id="{D834793A-02FB-49CD-B1C4-545B732A336B}"/>
              </a:ext>
            </a:extLst>
          </p:cNvPr>
          <p:cNvPicPr>
            <a:picLocks noChangeAspect="1"/>
          </p:cNvPicPr>
          <p:nvPr/>
        </p:nvPicPr>
        <p:blipFill rotWithShape="1">
          <a:blip r:embed="rId4">
            <a:extLst>
              <a:ext uri="{28A0092B-C50C-407E-A947-70E740481C1C}">
                <a14:useLocalDpi xmlns:a14="http://schemas.microsoft.com/office/drawing/2010/main" val="0"/>
              </a:ext>
            </a:extLst>
          </a:blip>
          <a:srcRect t="8032"/>
          <a:stretch/>
        </p:blipFill>
        <p:spPr>
          <a:xfrm>
            <a:off x="8497455" y="295724"/>
            <a:ext cx="3012210" cy="3385865"/>
          </a:xfrm>
          <a:prstGeom prst="rect">
            <a:avLst/>
          </a:prstGeom>
        </p:spPr>
      </p:pic>
      <p:pic>
        <p:nvPicPr>
          <p:cNvPr id="9" name="图片 8">
            <a:extLst>
              <a:ext uri="{FF2B5EF4-FFF2-40B4-BE49-F238E27FC236}">
                <a16:creationId xmlns:a16="http://schemas.microsoft.com/office/drawing/2014/main" id="{09C9F5B0-73D7-49D4-BB26-D96330FAE5A6}"/>
              </a:ext>
            </a:extLst>
          </p:cNvPr>
          <p:cNvPicPr>
            <a:picLocks noChangeAspect="1"/>
          </p:cNvPicPr>
          <p:nvPr/>
        </p:nvPicPr>
        <p:blipFill rotWithShape="1">
          <a:blip r:embed="rId5">
            <a:extLst>
              <a:ext uri="{28A0092B-C50C-407E-A947-70E740481C1C}">
                <a14:useLocalDpi xmlns:a14="http://schemas.microsoft.com/office/drawing/2010/main" val="0"/>
              </a:ext>
            </a:extLst>
          </a:blip>
          <a:srcRect t="6432" r="2055"/>
          <a:stretch/>
        </p:blipFill>
        <p:spPr>
          <a:xfrm>
            <a:off x="487629" y="3779519"/>
            <a:ext cx="3622091" cy="3027679"/>
          </a:xfrm>
          <a:prstGeom prst="rect">
            <a:avLst/>
          </a:prstGeom>
        </p:spPr>
      </p:pic>
      <p:pic>
        <p:nvPicPr>
          <p:cNvPr id="11" name="图片 10">
            <a:extLst>
              <a:ext uri="{FF2B5EF4-FFF2-40B4-BE49-F238E27FC236}">
                <a16:creationId xmlns:a16="http://schemas.microsoft.com/office/drawing/2014/main" id="{9EB02204-DC7F-48BB-A8EE-2035B9048D32}"/>
              </a:ext>
            </a:extLst>
          </p:cNvPr>
          <p:cNvPicPr>
            <a:picLocks noChangeAspect="1"/>
          </p:cNvPicPr>
          <p:nvPr/>
        </p:nvPicPr>
        <p:blipFill rotWithShape="1">
          <a:blip r:embed="rId6">
            <a:extLst>
              <a:ext uri="{28A0092B-C50C-407E-A947-70E740481C1C}">
                <a14:useLocalDpi xmlns:a14="http://schemas.microsoft.com/office/drawing/2010/main" val="0"/>
              </a:ext>
            </a:extLst>
          </a:blip>
          <a:srcRect t="7039"/>
          <a:stretch/>
        </p:blipFill>
        <p:spPr>
          <a:xfrm>
            <a:off x="4342177" y="3736975"/>
            <a:ext cx="3794332" cy="3086370"/>
          </a:xfrm>
          <a:prstGeom prst="rect">
            <a:avLst/>
          </a:prstGeom>
        </p:spPr>
      </p:pic>
      <p:pic>
        <p:nvPicPr>
          <p:cNvPr id="13" name="图片 12">
            <a:extLst>
              <a:ext uri="{FF2B5EF4-FFF2-40B4-BE49-F238E27FC236}">
                <a16:creationId xmlns:a16="http://schemas.microsoft.com/office/drawing/2014/main" id="{2413494A-0AD4-4E02-8022-1B28C262A7D0}"/>
              </a:ext>
            </a:extLst>
          </p:cNvPr>
          <p:cNvPicPr>
            <a:picLocks noChangeAspect="1"/>
          </p:cNvPicPr>
          <p:nvPr/>
        </p:nvPicPr>
        <p:blipFill rotWithShape="1">
          <a:blip r:embed="rId7">
            <a:extLst>
              <a:ext uri="{28A0092B-C50C-407E-A947-70E740481C1C}">
                <a14:useLocalDpi xmlns:a14="http://schemas.microsoft.com/office/drawing/2010/main" val="0"/>
              </a:ext>
            </a:extLst>
          </a:blip>
          <a:srcRect t="7039"/>
          <a:stretch/>
        </p:blipFill>
        <p:spPr>
          <a:xfrm>
            <a:off x="8195170" y="3771629"/>
            <a:ext cx="3794332" cy="3086370"/>
          </a:xfrm>
          <a:prstGeom prst="rect">
            <a:avLst/>
          </a:prstGeom>
        </p:spPr>
      </p:pic>
      <p:sp>
        <p:nvSpPr>
          <p:cNvPr id="14" name="文本框 13">
            <a:extLst>
              <a:ext uri="{FF2B5EF4-FFF2-40B4-BE49-F238E27FC236}">
                <a16:creationId xmlns:a16="http://schemas.microsoft.com/office/drawing/2014/main" id="{2DBF7C02-1651-4DA1-9C40-613B65DDA0B5}"/>
              </a:ext>
            </a:extLst>
          </p:cNvPr>
          <p:cNvSpPr txBox="1"/>
          <p:nvPr/>
        </p:nvSpPr>
        <p:spPr>
          <a:xfrm>
            <a:off x="475022" y="270326"/>
            <a:ext cx="425450" cy="253365"/>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00" kern="100" dirty="0">
                <a:effectLst/>
                <a:latin typeface="Times New Roman" panose="02020603050405020304" pitchFamily="18" charset="0"/>
                <a:ea typeface="等线" panose="02010600030101010101" pitchFamily="2" charset="-122"/>
                <a:cs typeface="Times New Roman" panose="02020603050405020304" pitchFamily="18" charset="0"/>
              </a:rPr>
              <a:t>A</a:t>
            </a:r>
          </a:p>
          <a:p>
            <a:pPr algn="just">
              <a:spcAft>
                <a:spcPts val="0"/>
              </a:spcAft>
            </a:pPr>
            <a:endParaRPr 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5" name="文本框 14">
            <a:extLst>
              <a:ext uri="{FF2B5EF4-FFF2-40B4-BE49-F238E27FC236}">
                <a16:creationId xmlns:a16="http://schemas.microsoft.com/office/drawing/2014/main" id="{B53F3083-D70F-4A30-A73F-9423A8709FD2}"/>
              </a:ext>
            </a:extLst>
          </p:cNvPr>
          <p:cNvSpPr txBox="1"/>
          <p:nvPr/>
        </p:nvSpPr>
        <p:spPr>
          <a:xfrm>
            <a:off x="8055875" y="270324"/>
            <a:ext cx="425450" cy="253365"/>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00" kern="100" dirty="0">
                <a:latin typeface="Times New Roman" panose="02020603050405020304" pitchFamily="18" charset="0"/>
                <a:ea typeface="等线" panose="02010600030101010101" pitchFamily="2" charset="-122"/>
                <a:cs typeface="Times New Roman" panose="02020603050405020304" pitchFamily="18" charset="0"/>
              </a:rPr>
              <a:t>E</a:t>
            </a:r>
            <a:endParaRPr lang="en-US" sz="10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spcAft>
                <a:spcPts val="0"/>
              </a:spcAft>
            </a:pPr>
            <a:endParaRPr 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549CD7F6-68EA-40A5-8ECF-019C5C72994F}"/>
              </a:ext>
            </a:extLst>
          </p:cNvPr>
          <p:cNvSpPr txBox="1"/>
          <p:nvPr/>
        </p:nvSpPr>
        <p:spPr>
          <a:xfrm>
            <a:off x="4285368" y="261248"/>
            <a:ext cx="425450" cy="253365"/>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00" kern="100" dirty="0">
                <a:latin typeface="Times New Roman" panose="02020603050405020304" pitchFamily="18" charset="0"/>
                <a:ea typeface="等线" panose="02010600030101010101" pitchFamily="2" charset="-122"/>
                <a:cs typeface="Times New Roman" panose="02020603050405020304" pitchFamily="18" charset="0"/>
              </a:rPr>
              <a:t>C</a:t>
            </a:r>
            <a:endParaRPr lang="en-US" sz="10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spcAft>
                <a:spcPts val="0"/>
              </a:spcAft>
            </a:pPr>
            <a:endParaRPr 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9ADD71C8-3AF6-44AD-BB82-6700D0450AB6}"/>
              </a:ext>
            </a:extLst>
          </p:cNvPr>
          <p:cNvSpPr txBox="1"/>
          <p:nvPr/>
        </p:nvSpPr>
        <p:spPr>
          <a:xfrm>
            <a:off x="530985" y="3705226"/>
            <a:ext cx="425450" cy="253365"/>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altLang="zh-CN" sz="1000" kern="100" dirty="0">
                <a:latin typeface="Times New Roman" panose="02020603050405020304" pitchFamily="18" charset="0"/>
                <a:ea typeface="等线" panose="02010600030101010101" pitchFamily="2" charset="-122"/>
                <a:cs typeface="Times New Roman" panose="02020603050405020304" pitchFamily="18" charset="0"/>
              </a:rPr>
              <a:t>B</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07189EB4-BDC1-4784-BB54-D168704A0239}"/>
              </a:ext>
            </a:extLst>
          </p:cNvPr>
          <p:cNvSpPr txBox="1"/>
          <p:nvPr/>
        </p:nvSpPr>
        <p:spPr>
          <a:xfrm>
            <a:off x="8144574" y="3680911"/>
            <a:ext cx="425450" cy="253365"/>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00" kern="100" dirty="0">
                <a:latin typeface="Times New Roman" panose="02020603050405020304" pitchFamily="18" charset="0"/>
                <a:ea typeface="等线" panose="02010600030101010101" pitchFamily="2" charset="-122"/>
                <a:cs typeface="Times New Roman" panose="02020603050405020304" pitchFamily="18" charset="0"/>
              </a:rPr>
              <a:t>F</a:t>
            </a:r>
            <a:endParaRPr lang="en-US" sz="10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spcAft>
                <a:spcPts val="0"/>
              </a:spcAft>
            </a:pPr>
            <a:endParaRPr 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A4797729-94B7-43B9-89BF-53C23B95B7F8}"/>
              </a:ext>
            </a:extLst>
          </p:cNvPr>
          <p:cNvSpPr txBox="1"/>
          <p:nvPr/>
        </p:nvSpPr>
        <p:spPr>
          <a:xfrm>
            <a:off x="4268355" y="3680911"/>
            <a:ext cx="425450" cy="253365"/>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000" kern="100" dirty="0">
                <a:latin typeface="Times New Roman" panose="02020603050405020304" pitchFamily="18" charset="0"/>
                <a:ea typeface="等线" panose="02010600030101010101" pitchFamily="2" charset="-122"/>
                <a:cs typeface="Times New Roman" panose="02020603050405020304" pitchFamily="18" charset="0"/>
              </a:rPr>
              <a:t>D</a:t>
            </a:r>
            <a:endParaRPr lang="en-US" sz="10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spcAft>
                <a:spcPts val="0"/>
              </a:spcAft>
            </a:pPr>
            <a:endParaRPr 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id="{68688F3C-66D2-4834-8E8B-D259F1C80AB1}"/>
              </a:ext>
            </a:extLst>
          </p:cNvPr>
          <p:cNvPicPr>
            <a:picLocks noChangeAspect="1"/>
          </p:cNvPicPr>
          <p:nvPr/>
        </p:nvPicPr>
        <p:blipFill rotWithShape="1">
          <a:blip r:embed="rId8">
            <a:extLst>
              <a:ext uri="{28A0092B-C50C-407E-A947-70E740481C1C}">
                <a14:useLocalDpi xmlns:a14="http://schemas.microsoft.com/office/drawing/2010/main" val="0"/>
              </a:ext>
            </a:extLst>
          </a:blip>
          <a:srcRect t="6765"/>
          <a:stretch/>
        </p:blipFill>
        <p:spPr>
          <a:xfrm>
            <a:off x="940751" y="270324"/>
            <a:ext cx="2970646" cy="3385187"/>
          </a:xfrm>
          <a:prstGeom prst="rect">
            <a:avLst/>
          </a:prstGeom>
        </p:spPr>
      </p:pic>
    </p:spTree>
    <p:extLst>
      <p:ext uri="{BB962C8B-B14F-4D97-AF65-F5344CB8AC3E}">
        <p14:creationId xmlns:p14="http://schemas.microsoft.com/office/powerpoint/2010/main" val="3227878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6">
            <a:extLst>
              <a:ext uri="{FF2B5EF4-FFF2-40B4-BE49-F238E27FC236}">
                <a16:creationId xmlns:a16="http://schemas.microsoft.com/office/drawing/2014/main" id="{5B209E41-4482-4F1D-87AD-2D82EE1B43B1}"/>
              </a:ext>
            </a:extLst>
          </p:cNvPr>
          <p:cNvSpPr txBox="1">
            <a:spLocks noChangeArrowheads="1"/>
          </p:cNvSpPr>
          <p:nvPr/>
        </p:nvSpPr>
        <p:spPr bwMode="auto">
          <a:xfrm>
            <a:off x="5300560" y="827950"/>
            <a:ext cx="550790" cy="263578"/>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B</a:t>
            </a: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文本框 7">
            <a:extLst>
              <a:ext uri="{FF2B5EF4-FFF2-40B4-BE49-F238E27FC236}">
                <a16:creationId xmlns:a16="http://schemas.microsoft.com/office/drawing/2014/main" id="{2AD3D963-7D1C-40B6-961F-31D20747D8B0}"/>
              </a:ext>
            </a:extLst>
          </p:cNvPr>
          <p:cNvSpPr txBox="1">
            <a:spLocks noChangeArrowheads="1"/>
          </p:cNvSpPr>
          <p:nvPr/>
        </p:nvSpPr>
        <p:spPr bwMode="auto">
          <a:xfrm>
            <a:off x="632302" y="797643"/>
            <a:ext cx="629474" cy="247408"/>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A</a:t>
            </a: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文本框 15">
            <a:extLst>
              <a:ext uri="{FF2B5EF4-FFF2-40B4-BE49-F238E27FC236}">
                <a16:creationId xmlns:a16="http://schemas.microsoft.com/office/drawing/2014/main" id="{20089639-843B-4D94-B28A-93946DCED4E7}"/>
              </a:ext>
            </a:extLst>
          </p:cNvPr>
          <p:cNvSpPr txBox="1">
            <a:spLocks noChangeArrowheads="1"/>
          </p:cNvSpPr>
          <p:nvPr/>
        </p:nvSpPr>
        <p:spPr bwMode="auto">
          <a:xfrm>
            <a:off x="5192297" y="3912941"/>
            <a:ext cx="550790" cy="263577"/>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E</a:t>
            </a: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文本框 5">
            <a:extLst>
              <a:ext uri="{FF2B5EF4-FFF2-40B4-BE49-F238E27FC236}">
                <a16:creationId xmlns:a16="http://schemas.microsoft.com/office/drawing/2014/main" id="{1CE52830-1875-4AE4-81EE-9BD22B006AF2}"/>
              </a:ext>
            </a:extLst>
          </p:cNvPr>
          <p:cNvSpPr txBox="1">
            <a:spLocks noChangeArrowheads="1"/>
          </p:cNvSpPr>
          <p:nvPr/>
        </p:nvSpPr>
        <p:spPr bwMode="auto">
          <a:xfrm>
            <a:off x="8686344" y="799507"/>
            <a:ext cx="373751" cy="350899"/>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C</a:t>
            </a: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文本框 17">
            <a:extLst>
              <a:ext uri="{FF2B5EF4-FFF2-40B4-BE49-F238E27FC236}">
                <a16:creationId xmlns:a16="http://schemas.microsoft.com/office/drawing/2014/main" id="{68EAD06F-DD3B-4FDA-A235-483A6BE89B1A}"/>
              </a:ext>
            </a:extLst>
          </p:cNvPr>
          <p:cNvSpPr txBox="1">
            <a:spLocks noChangeArrowheads="1"/>
          </p:cNvSpPr>
          <p:nvPr/>
        </p:nvSpPr>
        <p:spPr bwMode="auto">
          <a:xfrm>
            <a:off x="687489" y="3847814"/>
            <a:ext cx="629474" cy="247408"/>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D</a:t>
            </a: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文本框 13">
            <a:extLst>
              <a:ext uri="{FF2B5EF4-FFF2-40B4-BE49-F238E27FC236}">
                <a16:creationId xmlns:a16="http://schemas.microsoft.com/office/drawing/2014/main" id="{056C0D47-0163-449B-802A-8D3A5FB8E1C8}"/>
              </a:ext>
            </a:extLst>
          </p:cNvPr>
          <p:cNvSpPr txBox="1">
            <a:spLocks noChangeArrowheads="1"/>
          </p:cNvSpPr>
          <p:nvPr/>
        </p:nvSpPr>
        <p:spPr bwMode="auto">
          <a:xfrm>
            <a:off x="8602658" y="3935820"/>
            <a:ext cx="429952" cy="310472"/>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F</a:t>
            </a:r>
            <a:endParaRPr kumimoji="0" lang="en-US" altLang="zh-CN"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Rectangle 21">
            <a:extLst>
              <a:ext uri="{FF2B5EF4-FFF2-40B4-BE49-F238E27FC236}">
                <a16:creationId xmlns:a16="http://schemas.microsoft.com/office/drawing/2014/main" id="{DFB0934A-95BE-43D2-8217-D4F1893651C8}"/>
              </a:ext>
            </a:extLst>
          </p:cNvPr>
          <p:cNvSpPr>
            <a:spLocks noChangeArrowheads="1"/>
          </p:cNvSpPr>
          <p:nvPr/>
        </p:nvSpPr>
        <p:spPr bwMode="auto">
          <a:xfrm flipV="1">
            <a:off x="1996274" y="457199"/>
            <a:ext cx="101957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7" name="Rectangle 23">
            <a:extLst>
              <a:ext uri="{FF2B5EF4-FFF2-40B4-BE49-F238E27FC236}">
                <a16:creationId xmlns:a16="http://schemas.microsoft.com/office/drawing/2014/main" id="{086EA59B-C35C-4793-B0C6-AC211FAA4245}"/>
              </a:ext>
            </a:extLst>
          </p:cNvPr>
          <p:cNvSpPr>
            <a:spLocks noChangeArrowheads="1"/>
          </p:cNvSpPr>
          <p:nvPr/>
        </p:nvSpPr>
        <p:spPr bwMode="auto">
          <a:xfrm flipV="1">
            <a:off x="2385380" y="5766953"/>
            <a:ext cx="10195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8" name="Rectangle 25">
            <a:extLst>
              <a:ext uri="{FF2B5EF4-FFF2-40B4-BE49-F238E27FC236}">
                <a16:creationId xmlns:a16="http://schemas.microsoft.com/office/drawing/2014/main" id="{0FBC9D95-24EC-48AE-9455-7F847EE8B25D}"/>
              </a:ext>
            </a:extLst>
          </p:cNvPr>
          <p:cNvSpPr>
            <a:spLocks noChangeArrowheads="1"/>
          </p:cNvSpPr>
          <p:nvPr/>
        </p:nvSpPr>
        <p:spPr bwMode="auto">
          <a:xfrm flipV="1">
            <a:off x="2385380" y="5489954"/>
            <a:ext cx="101957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9" name="Rectangle 26">
            <a:extLst>
              <a:ext uri="{FF2B5EF4-FFF2-40B4-BE49-F238E27FC236}">
                <a16:creationId xmlns:a16="http://schemas.microsoft.com/office/drawing/2014/main" id="{D774E612-1F88-430B-9648-F9DE0D8D5235}"/>
              </a:ext>
            </a:extLst>
          </p:cNvPr>
          <p:cNvSpPr>
            <a:spLocks noChangeArrowheads="1"/>
          </p:cNvSpPr>
          <p:nvPr/>
        </p:nvSpPr>
        <p:spPr bwMode="auto">
          <a:xfrm>
            <a:off x="389106" y="75941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20" name="Rectangle 27">
            <a:extLst>
              <a:ext uri="{FF2B5EF4-FFF2-40B4-BE49-F238E27FC236}">
                <a16:creationId xmlns:a16="http://schemas.microsoft.com/office/drawing/2014/main" id="{54489791-16D3-4DC8-812E-F6083E070F1F}"/>
              </a:ext>
            </a:extLst>
          </p:cNvPr>
          <p:cNvSpPr>
            <a:spLocks noChangeArrowheads="1"/>
          </p:cNvSpPr>
          <p:nvPr/>
        </p:nvSpPr>
        <p:spPr bwMode="auto">
          <a:xfrm>
            <a:off x="0" y="10153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pic>
        <p:nvPicPr>
          <p:cNvPr id="21" name="图片 20">
            <a:extLst>
              <a:ext uri="{FF2B5EF4-FFF2-40B4-BE49-F238E27FC236}">
                <a16:creationId xmlns:a16="http://schemas.microsoft.com/office/drawing/2014/main" id="{742E047E-4FD6-435A-B77C-40C14EAF85DD}"/>
              </a:ext>
            </a:extLst>
          </p:cNvPr>
          <p:cNvPicPr/>
          <p:nvPr/>
        </p:nvPicPr>
        <p:blipFill rotWithShape="1">
          <a:blip r:embed="rId3" cstate="print">
            <a:extLst>
              <a:ext uri="{28A0092B-C50C-407E-A947-70E740481C1C}">
                <a14:useLocalDpi xmlns:a14="http://schemas.microsoft.com/office/drawing/2010/main" val="0"/>
              </a:ext>
            </a:extLst>
          </a:blip>
          <a:srcRect b="4582"/>
          <a:stretch/>
        </p:blipFill>
        <p:spPr bwMode="auto">
          <a:xfrm>
            <a:off x="871284" y="568044"/>
            <a:ext cx="3625440" cy="2815287"/>
          </a:xfrm>
          <a:prstGeom prst="rect">
            <a:avLst/>
          </a:prstGeom>
          <a:noFill/>
          <a:ln>
            <a:noFill/>
          </a:ln>
          <a:extLst>
            <a:ext uri="{53640926-AAD7-44D8-BBD7-CCE9431645EC}">
              <a14:shadowObscured xmlns:a14="http://schemas.microsoft.com/office/drawing/2010/main"/>
            </a:ext>
          </a:extLst>
        </p:spPr>
      </p:pic>
      <p:pic>
        <p:nvPicPr>
          <p:cNvPr id="23" name="图片 22">
            <a:extLst>
              <a:ext uri="{FF2B5EF4-FFF2-40B4-BE49-F238E27FC236}">
                <a16:creationId xmlns:a16="http://schemas.microsoft.com/office/drawing/2014/main" id="{E21CC488-E247-42D4-98B8-FCEBA5F9141C}"/>
              </a:ext>
            </a:extLst>
          </p:cNvPr>
          <p:cNvPicPr/>
          <p:nvPr/>
        </p:nvPicPr>
        <p:blipFill rotWithShape="1">
          <a:blip r:embed="rId4" cstate="print">
            <a:extLst>
              <a:ext uri="{28A0092B-C50C-407E-A947-70E740481C1C}">
                <a14:useLocalDpi xmlns:a14="http://schemas.microsoft.com/office/drawing/2010/main" val="0"/>
              </a:ext>
            </a:extLst>
          </a:blip>
          <a:srcRect l="4742" t="9920" r="46392" b="3068"/>
          <a:stretch/>
        </p:blipFill>
        <p:spPr bwMode="auto">
          <a:xfrm>
            <a:off x="2954956" y="1223320"/>
            <a:ext cx="1357839" cy="1707162"/>
          </a:xfrm>
          <a:prstGeom prst="rect">
            <a:avLst/>
          </a:prstGeom>
          <a:noFill/>
          <a:ln>
            <a:noFill/>
          </a:ln>
          <a:extLst>
            <a:ext uri="{53640926-AAD7-44D8-BBD7-CCE9431645EC}">
              <a14:shadowObscured xmlns:a14="http://schemas.microsoft.com/office/drawing/2010/main"/>
            </a:ext>
          </a:extLst>
        </p:spPr>
      </p:pic>
      <p:pic>
        <p:nvPicPr>
          <p:cNvPr id="25" name="图片 24">
            <a:extLst>
              <a:ext uri="{FF2B5EF4-FFF2-40B4-BE49-F238E27FC236}">
                <a16:creationId xmlns:a16="http://schemas.microsoft.com/office/drawing/2014/main" id="{FC558657-4236-41F9-A20E-09D8A562849C}"/>
              </a:ext>
            </a:extLst>
          </p:cNvPr>
          <p:cNvPicPr/>
          <p:nvPr/>
        </p:nvPicPr>
        <p:blipFill rotWithShape="1">
          <a:blip r:embed="rId5" cstate="print">
            <a:extLst>
              <a:ext uri="{28A0092B-C50C-407E-A947-70E740481C1C}">
                <a14:useLocalDpi xmlns:a14="http://schemas.microsoft.com/office/drawing/2010/main" val="0"/>
              </a:ext>
            </a:extLst>
          </a:blip>
          <a:srcRect l="-1" r="30775" b="2587"/>
          <a:stretch/>
        </p:blipFill>
        <p:spPr bwMode="auto">
          <a:xfrm>
            <a:off x="5523679" y="568044"/>
            <a:ext cx="2455665" cy="2815287"/>
          </a:xfrm>
          <a:prstGeom prst="rect">
            <a:avLst/>
          </a:prstGeom>
          <a:noFill/>
          <a:ln>
            <a:noFill/>
          </a:ln>
          <a:extLst>
            <a:ext uri="{53640926-AAD7-44D8-BBD7-CCE9431645EC}">
              <a14:shadowObscured xmlns:a14="http://schemas.microsoft.com/office/drawing/2010/main"/>
            </a:ext>
          </a:extLst>
        </p:spPr>
      </p:pic>
      <p:pic>
        <p:nvPicPr>
          <p:cNvPr id="26" name="图片 25">
            <a:extLst>
              <a:ext uri="{FF2B5EF4-FFF2-40B4-BE49-F238E27FC236}">
                <a16:creationId xmlns:a16="http://schemas.microsoft.com/office/drawing/2014/main" id="{631E05A8-9D93-44ED-8E69-901C60A73F95}"/>
              </a:ext>
            </a:extLst>
          </p:cNvPr>
          <p:cNvPicPr/>
          <p:nvPr/>
        </p:nvPicPr>
        <p:blipFill rotWithShape="1">
          <a:blip r:embed="rId6" cstate="print">
            <a:extLst>
              <a:ext uri="{28A0092B-C50C-407E-A947-70E740481C1C}">
                <a14:useLocalDpi xmlns:a14="http://schemas.microsoft.com/office/drawing/2010/main" val="0"/>
              </a:ext>
            </a:extLst>
          </a:blip>
          <a:srcRect r="32608" b="4693"/>
          <a:stretch/>
        </p:blipFill>
        <p:spPr bwMode="auto">
          <a:xfrm>
            <a:off x="9028104" y="501145"/>
            <a:ext cx="2283216" cy="2911319"/>
          </a:xfrm>
          <a:prstGeom prst="rect">
            <a:avLst/>
          </a:prstGeom>
          <a:noFill/>
          <a:ln>
            <a:noFill/>
          </a:ln>
          <a:extLst>
            <a:ext uri="{53640926-AAD7-44D8-BBD7-CCE9431645EC}">
              <a14:shadowObscured xmlns:a14="http://schemas.microsoft.com/office/drawing/2010/main"/>
            </a:ext>
          </a:extLst>
        </p:spPr>
      </p:pic>
      <p:pic>
        <p:nvPicPr>
          <p:cNvPr id="27" name="图片 26">
            <a:extLst>
              <a:ext uri="{FF2B5EF4-FFF2-40B4-BE49-F238E27FC236}">
                <a16:creationId xmlns:a16="http://schemas.microsoft.com/office/drawing/2014/main" id="{1C84C7F0-EF74-4A2A-9ABC-BAC5C023CA2A}"/>
              </a:ext>
            </a:extLst>
          </p:cNvPr>
          <p:cNvPicPr/>
          <p:nvPr/>
        </p:nvPicPr>
        <p:blipFill rotWithShape="1">
          <a:blip r:embed="rId7" cstate="print">
            <a:extLst>
              <a:ext uri="{28A0092B-C50C-407E-A947-70E740481C1C}">
                <a14:useLocalDpi xmlns:a14="http://schemas.microsoft.com/office/drawing/2010/main" val="0"/>
              </a:ext>
            </a:extLst>
          </a:blip>
          <a:srcRect l="1901" r="5273"/>
          <a:stretch/>
        </p:blipFill>
        <p:spPr bwMode="auto">
          <a:xfrm>
            <a:off x="998124" y="3961680"/>
            <a:ext cx="3314671" cy="2920606"/>
          </a:xfrm>
          <a:prstGeom prst="rect">
            <a:avLst/>
          </a:prstGeom>
          <a:noFill/>
          <a:ln>
            <a:noFill/>
          </a:ln>
          <a:extLst>
            <a:ext uri="{53640926-AAD7-44D8-BBD7-CCE9431645EC}">
              <a14:shadowObscured xmlns:a14="http://schemas.microsoft.com/office/drawing/2010/main"/>
            </a:ext>
          </a:extLst>
        </p:spPr>
      </p:pic>
      <p:pic>
        <p:nvPicPr>
          <p:cNvPr id="28" name="图片 27">
            <a:extLst>
              <a:ext uri="{FF2B5EF4-FFF2-40B4-BE49-F238E27FC236}">
                <a16:creationId xmlns:a16="http://schemas.microsoft.com/office/drawing/2014/main" id="{4543AD24-7EB3-4AD6-A6C4-82D7D33E339C}"/>
              </a:ext>
            </a:extLst>
          </p:cNvPr>
          <p:cNvPicPr/>
          <p:nvPr/>
        </p:nvPicPr>
        <p:blipFill rotWithShape="1">
          <a:blip r:embed="rId8" cstate="print">
            <a:extLst>
              <a:ext uri="{28A0092B-C50C-407E-A947-70E740481C1C}">
                <a14:useLocalDpi xmlns:a14="http://schemas.microsoft.com/office/drawing/2010/main" val="0"/>
              </a:ext>
            </a:extLst>
          </a:blip>
          <a:srcRect l="1815" r="32838"/>
          <a:stretch/>
        </p:blipFill>
        <p:spPr bwMode="auto">
          <a:xfrm>
            <a:off x="5568554" y="3847814"/>
            <a:ext cx="2294588" cy="2993028"/>
          </a:xfrm>
          <a:prstGeom prst="rect">
            <a:avLst/>
          </a:prstGeom>
          <a:noFill/>
          <a:ln>
            <a:noFill/>
          </a:ln>
          <a:extLst>
            <a:ext uri="{53640926-AAD7-44D8-BBD7-CCE9431645EC}">
              <a14:shadowObscured xmlns:a14="http://schemas.microsoft.com/office/drawing/2010/main"/>
            </a:ext>
          </a:extLst>
        </p:spPr>
      </p:pic>
      <p:pic>
        <p:nvPicPr>
          <p:cNvPr id="29" name="图片 28">
            <a:extLst>
              <a:ext uri="{FF2B5EF4-FFF2-40B4-BE49-F238E27FC236}">
                <a16:creationId xmlns:a16="http://schemas.microsoft.com/office/drawing/2014/main" id="{A80FBC04-291B-42FF-A1EE-2F5E08751244}"/>
              </a:ext>
            </a:extLst>
          </p:cNvPr>
          <p:cNvPicPr/>
          <p:nvPr/>
        </p:nvPicPr>
        <p:blipFill rotWithShape="1">
          <a:blip r:embed="rId9" cstate="print">
            <a:extLst>
              <a:ext uri="{28A0092B-C50C-407E-A947-70E740481C1C}">
                <a14:useLocalDpi xmlns:a14="http://schemas.microsoft.com/office/drawing/2010/main" val="0"/>
              </a:ext>
            </a:extLst>
          </a:blip>
          <a:srcRect l="2228" r="32591"/>
          <a:stretch/>
        </p:blipFill>
        <p:spPr bwMode="auto">
          <a:xfrm>
            <a:off x="9028104" y="3676037"/>
            <a:ext cx="2476407" cy="31637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3141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F2A7C4-B605-481B-9231-EF9CF764D0C1}"/>
              </a:ext>
            </a:extLst>
          </p:cNvPr>
          <p:cNvPicPr>
            <a:picLocks noChangeAspect="1"/>
          </p:cNvPicPr>
          <p:nvPr/>
        </p:nvPicPr>
        <p:blipFill>
          <a:blip r:embed="rId3"/>
          <a:stretch>
            <a:fillRect/>
          </a:stretch>
        </p:blipFill>
        <p:spPr>
          <a:xfrm>
            <a:off x="3527425" y="1454150"/>
            <a:ext cx="4779177" cy="3674472"/>
          </a:xfrm>
          <a:prstGeom prst="rect">
            <a:avLst/>
          </a:prstGeom>
        </p:spPr>
      </p:pic>
    </p:spTree>
    <p:extLst>
      <p:ext uri="{BB962C8B-B14F-4D97-AF65-F5344CB8AC3E}">
        <p14:creationId xmlns:p14="http://schemas.microsoft.com/office/powerpoint/2010/main" val="3427561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195E000D-91A0-496F-A369-BBCEE1CC8535}"/>
              </a:ext>
            </a:extLst>
          </p:cNvPr>
          <p:cNvGraphicFramePr>
            <a:graphicFrameLocks noGrp="1"/>
          </p:cNvGraphicFramePr>
          <p:nvPr>
            <p:extLst>
              <p:ext uri="{D42A27DB-BD31-4B8C-83A1-F6EECF244321}">
                <p14:modId xmlns:p14="http://schemas.microsoft.com/office/powerpoint/2010/main" val="768565736"/>
              </p:ext>
            </p:extLst>
          </p:nvPr>
        </p:nvGraphicFramePr>
        <p:xfrm>
          <a:off x="3429106" y="2057400"/>
          <a:ext cx="6210728" cy="2743200"/>
        </p:xfrm>
        <a:graphic>
          <a:graphicData uri="http://schemas.openxmlformats.org/drawingml/2006/table">
            <a:tbl>
              <a:tblPr firstRow="1" firstCol="1" bandRow="1">
                <a:tableStyleId>{5C22544A-7EE6-4342-B048-85BDC9FD1C3A}</a:tableStyleId>
              </a:tblPr>
              <a:tblGrid>
                <a:gridCol w="1670277">
                  <a:extLst>
                    <a:ext uri="{9D8B030D-6E8A-4147-A177-3AD203B41FA5}">
                      <a16:colId xmlns:a16="http://schemas.microsoft.com/office/drawing/2014/main" val="29795009"/>
                    </a:ext>
                  </a:extLst>
                </a:gridCol>
                <a:gridCol w="1670277">
                  <a:extLst>
                    <a:ext uri="{9D8B030D-6E8A-4147-A177-3AD203B41FA5}">
                      <a16:colId xmlns:a16="http://schemas.microsoft.com/office/drawing/2014/main" val="1808109272"/>
                    </a:ext>
                  </a:extLst>
                </a:gridCol>
                <a:gridCol w="959604">
                  <a:extLst>
                    <a:ext uri="{9D8B030D-6E8A-4147-A177-3AD203B41FA5}">
                      <a16:colId xmlns:a16="http://schemas.microsoft.com/office/drawing/2014/main" val="853020154"/>
                    </a:ext>
                  </a:extLst>
                </a:gridCol>
                <a:gridCol w="959604">
                  <a:extLst>
                    <a:ext uri="{9D8B030D-6E8A-4147-A177-3AD203B41FA5}">
                      <a16:colId xmlns:a16="http://schemas.microsoft.com/office/drawing/2014/main" val="3478121165"/>
                    </a:ext>
                  </a:extLst>
                </a:gridCol>
                <a:gridCol w="950966">
                  <a:extLst>
                    <a:ext uri="{9D8B030D-6E8A-4147-A177-3AD203B41FA5}">
                      <a16:colId xmlns:a16="http://schemas.microsoft.com/office/drawing/2014/main" val="3272992192"/>
                    </a:ext>
                  </a:extLst>
                </a:gridCol>
              </a:tblGrid>
              <a:tr h="0">
                <a:tc>
                  <a:txBody>
                    <a:bodyPr/>
                    <a:lstStyle/>
                    <a:p>
                      <a:pPr marL="0" algn="ctr" defTabSz="914400" rtl="0" eaLnBrk="1" fontAlgn="ctr" latinLnBrk="0" hangingPunct="1">
                        <a:lnSpc>
                          <a:spcPct val="100000"/>
                        </a:lnSpc>
                        <a:spcAft>
                          <a:spcPts val="0"/>
                        </a:spcAft>
                      </a:pPr>
                      <a:r>
                        <a:rPr lang="en-US" sz="1000" b="1" kern="0" dirty="0">
                          <a:solidFill>
                            <a:schemeClr val="tx1"/>
                          </a:solidFill>
                          <a:effectLst/>
                          <a:latin typeface="Times New Roman" panose="02020603050405020304" pitchFamily="18" charset="0"/>
                          <a:ea typeface="+mn-ea"/>
                          <a:cs typeface="Times New Roman" panose="02020603050405020304" pitchFamily="18" charset="0"/>
                        </a:rPr>
                        <a:t>Content change</a:t>
                      </a:r>
                      <a:endParaRPr lang="zh-CN" altLang="en-US" sz="1000" b="1"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1" kern="0" dirty="0">
                          <a:solidFill>
                            <a:schemeClr val="tx1"/>
                          </a:solidFill>
                          <a:effectLst/>
                          <a:latin typeface="Times New Roman" panose="02020603050405020304" pitchFamily="18" charset="0"/>
                          <a:ea typeface="+mn-ea"/>
                          <a:cs typeface="Times New Roman" panose="02020603050405020304" pitchFamily="18" charset="0"/>
                        </a:rPr>
                        <a:t>Metabolites</a:t>
                      </a:r>
                      <a:endParaRPr lang="zh-CN" altLang="en-US" sz="1000" b="1"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1" kern="0" dirty="0">
                          <a:solidFill>
                            <a:schemeClr val="tx1"/>
                          </a:solidFill>
                          <a:effectLst/>
                          <a:latin typeface="Times New Roman" panose="02020603050405020304" pitchFamily="18" charset="0"/>
                          <a:ea typeface="+mn-ea"/>
                          <a:cs typeface="Times New Roman" panose="02020603050405020304" pitchFamily="18" charset="0"/>
                        </a:rPr>
                        <a:t>EG</a:t>
                      </a:r>
                      <a:endParaRPr lang="zh-CN" altLang="en-US" sz="1000" b="1"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1" kern="0" dirty="0">
                          <a:solidFill>
                            <a:schemeClr val="tx1"/>
                          </a:solidFill>
                          <a:effectLst/>
                          <a:latin typeface="Times New Roman" panose="02020603050405020304" pitchFamily="18" charset="0"/>
                          <a:ea typeface="+mn-ea"/>
                          <a:cs typeface="Times New Roman" panose="02020603050405020304" pitchFamily="18" charset="0"/>
                        </a:rPr>
                        <a:t>CK</a:t>
                      </a:r>
                      <a:endParaRPr lang="zh-CN" altLang="en-US" sz="1000" b="1"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1" kern="0" dirty="0">
                          <a:solidFill>
                            <a:schemeClr val="tx1"/>
                          </a:solidFill>
                          <a:effectLst/>
                          <a:latin typeface="Times New Roman" panose="02020603050405020304" pitchFamily="18" charset="0"/>
                          <a:ea typeface="+mn-ea"/>
                          <a:cs typeface="Times New Roman" panose="02020603050405020304" pitchFamily="18" charset="0"/>
                        </a:rPr>
                        <a:t>P-value</a:t>
                      </a:r>
                      <a:endParaRPr lang="zh-CN" altLang="en-US" sz="1000" b="1"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4539779"/>
                  </a:ext>
                </a:extLst>
              </a:tr>
              <a:tr h="0">
                <a:tc rowSpan="14">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Down</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Hypoxanthine</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101630.301</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146056.890</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0.001</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9334867"/>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Xanthine</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84665.788</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131087.838</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0.007</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5075710"/>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err="1">
                          <a:solidFill>
                            <a:schemeClr val="tx1"/>
                          </a:solidFill>
                          <a:effectLst/>
                          <a:latin typeface="Times New Roman" panose="02020603050405020304" pitchFamily="18" charset="0"/>
                          <a:ea typeface="+mn-ea"/>
                          <a:cs typeface="Times New Roman" panose="02020603050405020304" pitchFamily="18" charset="0"/>
                        </a:rPr>
                        <a:t>Deoxyuridine</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273073.708</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370216.287</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0.039</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903984"/>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Thymidine</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86157.462</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129658.876</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0.050</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2063351"/>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err="1">
                          <a:solidFill>
                            <a:schemeClr val="tx1"/>
                          </a:solidFill>
                          <a:effectLst/>
                          <a:latin typeface="Times New Roman" panose="02020603050405020304" pitchFamily="18" charset="0"/>
                          <a:ea typeface="+mn-ea"/>
                          <a:cs typeface="Times New Roman" panose="02020603050405020304" pitchFamily="18" charset="0"/>
                        </a:rPr>
                        <a:t>Allantoic</a:t>
                      </a:r>
                      <a:r>
                        <a:rPr lang="en-US" sz="1000" b="0" kern="0" dirty="0">
                          <a:solidFill>
                            <a:schemeClr val="tx1"/>
                          </a:solidFill>
                          <a:effectLst/>
                          <a:latin typeface="Times New Roman" panose="02020603050405020304" pitchFamily="18" charset="0"/>
                          <a:ea typeface="+mn-ea"/>
                          <a:cs typeface="Times New Roman" panose="02020603050405020304" pitchFamily="18" charset="0"/>
                        </a:rPr>
                        <a:t> acid</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1857.340</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16107.100</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0.017</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7579618"/>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Chlorogenic acid</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67425.094</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180396.060</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0.007</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0837712"/>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L-Phenylalanine</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31187.906</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40729.201</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0.020</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8071610"/>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err="1">
                          <a:solidFill>
                            <a:schemeClr val="tx1"/>
                          </a:solidFill>
                          <a:effectLst/>
                          <a:latin typeface="Times New Roman" panose="02020603050405020304" pitchFamily="18" charset="0"/>
                          <a:ea typeface="+mn-ea"/>
                          <a:cs typeface="Times New Roman" panose="02020603050405020304" pitchFamily="18" charset="0"/>
                        </a:rPr>
                        <a:t>Cysteinylglycine</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9506.075</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16593.345</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0.020</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644131"/>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Betaine</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744726.234</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936123.730</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0.027</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8816173"/>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4-Hydroxycinnamic acid</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275993.448</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441644.524</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0.034</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988252"/>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Melatonin</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4093.236</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7294.236</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0.025</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2583572"/>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D-Manno-2-heptulose</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34823.862</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43287.934</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0.028</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2720279"/>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Dopamine</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17614.422</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27466.759</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0.029</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0323556"/>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Ascorbic acid</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8992.064</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16522.287</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0.036</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72561"/>
                  </a:ext>
                </a:extLst>
              </a:tr>
              <a:tr h="0">
                <a:tc rowSpan="3">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Up</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5-Thymidylic acid</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14878.176</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6068.732</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0.007</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8314970"/>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a:solidFill>
                            <a:schemeClr val="tx1"/>
                          </a:solidFill>
                          <a:effectLst/>
                          <a:latin typeface="Times New Roman" panose="02020603050405020304" pitchFamily="18" charset="0"/>
                          <a:ea typeface="+mn-ea"/>
                          <a:cs typeface="Times New Roman" panose="02020603050405020304" pitchFamily="18" charset="0"/>
                        </a:rPr>
                        <a:t>Diosmetin</a:t>
                      </a:r>
                      <a:endParaRPr lang="zh-CN" altLang="en-US" sz="1000" b="0" ker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4451.972</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1121.547</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0.009</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86956588"/>
                  </a:ext>
                </a:extLst>
              </a:tr>
              <a:tr h="0">
                <a:tc vMerge="1">
                  <a:txBody>
                    <a:bodyPr/>
                    <a:lstStyle/>
                    <a:p>
                      <a:endParaRPr lang="zh-CN" altLang="en-US"/>
                    </a:p>
                  </a:txBody>
                  <a:tcPr/>
                </a:tc>
                <a:tc>
                  <a:txBody>
                    <a:bodyPr/>
                    <a:lstStyle/>
                    <a:p>
                      <a:pPr marL="0" algn="ctr" defTabSz="914400" rtl="0" eaLnBrk="1" fontAlgn="ctr" latinLnBrk="0" hangingPunct="1">
                        <a:lnSpc>
                          <a:spcPct val="100000"/>
                        </a:lnSpc>
                        <a:spcAft>
                          <a:spcPts val="0"/>
                        </a:spcAft>
                      </a:pPr>
                      <a:r>
                        <a:rPr lang="en-US" sz="1000" b="0" kern="0" dirty="0" err="1">
                          <a:solidFill>
                            <a:schemeClr val="tx1"/>
                          </a:solidFill>
                          <a:effectLst/>
                          <a:latin typeface="Times New Roman" panose="02020603050405020304" pitchFamily="18" charset="0"/>
                          <a:ea typeface="+mn-ea"/>
                          <a:cs typeface="Times New Roman" panose="02020603050405020304" pitchFamily="18" charset="0"/>
                        </a:rPr>
                        <a:t>Maysin</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11162.874</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3684.274</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lnSpc>
                          <a:spcPct val="100000"/>
                        </a:lnSpc>
                        <a:spcAft>
                          <a:spcPts val="0"/>
                        </a:spcAft>
                      </a:pPr>
                      <a:r>
                        <a:rPr lang="en-US" sz="1000" b="0" kern="0" dirty="0">
                          <a:solidFill>
                            <a:schemeClr val="tx1"/>
                          </a:solidFill>
                          <a:effectLst/>
                          <a:latin typeface="Times New Roman" panose="02020603050405020304" pitchFamily="18" charset="0"/>
                          <a:ea typeface="+mn-ea"/>
                          <a:cs typeface="Times New Roman" panose="02020603050405020304" pitchFamily="18" charset="0"/>
                        </a:rPr>
                        <a:t>0.024</a:t>
                      </a:r>
                      <a:endParaRPr lang="zh-CN" altLang="en-US" sz="1000" b="0" kern="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2342446"/>
                  </a:ext>
                </a:extLst>
              </a:tr>
            </a:tbl>
          </a:graphicData>
        </a:graphic>
      </p:graphicFrame>
    </p:spTree>
    <p:extLst>
      <p:ext uri="{BB962C8B-B14F-4D97-AF65-F5344CB8AC3E}">
        <p14:creationId xmlns:p14="http://schemas.microsoft.com/office/powerpoint/2010/main" val="102809268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1087</Words>
  <Application>Microsoft Office PowerPoint</Application>
  <PresentationFormat>宽屏</PresentationFormat>
  <Paragraphs>488</Paragraphs>
  <Slides>12</Slides>
  <Notes>12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12</vt:i4>
      </vt:variant>
    </vt:vector>
  </HeadingPairs>
  <TitlesOfParts>
    <vt:vector size="19" baseType="lpstr">
      <vt:lpstr>等线</vt:lpstr>
      <vt:lpstr>等线 Light</vt:lpstr>
      <vt:lpstr>宋体</vt:lpstr>
      <vt:lpstr>Arial</vt:lpstr>
      <vt:lpstr>Palatino Linotype</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37</cp:revision>
  <dcterms:created xsi:type="dcterms:W3CDTF">2023-08-05T05:41:55Z</dcterms:created>
  <dcterms:modified xsi:type="dcterms:W3CDTF">2024-01-22T15:32:32Z</dcterms:modified>
</cp:coreProperties>
</file>