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sldIdLst>
    <p:sldId id="268" r:id="rId2"/>
    <p:sldId id="267" r:id="rId3"/>
    <p:sldId id="269" r:id="rId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>
        <p:scale>
          <a:sx n="150" d="100"/>
          <a:sy n="150" d="100"/>
        </p:scale>
        <p:origin x="828" y="-2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633E0-8C63-44C7-B3A6-0C341A7842CB}" type="datetimeFigureOut">
              <a:rPr lang="en-IE" smtClean="0"/>
              <a:t>03/01/2024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4AAC-9030-4AAA-BF83-CB8EE422A5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39531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633E0-8C63-44C7-B3A6-0C341A7842CB}" type="datetimeFigureOut">
              <a:rPr lang="en-IE" smtClean="0"/>
              <a:t>03/01/2024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4AAC-9030-4AAA-BF83-CB8EE422A5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4186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633E0-8C63-44C7-B3A6-0C341A7842CB}" type="datetimeFigureOut">
              <a:rPr lang="en-IE" smtClean="0"/>
              <a:t>03/01/2024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4AAC-9030-4AAA-BF83-CB8EE422A5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2641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633E0-8C63-44C7-B3A6-0C341A7842CB}" type="datetimeFigureOut">
              <a:rPr lang="en-IE" smtClean="0"/>
              <a:t>03/01/2024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4AAC-9030-4AAA-BF83-CB8EE422A5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4952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633E0-8C63-44C7-B3A6-0C341A7842CB}" type="datetimeFigureOut">
              <a:rPr lang="en-IE" smtClean="0"/>
              <a:t>03/01/2024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4AAC-9030-4AAA-BF83-CB8EE422A5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2115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633E0-8C63-44C7-B3A6-0C341A7842CB}" type="datetimeFigureOut">
              <a:rPr lang="en-IE" smtClean="0"/>
              <a:t>03/01/2024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4AAC-9030-4AAA-BF83-CB8EE422A5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781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633E0-8C63-44C7-B3A6-0C341A7842CB}" type="datetimeFigureOut">
              <a:rPr lang="en-IE" smtClean="0"/>
              <a:t>03/01/2024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4AAC-9030-4AAA-BF83-CB8EE422A5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5416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633E0-8C63-44C7-B3A6-0C341A7842CB}" type="datetimeFigureOut">
              <a:rPr lang="en-IE" smtClean="0"/>
              <a:t>03/01/2024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4AAC-9030-4AAA-BF83-CB8EE422A5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245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633E0-8C63-44C7-B3A6-0C341A7842CB}" type="datetimeFigureOut">
              <a:rPr lang="en-IE" smtClean="0"/>
              <a:t>03/01/2024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4AAC-9030-4AAA-BF83-CB8EE422A5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553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633E0-8C63-44C7-B3A6-0C341A7842CB}" type="datetimeFigureOut">
              <a:rPr lang="en-IE" smtClean="0"/>
              <a:t>03/01/2024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4AAC-9030-4AAA-BF83-CB8EE422A5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30061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633E0-8C63-44C7-B3A6-0C341A7842CB}" type="datetimeFigureOut">
              <a:rPr lang="en-IE" smtClean="0"/>
              <a:t>03/01/2024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4AAC-9030-4AAA-BF83-CB8EE422A5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153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633E0-8C63-44C7-B3A6-0C341A7842CB}" type="datetimeFigureOut">
              <a:rPr lang="en-IE" smtClean="0"/>
              <a:t>03/01/2024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44AAC-9030-4AAA-BF83-CB8EE422A5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6782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0C7C97B-DC2B-AF68-CD27-95B4C0F034EB}"/>
              </a:ext>
            </a:extLst>
          </p:cNvPr>
          <p:cNvSpPr txBox="1"/>
          <p:nvPr/>
        </p:nvSpPr>
        <p:spPr>
          <a:xfrm>
            <a:off x="20235" y="4"/>
            <a:ext cx="4094567" cy="461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1" b="1" u="sng" dirty="0">
                <a:cs typeface="Aharoni" panose="02010803020104030203" pitchFamily="2" charset="-79"/>
              </a:rPr>
              <a:t>Supplementary Material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81DA-0305-3412-3E1A-8E369DE6D23E}"/>
              </a:ext>
            </a:extLst>
          </p:cNvPr>
          <p:cNvSpPr txBox="1"/>
          <p:nvPr/>
        </p:nvSpPr>
        <p:spPr>
          <a:xfrm>
            <a:off x="20236" y="6234623"/>
            <a:ext cx="6642100" cy="119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 Figure 1: MCASD results for F22 in Germany. MCASD graph indicates all stable number of clusters that can be used to define this dataset, with a range of stability indicated by the error bars. Results from 4, 5 and 6 clusters show a low MCASD metric and range. The animation shows the geographic distribution of these clusters, again highlighting the stability when using 4, 5 or 6 clusters. The 6 cluster result us chosen at it represents the compromise between MCASD stability and highest spatial resolution of initial models.</a:t>
            </a:r>
            <a:endParaRPr lang="en-IE" sz="1199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98FF7D-A8E1-A195-FE8F-D3C5C98DB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998" y="1278655"/>
            <a:ext cx="4428009" cy="2557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4CF6E9-608D-EBC1-8C69-0FD51BCA8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6" y="4073782"/>
            <a:ext cx="2375465" cy="1780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03C090-842B-60A8-597A-9937C758B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4201" y="4062543"/>
            <a:ext cx="2375465" cy="1780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12B6F9-5754-C55B-61C3-EE80C2342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7698" y="4073782"/>
            <a:ext cx="2375465" cy="178092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9F4515-A7A9-0785-3CFD-9B10BF58A797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1207969" y="3552828"/>
            <a:ext cx="1855271" cy="52095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CDFF92-9422-2652-9DA1-56050847074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3345180" y="3552828"/>
            <a:ext cx="66754" cy="509714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466343-A7EA-FC88-A3CB-40A0AEF8C8A9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3634740" y="3552828"/>
            <a:ext cx="1940691" cy="52095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910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CB64F1F-42D0-1C3B-AA19-77B6AFC1CD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14998" y="1278652"/>
            <a:ext cx="4428009" cy="25573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C7C97B-DC2B-AF68-CD27-95B4C0F034EB}"/>
              </a:ext>
            </a:extLst>
          </p:cNvPr>
          <p:cNvSpPr txBox="1"/>
          <p:nvPr/>
        </p:nvSpPr>
        <p:spPr>
          <a:xfrm>
            <a:off x="20235" y="4"/>
            <a:ext cx="4094567" cy="461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1" b="1" u="sng" dirty="0">
                <a:cs typeface="Aharoni" panose="02010803020104030203" pitchFamily="2" charset="-79"/>
              </a:rPr>
              <a:t>Supplementary Material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81DA-0305-3412-3E1A-8E369DE6D23E}"/>
              </a:ext>
            </a:extLst>
          </p:cNvPr>
          <p:cNvSpPr txBox="1"/>
          <p:nvPr/>
        </p:nvSpPr>
        <p:spPr>
          <a:xfrm>
            <a:off x="20236" y="6234623"/>
            <a:ext cx="6642100" cy="119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 Figure 2: MCASD results for P7 in Ireland. MCASD graph indicates all stable number of clusters that can be used to define this dataset, with a range of stability indicated by the error bars. Results from 6 clusters show a low MCASD metric and range. The animation shows the geographic distribution of these clusters, again highlighting the stability when using 6 clusters. By contract, when using 5 or 7 clusters often the results are varying, indicating instability in the clustering result.</a:t>
            </a:r>
            <a:endParaRPr lang="en-IE" sz="1199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9F4515-A7A9-0785-3CFD-9B10BF58A797}"/>
              </a:ext>
            </a:extLst>
          </p:cNvPr>
          <p:cNvCxnSpPr>
            <a:cxnSpLocks/>
          </p:cNvCxnSpPr>
          <p:nvPr/>
        </p:nvCxnSpPr>
        <p:spPr>
          <a:xfrm flipH="1">
            <a:off x="1207969" y="3552827"/>
            <a:ext cx="2133314" cy="52095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CDFF92-9422-2652-9DA1-560508470743}"/>
              </a:ext>
            </a:extLst>
          </p:cNvPr>
          <p:cNvCxnSpPr>
            <a:cxnSpLocks/>
          </p:cNvCxnSpPr>
          <p:nvPr/>
        </p:nvCxnSpPr>
        <p:spPr>
          <a:xfrm flipH="1">
            <a:off x="3411933" y="3552828"/>
            <a:ext cx="226620" cy="509716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466343-A7EA-FC88-A3CB-40A0AEF8C8A9}"/>
              </a:ext>
            </a:extLst>
          </p:cNvPr>
          <p:cNvCxnSpPr>
            <a:cxnSpLocks/>
          </p:cNvCxnSpPr>
          <p:nvPr/>
        </p:nvCxnSpPr>
        <p:spPr>
          <a:xfrm>
            <a:off x="3935150" y="3581103"/>
            <a:ext cx="1640281" cy="49268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colorful square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A730BCB4-E703-9D4D-843F-7A7BACEBA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36" y="4073781"/>
            <a:ext cx="2375465" cy="1780922"/>
          </a:xfrm>
          <a:prstGeom prst="rect">
            <a:avLst/>
          </a:prstGeom>
        </p:spPr>
      </p:pic>
      <p:pic>
        <p:nvPicPr>
          <p:cNvPr id="30" name="Picture 29" descr="A colorful square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3B41ABE1-D98A-668A-FAD8-7ED14FFB4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4201" y="4062542"/>
            <a:ext cx="2375465" cy="1780922"/>
          </a:xfrm>
          <a:prstGeom prst="rect">
            <a:avLst/>
          </a:prstGeom>
        </p:spPr>
      </p:pic>
      <p:pic>
        <p:nvPicPr>
          <p:cNvPr id="32" name="Picture 31" descr="A colorful square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E2EF68CB-9891-16B6-7CE7-1247EABDE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7698" y="4073781"/>
            <a:ext cx="2375465" cy="178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66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FA2E4E-23AF-782F-E900-C3CEDAD89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103222"/>
              </p:ext>
            </p:extLst>
          </p:nvPr>
        </p:nvGraphicFramePr>
        <p:xfrm>
          <a:off x="182880" y="2677875"/>
          <a:ext cx="6576060" cy="4253484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775460">
                  <a:extLst>
                    <a:ext uri="{9D8B030D-6E8A-4147-A177-3AD203B41FA5}">
                      <a16:colId xmlns:a16="http://schemas.microsoft.com/office/drawing/2014/main" val="319476533"/>
                    </a:ext>
                  </a:extLst>
                </a:gridCol>
                <a:gridCol w="739825">
                  <a:extLst>
                    <a:ext uri="{9D8B030D-6E8A-4147-A177-3AD203B41FA5}">
                      <a16:colId xmlns:a16="http://schemas.microsoft.com/office/drawing/2014/main" val="1489875290"/>
                    </a:ext>
                  </a:extLst>
                </a:gridCol>
                <a:gridCol w="791795">
                  <a:extLst>
                    <a:ext uri="{9D8B030D-6E8A-4147-A177-3AD203B41FA5}">
                      <a16:colId xmlns:a16="http://schemas.microsoft.com/office/drawing/2014/main" val="696790281"/>
                    </a:ext>
                  </a:extLst>
                </a:gridCol>
                <a:gridCol w="739140">
                  <a:extLst>
                    <a:ext uri="{9D8B030D-6E8A-4147-A177-3AD203B41FA5}">
                      <a16:colId xmlns:a16="http://schemas.microsoft.com/office/drawing/2014/main" val="1190284"/>
                    </a:ext>
                  </a:extLst>
                </a:gridCol>
                <a:gridCol w="678180">
                  <a:extLst>
                    <a:ext uri="{9D8B030D-6E8A-4147-A177-3AD203B41FA5}">
                      <a16:colId xmlns:a16="http://schemas.microsoft.com/office/drawing/2014/main" val="2593898510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4156931089"/>
                    </a:ext>
                  </a:extLst>
                </a:gridCol>
                <a:gridCol w="598597">
                  <a:extLst>
                    <a:ext uri="{9D8B030D-6E8A-4147-A177-3AD203B41FA5}">
                      <a16:colId xmlns:a16="http://schemas.microsoft.com/office/drawing/2014/main" val="2083210525"/>
                    </a:ext>
                  </a:extLst>
                </a:gridCol>
                <a:gridCol w="582503">
                  <a:extLst>
                    <a:ext uri="{9D8B030D-6E8A-4147-A177-3AD203B41FA5}">
                      <a16:colId xmlns:a16="http://schemas.microsoft.com/office/drawing/2014/main" val="28855882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Site: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Initial Model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Clay 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Silt 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Sand %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7477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Germany (5 cluster solution)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R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RMSE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R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RMSE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R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RMSE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8907085"/>
                  </a:ext>
                </a:extLst>
              </a:tr>
              <a:tr h="17145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Sample 5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Constant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0.40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2.3%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0.61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4.8%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0.70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2.7%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49986287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Cluster 3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0.45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2.2%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0.60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4.8%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0.65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3.2%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15864089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65481524"/>
                  </a:ext>
                </a:extLst>
              </a:tr>
              <a:tr h="171450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Sample 12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Constant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0.28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1.3%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0.42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12.5%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0.43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11.5%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78883636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Cluster 4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0.63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1.0%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0.67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11.7%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0.67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10.8%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41414504"/>
                  </a:ext>
                </a:extLst>
              </a:tr>
              <a:tr h="171450"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Sample 13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Constant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0.25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2.7%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0.32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12.5%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0.33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10.8%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9021476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Cluster 4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0.17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2.9%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0.23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14.9%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0.24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12.0%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47583441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Cluster 3</a:t>
                      </a:r>
                      <a:r>
                        <a:rPr lang="en-US" sz="1100" baseline="30000">
                          <a:effectLst/>
                        </a:rPr>
                        <a:t>*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0.22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2.8%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0.28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14.1%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0.30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11.3%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5691839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91266872"/>
                  </a:ext>
                </a:extLst>
              </a:tr>
              <a:tr h="17145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Sample 22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Constant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0.08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2.2%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0.11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1.2%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0.05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0.8%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27948755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Cluster 4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0.18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1.8%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0.21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1.1%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0.13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0.7%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16306281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Cluster 5</a:t>
                      </a:r>
                      <a:r>
                        <a:rPr lang="en-US" sz="1100" baseline="30000" dirty="0">
                          <a:effectLst/>
                        </a:rPr>
                        <a:t>*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0.00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2.6%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0.01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1.3%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0.02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0.9%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33663509"/>
                  </a:ext>
                </a:extLst>
              </a:tr>
              <a:tr h="171450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Sample 27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Constant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0.07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2.0%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0.11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7.7%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0.18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6.8%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85945589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Cluster 6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0.23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1.5%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0.95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2.1%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0.90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2.5%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8881998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/>
                </a:tc>
                <a:extLst>
                  <a:ext uri="{0D108BD9-81ED-4DB2-BD59-A6C34878D82A}">
                    <a16:rowId xmlns:a16="http://schemas.microsoft.com/office/drawing/2014/main" val="248843935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1972805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Site: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Initial Model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Clay 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Silt 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Sand %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154247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Ireland (4-cluster solution)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R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RMSE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R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RMSE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R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RMSE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94389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Trial Pit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Constant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0.60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2.6%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0.03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5.3%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0.20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7.7%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18689377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Cluster 4</a:t>
                      </a:r>
                      <a:endParaRPr lang="en-IE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0.98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0.5%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0.62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3.2%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0.86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1.1%</a:t>
                      </a:r>
                      <a:endParaRPr lang="en-IE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03655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DFB531F-F50B-F9BA-8A2C-3EC09CB46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215" y="1217733"/>
            <a:ext cx="56872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Supplementary Table </a:t>
            </a:r>
            <a:r>
              <a:rPr lang="en-US" alt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Linear regression between ECt and soil textures </a:t>
            </a:r>
            <a:r>
              <a:rPr lang="en-US" alt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using 5-cluster solution for German data (SM Figure 2) and 4-cluster solution for Irish data (SM Figure 3)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Indicates where the physical property sample location is within the bounds of one cluster but close to this cluster.</a:t>
            </a:r>
            <a:endParaRPr kumimoji="0" lang="en-IE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6CD7BA-98C8-A445-4765-EB4EA99EF407}"/>
              </a:ext>
            </a:extLst>
          </p:cNvPr>
          <p:cNvSpPr txBox="1"/>
          <p:nvPr/>
        </p:nvSpPr>
        <p:spPr>
          <a:xfrm>
            <a:off x="20235" y="4"/>
            <a:ext cx="4094567" cy="461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1" b="1" u="sng" dirty="0">
                <a:cs typeface="Aharoni" panose="02010803020104030203" pitchFamily="2" charset="-79"/>
              </a:rPr>
              <a:t>Supplementary Material</a:t>
            </a:r>
          </a:p>
        </p:txBody>
      </p:sp>
    </p:spTree>
    <p:extLst>
      <p:ext uri="{BB962C8B-B14F-4D97-AF65-F5344CB8AC3E}">
        <p14:creationId xmlns:p14="http://schemas.microsoft.com/office/powerpoint/2010/main" val="2291387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22168</TotalTime>
  <Words>475</Words>
  <Application>Microsoft Office PowerPoint</Application>
  <PresentationFormat>A4 Paper (210x297 mm)</PresentationFormat>
  <Paragraphs>154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O’Leary, David</dc:creator>
  <cp:lastModifiedBy>O’Leary, David</cp:lastModifiedBy>
  <cp:revision>4</cp:revision>
  <dcterms:created xsi:type="dcterms:W3CDTF">2023-11-06T15:55:06Z</dcterms:created>
  <dcterms:modified xsi:type="dcterms:W3CDTF">2024-01-18T19:11:08Z</dcterms:modified>
</cp:coreProperties>
</file>