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/>
    <p:restoredTop sz="95814"/>
  </p:normalViewPr>
  <p:slideViewPr>
    <p:cSldViewPr snapToGrid="0" showGuides="1">
      <p:cViewPr varScale="1">
        <p:scale>
          <a:sx n="128" d="100"/>
          <a:sy n="128" d="100"/>
        </p:scale>
        <p:origin x="167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1524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3247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07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0168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816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2322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763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94265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4280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144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9613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01A45-0D56-D44C-9CDD-E67AC4056238}" type="datetimeFigureOut">
              <a:rPr kumimoji="1" lang="zh-CN" altLang="en-US" smtClean="0"/>
              <a:t>2024/1/16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C9114-8C0B-5E4F-8936-949E0ED7000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9064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F764DEC-B077-DD9A-8B59-830FC3CE6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50" y="818046"/>
            <a:ext cx="5118100" cy="30353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AF6370-E4B4-2E07-300A-1188CFF31291}"/>
              </a:ext>
            </a:extLst>
          </p:cNvPr>
          <p:cNvSpPr txBox="1"/>
          <p:nvPr/>
        </p:nvSpPr>
        <p:spPr>
          <a:xfrm>
            <a:off x="1331843" y="4737239"/>
            <a:ext cx="69275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400" b="1" dirty="0"/>
              <a:t>Supplementary Figure 1</a:t>
            </a:r>
            <a:r>
              <a:rPr lang="en" altLang="ja-JP" sz="1400" dirty="0"/>
              <a:t>. Average CG, CHG, and CHH (H = A, T, C) methylation levels of the </a:t>
            </a:r>
            <a:r>
              <a:rPr lang="en" altLang="ja-JP" sz="1400" i="1" dirty="0"/>
              <a:t>ONSEN</a:t>
            </a:r>
            <a:r>
              <a:rPr lang="en" altLang="ja-JP" sz="1400" dirty="0"/>
              <a:t> (</a:t>
            </a:r>
            <a:r>
              <a:rPr lang="en" altLang="ja-JP" sz="1400" i="1" dirty="0"/>
              <a:t>At1g11265</a:t>
            </a:r>
            <a:r>
              <a:rPr lang="en" altLang="ja-JP" sz="1400" dirty="0"/>
              <a:t>) region in </a:t>
            </a:r>
            <a:r>
              <a:rPr lang="en" altLang="ja-JP" sz="1400" i="1" dirty="0"/>
              <a:t>suvh2</a:t>
            </a:r>
            <a:r>
              <a:rPr lang="en" altLang="ja-JP" sz="1400" dirty="0"/>
              <a:t> under non-stress (NS) and heat stress (HS) conditions.</a:t>
            </a:r>
          </a:p>
        </p:txBody>
      </p:sp>
    </p:spTree>
    <p:extLst>
      <p:ext uri="{BB962C8B-B14F-4D97-AF65-F5344CB8AC3E}">
        <p14:creationId xmlns:p14="http://schemas.microsoft.com/office/powerpoint/2010/main" val="205390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6CFF2C93-62DA-348F-9DFA-B44646C02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350" y="714751"/>
            <a:ext cx="4970120" cy="408372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9422FA-E2C3-1CAF-C3EE-7BA3FBB36F9D}"/>
              </a:ext>
            </a:extLst>
          </p:cNvPr>
          <p:cNvSpPr txBox="1"/>
          <p:nvPr/>
        </p:nvSpPr>
        <p:spPr>
          <a:xfrm>
            <a:off x="1520687" y="5088104"/>
            <a:ext cx="677848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400" b="1" dirty="0"/>
              <a:t>Supplementary Figure 2</a:t>
            </a:r>
            <a:r>
              <a:rPr lang="en" altLang="ja-JP" sz="1400" dirty="0"/>
              <a:t>. The progenies of </a:t>
            </a:r>
            <a:r>
              <a:rPr lang="en" altLang="ja-JP" sz="1400" i="1" dirty="0"/>
              <a:t>suvh2/nrpd1 </a:t>
            </a:r>
            <a:r>
              <a:rPr lang="en" altLang="ja-JP" sz="1400" dirty="0"/>
              <a:t>mutants after 48 h heat stress were analyzed by Southern blot to examine the transgenerational transposition of </a:t>
            </a:r>
            <a:r>
              <a:rPr lang="en" altLang="ja-JP" sz="1400" i="1" dirty="0"/>
              <a:t>ONSEN</a:t>
            </a:r>
            <a:r>
              <a:rPr lang="en" altLang="ja-JP" sz="1400" dirty="0"/>
              <a:t>. The leftmost lane is the wild type under non-stress conditions. Three homozygous mutant plants were heat stressed, and seven progenies were analyzed for </a:t>
            </a:r>
            <a:r>
              <a:rPr lang="en" altLang="ja-JP" sz="1400" i="1" dirty="0"/>
              <a:t>ONSEN</a:t>
            </a:r>
            <a:r>
              <a:rPr lang="en" altLang="ja-JP" sz="1400" dirty="0"/>
              <a:t> transposition for each individual. Red triangles indicate new insertions of </a:t>
            </a:r>
            <a:r>
              <a:rPr lang="en" altLang="ja-JP" sz="1400" i="1" dirty="0"/>
              <a:t>ONSEN</a:t>
            </a:r>
            <a:r>
              <a:rPr lang="en" altLang="ja-JP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645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5F55FB19-1E09-7882-FD18-36F69257D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453" y="766970"/>
            <a:ext cx="3771900" cy="46482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57C2BA-22B3-3308-3780-36EA21641C68}"/>
              </a:ext>
            </a:extLst>
          </p:cNvPr>
          <p:cNvSpPr txBox="1"/>
          <p:nvPr/>
        </p:nvSpPr>
        <p:spPr>
          <a:xfrm>
            <a:off x="1798984" y="5433393"/>
            <a:ext cx="609268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400" b="1" dirty="0"/>
              <a:t>Supplementary Figure 3</a:t>
            </a:r>
            <a:r>
              <a:rPr lang="en" altLang="ja-JP" sz="1400" dirty="0"/>
              <a:t>. Relative copy number of </a:t>
            </a:r>
            <a:r>
              <a:rPr lang="en" altLang="ja-JP" sz="1400" i="1" dirty="0"/>
              <a:t>ONSEN</a:t>
            </a:r>
            <a:r>
              <a:rPr lang="en" altLang="ja-JP" sz="1400" dirty="0"/>
              <a:t> in </a:t>
            </a:r>
            <a:r>
              <a:rPr lang="en" altLang="ja-JP" sz="1400" i="1" dirty="0"/>
              <a:t>suvh2/nrpd1 </a:t>
            </a:r>
            <a:r>
              <a:rPr lang="en" altLang="ja-JP" sz="1400" dirty="0"/>
              <a:t>subjected to  24 h or 48 h of heat stress. Asterisks indicate significant differences between the two groups (Student's t-test, P ≤0.05). </a:t>
            </a:r>
          </a:p>
        </p:txBody>
      </p:sp>
    </p:spTree>
    <p:extLst>
      <p:ext uri="{BB962C8B-B14F-4D97-AF65-F5344CB8AC3E}">
        <p14:creationId xmlns:p14="http://schemas.microsoft.com/office/powerpoint/2010/main" val="414122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DE43766-7FA1-82B2-7A50-2CDE67FC42DC}"/>
              </a:ext>
            </a:extLst>
          </p:cNvPr>
          <p:cNvGrpSpPr/>
          <p:nvPr/>
        </p:nvGrpSpPr>
        <p:grpSpPr>
          <a:xfrm>
            <a:off x="562249" y="1410501"/>
            <a:ext cx="8161879" cy="2713384"/>
            <a:chOff x="531649" y="2324901"/>
            <a:chExt cx="8161879" cy="2713384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7F74446F-82DD-30D9-3DE5-DF2B732E40F3}"/>
                </a:ext>
              </a:extLst>
            </p:cNvPr>
            <p:cNvCxnSpPr/>
            <p:nvPr/>
          </p:nvCxnSpPr>
          <p:spPr>
            <a:xfrm>
              <a:off x="1522303" y="2593258"/>
              <a:ext cx="556591" cy="0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右矢印 5">
              <a:extLst>
                <a:ext uri="{FF2B5EF4-FFF2-40B4-BE49-F238E27FC236}">
                  <a16:creationId xmlns:a16="http://schemas.microsoft.com/office/drawing/2014/main" id="{B48D6CCF-6BF2-EFCC-653C-4A5EA07022EC}"/>
                </a:ext>
              </a:extLst>
            </p:cNvPr>
            <p:cNvSpPr/>
            <p:nvPr/>
          </p:nvSpPr>
          <p:spPr>
            <a:xfrm>
              <a:off x="2068955" y="2324901"/>
              <a:ext cx="516835" cy="526774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右矢印 6">
              <a:extLst>
                <a:ext uri="{FF2B5EF4-FFF2-40B4-BE49-F238E27FC236}">
                  <a16:creationId xmlns:a16="http://schemas.microsoft.com/office/drawing/2014/main" id="{2D5E0A0B-E309-1414-D918-B558AAE648D0}"/>
                </a:ext>
              </a:extLst>
            </p:cNvPr>
            <p:cNvSpPr/>
            <p:nvPr/>
          </p:nvSpPr>
          <p:spPr>
            <a:xfrm>
              <a:off x="7620102" y="2324901"/>
              <a:ext cx="516835" cy="526774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右矢印 9">
              <a:extLst>
                <a:ext uri="{FF2B5EF4-FFF2-40B4-BE49-F238E27FC236}">
                  <a16:creationId xmlns:a16="http://schemas.microsoft.com/office/drawing/2014/main" id="{9864F148-205B-8836-D519-F772F0AE6A68}"/>
                </a:ext>
              </a:extLst>
            </p:cNvPr>
            <p:cNvSpPr/>
            <p:nvPr/>
          </p:nvSpPr>
          <p:spPr>
            <a:xfrm>
              <a:off x="2585789" y="2324901"/>
              <a:ext cx="5034305" cy="526774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31C75A1-9E2B-0D23-C25A-4AFA619EED48}"/>
                </a:ext>
              </a:extLst>
            </p:cNvPr>
            <p:cNvCxnSpPr/>
            <p:nvPr/>
          </p:nvCxnSpPr>
          <p:spPr>
            <a:xfrm>
              <a:off x="8136937" y="2593258"/>
              <a:ext cx="556591" cy="0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2CC0E7E-093E-0FE3-0024-3129BC5EDE1F}"/>
                </a:ext>
              </a:extLst>
            </p:cNvPr>
            <p:cNvCxnSpPr>
              <a:cxnSpLocks/>
            </p:cNvCxnSpPr>
            <p:nvPr/>
          </p:nvCxnSpPr>
          <p:spPr>
            <a:xfrm>
              <a:off x="1522303" y="3408267"/>
              <a:ext cx="6946597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0382135-AF0A-6C29-7F47-1F1E7DD20315}"/>
                </a:ext>
              </a:extLst>
            </p:cNvPr>
            <p:cNvCxnSpPr>
              <a:cxnSpLocks/>
            </p:cNvCxnSpPr>
            <p:nvPr/>
          </p:nvCxnSpPr>
          <p:spPr>
            <a:xfrm>
              <a:off x="2078894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AFD79DCA-C0A3-E405-B6D2-D083F0D3BB25}"/>
                </a:ext>
              </a:extLst>
            </p:cNvPr>
            <p:cNvCxnSpPr>
              <a:cxnSpLocks/>
            </p:cNvCxnSpPr>
            <p:nvPr/>
          </p:nvCxnSpPr>
          <p:spPr>
            <a:xfrm>
              <a:off x="2684950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58A45EB9-04CE-23D6-556E-824ACCABC4CE}"/>
                </a:ext>
              </a:extLst>
            </p:cNvPr>
            <p:cNvCxnSpPr>
              <a:cxnSpLocks/>
            </p:cNvCxnSpPr>
            <p:nvPr/>
          </p:nvCxnSpPr>
          <p:spPr>
            <a:xfrm>
              <a:off x="2684950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401A5324-1A28-509D-918A-29ADE1160D00}"/>
                </a:ext>
              </a:extLst>
            </p:cNvPr>
            <p:cNvCxnSpPr>
              <a:cxnSpLocks/>
            </p:cNvCxnSpPr>
            <p:nvPr/>
          </p:nvCxnSpPr>
          <p:spPr>
            <a:xfrm>
              <a:off x="3291006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D7DEF7B0-40CE-3804-020D-1113DE4862B8}"/>
                </a:ext>
              </a:extLst>
            </p:cNvPr>
            <p:cNvCxnSpPr>
              <a:cxnSpLocks/>
            </p:cNvCxnSpPr>
            <p:nvPr/>
          </p:nvCxnSpPr>
          <p:spPr>
            <a:xfrm>
              <a:off x="3291006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C8BEFAA6-CEDE-4BAD-5FD7-B3C40526A8BD}"/>
                </a:ext>
              </a:extLst>
            </p:cNvPr>
            <p:cNvCxnSpPr>
              <a:cxnSpLocks/>
            </p:cNvCxnSpPr>
            <p:nvPr/>
          </p:nvCxnSpPr>
          <p:spPr>
            <a:xfrm>
              <a:off x="3897062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CE3FFB2-48D5-DF5A-FF3D-E6E8CAC65BC2}"/>
                </a:ext>
              </a:extLst>
            </p:cNvPr>
            <p:cNvCxnSpPr>
              <a:cxnSpLocks/>
            </p:cNvCxnSpPr>
            <p:nvPr/>
          </p:nvCxnSpPr>
          <p:spPr>
            <a:xfrm>
              <a:off x="3897062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F0F90E2B-5D56-5161-CA94-4B2BAFA534AC}"/>
                </a:ext>
              </a:extLst>
            </p:cNvPr>
            <p:cNvCxnSpPr>
              <a:cxnSpLocks/>
            </p:cNvCxnSpPr>
            <p:nvPr/>
          </p:nvCxnSpPr>
          <p:spPr>
            <a:xfrm>
              <a:off x="4503118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1EB5FA29-AFB8-235E-2209-30A2D786F889}"/>
                </a:ext>
              </a:extLst>
            </p:cNvPr>
            <p:cNvCxnSpPr>
              <a:cxnSpLocks/>
            </p:cNvCxnSpPr>
            <p:nvPr/>
          </p:nvCxnSpPr>
          <p:spPr>
            <a:xfrm>
              <a:off x="4503965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64236F94-8E8B-534C-6578-03ADE2127706}"/>
                </a:ext>
              </a:extLst>
            </p:cNvPr>
            <p:cNvCxnSpPr>
              <a:cxnSpLocks/>
            </p:cNvCxnSpPr>
            <p:nvPr/>
          </p:nvCxnSpPr>
          <p:spPr>
            <a:xfrm>
              <a:off x="5110021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0D63BC6B-7074-3DBE-038B-41C81EBBC261}"/>
                </a:ext>
              </a:extLst>
            </p:cNvPr>
            <p:cNvCxnSpPr>
              <a:cxnSpLocks/>
            </p:cNvCxnSpPr>
            <p:nvPr/>
          </p:nvCxnSpPr>
          <p:spPr>
            <a:xfrm>
              <a:off x="5110021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F53438D4-A137-2A70-31E8-EEC6AAADFB07}"/>
                </a:ext>
              </a:extLst>
            </p:cNvPr>
            <p:cNvCxnSpPr>
              <a:cxnSpLocks/>
            </p:cNvCxnSpPr>
            <p:nvPr/>
          </p:nvCxnSpPr>
          <p:spPr>
            <a:xfrm>
              <a:off x="5716077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9AB6F4D2-1D1C-387F-7A37-2EEF353267A1}"/>
                </a:ext>
              </a:extLst>
            </p:cNvPr>
            <p:cNvCxnSpPr>
              <a:cxnSpLocks/>
            </p:cNvCxnSpPr>
            <p:nvPr/>
          </p:nvCxnSpPr>
          <p:spPr>
            <a:xfrm>
              <a:off x="5716924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6EBEBB3E-A5B1-46A8-760B-20DAF3986B5F}"/>
                </a:ext>
              </a:extLst>
            </p:cNvPr>
            <p:cNvCxnSpPr>
              <a:cxnSpLocks/>
            </p:cNvCxnSpPr>
            <p:nvPr/>
          </p:nvCxnSpPr>
          <p:spPr>
            <a:xfrm>
              <a:off x="6322980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9676E5C1-F11C-6C01-3C81-CC5D48451A4E}"/>
                </a:ext>
              </a:extLst>
            </p:cNvPr>
            <p:cNvCxnSpPr>
              <a:cxnSpLocks/>
            </p:cNvCxnSpPr>
            <p:nvPr/>
          </p:nvCxnSpPr>
          <p:spPr>
            <a:xfrm>
              <a:off x="6934429" y="320948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EA5303EE-DCAC-D9E6-0C50-81C82BD84241}"/>
                </a:ext>
              </a:extLst>
            </p:cNvPr>
            <p:cNvSpPr txBox="1"/>
            <p:nvPr/>
          </p:nvSpPr>
          <p:spPr>
            <a:xfrm>
              <a:off x="1928051" y="34290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0</a:t>
              </a:r>
              <a:endParaRPr kumimoji="1"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21FAB9E8-5070-5285-C602-55F9EECF5DBE}"/>
                </a:ext>
              </a:extLst>
            </p:cNvPr>
            <p:cNvSpPr txBox="1"/>
            <p:nvPr/>
          </p:nvSpPr>
          <p:spPr>
            <a:xfrm>
              <a:off x="3140163" y="34290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1</a:t>
              </a:r>
              <a:endParaRPr kumimoji="1"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26B9BB56-78F4-190B-A302-BBA0852E851E}"/>
                </a:ext>
              </a:extLst>
            </p:cNvPr>
            <p:cNvSpPr txBox="1"/>
            <p:nvPr/>
          </p:nvSpPr>
          <p:spPr>
            <a:xfrm>
              <a:off x="4352275" y="34290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2</a:t>
              </a:r>
              <a:endParaRPr kumimoji="1" lang="ja-JP" altLang="en-US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5518219D-69CA-E81B-ABCA-7BD18454E655}"/>
                </a:ext>
              </a:extLst>
            </p:cNvPr>
            <p:cNvSpPr txBox="1"/>
            <p:nvPr/>
          </p:nvSpPr>
          <p:spPr>
            <a:xfrm>
              <a:off x="5564387" y="34290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3</a:t>
              </a:r>
              <a:endParaRPr kumimoji="1" lang="ja-JP" altLang="en-US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9925C1F-463A-C5A4-7DAA-8343CB38037B}"/>
                </a:ext>
              </a:extLst>
            </p:cNvPr>
            <p:cNvSpPr txBox="1"/>
            <p:nvPr/>
          </p:nvSpPr>
          <p:spPr>
            <a:xfrm>
              <a:off x="6776499" y="34290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4</a:t>
              </a:r>
              <a:endParaRPr kumimoji="1" lang="ja-JP" altLang="en-US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397C3BEE-F9FF-FD8D-9B3A-C59747208F6E}"/>
                </a:ext>
              </a:extLst>
            </p:cNvPr>
            <p:cNvCxnSpPr>
              <a:cxnSpLocks/>
            </p:cNvCxnSpPr>
            <p:nvPr/>
          </p:nvCxnSpPr>
          <p:spPr>
            <a:xfrm>
              <a:off x="6931114" y="3199972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2F7316C0-10DE-0B2A-1351-0CAC41C64FC3}"/>
                </a:ext>
              </a:extLst>
            </p:cNvPr>
            <p:cNvCxnSpPr>
              <a:cxnSpLocks/>
            </p:cNvCxnSpPr>
            <p:nvPr/>
          </p:nvCxnSpPr>
          <p:spPr>
            <a:xfrm>
              <a:off x="7537170" y="3209804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50A2B7D-D418-6495-002B-90DAC9404C02}"/>
                </a:ext>
              </a:extLst>
            </p:cNvPr>
            <p:cNvCxnSpPr>
              <a:cxnSpLocks/>
            </p:cNvCxnSpPr>
            <p:nvPr/>
          </p:nvCxnSpPr>
          <p:spPr>
            <a:xfrm>
              <a:off x="8136937" y="3199972"/>
              <a:ext cx="0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8BF8010B-F8CD-856D-636B-1DF18157AD89}"/>
                </a:ext>
              </a:extLst>
            </p:cNvPr>
            <p:cNvSpPr txBox="1"/>
            <p:nvPr/>
          </p:nvSpPr>
          <p:spPr>
            <a:xfrm>
              <a:off x="7986094" y="34290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5</a:t>
              </a:r>
              <a:endParaRPr kumimoji="1"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BD573D37-76F3-219D-F5E7-3D02DC591718}"/>
                </a:ext>
              </a:extLst>
            </p:cNvPr>
            <p:cNvSpPr txBox="1"/>
            <p:nvPr/>
          </p:nvSpPr>
          <p:spPr>
            <a:xfrm>
              <a:off x="8263555" y="3429002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kb</a:t>
              </a:r>
              <a:endParaRPr kumimoji="1" lang="ja-JP" altLang="en-US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DF7D733A-C4E4-B6F4-CCF7-94BC8EF9A8A9}"/>
                </a:ext>
              </a:extLst>
            </p:cNvPr>
            <p:cNvSpPr txBox="1"/>
            <p:nvPr/>
          </p:nvSpPr>
          <p:spPr>
            <a:xfrm>
              <a:off x="531649" y="4154450"/>
              <a:ext cx="1050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Southern</a:t>
              </a: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BB1DA905-0BAF-B43B-9AFC-24743C844367}"/>
                </a:ext>
              </a:extLst>
            </p:cNvPr>
            <p:cNvSpPr txBox="1"/>
            <p:nvPr/>
          </p:nvSpPr>
          <p:spPr>
            <a:xfrm>
              <a:off x="531649" y="4668953"/>
              <a:ext cx="10518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Northern</a:t>
              </a:r>
            </a:p>
          </p:txBody>
        </p:sp>
        <p:cxnSp>
          <p:nvCxnSpPr>
            <p:cNvPr id="57" name="直線矢印コネクタ 56">
              <a:extLst>
                <a:ext uri="{FF2B5EF4-FFF2-40B4-BE49-F238E27FC236}">
                  <a16:creationId xmlns:a16="http://schemas.microsoft.com/office/drawing/2014/main" id="{1F918288-2093-61FF-2B6C-5E4D89285F4A}"/>
                </a:ext>
              </a:extLst>
            </p:cNvPr>
            <p:cNvCxnSpPr/>
            <p:nvPr/>
          </p:nvCxnSpPr>
          <p:spPr>
            <a:xfrm>
              <a:off x="2762865" y="4339116"/>
              <a:ext cx="7964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>
              <a:extLst>
                <a:ext uri="{FF2B5EF4-FFF2-40B4-BE49-F238E27FC236}">
                  <a16:creationId xmlns:a16="http://schemas.microsoft.com/office/drawing/2014/main" id="{9EB5E0BA-0ED2-1AFF-B0E6-B475F93383AC}"/>
                </a:ext>
              </a:extLst>
            </p:cNvPr>
            <p:cNvCxnSpPr>
              <a:cxnSpLocks/>
            </p:cNvCxnSpPr>
            <p:nvPr/>
          </p:nvCxnSpPr>
          <p:spPr>
            <a:xfrm>
              <a:off x="2107519" y="4884806"/>
              <a:ext cx="31684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9FFB1C-6B94-A0C0-C32F-53C974C391EE}"/>
              </a:ext>
            </a:extLst>
          </p:cNvPr>
          <p:cNvSpPr txBox="1"/>
          <p:nvPr/>
        </p:nvSpPr>
        <p:spPr>
          <a:xfrm>
            <a:off x="562249" y="4809810"/>
            <a:ext cx="784190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sz="1400" b="1" dirty="0"/>
              <a:t>Supplementary Figure 4</a:t>
            </a:r>
            <a:r>
              <a:rPr lang="en" altLang="ja-JP" sz="1400" dirty="0"/>
              <a:t>. Predicted ORFs are indicated by grey arrows, and LTRs by blue arrows. The scale below is kilobase pairs (kb). The position of the </a:t>
            </a:r>
            <a:r>
              <a:rPr lang="en" altLang="ja-JP" sz="1400" i="1" dirty="0"/>
              <a:t>ONSEN</a:t>
            </a:r>
            <a:r>
              <a:rPr lang="en" altLang="ja-JP" sz="1400" dirty="0"/>
              <a:t>-specific probes used for hybridization are indicated. </a:t>
            </a: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AEC5899E-7A04-23AB-6FAC-A32FAC94B4B9}"/>
              </a:ext>
            </a:extLst>
          </p:cNvPr>
          <p:cNvCxnSpPr>
            <a:cxnSpLocks/>
          </p:cNvCxnSpPr>
          <p:nvPr/>
        </p:nvCxnSpPr>
        <p:spPr>
          <a:xfrm>
            <a:off x="7699848" y="3970406"/>
            <a:ext cx="316846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721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12033</TotalTime>
  <Words>200</Words>
  <Application>Microsoft Macintosh PowerPoint</Application>
  <PresentationFormat>画面に合わせる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主题​​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牛 小莹</dc:creator>
  <cp:lastModifiedBy>伊藤　秀臣</cp:lastModifiedBy>
  <cp:revision>56</cp:revision>
  <dcterms:created xsi:type="dcterms:W3CDTF">2023-11-02T00:54:53Z</dcterms:created>
  <dcterms:modified xsi:type="dcterms:W3CDTF">2024-01-16T07:02:22Z</dcterms:modified>
</cp:coreProperties>
</file>