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D187DBBA-DE25-4273-A3C9-4FBB44EECCD9}" type="datetimeFigureOut">
              <a:rPr lang="fr-FR" smtClean="0"/>
              <a:t>20/03/2024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D8FBBC-483D-468A-B4C0-CA2799858726}" type="slidenum">
              <a:rPr lang="fr-FR" smtClean="0"/>
              <a:t>‹N°›</a:t>
            </a:fld>
            <a:endParaRPr lang="fr-FR"/>
          </a:p>
        </p:txBody>
      </p:sp>
    </p:spTree>
    <p:extLst>
      <p:ext uri="{BB962C8B-B14F-4D97-AF65-F5344CB8AC3E}">
        <p14:creationId xmlns:p14="http://schemas.microsoft.com/office/powerpoint/2010/main" val="3644421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187DBBA-DE25-4273-A3C9-4FBB44EECCD9}" type="datetimeFigureOut">
              <a:rPr lang="fr-FR" smtClean="0"/>
              <a:t>20/03/2024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D8FBBC-483D-468A-B4C0-CA2799858726}" type="slidenum">
              <a:rPr lang="fr-FR" smtClean="0"/>
              <a:t>‹N°›</a:t>
            </a:fld>
            <a:endParaRPr lang="fr-FR"/>
          </a:p>
        </p:txBody>
      </p:sp>
    </p:spTree>
    <p:extLst>
      <p:ext uri="{BB962C8B-B14F-4D97-AF65-F5344CB8AC3E}">
        <p14:creationId xmlns:p14="http://schemas.microsoft.com/office/powerpoint/2010/main" val="303624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187DBBA-DE25-4273-A3C9-4FBB44EECCD9}" type="datetimeFigureOut">
              <a:rPr lang="fr-FR" smtClean="0"/>
              <a:t>20/03/2024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D8FBBC-483D-468A-B4C0-CA2799858726}" type="slidenum">
              <a:rPr lang="fr-FR" smtClean="0"/>
              <a:t>‹N°›</a:t>
            </a:fld>
            <a:endParaRPr lang="fr-FR"/>
          </a:p>
        </p:txBody>
      </p:sp>
    </p:spTree>
    <p:extLst>
      <p:ext uri="{BB962C8B-B14F-4D97-AF65-F5344CB8AC3E}">
        <p14:creationId xmlns:p14="http://schemas.microsoft.com/office/powerpoint/2010/main" val="176647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187DBBA-DE25-4273-A3C9-4FBB44EECCD9}" type="datetimeFigureOut">
              <a:rPr lang="fr-FR" smtClean="0"/>
              <a:t>20/03/2024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D8FBBC-483D-468A-B4C0-CA2799858726}" type="slidenum">
              <a:rPr lang="fr-FR" smtClean="0"/>
              <a:t>‹N°›</a:t>
            </a:fld>
            <a:endParaRPr lang="fr-FR"/>
          </a:p>
        </p:txBody>
      </p:sp>
    </p:spTree>
    <p:extLst>
      <p:ext uri="{BB962C8B-B14F-4D97-AF65-F5344CB8AC3E}">
        <p14:creationId xmlns:p14="http://schemas.microsoft.com/office/powerpoint/2010/main" val="251782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D187DBBA-DE25-4273-A3C9-4FBB44EECCD9}" type="datetimeFigureOut">
              <a:rPr lang="fr-FR" smtClean="0"/>
              <a:t>20/03/2024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D8FBBC-483D-468A-B4C0-CA2799858726}" type="slidenum">
              <a:rPr lang="fr-FR" smtClean="0"/>
              <a:t>‹N°›</a:t>
            </a:fld>
            <a:endParaRPr lang="fr-FR"/>
          </a:p>
        </p:txBody>
      </p:sp>
    </p:spTree>
    <p:extLst>
      <p:ext uri="{BB962C8B-B14F-4D97-AF65-F5344CB8AC3E}">
        <p14:creationId xmlns:p14="http://schemas.microsoft.com/office/powerpoint/2010/main" val="102361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187DBBA-DE25-4273-A3C9-4FBB44EECCD9}" type="datetimeFigureOut">
              <a:rPr lang="fr-FR" smtClean="0"/>
              <a:t>20/03/2024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D8FBBC-483D-468A-B4C0-CA2799858726}" type="slidenum">
              <a:rPr lang="fr-FR" smtClean="0"/>
              <a:t>‹N°›</a:t>
            </a:fld>
            <a:endParaRPr lang="fr-FR"/>
          </a:p>
        </p:txBody>
      </p:sp>
    </p:spTree>
    <p:extLst>
      <p:ext uri="{BB962C8B-B14F-4D97-AF65-F5344CB8AC3E}">
        <p14:creationId xmlns:p14="http://schemas.microsoft.com/office/powerpoint/2010/main" val="241145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187DBBA-DE25-4273-A3C9-4FBB44EECCD9}" type="datetimeFigureOut">
              <a:rPr lang="fr-FR" smtClean="0"/>
              <a:t>20/03/2024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8D8FBBC-483D-468A-B4C0-CA2799858726}" type="slidenum">
              <a:rPr lang="fr-FR" smtClean="0"/>
              <a:t>‹N°›</a:t>
            </a:fld>
            <a:endParaRPr lang="fr-FR"/>
          </a:p>
        </p:txBody>
      </p:sp>
    </p:spTree>
    <p:extLst>
      <p:ext uri="{BB962C8B-B14F-4D97-AF65-F5344CB8AC3E}">
        <p14:creationId xmlns:p14="http://schemas.microsoft.com/office/powerpoint/2010/main" val="279054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187DBBA-DE25-4273-A3C9-4FBB44EECCD9}" type="datetimeFigureOut">
              <a:rPr lang="fr-FR" smtClean="0"/>
              <a:t>20/03/2024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8D8FBBC-483D-468A-B4C0-CA2799858726}" type="slidenum">
              <a:rPr lang="fr-FR" smtClean="0"/>
              <a:t>‹N°›</a:t>
            </a:fld>
            <a:endParaRPr lang="fr-FR"/>
          </a:p>
        </p:txBody>
      </p:sp>
    </p:spTree>
    <p:extLst>
      <p:ext uri="{BB962C8B-B14F-4D97-AF65-F5344CB8AC3E}">
        <p14:creationId xmlns:p14="http://schemas.microsoft.com/office/powerpoint/2010/main" val="314594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187DBBA-DE25-4273-A3C9-4FBB44EECCD9}" type="datetimeFigureOut">
              <a:rPr lang="fr-FR" smtClean="0"/>
              <a:t>20/03/2024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8D8FBBC-483D-468A-B4C0-CA2799858726}" type="slidenum">
              <a:rPr lang="fr-FR" smtClean="0"/>
              <a:t>‹N°›</a:t>
            </a:fld>
            <a:endParaRPr lang="fr-FR"/>
          </a:p>
        </p:txBody>
      </p:sp>
    </p:spTree>
    <p:extLst>
      <p:ext uri="{BB962C8B-B14F-4D97-AF65-F5344CB8AC3E}">
        <p14:creationId xmlns:p14="http://schemas.microsoft.com/office/powerpoint/2010/main" val="53509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187DBBA-DE25-4273-A3C9-4FBB44EECCD9}" type="datetimeFigureOut">
              <a:rPr lang="fr-FR" smtClean="0"/>
              <a:t>20/03/2024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D8FBBC-483D-468A-B4C0-CA2799858726}" type="slidenum">
              <a:rPr lang="fr-FR" smtClean="0"/>
              <a:t>‹N°›</a:t>
            </a:fld>
            <a:endParaRPr lang="fr-FR"/>
          </a:p>
        </p:txBody>
      </p:sp>
    </p:spTree>
    <p:extLst>
      <p:ext uri="{BB962C8B-B14F-4D97-AF65-F5344CB8AC3E}">
        <p14:creationId xmlns:p14="http://schemas.microsoft.com/office/powerpoint/2010/main" val="241951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187DBBA-DE25-4273-A3C9-4FBB44EECCD9}" type="datetimeFigureOut">
              <a:rPr lang="fr-FR" smtClean="0"/>
              <a:t>20/03/2024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D8FBBC-483D-468A-B4C0-CA2799858726}" type="slidenum">
              <a:rPr lang="fr-FR" smtClean="0"/>
              <a:t>‹N°›</a:t>
            </a:fld>
            <a:endParaRPr lang="fr-FR"/>
          </a:p>
        </p:txBody>
      </p:sp>
    </p:spTree>
    <p:extLst>
      <p:ext uri="{BB962C8B-B14F-4D97-AF65-F5344CB8AC3E}">
        <p14:creationId xmlns:p14="http://schemas.microsoft.com/office/powerpoint/2010/main" val="136146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7DBBA-DE25-4273-A3C9-4FBB44EECCD9}" type="datetimeFigureOut">
              <a:rPr lang="fr-FR" smtClean="0"/>
              <a:t>20/03/2024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8FBBC-483D-468A-B4C0-CA2799858726}" type="slidenum">
              <a:rPr lang="fr-FR" smtClean="0"/>
              <a:t>‹N°›</a:t>
            </a:fld>
            <a:endParaRPr lang="fr-FR"/>
          </a:p>
        </p:txBody>
      </p:sp>
    </p:spTree>
    <p:extLst>
      <p:ext uri="{BB962C8B-B14F-4D97-AF65-F5344CB8AC3E}">
        <p14:creationId xmlns:p14="http://schemas.microsoft.com/office/powerpoint/2010/main" val="1621862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7404BC3-EB23-4415-9FA4-024CD6C317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669" y="417250"/>
            <a:ext cx="10968855" cy="6036816"/>
          </a:xfrm>
          <a:prstGeom prst="rect">
            <a:avLst/>
          </a:prstGeom>
        </p:spPr>
      </p:pic>
    </p:spTree>
    <p:extLst>
      <p:ext uri="{BB962C8B-B14F-4D97-AF65-F5344CB8AC3E}">
        <p14:creationId xmlns:p14="http://schemas.microsoft.com/office/powerpoint/2010/main" val="395857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9898" y="437803"/>
            <a:ext cx="11297920" cy="4124206"/>
          </a:xfrm>
          <a:prstGeom prst="rect">
            <a:avLst/>
          </a:prstGeom>
        </p:spPr>
        <p:txBody>
          <a:bodyPr wrap="square">
            <a:spAutoFit/>
          </a:bodyPr>
          <a:lstStyle/>
          <a:p>
            <a:pPr>
              <a:spcBef>
                <a:spcPts val="600"/>
              </a:spcBef>
              <a:spcAft>
                <a:spcPts val="1200"/>
              </a:spcAft>
            </a:pPr>
            <a:r>
              <a:rPr lang="en-US" sz="1100" b="1" i="1" dirty="0">
                <a:latin typeface="Times New Roman" panose="02020603050405020304" pitchFamily="18" charset="0"/>
                <a:ea typeface="Calibri" panose="020F0502020204030204" pitchFamily="34" charset="0"/>
                <a:cs typeface="Times New Roman" panose="02020603050405020304" pitchFamily="18" charset="0"/>
              </a:rPr>
              <a:t>Supplementary Figure 1. Impact of treatment with UV-inactivated OsHV-1 on oyster survival and viral infection</a:t>
            </a:r>
            <a:endParaRPr lang="fr-FR" sz="1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600"/>
              </a:spcBef>
              <a:spcAft>
                <a:spcPts val="1200"/>
              </a:spcAft>
              <a:buFont typeface="+mj-lt"/>
              <a:buAutoNum type="alphaUcPeriod"/>
              <a:tabLst>
                <a:tab pos="228600" algn="l"/>
                <a:tab pos="457200" algn="l"/>
              </a:tabLst>
            </a:pPr>
            <a:r>
              <a:rPr lang="en-US" sz="1100" b="1" i="1" dirty="0">
                <a:latin typeface="Times New Roman" panose="02020603050405020304" pitchFamily="18" charset="0"/>
                <a:ea typeface="Calibri" panose="020F0502020204030204" pitchFamily="34" charset="0"/>
                <a:cs typeface="Times New Roman" panose="02020603050405020304" pitchFamily="18" charset="0"/>
              </a:rPr>
              <a:t>Experimental design for immune priming using UV-inactivated OsHV-1 suspension (mortality monitoring in Figure 1).</a:t>
            </a:r>
            <a:r>
              <a:rPr lang="en-US" sz="1100" i="1" dirty="0">
                <a:latin typeface="Times New Roman" panose="02020603050405020304" pitchFamily="18" charset="0"/>
                <a:ea typeface="Calibri" panose="020F0502020204030204" pitchFamily="34" charset="0"/>
                <a:cs typeface="Times New Roman" panose="02020603050405020304" pitchFamily="18" charset="0"/>
              </a:rPr>
              <a:t> OsHV-1 susceptible oysters were first exposed  by injection to UV treated OsHV-1 (virus UV, 10exp5 UG/µL- virus-UV in red), poly (I:C) (green),  UV-treated virus free suspension  (free virus UV, in black) or filtered seawater (FSW in blue) one day before being challenged with contaminated seawater (CSW) or filtered seawater as a control (SW). Mortalities were monitored daily for 7 days after the challenge and oysters sampled for viral DNA, RNA and oyster RNA extractions at T0 (beginning of the experiment), T1 (24hrs after priming), T2 (24hrs after challenge) and T3 (48hrs after challenge).</a:t>
            </a:r>
            <a:endParaRPr lang="fr-FR" sz="1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600"/>
              </a:spcBef>
              <a:spcAft>
                <a:spcPts val="1200"/>
              </a:spcAft>
              <a:buFont typeface="+mj-lt"/>
              <a:buAutoNum type="alphaUcPeriod"/>
              <a:tabLst>
                <a:tab pos="228600" algn="l"/>
                <a:tab pos="457200" algn="l"/>
              </a:tabLst>
            </a:pPr>
            <a:r>
              <a:rPr lang="en-US" sz="1100" b="1" i="1" dirty="0">
                <a:latin typeface="Times New Roman" panose="02020603050405020304" pitchFamily="18" charset="0"/>
                <a:ea typeface="Calibri" panose="020F0502020204030204" pitchFamily="34" charset="0"/>
                <a:cs typeface="Times New Roman" panose="02020603050405020304" pitchFamily="18" charset="0"/>
              </a:rPr>
              <a:t>UV-inactivated OsHV-1 treatment increases oyster survival after virus infection.</a:t>
            </a:r>
            <a:r>
              <a:rPr lang="en-US" sz="1100" i="1" dirty="0">
                <a:latin typeface="Times New Roman" panose="02020603050405020304" pitchFamily="18" charset="0"/>
                <a:ea typeface="Calibri" panose="020F0502020204030204" pitchFamily="34" charset="0"/>
                <a:cs typeface="Times New Roman" panose="02020603050405020304" pitchFamily="18" charset="0"/>
              </a:rPr>
              <a:t> Kaplan-Meier curves of an independent experiment (replicate to Figure 1) showing probability of oyster survival after a primary exposure to UV treated OsHV-1 </a:t>
            </a:r>
            <a:r>
              <a:rPr lang="en-US" sz="1100" i="1">
                <a:latin typeface="Times New Roman" panose="02020603050405020304" pitchFamily="18" charset="0"/>
                <a:ea typeface="Calibri" panose="020F0502020204030204" pitchFamily="34" charset="0"/>
                <a:cs typeface="Times New Roman" panose="02020603050405020304" pitchFamily="18" charset="0"/>
              </a:rPr>
              <a:t>(virus UV </a:t>
            </a:r>
            <a:r>
              <a:rPr lang="en-US" sz="1100" i="1" dirty="0">
                <a:latin typeface="Times New Roman" panose="02020603050405020304" pitchFamily="18" charset="0"/>
                <a:ea typeface="Calibri" panose="020F0502020204030204" pitchFamily="34" charset="0"/>
                <a:cs typeface="Times New Roman" panose="02020603050405020304" pitchFamily="18" charset="0"/>
              </a:rPr>
              <a:t>in red), poly (I:C) (PIC, in green),  UV-treated non-viral suspension  (free virus UV, in black) or filtered seawater (FSW in blue) and a secondary exposure to OsHV-1 contaminated seawater (Virus) (plain lines). Mortalities in each group of 30 oysters (15 per tank) were monitored for 7 days after infection. **** indicates p-value &lt;0.0001; ns indicates non </a:t>
            </a:r>
            <a:r>
              <a:rPr lang="en-US" sz="1100" i="1" dirty="0" err="1">
                <a:latin typeface="Times New Roman" panose="02020603050405020304" pitchFamily="18" charset="0"/>
                <a:ea typeface="Calibri" panose="020F0502020204030204" pitchFamily="34" charset="0"/>
                <a:cs typeface="Times New Roman" panose="02020603050405020304" pitchFamily="18" charset="0"/>
              </a:rPr>
              <a:t>significative</a:t>
            </a:r>
            <a:r>
              <a:rPr lang="en-US" sz="1100" i="1" dirty="0">
                <a:latin typeface="Times New Roman" panose="02020603050405020304" pitchFamily="18" charset="0"/>
                <a:ea typeface="Calibri" panose="020F0502020204030204" pitchFamily="34" charset="0"/>
                <a:cs typeface="Times New Roman" panose="02020603050405020304" pitchFamily="18" charset="0"/>
              </a:rPr>
              <a:t> differences, log-rank test (n=30).</a:t>
            </a:r>
            <a:endParaRPr lang="fr-FR" sz="1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600"/>
              </a:spcBef>
              <a:spcAft>
                <a:spcPts val="1200"/>
              </a:spcAft>
              <a:buFont typeface="+mj-lt"/>
              <a:buAutoNum type="alphaUcPeriod"/>
              <a:tabLst>
                <a:tab pos="228600" algn="l"/>
                <a:tab pos="457200" algn="l"/>
              </a:tabLst>
            </a:pPr>
            <a:r>
              <a:rPr lang="en-US" sz="1100" b="1" i="1" dirty="0">
                <a:latin typeface="Times New Roman" panose="02020603050405020304" pitchFamily="18" charset="0"/>
                <a:ea typeface="Calibri" panose="020F0502020204030204" pitchFamily="34" charset="0"/>
                <a:cs typeface="Times New Roman" panose="02020603050405020304" pitchFamily="18" charset="0"/>
              </a:rPr>
              <a:t>UV-inactivated OsHV-1 treatment blocks viral replication. </a:t>
            </a:r>
            <a:r>
              <a:rPr lang="en-US" sz="1100" i="1" dirty="0">
                <a:latin typeface="Times New Roman" panose="02020603050405020304" pitchFamily="18" charset="0"/>
                <a:ea typeface="Calibri" panose="020F0502020204030204" pitchFamily="34" charset="0"/>
                <a:cs typeface="Times New Roman" panose="02020603050405020304" pitchFamily="18" charset="0"/>
              </a:rPr>
              <a:t>OsHV-1 ORF80-87-99 expression was monitored using the same protocol as for oyster gene monitoring in samples from experiment described in sup.Figure1.  Gene expression was compared in oysters sampled 24hrs after priming (T1, before challenge) and 48hrs after challenge (T3) with CSW for the four treatment conditions (“virus UV” in red, “free virus UV” in black, FSW in blue and poly(I:C) in green). Mann-Whitney T test, * </a:t>
            </a:r>
            <a:r>
              <a:rPr lang="en-US" sz="1100" i="1" dirty="0" err="1">
                <a:latin typeface="Times New Roman" panose="02020603050405020304" pitchFamily="18" charset="0"/>
                <a:ea typeface="Calibri" panose="020F0502020204030204" pitchFamily="34" charset="0"/>
                <a:cs typeface="Times New Roman" panose="02020603050405020304" pitchFamily="18" charset="0"/>
              </a:rPr>
              <a:t>pvalue</a:t>
            </a:r>
            <a:r>
              <a:rPr lang="en-US" sz="1100" i="1" dirty="0">
                <a:latin typeface="Times New Roman" panose="02020603050405020304" pitchFamily="18" charset="0"/>
                <a:ea typeface="Calibri" panose="020F0502020204030204" pitchFamily="34" charset="0"/>
                <a:cs typeface="Times New Roman" panose="02020603050405020304" pitchFamily="18" charset="0"/>
              </a:rPr>
              <a:t> &lt; 0,05; *** </a:t>
            </a:r>
            <a:r>
              <a:rPr lang="en-US" sz="1100" i="1" dirty="0" err="1">
                <a:latin typeface="Times New Roman" panose="02020603050405020304" pitchFamily="18" charset="0"/>
                <a:ea typeface="Calibri" panose="020F0502020204030204" pitchFamily="34" charset="0"/>
                <a:cs typeface="Times New Roman" panose="02020603050405020304" pitchFamily="18" charset="0"/>
              </a:rPr>
              <a:t>pvalue</a:t>
            </a:r>
            <a:r>
              <a:rPr lang="en-US" sz="1100" i="1" dirty="0">
                <a:latin typeface="Times New Roman" panose="02020603050405020304" pitchFamily="18" charset="0"/>
                <a:ea typeface="Calibri" panose="020F0502020204030204" pitchFamily="34" charset="0"/>
                <a:cs typeface="Times New Roman" panose="02020603050405020304" pitchFamily="18" charset="0"/>
              </a:rPr>
              <a:t>&lt;0,005, ****</a:t>
            </a:r>
            <a:r>
              <a:rPr lang="en-US" sz="1100" i="1" dirty="0" err="1">
                <a:latin typeface="Times New Roman" panose="02020603050405020304" pitchFamily="18" charset="0"/>
                <a:ea typeface="Calibri" panose="020F0502020204030204" pitchFamily="34" charset="0"/>
                <a:cs typeface="Times New Roman" panose="02020603050405020304" pitchFamily="18" charset="0"/>
              </a:rPr>
              <a:t>pvalue</a:t>
            </a:r>
            <a:r>
              <a:rPr lang="en-US" sz="1100" i="1" dirty="0">
                <a:latin typeface="Times New Roman" panose="02020603050405020304" pitchFamily="18" charset="0"/>
                <a:ea typeface="Calibri" panose="020F0502020204030204" pitchFamily="34" charset="0"/>
                <a:cs typeface="Times New Roman" panose="02020603050405020304" pitchFamily="18" charset="0"/>
              </a:rPr>
              <a:t>&lt;0,0001, ns- non </a:t>
            </a:r>
            <a:r>
              <a:rPr lang="en-US" sz="1100" i="1" dirty="0" err="1">
                <a:latin typeface="Times New Roman" panose="02020603050405020304" pitchFamily="18" charset="0"/>
                <a:ea typeface="Calibri" panose="020F0502020204030204" pitchFamily="34" charset="0"/>
                <a:cs typeface="Times New Roman" panose="02020603050405020304" pitchFamily="18" charset="0"/>
              </a:rPr>
              <a:t>significative</a:t>
            </a:r>
            <a:r>
              <a:rPr lang="en-US" sz="1100" i="1" dirty="0">
                <a:latin typeface="Times New Roman" panose="02020603050405020304" pitchFamily="18" charset="0"/>
                <a:ea typeface="Calibri" panose="020F0502020204030204" pitchFamily="34" charset="0"/>
                <a:cs typeface="Times New Roman" panose="02020603050405020304" pitchFamily="18" charset="0"/>
              </a:rPr>
              <a:t> (n=10). </a:t>
            </a:r>
            <a:endParaRPr lang="fr-FR" sz="1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600"/>
              </a:spcBef>
              <a:spcAft>
                <a:spcPts val="1200"/>
              </a:spcAft>
              <a:buFont typeface="+mj-lt"/>
              <a:buAutoNum type="alphaUcPeriod"/>
              <a:tabLst>
                <a:tab pos="228600" algn="l"/>
                <a:tab pos="457200" algn="l"/>
              </a:tabLst>
            </a:pPr>
            <a:r>
              <a:rPr lang="en-US" sz="1100" b="1" i="1" dirty="0">
                <a:latin typeface="Times New Roman" panose="02020603050405020304" pitchFamily="18" charset="0"/>
                <a:ea typeface="Calibri" panose="020F0502020204030204" pitchFamily="34" charset="0"/>
                <a:cs typeface="Times New Roman" panose="02020603050405020304" pitchFamily="18" charset="0"/>
              </a:rPr>
              <a:t>UV-inactivated OsHV-1 treatment induces antiviral gene expression. </a:t>
            </a:r>
            <a:r>
              <a:rPr lang="en-US" sz="1100" i="1" dirty="0">
                <a:latin typeface="Times New Roman" panose="02020603050405020304" pitchFamily="18" charset="0"/>
                <a:ea typeface="Calibri" panose="020F0502020204030204" pitchFamily="34" charset="0"/>
                <a:cs typeface="Times New Roman" panose="02020603050405020304" pitchFamily="18" charset="0"/>
              </a:rPr>
              <a:t>Oyster gene expression was monitored using qPCR in samples from experiment described in panel A.  Gene expression was compared for the four treatment conditions (“virus UV” in red, “free virus UV” in black, FSW in blue and poly(I:C) in green). Mann-Whitney T test, **</a:t>
            </a:r>
            <a:r>
              <a:rPr lang="en-US" sz="1100" i="1" dirty="0" err="1">
                <a:latin typeface="Times New Roman" panose="02020603050405020304" pitchFamily="18" charset="0"/>
                <a:ea typeface="Calibri" panose="020F0502020204030204" pitchFamily="34" charset="0"/>
                <a:cs typeface="Times New Roman" panose="02020603050405020304" pitchFamily="18" charset="0"/>
              </a:rPr>
              <a:t>pvalue</a:t>
            </a:r>
            <a:r>
              <a:rPr lang="en-US" sz="1100" i="1" dirty="0">
                <a:latin typeface="Times New Roman" panose="02020603050405020304" pitchFamily="18" charset="0"/>
                <a:ea typeface="Calibri" panose="020F0502020204030204" pitchFamily="34" charset="0"/>
                <a:cs typeface="Times New Roman" panose="02020603050405020304" pitchFamily="18" charset="0"/>
              </a:rPr>
              <a:t> &lt; 0,01; *** </a:t>
            </a:r>
            <a:r>
              <a:rPr lang="en-US" sz="1100" i="1" dirty="0" err="1">
                <a:latin typeface="Times New Roman" panose="02020603050405020304" pitchFamily="18" charset="0"/>
                <a:ea typeface="Calibri" panose="020F0502020204030204" pitchFamily="34" charset="0"/>
                <a:cs typeface="Times New Roman" panose="02020603050405020304" pitchFamily="18" charset="0"/>
              </a:rPr>
              <a:t>pvalue</a:t>
            </a:r>
            <a:r>
              <a:rPr lang="en-US" sz="1100" i="1" dirty="0">
                <a:latin typeface="Times New Roman" panose="02020603050405020304" pitchFamily="18" charset="0"/>
                <a:ea typeface="Calibri" panose="020F0502020204030204" pitchFamily="34" charset="0"/>
                <a:cs typeface="Times New Roman" panose="02020603050405020304" pitchFamily="18" charset="0"/>
              </a:rPr>
              <a:t>&lt;0,005, ****</a:t>
            </a:r>
            <a:r>
              <a:rPr lang="en-US" sz="1100" i="1" dirty="0" err="1">
                <a:latin typeface="Times New Roman" panose="02020603050405020304" pitchFamily="18" charset="0"/>
                <a:ea typeface="Calibri" panose="020F0502020204030204" pitchFamily="34" charset="0"/>
                <a:cs typeface="Times New Roman" panose="02020603050405020304" pitchFamily="18" charset="0"/>
              </a:rPr>
              <a:t>pvalue</a:t>
            </a:r>
            <a:r>
              <a:rPr lang="en-US" sz="1100" i="1" dirty="0">
                <a:latin typeface="Times New Roman" panose="02020603050405020304" pitchFamily="18" charset="0"/>
                <a:ea typeface="Calibri" panose="020F0502020204030204" pitchFamily="34" charset="0"/>
                <a:cs typeface="Times New Roman" panose="02020603050405020304" pitchFamily="18" charset="0"/>
              </a:rPr>
              <a:t>&lt;0,0001, ns- non </a:t>
            </a:r>
            <a:r>
              <a:rPr lang="en-US" sz="1100" i="1" dirty="0" err="1">
                <a:latin typeface="Times New Roman" panose="02020603050405020304" pitchFamily="18" charset="0"/>
                <a:ea typeface="Calibri" panose="020F0502020204030204" pitchFamily="34" charset="0"/>
                <a:cs typeface="Times New Roman" panose="02020603050405020304" pitchFamily="18" charset="0"/>
              </a:rPr>
              <a:t>significative</a:t>
            </a:r>
            <a:r>
              <a:rPr lang="en-US" sz="1100" i="1" dirty="0">
                <a:latin typeface="Times New Roman" panose="02020603050405020304" pitchFamily="18" charset="0"/>
                <a:ea typeface="Calibri" panose="020F0502020204030204" pitchFamily="34" charset="0"/>
                <a:cs typeface="Times New Roman" panose="02020603050405020304" pitchFamily="18" charset="0"/>
              </a:rPr>
              <a:t> (n=10).</a:t>
            </a:r>
            <a:endParaRPr lang="fr-FR" sz="1100" dirty="0">
              <a:latin typeface="Times New Roman" panose="02020603050405020304" pitchFamily="18" charset="0"/>
              <a:ea typeface="Calibri" panose="020F0502020204030204" pitchFamily="34" charset="0"/>
              <a:cs typeface="Times New Roman" panose="02020603050405020304" pitchFamily="18" charset="0"/>
            </a:endParaRPr>
          </a:p>
          <a:p>
            <a:pPr marL="457200">
              <a:spcBef>
                <a:spcPts val="600"/>
              </a:spcBef>
              <a:spcAft>
                <a:spcPts val="1200"/>
              </a:spcAft>
            </a:pPr>
            <a:r>
              <a:rPr lang="en-US" sz="1100" i="1" dirty="0">
                <a:latin typeface="Times New Roman" panose="02020603050405020304" pitchFamily="18" charset="0"/>
                <a:ea typeface="Calibri" panose="020F0502020204030204" pitchFamily="34" charset="0"/>
                <a:cs typeface="Times New Roman" panose="02020603050405020304" pitchFamily="18" charset="0"/>
              </a:rPr>
              <a:t> </a:t>
            </a:r>
            <a:endParaRPr lang="fr-FR" sz="1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37889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485</Words>
  <Application>Microsoft Office PowerPoint</Application>
  <PresentationFormat>Grand écran</PresentationFormat>
  <Paragraphs>6</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Calibri Light</vt:lpstr>
      <vt:lpstr>Times New Roman</vt:lpstr>
      <vt:lpstr>Thème Office</vt:lpstr>
      <vt:lpstr>Présentation PowerPoint</vt:lpstr>
      <vt:lpstr>Présentation PowerPoint</vt:lpstr>
    </vt:vector>
  </TitlesOfParts>
  <Company>Ifremer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Caroline MONTAGNANI, Ifremer Montpellier PDG-RBE</dc:creator>
  <cp:lastModifiedBy>Caroline MONTAGNANI</cp:lastModifiedBy>
  <cp:revision>8</cp:revision>
  <dcterms:created xsi:type="dcterms:W3CDTF">2023-11-25T18:14:22Z</dcterms:created>
  <dcterms:modified xsi:type="dcterms:W3CDTF">2024-03-20T14:30:47Z</dcterms:modified>
</cp:coreProperties>
</file>