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DBBA-DE25-4273-A3C9-4FBB44EECCD9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FBBC-483D-468A-B4C0-CA27998587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421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DBBA-DE25-4273-A3C9-4FBB44EECCD9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FBBC-483D-468A-B4C0-CA27998587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249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DBBA-DE25-4273-A3C9-4FBB44EECCD9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FBBC-483D-468A-B4C0-CA27998587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470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DBBA-DE25-4273-A3C9-4FBB44EECCD9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FBBC-483D-468A-B4C0-CA27998587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82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DBBA-DE25-4273-A3C9-4FBB44EECCD9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FBBC-483D-468A-B4C0-CA27998587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61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DBBA-DE25-4273-A3C9-4FBB44EECCD9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FBBC-483D-468A-B4C0-CA27998587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45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DBBA-DE25-4273-A3C9-4FBB44EECCD9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FBBC-483D-468A-B4C0-CA27998587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54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DBBA-DE25-4273-A3C9-4FBB44EECCD9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FBBC-483D-468A-B4C0-CA27998587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946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DBBA-DE25-4273-A3C9-4FBB44EECCD9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FBBC-483D-468A-B4C0-CA27998587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509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DBBA-DE25-4273-A3C9-4FBB44EECCD9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FBBC-483D-468A-B4C0-CA27998587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51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DBBA-DE25-4273-A3C9-4FBB44EECCD9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FBBC-483D-468A-B4C0-CA27998587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46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7DBBA-DE25-4273-A3C9-4FBB44EECCD9}" type="datetimeFigureOut">
              <a:rPr lang="fr-FR" smtClean="0"/>
              <a:t>20/03/2024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8FBBC-483D-468A-B4C0-CA27998587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86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ED95442-B599-4FD1-AF24-FC4DB9390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59" y="763479"/>
            <a:ext cx="11121841" cy="384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7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9527" y="346493"/>
            <a:ext cx="1116676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Supplementary Figure 2. Optimal dose of UV-inactivated OsHV-1 suspension treatment</a:t>
            </a:r>
            <a:endParaRPr lang="fr-F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1200"/>
              </a:spcAft>
              <a:buFont typeface="+mj-lt"/>
              <a:buAutoNum type="alphaUcPeriod"/>
              <a:tabLst>
                <a:tab pos="457200" algn="l"/>
              </a:tabLst>
            </a:pPr>
            <a:r>
              <a:rPr lang="en-US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Experimental design testing optimal doses of UV-inactivated OsHV-1 suspension treatment.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two independent experiments two different families of OsHV-1 susceptible oysters, F15(a-4 month old) and 01/2020 (b-11 month old), were first injected with 5 different UV-treated OsHV-1 suspension (virus UV) serially diluted after UV-treatment and ranging from 10</a:t>
            </a:r>
            <a:r>
              <a:rPr lang="en-US" sz="1200" i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UG/µL to 10</a:t>
            </a:r>
            <a:r>
              <a:rPr lang="en-US" sz="1200" i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UG/µL (10 fold dilutions) or UV-treated virus free suspension (free virus UV) and filtered </a:t>
            </a:r>
            <a:r>
              <a:rPr lang="en-US" sz="12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seawater (FSW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as a negative controls (n=60 for each treatment). 24 hours after the first injection, each treatment group was separated in two groups that were challenged by injection of 100 µL (3,57.10</a:t>
            </a:r>
            <a:r>
              <a:rPr lang="en-US" sz="1200" i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copies UG/µL) of OsHV-1 suspension (“virus” condition,  n=30) or injected with 100µL of filtered artificial seawater as a control (“SW”, n=30). OsHV-1 suspension was prepared as previously described </a:t>
            </a:r>
            <a:r>
              <a:rPr lang="en-US" sz="1200" i="1" dirty="0">
                <a:solidFill>
                  <a:srgbClr val="FF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(26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Mortalities were monitored daily for 7 days after challenge. Oysters were sampled for viral DNA, at the end of the experiment.</a:t>
            </a:r>
            <a:r>
              <a:rPr lang="en-US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1200"/>
              </a:spcAft>
              <a:buFont typeface="+mj-lt"/>
              <a:buAutoNum type="alphaUcPeriod"/>
              <a:tabLst>
                <a:tab pos="457200" algn="l"/>
              </a:tabLst>
            </a:pPr>
            <a:r>
              <a:rPr lang="en-US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Survival monitoring for optimal dose of UV-inactivated OsHV-1 suspension treatment. a, b. Kaplan-Meier curves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showing probability of oyster survival in two independent experiments (a and b) after a primary exposure to different doses of UV treated OsHV-1 (virus-UV in different shades of red), UV-treated virus free suspension  (free virus UV, in black) or FSW (blue) and a secondary exposure to OsHV-1 suspension (plain lines) or filtered seawater (FSW, dotted lines). Controls reaching 100% survival (oysters challenged with FSW) appear hidden and merged behind the non-treated control line. Results show that injection of UV-treated OsHV-1 increased significantly oyster survival (p&lt;0,001) after challenge for the two most concentrated doses (10</a:t>
            </a:r>
            <a:r>
              <a:rPr lang="en-US" sz="1200" i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10</a:t>
            </a:r>
            <a:r>
              <a:rPr lang="en-US" sz="1200" i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copies of OsHV-1/µL) with survival rates of 90% and 80%, respectively (a). This result was confirmed in a similar experiment using a different oyster family where survival rates reached 97% for the two most elevated doses (b). Mortalities in each group of 30 oysters (15 per tank) were monitored for 7 days after infection. **** indicates p-value &lt;0.0001; log-rank test (n=30). </a:t>
            </a:r>
            <a:r>
              <a:rPr lang="en-US" sz="1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c,d</a:t>
            </a:r>
            <a:r>
              <a:rPr lang="en-US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Viral DNA loads in surviving oyster after optimal dose testing.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DNA loads monitoring in two independent experiments (c and d ) after challenge with live OsHV-1 were estimated by real time PCR in 10 individual oysters for each condition (different doses of UV-inactivated virus in different shades of red, UV-treated free virus suspension in black) 7 days after challenge  with OsHV-1 suspension (OsHV-1) or filtered seawater (control). DNA loads are expressed as copies of OsHV-1/ ng of oyster DNA. Analysis of DNA loads in survival oysters revealed low or undetectable virus DNA. Mann-Whitney T test, * 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pvalue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&lt; 0,05, **</a:t>
            </a:r>
            <a:r>
              <a:rPr lang="en-US" sz="1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pvalue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&lt;0,01, ns- non significative (n=5).</a:t>
            </a:r>
            <a:endParaRPr lang="fr-F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7889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549</Words>
  <Application>Microsoft Office PowerPoint</Application>
  <PresentationFormat>Grand écran</PresentationFormat>
  <Paragraphs>3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</vt:vector>
  </TitlesOfParts>
  <Company>Ifremer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Caroline MONTAGNANI, Ifremer Montpellier PDG-RBE</dc:creator>
  <cp:lastModifiedBy>Caroline MONTAGNANI</cp:lastModifiedBy>
  <cp:revision>6</cp:revision>
  <dcterms:created xsi:type="dcterms:W3CDTF">2023-11-25T18:14:22Z</dcterms:created>
  <dcterms:modified xsi:type="dcterms:W3CDTF">2024-03-20T14:32:05Z</dcterms:modified>
</cp:coreProperties>
</file>