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7DBBA-DE25-4273-A3C9-4FBB44EECCD9}" type="datetimeFigureOut">
              <a:rPr lang="fr-FR" smtClean="0"/>
              <a:t>20/03/2024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8FBBC-483D-468A-B4C0-CA27998587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4421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7DBBA-DE25-4273-A3C9-4FBB44EECCD9}" type="datetimeFigureOut">
              <a:rPr lang="fr-FR" smtClean="0"/>
              <a:t>20/03/2024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8FBBC-483D-468A-B4C0-CA27998587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6249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7DBBA-DE25-4273-A3C9-4FBB44EECCD9}" type="datetimeFigureOut">
              <a:rPr lang="fr-FR" smtClean="0"/>
              <a:t>20/03/2024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8FBBC-483D-468A-B4C0-CA27998587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6470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7DBBA-DE25-4273-A3C9-4FBB44EECCD9}" type="datetimeFigureOut">
              <a:rPr lang="fr-FR" smtClean="0"/>
              <a:t>20/03/2024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8FBBC-483D-468A-B4C0-CA27998587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7822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7DBBA-DE25-4273-A3C9-4FBB44EECCD9}" type="datetimeFigureOut">
              <a:rPr lang="fr-FR" smtClean="0"/>
              <a:t>20/03/2024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8FBBC-483D-468A-B4C0-CA27998587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3618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7DBBA-DE25-4273-A3C9-4FBB44EECCD9}" type="datetimeFigureOut">
              <a:rPr lang="fr-FR" smtClean="0"/>
              <a:t>20/03/2024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8FBBC-483D-468A-B4C0-CA27998587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1458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7DBBA-DE25-4273-A3C9-4FBB44EECCD9}" type="datetimeFigureOut">
              <a:rPr lang="fr-FR" smtClean="0"/>
              <a:t>20/03/2024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8FBBC-483D-468A-B4C0-CA27998587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0547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7DBBA-DE25-4273-A3C9-4FBB44EECCD9}" type="datetimeFigureOut">
              <a:rPr lang="fr-FR" smtClean="0"/>
              <a:t>20/03/2024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8FBBC-483D-468A-B4C0-CA27998587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5946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7DBBA-DE25-4273-A3C9-4FBB44EECCD9}" type="datetimeFigureOut">
              <a:rPr lang="fr-FR" smtClean="0"/>
              <a:t>20/03/2024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8FBBC-483D-468A-B4C0-CA27998587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5092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7DBBA-DE25-4273-A3C9-4FBB44EECCD9}" type="datetimeFigureOut">
              <a:rPr lang="fr-FR" smtClean="0"/>
              <a:t>20/03/2024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8FBBC-483D-468A-B4C0-CA27998587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9514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7DBBA-DE25-4273-A3C9-4FBB44EECCD9}" type="datetimeFigureOut">
              <a:rPr lang="fr-FR" smtClean="0"/>
              <a:t>20/03/2024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8FBBC-483D-468A-B4C0-CA27998587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146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87DBBA-DE25-4273-A3C9-4FBB44EECCD9}" type="datetimeFigureOut">
              <a:rPr lang="fr-FR" smtClean="0"/>
              <a:t>20/03/2024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D8FBBC-483D-468A-B4C0-CA27998587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1862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9748F6DD-E4C8-4655-A857-FE2321D028A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875" y="958788"/>
            <a:ext cx="11346250" cy="4412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8577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87927" y="567338"/>
            <a:ext cx="11416146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12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Supplementary Figure 4. Stability of UV-inactivated OsHV-1 suspension. </a:t>
            </a:r>
            <a:endParaRPr lang="fr-FR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12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 Experimental design testing the stability of UV-inactivated OsHV-1 suspension. </a:t>
            </a:r>
            <a:r>
              <a:rPr lang="en-US" sz="1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 test the stability of the UV-treated OsHV-1 suspension overtime, we used a susceptible oyster family (F15, 5 month old).  The UV-treated OsHV-1 suspension (virus UV, 10exp5 UG/µL) was conserved for 1 day, 8 days or 15 days at 3 different temperatures (4°C, 20°C, 25°C) before injection into oysters (n=60/condition). UV-treated virus free suspension (free virus UV) and filtered seawater </a:t>
            </a:r>
            <a:r>
              <a:rPr lang="en-US" sz="1200" i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(FSW) were </a:t>
            </a:r>
            <a:r>
              <a:rPr lang="en-US" sz="1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used as negative controls. Oysters were challenged by injection of 100 µL (3,57.10</a:t>
            </a:r>
            <a:r>
              <a:rPr lang="en-US" sz="1200" i="1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1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copies UG/µL) of OsHV-1 suspension (“virus” condition,  n=30) or injected with 100µL of filtered artificial seawater as a control (“SW”, n=30). Mortalities were monitored daily for 7 days after the challenge.</a:t>
            </a:r>
            <a:endParaRPr lang="fr-FR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12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B. UV-treated OsHV-1 suspension is stable aver time and at different temperatures. </a:t>
            </a:r>
            <a:r>
              <a:rPr lang="en-US" sz="1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Kaplan-Meier curves showing probability of oyster survival after a primary exposure to UV treated OsHV-1 (virus-UV in different shades of red) conserved 1 day, 8 days or 15 days at 3 different temperatures (4°C, 20°C, 25°C),  UV-treated non-viral suspension  (free virus UV, in black) or FSW (blue) and a secondary exposure to OsHV-1 suspension (plain lines) or filtered seawater (FSW, dotted lines). Controls reaching 100% survival (oysters challenged with FSW) appear hidden and merged behind the “virus UV” condition line. Survival rates indicate that UV-treated OsHV-1 suspensions were highly stable at the three tested temperature and for at least 15 days, efficiently protecting the oysters against OsHV-1. Survival rates were significantly higher in the UV-treated OsHV-1 injected animals at all times, with a mean of 94% (1 day, 15 days) and 89% (8 days). Mortalities in each group of 30 oysters (15 per tank) were monitored daily for 7 days after infection.*</a:t>
            </a:r>
            <a:r>
              <a:rPr lang="en-US" sz="1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pvalue</a:t>
            </a:r>
            <a:r>
              <a:rPr lang="en-US" sz="1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&lt;0,05, ***</a:t>
            </a:r>
            <a:r>
              <a:rPr lang="en-US" sz="1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pvalue</a:t>
            </a:r>
            <a:r>
              <a:rPr lang="en-US" sz="1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&lt;0,005 ,**** </a:t>
            </a:r>
            <a:r>
              <a:rPr lang="en-US" sz="1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pvalue</a:t>
            </a:r>
            <a:r>
              <a:rPr lang="en-US" sz="1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&lt;0.0001 using log-rank test (n=30).</a:t>
            </a:r>
            <a:endParaRPr lang="fr-FR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378897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403</Words>
  <Application>Microsoft Office PowerPoint</Application>
  <PresentationFormat>Grand écran</PresentationFormat>
  <Paragraphs>3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Thème Office</vt:lpstr>
      <vt:lpstr>Présentation PowerPoint</vt:lpstr>
      <vt:lpstr>Présentation PowerPoint</vt:lpstr>
    </vt:vector>
  </TitlesOfParts>
  <Company>Ifremer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Caroline MONTAGNANI, Ifremer Montpellier PDG-RBE</dc:creator>
  <cp:lastModifiedBy>Caroline MONTAGNANI</cp:lastModifiedBy>
  <cp:revision>6</cp:revision>
  <dcterms:created xsi:type="dcterms:W3CDTF">2023-11-25T18:14:22Z</dcterms:created>
  <dcterms:modified xsi:type="dcterms:W3CDTF">2024-03-20T14:48:36Z</dcterms:modified>
</cp:coreProperties>
</file>