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5" r:id="rId3"/>
    <p:sldId id="277" r:id="rId4"/>
  </p:sldIdLst>
  <p:sldSz cx="12192000" cy="6858000"/>
  <p:notesSz cx="6858000" cy="9144000"/>
  <p:custDataLst>
    <p:tags r:id="rId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F7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1.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image" Target="../media/image4.png"/><Relationship Id="rId3" Type="http://schemas.openxmlformats.org/officeDocument/2006/relationships/tags" Target="../tags/tag7.xml"/><Relationship Id="rId2" Type="http://schemas.openxmlformats.org/officeDocument/2006/relationships/image" Target="../media/image3.png"/><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566420" y="211455"/>
            <a:ext cx="10859770" cy="6361430"/>
            <a:chOff x="892" y="150"/>
            <a:chExt cx="16632" cy="9716"/>
          </a:xfrm>
        </p:grpSpPr>
        <p:sp>
          <p:nvSpPr>
            <p:cNvPr id="237" name="文本框 237"/>
            <p:cNvSpPr txBox="1"/>
            <p:nvPr>
              <p:custDataLst>
                <p:tags r:id="rId1"/>
              </p:custDataLst>
            </p:nvPr>
          </p:nvSpPr>
          <p:spPr>
            <a:xfrm>
              <a:off x="1394" y="8532"/>
              <a:ext cx="16130" cy="1334"/>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rtl="0" eaLnBrk="1" fontAlgn="auto" latinLnBrk="0" hangingPunct="1"/>
              <a:r>
                <a:rPr sz="1600" b="1">
                  <a:latin typeface="Times New Roman" panose="02020603050405020304" charset="0"/>
                  <a:cs typeface="Times New Roman" panose="02020603050405020304" charset="0"/>
                </a:rPr>
                <a:t>Figure </a:t>
              </a:r>
              <a:r>
                <a:rPr lang="en-US" sz="1600" b="1">
                  <a:latin typeface="Times New Roman" panose="02020603050405020304" charset="0"/>
                  <a:cs typeface="Times New Roman" panose="02020603050405020304" charset="0"/>
                </a:rPr>
                <a:t>S1</a:t>
              </a:r>
              <a:r>
                <a:rPr sz="1600">
                  <a:latin typeface="Times New Roman" panose="02020603050405020304" charset="0"/>
                  <a:cs typeface="Times New Roman" panose="02020603050405020304" charset="0"/>
                </a:rPr>
                <a:t> Rarefaction curves for bacterial (</a:t>
              </a:r>
              <a:r>
                <a:rPr lang="en-US" sz="1600" b="1">
                  <a:latin typeface="Times New Roman" panose="02020603050405020304" charset="0"/>
                  <a:cs typeface="Times New Roman" panose="02020603050405020304" charset="0"/>
                </a:rPr>
                <a:t>a</a:t>
              </a:r>
              <a:r>
                <a:rPr sz="1600">
                  <a:latin typeface="Times New Roman" panose="02020603050405020304" charset="0"/>
                  <a:cs typeface="Times New Roman" panose="02020603050405020304" charset="0"/>
                </a:rPr>
                <a:t>) and fungal (</a:t>
              </a:r>
              <a:r>
                <a:rPr lang="en-US" sz="1600" b="1">
                  <a:latin typeface="Times New Roman" panose="02020603050405020304" charset="0"/>
                  <a:cs typeface="Times New Roman" panose="02020603050405020304" charset="0"/>
                </a:rPr>
                <a:t>b</a:t>
              </a:r>
              <a:r>
                <a:rPr sz="1600">
                  <a:latin typeface="Times New Roman" panose="02020603050405020304" charset="0"/>
                  <a:cs typeface="Times New Roman" panose="02020603050405020304" charset="0"/>
                </a:rPr>
                <a:t>) operational taxonomic units (OTUs) generated from all 12 potato samples collected under three conditions i.e., locations (Kunming, Qujing, and Zhaotong), plant components (rhizosphere soil and roots), and sample types (healthy and diseased).</a:t>
              </a:r>
              <a:endParaRPr sz="1600">
                <a:latin typeface="Times New Roman" panose="02020603050405020304" charset="0"/>
                <a:cs typeface="Times New Roman" panose="02020603050405020304" charset="0"/>
              </a:endParaRPr>
            </a:p>
          </p:txBody>
        </p:sp>
        <p:grpSp>
          <p:nvGrpSpPr>
            <p:cNvPr id="6" name="组合 5"/>
            <p:cNvGrpSpPr/>
            <p:nvPr/>
          </p:nvGrpSpPr>
          <p:grpSpPr>
            <a:xfrm>
              <a:off x="892" y="150"/>
              <a:ext cx="16632" cy="8410"/>
              <a:chOff x="435" y="150"/>
              <a:chExt cx="17564" cy="8410"/>
            </a:xfrm>
          </p:grpSpPr>
          <p:grpSp>
            <p:nvGrpSpPr>
              <p:cNvPr id="3" name="组合 2"/>
              <p:cNvGrpSpPr/>
              <p:nvPr/>
            </p:nvGrpSpPr>
            <p:grpSpPr>
              <a:xfrm>
                <a:off x="435" y="150"/>
                <a:ext cx="8713" cy="8383"/>
                <a:chOff x="435" y="150"/>
                <a:chExt cx="9482" cy="8383"/>
              </a:xfrm>
            </p:grpSpPr>
            <p:sp>
              <p:nvSpPr>
                <p:cNvPr id="54" name="文本框 53"/>
                <p:cNvSpPr txBox="1"/>
                <p:nvPr>
                  <p:custDataLst>
                    <p:tags r:id="rId2"/>
                  </p:custDataLst>
                </p:nvPr>
              </p:nvSpPr>
              <p:spPr>
                <a:xfrm>
                  <a:off x="3937" y="150"/>
                  <a:ext cx="2544" cy="503"/>
                </a:xfrm>
                <a:prstGeom prst="rect">
                  <a:avLst/>
                </a:prstGeom>
                <a:noFill/>
              </p:spPr>
              <p:txBody>
                <a:bodyPr wrap="square" rtlCol="0" anchor="t">
                  <a:noAutofit/>
                </a:bodyPr>
                <a:p>
                  <a:pPr algn="ctr"/>
                  <a:r>
                    <a:rPr lang="en-US" altLang="zh-CN" sz="1600" b="1" kern="100">
                      <a:solidFill>
                        <a:schemeClr val="tx1"/>
                      </a:solidFill>
                      <a:latin typeface="Times New Roman" panose="02020603050405020304" charset="0"/>
                      <a:ea typeface="宋体" panose="02010600030101010101" pitchFamily="2" charset="-122"/>
                      <a:cs typeface="Times New Roman" panose="02020603050405020304" charset="0"/>
                      <a:sym typeface="Times New Roman" panose="02020603050405020304"/>
                    </a:rPr>
                    <a:t>a </a:t>
                  </a:r>
                  <a:r>
                    <a:rPr lang="en-US" altLang="zh-CN" sz="1600" kern="100">
                      <a:solidFill>
                        <a:schemeClr val="tx1"/>
                      </a:solidFill>
                      <a:latin typeface="Times New Roman" panose="02020603050405020304" charset="0"/>
                      <a:ea typeface="宋体" panose="02010600030101010101" pitchFamily="2" charset="-122"/>
                      <a:cs typeface="Times New Roman" panose="02020603050405020304" charset="0"/>
                      <a:sym typeface="Times New Roman" panose="02020603050405020304"/>
                    </a:rPr>
                    <a:t>Bacterial</a:t>
                  </a:r>
                  <a:r>
                    <a:rPr lang="en-US" sz="1600">
                      <a:latin typeface="Times New Roman" panose="02020603050405020304" charset="0"/>
                      <a:cs typeface="Times New Roman" panose="02020603050405020304" charset="0"/>
                      <a:sym typeface="+mn-ea"/>
                    </a:rPr>
                    <a:t> </a:t>
                  </a:r>
                  <a:endParaRPr lang="en-US" altLang="zh-CN" sz="1600" b="1" kern="100">
                    <a:solidFill>
                      <a:schemeClr val="tx1"/>
                    </a:solidFill>
                    <a:latin typeface="Times New Roman" panose="02020603050405020304" charset="0"/>
                    <a:ea typeface="宋体" panose="02010600030101010101" pitchFamily="2" charset="-122"/>
                    <a:cs typeface="Times New Roman" panose="02020603050405020304" charset="0"/>
                    <a:sym typeface="Times New Roman" panose="02020603050405020304"/>
                  </a:endParaRPr>
                </a:p>
              </p:txBody>
            </p:sp>
            <p:pic>
              <p:nvPicPr>
                <p:cNvPr id="2" name="图片 1"/>
                <p:cNvPicPr>
                  <a:picLocks noChangeAspect="1"/>
                </p:cNvPicPr>
                <p:nvPr>
                  <p:custDataLst>
                    <p:tags r:id="rId3"/>
                  </p:custDataLst>
                </p:nvPr>
              </p:nvPicPr>
              <p:blipFill>
                <a:blip r:embed="rId4"/>
                <a:stretch>
                  <a:fillRect/>
                </a:stretch>
              </p:blipFill>
              <p:spPr>
                <a:xfrm>
                  <a:off x="435" y="653"/>
                  <a:ext cx="9483" cy="7880"/>
                </a:xfrm>
                <a:prstGeom prst="rect">
                  <a:avLst/>
                </a:prstGeom>
              </p:spPr>
            </p:pic>
          </p:grpSp>
          <p:grpSp>
            <p:nvGrpSpPr>
              <p:cNvPr id="5" name="组合 4"/>
              <p:cNvGrpSpPr/>
              <p:nvPr/>
            </p:nvGrpSpPr>
            <p:grpSpPr>
              <a:xfrm>
                <a:off x="9377" y="195"/>
                <a:ext cx="8622" cy="8365"/>
                <a:chOff x="9377" y="195"/>
                <a:chExt cx="8622" cy="8365"/>
              </a:xfrm>
            </p:grpSpPr>
            <p:sp>
              <p:nvSpPr>
                <p:cNvPr id="55" name="文本框 54"/>
                <p:cNvSpPr txBox="1"/>
                <p:nvPr>
                  <p:custDataLst>
                    <p:tags r:id="rId5"/>
                  </p:custDataLst>
                </p:nvPr>
              </p:nvSpPr>
              <p:spPr>
                <a:xfrm>
                  <a:off x="13859" y="195"/>
                  <a:ext cx="1669" cy="486"/>
                </a:xfrm>
                <a:prstGeom prst="rect">
                  <a:avLst/>
                </a:prstGeom>
                <a:noFill/>
              </p:spPr>
              <p:txBody>
                <a:bodyPr wrap="square" rtlCol="0" anchor="t">
                  <a:noAutofit/>
                </a:bodyPr>
                <a:p>
                  <a:pPr algn="ctr"/>
                  <a:r>
                    <a:rPr lang="en-US" altLang="zh-CN" sz="1600" b="1" kern="100">
                      <a:solidFill>
                        <a:schemeClr val="tx1"/>
                      </a:solidFill>
                      <a:latin typeface="Times New Roman" panose="02020603050405020304" charset="0"/>
                      <a:ea typeface="宋体" panose="02010600030101010101" pitchFamily="2" charset="-122"/>
                      <a:cs typeface="Times New Roman" panose="02020603050405020304" charset="0"/>
                      <a:sym typeface="Times New Roman" panose="02020603050405020304"/>
                    </a:rPr>
                    <a:t>b </a:t>
                  </a:r>
                  <a:r>
                    <a:rPr lang="en-US" altLang="zh-CN" sz="1600">
                      <a:latin typeface="Times New Roman" panose="02020603050405020304" charset="0"/>
                      <a:cs typeface="Times New Roman" panose="02020603050405020304" charset="0"/>
                      <a:sym typeface="+mn-ea"/>
                    </a:rPr>
                    <a:t>Fungal</a:t>
                  </a:r>
                  <a:r>
                    <a:rPr lang="en-US" altLang="zh-CN" sz="1600" b="1" kern="100">
                      <a:solidFill>
                        <a:schemeClr val="tx1"/>
                      </a:solidFill>
                      <a:latin typeface="Times New Roman" panose="02020603050405020304" charset="0"/>
                      <a:ea typeface="宋体" panose="02010600030101010101" pitchFamily="2" charset="-122"/>
                      <a:cs typeface="Times New Roman" panose="02020603050405020304" charset="0"/>
                      <a:sym typeface="Times New Roman" panose="02020603050405020304"/>
                    </a:rPr>
                    <a:t> </a:t>
                  </a:r>
                  <a:r>
                    <a:rPr lang="en-US" sz="1600">
                      <a:latin typeface="Times New Roman" panose="02020603050405020304" charset="0"/>
                      <a:cs typeface="Times New Roman" panose="02020603050405020304" charset="0"/>
                      <a:sym typeface="+mn-ea"/>
                    </a:rPr>
                    <a:t> </a:t>
                  </a:r>
                  <a:endParaRPr lang="en-US" altLang="zh-CN" sz="1600" b="1" kern="100">
                    <a:solidFill>
                      <a:schemeClr val="tx1"/>
                    </a:solidFill>
                    <a:latin typeface="Times New Roman" panose="02020603050405020304" charset="0"/>
                    <a:ea typeface="宋体" panose="02010600030101010101" pitchFamily="2" charset="-122"/>
                    <a:cs typeface="Times New Roman" panose="02020603050405020304" charset="0"/>
                    <a:sym typeface="Times New Roman" panose="02020603050405020304"/>
                  </a:endParaRPr>
                </a:p>
              </p:txBody>
            </p:sp>
            <p:pic>
              <p:nvPicPr>
                <p:cNvPr id="4" name="图片 3"/>
                <p:cNvPicPr>
                  <a:picLocks noChangeAspect="1"/>
                </p:cNvPicPr>
                <p:nvPr>
                  <p:custDataLst>
                    <p:tags r:id="rId6"/>
                  </p:custDataLst>
                </p:nvPr>
              </p:nvPicPr>
              <p:blipFill>
                <a:blip r:embed="rId7"/>
                <a:stretch>
                  <a:fillRect/>
                </a:stretch>
              </p:blipFill>
              <p:spPr>
                <a:xfrm>
                  <a:off x="9377" y="680"/>
                  <a:ext cx="8622" cy="7880"/>
                </a:xfrm>
                <a:prstGeom prst="rect">
                  <a:avLst/>
                </a:prstGeom>
              </p:spPr>
            </p:pic>
          </p:gr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490220" y="257810"/>
            <a:ext cx="11140925" cy="6057900"/>
            <a:chOff x="413" y="406"/>
            <a:chExt cx="18391" cy="9540"/>
          </a:xfrm>
        </p:grpSpPr>
        <p:grpSp>
          <p:nvGrpSpPr>
            <p:cNvPr id="10" name="组合 9"/>
            <p:cNvGrpSpPr/>
            <p:nvPr/>
          </p:nvGrpSpPr>
          <p:grpSpPr>
            <a:xfrm>
              <a:off x="414" y="406"/>
              <a:ext cx="18251" cy="7702"/>
              <a:chOff x="414" y="153"/>
              <a:chExt cx="18251" cy="7955"/>
            </a:xfrm>
          </p:grpSpPr>
          <p:pic>
            <p:nvPicPr>
              <p:cNvPr id="4" name="图片 1"/>
              <p:cNvPicPr>
                <a:picLocks noChangeAspect="1"/>
              </p:cNvPicPr>
              <p:nvPr>
                <p:custDataLst>
                  <p:tags r:id="rId1"/>
                </p:custDataLst>
              </p:nvPr>
            </p:nvPicPr>
            <p:blipFill>
              <a:blip r:embed="rId2"/>
              <a:stretch>
                <a:fillRect/>
              </a:stretch>
            </p:blipFill>
            <p:spPr>
              <a:xfrm>
                <a:off x="414" y="819"/>
                <a:ext cx="9012" cy="7289"/>
              </a:xfrm>
              <a:prstGeom prst="rect">
                <a:avLst/>
              </a:prstGeom>
              <a:noFill/>
              <a:ln>
                <a:noFill/>
              </a:ln>
            </p:spPr>
          </p:pic>
          <p:pic>
            <p:nvPicPr>
              <p:cNvPr id="5" name="图片 4"/>
              <p:cNvPicPr>
                <a:picLocks noChangeAspect="1"/>
              </p:cNvPicPr>
              <p:nvPr>
                <p:custDataLst>
                  <p:tags r:id="rId3"/>
                </p:custDataLst>
              </p:nvPr>
            </p:nvPicPr>
            <p:blipFill>
              <a:blip r:embed="rId4"/>
              <a:stretch>
                <a:fillRect/>
              </a:stretch>
            </p:blipFill>
            <p:spPr>
              <a:xfrm>
                <a:off x="9682" y="819"/>
                <a:ext cx="8983" cy="7288"/>
              </a:xfrm>
              <a:prstGeom prst="rect">
                <a:avLst/>
              </a:prstGeom>
            </p:spPr>
          </p:pic>
          <p:sp>
            <p:nvSpPr>
              <p:cNvPr id="6" name="文本框 5"/>
              <p:cNvSpPr txBox="1"/>
              <p:nvPr>
                <p:custDataLst>
                  <p:tags r:id="rId5"/>
                </p:custDataLst>
              </p:nvPr>
            </p:nvSpPr>
            <p:spPr>
              <a:xfrm>
                <a:off x="4025" y="153"/>
                <a:ext cx="2276" cy="519"/>
              </a:xfrm>
              <a:prstGeom prst="rect">
                <a:avLst/>
              </a:prstGeom>
              <a:noFill/>
            </p:spPr>
            <p:txBody>
              <a:bodyPr wrap="square" rtlCol="0" anchor="t">
                <a:noAutofit/>
              </a:bodyPr>
              <a:p>
                <a:pPr algn="ctr"/>
                <a:r>
                  <a:rPr lang="en-US" altLang="zh-CN" sz="1600" b="1" kern="100">
                    <a:solidFill>
                      <a:schemeClr val="tx1"/>
                    </a:solidFill>
                    <a:latin typeface="Times New Roman" panose="02020603050405020304" charset="0"/>
                    <a:ea typeface="宋体" panose="02010600030101010101" pitchFamily="2" charset="-122"/>
                    <a:cs typeface="Times New Roman" panose="02020603050405020304" charset="0"/>
                    <a:sym typeface="Times New Roman" panose="02020603050405020304"/>
                  </a:rPr>
                  <a:t>a </a:t>
                </a:r>
                <a:r>
                  <a:rPr lang="en-US" altLang="zh-CN" sz="1600" kern="100">
                    <a:solidFill>
                      <a:schemeClr val="tx1"/>
                    </a:solidFill>
                    <a:latin typeface="Times New Roman" panose="02020603050405020304" charset="0"/>
                    <a:ea typeface="宋体" panose="02010600030101010101" pitchFamily="2" charset="-122"/>
                    <a:cs typeface="Times New Roman" panose="02020603050405020304" charset="0"/>
                    <a:sym typeface="Times New Roman" panose="02020603050405020304"/>
                  </a:rPr>
                  <a:t>Bacterial</a:t>
                </a:r>
                <a:r>
                  <a:rPr lang="en-US" sz="1600">
                    <a:latin typeface="Times New Roman" panose="02020603050405020304" charset="0"/>
                    <a:cs typeface="Times New Roman" panose="02020603050405020304" charset="0"/>
                    <a:sym typeface="+mn-ea"/>
                  </a:rPr>
                  <a:t> </a:t>
                </a:r>
                <a:endParaRPr lang="en-US" altLang="zh-CN" sz="1600" b="1" kern="100">
                  <a:solidFill>
                    <a:schemeClr val="tx1"/>
                  </a:solidFill>
                  <a:latin typeface="Times New Roman" panose="02020603050405020304" charset="0"/>
                  <a:ea typeface="宋体" panose="02010600030101010101" pitchFamily="2" charset="-122"/>
                  <a:cs typeface="Times New Roman" panose="02020603050405020304" charset="0"/>
                  <a:sym typeface="Times New Roman" panose="02020603050405020304"/>
                </a:endParaRPr>
              </a:p>
            </p:txBody>
          </p:sp>
          <p:sp>
            <p:nvSpPr>
              <p:cNvPr id="8" name="文本框 7"/>
              <p:cNvSpPr txBox="1"/>
              <p:nvPr>
                <p:custDataLst>
                  <p:tags r:id="rId6"/>
                </p:custDataLst>
              </p:nvPr>
            </p:nvSpPr>
            <p:spPr>
              <a:xfrm>
                <a:off x="13648" y="169"/>
                <a:ext cx="1625" cy="501"/>
              </a:xfrm>
              <a:prstGeom prst="rect">
                <a:avLst/>
              </a:prstGeom>
              <a:noFill/>
            </p:spPr>
            <p:txBody>
              <a:bodyPr wrap="square" rtlCol="0" anchor="t">
                <a:noAutofit/>
              </a:bodyPr>
              <a:p>
                <a:pPr algn="ctr"/>
                <a:r>
                  <a:rPr lang="en-US" altLang="zh-CN" sz="1600" b="1" kern="100">
                    <a:solidFill>
                      <a:schemeClr val="tx1"/>
                    </a:solidFill>
                    <a:latin typeface="Times New Roman" panose="02020603050405020304" charset="0"/>
                    <a:ea typeface="宋体" panose="02010600030101010101" pitchFamily="2" charset="-122"/>
                    <a:cs typeface="Times New Roman" panose="02020603050405020304" charset="0"/>
                    <a:sym typeface="Times New Roman" panose="02020603050405020304"/>
                  </a:rPr>
                  <a:t>b </a:t>
                </a:r>
                <a:r>
                  <a:rPr lang="en-US" altLang="zh-CN" sz="1600">
                    <a:latin typeface="Times New Roman" panose="02020603050405020304" charset="0"/>
                    <a:cs typeface="Times New Roman" panose="02020603050405020304" charset="0"/>
                    <a:sym typeface="+mn-ea"/>
                  </a:rPr>
                  <a:t>Fungal</a:t>
                </a:r>
                <a:r>
                  <a:rPr lang="en-US" altLang="zh-CN" sz="1600" b="1" kern="100">
                    <a:solidFill>
                      <a:schemeClr val="tx1"/>
                    </a:solidFill>
                    <a:latin typeface="Times New Roman" panose="02020603050405020304" charset="0"/>
                    <a:ea typeface="宋体" panose="02010600030101010101" pitchFamily="2" charset="-122"/>
                    <a:cs typeface="Times New Roman" panose="02020603050405020304" charset="0"/>
                    <a:sym typeface="Times New Roman" panose="02020603050405020304"/>
                  </a:rPr>
                  <a:t> </a:t>
                </a:r>
                <a:r>
                  <a:rPr lang="en-US" sz="1600">
                    <a:latin typeface="Times New Roman" panose="02020603050405020304" charset="0"/>
                    <a:cs typeface="Times New Roman" panose="02020603050405020304" charset="0"/>
                    <a:sym typeface="+mn-ea"/>
                  </a:rPr>
                  <a:t> </a:t>
                </a:r>
                <a:endParaRPr lang="en-US" altLang="zh-CN" sz="1600" b="1" kern="100">
                  <a:solidFill>
                    <a:schemeClr val="tx1"/>
                  </a:solidFill>
                  <a:latin typeface="Times New Roman" panose="02020603050405020304" charset="0"/>
                  <a:ea typeface="宋体" panose="02010600030101010101" pitchFamily="2" charset="-122"/>
                  <a:cs typeface="Times New Roman" panose="02020603050405020304" charset="0"/>
                  <a:sym typeface="Times New Roman" panose="02020603050405020304"/>
                </a:endParaRPr>
              </a:p>
            </p:txBody>
          </p:sp>
        </p:grpSp>
        <p:sp>
          <p:nvSpPr>
            <p:cNvPr id="100" name="文本框 99"/>
            <p:cNvSpPr txBox="1"/>
            <p:nvPr/>
          </p:nvSpPr>
          <p:spPr>
            <a:xfrm>
              <a:off x="413" y="8251"/>
              <a:ext cx="18391" cy="1695"/>
            </a:xfrm>
            <a:prstGeom prst="rect">
              <a:avLst/>
            </a:prstGeom>
            <a:noFill/>
            <a:ln w="9525">
              <a:noFill/>
            </a:ln>
          </p:spPr>
          <p:txBody>
            <a:bodyPr wrap="square">
              <a:spAutoFit/>
            </a:bodyPr>
            <a:p>
              <a:pPr indent="0" algn="just"/>
              <a:r>
                <a:rPr lang="en-US" altLang="zh-CN" sz="1600" b="1" kern="100">
                  <a:latin typeface="Times New Roman" panose="02020603050405020304" charset="0"/>
                  <a:ea typeface="宋体" panose="02010600030101010101" pitchFamily="2" charset="-122"/>
                  <a:cs typeface="Times New Roman" panose="02020603050405020304" charset="0"/>
                  <a:sym typeface="Times New Roman" panose="02020603050405020304"/>
                </a:rPr>
                <a:t>Fig. S2 </a:t>
              </a:r>
              <a:r>
                <a:rPr lang="en-US" sz="1600" b="0">
                  <a:latin typeface="Times New Roman" panose="02020603050405020304" charset="0"/>
                  <a:ea typeface="宋体" panose="02010600030101010101" pitchFamily="2" charset="-122"/>
                </a:rPr>
                <a:t>Distance heatmap graph of 12 potato plants samples collected from different locations, sample types, and plant components. Weighted UniFrac and unweighted UniFrac analysis for both bacterial (</a:t>
              </a:r>
              <a:r>
                <a:rPr lang="en-US" sz="1600" b="1">
                  <a:latin typeface="Times New Roman" panose="02020603050405020304" charset="0"/>
                  <a:ea typeface="宋体" panose="02010600030101010101" pitchFamily="2" charset="-122"/>
                </a:rPr>
                <a:t>a</a:t>
              </a:r>
              <a:r>
                <a:rPr lang="en-US" sz="1600" b="0">
                  <a:latin typeface="Times New Roman" panose="02020603050405020304" charset="0"/>
                  <a:ea typeface="宋体" panose="02010600030101010101" pitchFamily="2" charset="-122"/>
                </a:rPr>
                <a:t>) and fungal (</a:t>
              </a:r>
              <a:r>
                <a:rPr lang="en-US" sz="1600" b="1">
                  <a:latin typeface="Times New Roman" panose="02020603050405020304" charset="0"/>
                  <a:ea typeface="宋体" panose="02010600030101010101" pitchFamily="2" charset="-122"/>
                </a:rPr>
                <a:t>b</a:t>
              </a:r>
              <a:r>
                <a:rPr lang="en-US" sz="1600" b="0">
                  <a:latin typeface="Times New Roman" panose="02020603050405020304" charset="0"/>
                  <a:ea typeface="宋体" panose="02010600030101010101" pitchFamily="2" charset="-122"/>
                </a:rPr>
                <a:t>) communities’ analysis. Numbers in grid is the coefficient of dissimilarity between two samples. The smaller the coefficient of dissimilarity, smaller the diversity of species. In the same grid, the upper and lower values represent the distance between weighted UniFrac and unweighted UniFrac, respectively.</a:t>
              </a:r>
              <a:endParaRPr lang="en-US" altLang="en-US" sz="1600" b="0">
                <a:latin typeface="Times New Roman" panose="02020603050405020304" charset="0"/>
                <a:ea typeface="宋体" panose="02010600030101010101" pitchFamily="2" charset="-122"/>
              </a:endParaRPr>
            </a:p>
          </p:txBody>
        </p:sp>
      </p:gr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commondata" val="eyJoZGlkIjoiZDU2YzFmNTEyN2JjZDkzZDA4MzBiZmMyNzE3ZDA2NWQ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871</Words>
  <Application>WPS 演示</Application>
  <PresentationFormat>宽屏</PresentationFormat>
  <Paragraphs>12</Paragraphs>
  <Slides>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vt:i4>
      </vt:variant>
    </vt:vector>
  </HeadingPairs>
  <TitlesOfParts>
    <vt:vector size="11" baseType="lpstr">
      <vt:lpstr>Arial</vt:lpstr>
      <vt:lpstr>宋体</vt:lpstr>
      <vt:lpstr>Wingdings</vt:lpstr>
      <vt:lpstr>Times New Roman</vt:lpstr>
      <vt:lpstr>Times New Roman</vt:lpstr>
      <vt:lpstr>Calibri</vt:lpstr>
      <vt:lpstr>微软雅黑</vt:lpstr>
      <vt:lpstr>Arial Unicode MS</vt:lpstr>
      <vt:lpstr>WPS</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dc:creator>
  <cp:lastModifiedBy>全力以赴</cp:lastModifiedBy>
  <cp:revision>69</cp:revision>
  <dcterms:created xsi:type="dcterms:W3CDTF">2023-11-25T09:51:00Z</dcterms:created>
  <dcterms:modified xsi:type="dcterms:W3CDTF">2024-01-30T06:19:55Z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F520746FBFFF4769A7502990D98B10BB_13</vt:lpwstr>
  </property>
  <property fmtid="{D5CDD505-2E9C-101B-9397-08002B2CF9AE}" pid="3" name="KSOProductBuildVer">
    <vt:lpwstr>2052-12.1.0.16250</vt:lpwstr>
  </property>
</Properties>
</file>