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300" r:id="rId3"/>
    <p:sldId id="260" r:id="rId4"/>
    <p:sldId id="303" r:id="rId5"/>
    <p:sldId id="305" r:id="rId6"/>
    <p:sldId id="268" r:id="rId7"/>
    <p:sldId id="306" r:id="rId8"/>
    <p:sldId id="288" r:id="rId9"/>
    <p:sldId id="289" r:id="rId10"/>
    <p:sldId id="290" r:id="rId11"/>
    <p:sldId id="266" r:id="rId12"/>
    <p:sldId id="270" r:id="rId13"/>
    <p:sldId id="281" r:id="rId14"/>
    <p:sldId id="279" r:id="rId15"/>
    <p:sldId id="284" r:id="rId16"/>
    <p:sldId id="267" r:id="rId17"/>
    <p:sldId id="280" r:id="rId18"/>
    <p:sldId id="283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2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557"/>
    <a:srgbClr val="FF7C80"/>
    <a:srgbClr val="865876"/>
    <a:srgbClr val="B7E9F5"/>
    <a:srgbClr val="01A4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0"/>
    <p:restoredTop sz="90031" autoAdjust="0"/>
  </p:normalViewPr>
  <p:slideViewPr>
    <p:cSldViewPr snapToGrid="0">
      <p:cViewPr>
        <p:scale>
          <a:sx n="40" d="100"/>
          <a:sy n="40" d="100"/>
        </p:scale>
        <p:origin x="550" y="938"/>
      </p:cViewPr>
      <p:guideLst>
        <p:guide orient="horz" pos="323"/>
        <p:guide pos="22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5B70B-1FD9-40A3-8D26-C79156423B06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363E1-C2DC-44DD-9322-C690C568A6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54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Only for ppt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363E1-C2DC-44DD-9322-C690C568A64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673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363E1-C2DC-44DD-9322-C690C568A64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158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363E1-C2DC-44DD-9322-C690C568A64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187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363E1-C2DC-44DD-9322-C690C568A64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92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363E1-C2DC-44DD-9322-C690C568A64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94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Table E2.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363E1-C2DC-44DD-9322-C690C568A64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42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363E1-C2DC-44DD-9322-C690C568A64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379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363E1-C2DC-44DD-9322-C690C568A64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50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8E0A-651A-4CC6-BC8F-4C40C4A88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76DD4-A82C-42C7-85E3-23BD0DE3F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47F0A-08E8-4A75-8936-F27394C9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D9BB-5C2E-4371-A04F-7713FE8EF280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9FC2B-42AA-44F5-AEBE-F6B3B126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E72E3-A12F-47DD-8B5B-5F4F9793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2BA-19BB-4757-943E-FCF1716D1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14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188E2-75CE-4431-84DB-577E5C9B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37690-12BE-49DA-8A11-5311BCBDF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0BF9-7FD2-4A5F-BDBE-1B12596F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D9BB-5C2E-4371-A04F-7713FE8EF280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C8969-38F7-47EB-805B-D3527DEE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7374D-1410-4C6F-B5FD-C91FA21F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2BA-19BB-4757-943E-FCF1716D1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46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2F711-4BBB-49E0-9951-D0406F3B8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D094F-B69C-4E99-9CF6-4A5ABC050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97C83-100F-4174-A3EB-8CD9D934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D9BB-5C2E-4371-A04F-7713FE8EF280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3C7E5-2E1E-4F2E-8D8A-9C058DAF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E2E36-9143-4D8B-B925-4D5F2587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2BA-19BB-4757-943E-FCF1716D1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85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C444-FE4D-414D-9E70-623F6EB4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1AEE9-4B35-4B9A-829D-4A30D7449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09E46-C4E7-474A-9B7B-6AF6D611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D9BB-5C2E-4371-A04F-7713FE8EF280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0BC16-DFA9-40CF-82A9-B886A88B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A5BDB-18E0-4215-97C9-04B24670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2BA-19BB-4757-943E-FCF1716D1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500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8613-A625-4FCB-81F5-DD3D64E0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6220B-12AD-4841-A817-923ED60AC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BCB3F-1A26-45DE-A493-0446FC93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D9BB-5C2E-4371-A04F-7713FE8EF280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DE70-8D44-48B8-B3A6-E12D8294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C7D95-C1E3-462F-AAEF-5F5A1ECB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2BA-19BB-4757-943E-FCF1716D1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97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C4FF-E24B-4C0A-8378-D10DFD29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CC31-51E2-452D-BCD0-AE7A16680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1A810-F1CA-423A-8C56-AC11FD73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4365B-817D-4CB9-9B1E-ECAB589B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D9BB-5C2E-4371-A04F-7713FE8EF280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70EB-3ED7-4AC8-908A-3DDA8936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251EB-32CC-4B50-85E3-16CF1018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2BA-19BB-4757-943E-FCF1716D1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13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729B-2BA0-4378-820C-C809843E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F7045-C9F7-4B7D-9358-4BD418115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4A8B7-BA34-4DC9-8F99-C0FEC1962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7D3F8-6DFF-4700-8B2D-A90261E93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59B61-89A2-4C31-AE1A-13BC6FBEF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EA15F9-5F39-4DB1-9AA1-1ED5F1AB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D9BB-5C2E-4371-A04F-7713FE8EF280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0EC46-F6E0-491E-909D-7B7ED752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2AB33-536C-4DB8-99FE-FB3F69CC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2BA-19BB-4757-943E-FCF1716D1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57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E4C4-20A6-4A83-8EBB-B80F68CB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269A4-47F6-4914-815B-8320F53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D9BB-5C2E-4371-A04F-7713FE8EF280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B75D8-8FF5-4865-8D96-3536B5F1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22A06-568B-46C8-ACE9-123E64BB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2BA-19BB-4757-943E-FCF1716D1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59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6A0E3-5EAF-4802-ADB6-DAE7743B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D9BB-5C2E-4371-A04F-7713FE8EF280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CB67A-A6ED-42DC-9BEF-7C5DC918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F6E00-41EA-4275-A570-4EA93AFF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2BA-19BB-4757-943E-FCF1716D1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14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B2531-3968-42AD-A83A-EB6573C5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E2616-D513-484A-AD2C-7546E5D3C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47A48-D2BC-40F8-94C4-635A4CBAA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4B07A-760D-4D28-81FC-256020B7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D9BB-5C2E-4371-A04F-7713FE8EF280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70C15-0756-439C-A448-167992F3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52C97-B3BC-4E8B-A2D6-E1AD6D65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2BA-19BB-4757-943E-FCF1716D1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018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7F49-ACC2-40C6-8810-4973521B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B197D-DADA-438F-ABAF-FEB72F8EA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1C5EE-CA1D-457D-806E-DB98A959A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7B73C-41C9-43A0-9F27-5609C03B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D9BB-5C2E-4371-A04F-7713FE8EF280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26469-C407-4ADB-8D4A-B7C09646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6075A-162E-4BB9-AA91-BF8107A9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2BA-19BB-4757-943E-FCF1716D1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94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BDB60-B6BB-4701-91A4-28147EEE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DF2FD-10A1-45C3-9A80-A23851B23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CB3F0-D32E-457B-8A6D-1CD5C0A23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DD9BB-5C2E-4371-A04F-7713FE8EF280}" type="datetimeFigureOut">
              <a:rPr lang="sv-SE" smtClean="0"/>
              <a:t>2024-05-07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8075-117B-4D84-819D-D3FED3FFB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E2707-44A7-4F17-9E5B-873161091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42BA-19BB-4757-943E-FCF1716D1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7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E074B684-96C8-4631-80B8-A532A2F7A670}"/>
              </a:ext>
            </a:extLst>
          </p:cNvPr>
          <p:cNvGrpSpPr/>
          <p:nvPr/>
        </p:nvGrpSpPr>
        <p:grpSpPr>
          <a:xfrm>
            <a:off x="35270" y="49601"/>
            <a:ext cx="12192000" cy="6682431"/>
            <a:chOff x="35270" y="49601"/>
            <a:chExt cx="12192000" cy="668243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00703DC-41AA-9017-4EEF-EAF973691EC5}"/>
                </a:ext>
              </a:extLst>
            </p:cNvPr>
            <p:cNvGrpSpPr/>
            <p:nvPr/>
          </p:nvGrpSpPr>
          <p:grpSpPr>
            <a:xfrm>
              <a:off x="35270" y="49601"/>
              <a:ext cx="12192000" cy="1434663"/>
              <a:chOff x="35270" y="104031"/>
              <a:chExt cx="12192000" cy="143466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D8CCE46-1B5F-4E92-9D00-11EC50B7C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270" y="238439"/>
                <a:ext cx="12192000" cy="1300255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62CC15-69AE-75BD-A4C4-723FA7D53FC7}"/>
                  </a:ext>
                </a:extLst>
              </p:cNvPr>
              <p:cNvSpPr txBox="1"/>
              <p:nvPr/>
            </p:nvSpPr>
            <p:spPr>
              <a:xfrm>
                <a:off x="3796284" y="104031"/>
                <a:ext cx="466997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Gas distribution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images</a:t>
                </a:r>
                <a:endParaRPr lang="sv-S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F1CF83E-0AEA-F3CC-735E-AF594EC480AB}"/>
                </a:ext>
              </a:extLst>
            </p:cNvPr>
            <p:cNvGrpSpPr/>
            <p:nvPr/>
          </p:nvGrpSpPr>
          <p:grpSpPr>
            <a:xfrm>
              <a:off x="35270" y="2273084"/>
              <a:ext cx="12192000" cy="1434664"/>
              <a:chOff x="35270" y="2469027"/>
              <a:chExt cx="12192000" cy="143466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0D17A418-C9C9-4A57-9932-070580B95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70" y="2603436"/>
                <a:ext cx="12192000" cy="130025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F876-7B2E-C951-464D-192E23AA3BD3}"/>
                  </a:ext>
                </a:extLst>
              </p:cNvPr>
              <p:cNvSpPr txBox="1"/>
              <p:nvPr/>
            </p:nvSpPr>
            <p:spPr>
              <a:xfrm>
                <a:off x="3796284" y="2469027"/>
                <a:ext cx="466997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ROIs</a:t>
                </a:r>
                <a:endParaRPr lang="sv-S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945DDB-B60B-ED33-B036-0FF41A59AB7F}"/>
                </a:ext>
              </a:extLst>
            </p:cNvPr>
            <p:cNvGrpSpPr/>
            <p:nvPr/>
          </p:nvGrpSpPr>
          <p:grpSpPr>
            <a:xfrm>
              <a:off x="35270" y="1016983"/>
              <a:ext cx="12192000" cy="1434665"/>
              <a:chOff x="35270" y="1234697"/>
              <a:chExt cx="12192000" cy="143466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A226748-41A3-4467-AA37-83A63E0C54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70" y="1369107"/>
                <a:ext cx="12192000" cy="1300255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495982-ED8E-F03B-2865-888DFD45A24D}"/>
                  </a:ext>
                </a:extLst>
              </p:cNvPr>
              <p:cNvSpPr txBox="1"/>
              <p:nvPr/>
            </p:nvSpPr>
            <p:spPr>
              <a:xfrm>
                <a:off x="3796284" y="1234697"/>
                <a:ext cx="466997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Blood distribution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images</a:t>
                </a:r>
                <a:endParaRPr lang="sv-S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0FCEF45B-EB79-E98C-502A-C624D047867D}"/>
                </a:ext>
              </a:extLst>
            </p:cNvPr>
            <p:cNvSpPr/>
            <p:nvPr/>
          </p:nvSpPr>
          <p:spPr>
            <a:xfrm>
              <a:off x="5864570" y="1984365"/>
              <a:ext cx="533400" cy="27703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2E22919-7E20-2FEC-D4E6-E05F6D973F38}"/>
                </a:ext>
              </a:extLst>
            </p:cNvPr>
            <p:cNvGrpSpPr/>
            <p:nvPr/>
          </p:nvGrpSpPr>
          <p:grpSpPr>
            <a:xfrm>
              <a:off x="35270" y="4529223"/>
              <a:ext cx="12192000" cy="1434665"/>
              <a:chOff x="35270" y="4877565"/>
              <a:chExt cx="12192000" cy="143466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97633BA-D284-4DD6-9714-38905FC90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70" y="5011975"/>
                <a:ext cx="12192000" cy="130025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D59AD7-E96B-6917-025D-94C9D38D8B6F}"/>
                  </a:ext>
                </a:extLst>
              </p:cNvPr>
              <p:cNvSpPr txBox="1"/>
              <p:nvPr/>
            </p:nvSpPr>
            <p:spPr>
              <a:xfrm>
                <a:off x="3796284" y="4877565"/>
                <a:ext cx="466997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ROIs applied to blood distribution images</a:t>
                </a:r>
                <a:endParaRPr lang="sv-S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9B4CA8E-1056-98FA-5869-280396033251}"/>
                </a:ext>
              </a:extLst>
            </p:cNvPr>
            <p:cNvGrpSpPr/>
            <p:nvPr/>
          </p:nvGrpSpPr>
          <p:grpSpPr>
            <a:xfrm>
              <a:off x="35270" y="3547488"/>
              <a:ext cx="12192000" cy="1434665"/>
              <a:chOff x="35270" y="3703355"/>
              <a:chExt cx="12192000" cy="143466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C231D05-8A17-4662-8B95-2F34F068DB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70" y="3837765"/>
                <a:ext cx="12192000" cy="130025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394562-0E8E-27EB-A517-C3A99048CB55}"/>
                  </a:ext>
                </a:extLst>
              </p:cNvPr>
              <p:cNvSpPr txBox="1"/>
              <p:nvPr/>
            </p:nvSpPr>
            <p:spPr>
              <a:xfrm>
                <a:off x="3796284" y="3703355"/>
                <a:ext cx="466997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ROIs applied to g</a:t>
                </a:r>
                <a:r>
                  <a:rPr lang="en-US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as distribution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images</a:t>
                </a:r>
                <a:endParaRPr lang="sv-SE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B4690668-BC9D-5A40-F69F-FCC78B8897DF}"/>
                </a:ext>
              </a:extLst>
            </p:cNvPr>
            <p:cNvSpPr/>
            <p:nvPr/>
          </p:nvSpPr>
          <p:spPr>
            <a:xfrm>
              <a:off x="5864570" y="3251352"/>
              <a:ext cx="533400" cy="277030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5C9F18D-F0DD-7836-D010-A4DE19E2608B}"/>
                </a:ext>
              </a:extLst>
            </p:cNvPr>
            <p:cNvCxnSpPr>
              <a:cxnSpLocks/>
            </p:cNvCxnSpPr>
            <p:nvPr/>
          </p:nvCxnSpPr>
          <p:spPr>
            <a:xfrm>
              <a:off x="587375" y="5974772"/>
              <a:ext cx="110494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D5D26D-F0D6-30E2-B4D9-EF16E1B517FB}"/>
                </a:ext>
              </a:extLst>
            </p:cNvPr>
            <p:cNvSpPr txBox="1"/>
            <p:nvPr/>
          </p:nvSpPr>
          <p:spPr>
            <a:xfrm>
              <a:off x="587375" y="5613248"/>
              <a:ext cx="108902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Apex</a:t>
              </a:r>
              <a:endParaRPr lang="sv-S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E37AC0-A674-A020-4A74-276AD87CD706}"/>
                </a:ext>
              </a:extLst>
            </p:cNvPr>
            <p:cNvSpPr txBox="1"/>
            <p:nvPr/>
          </p:nvSpPr>
          <p:spPr>
            <a:xfrm>
              <a:off x="9448800" y="5640121"/>
              <a:ext cx="218802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Diaphragmatic dome</a:t>
              </a:r>
              <a:endParaRPr lang="sv-S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eft Bracket 29">
              <a:extLst>
                <a:ext uri="{FF2B5EF4-FFF2-40B4-BE49-F238E27FC236}">
                  <a16:creationId xmlns:a16="http://schemas.microsoft.com/office/drawing/2014/main" id="{0486BD3C-9695-12FC-1254-00F97626AD27}"/>
                </a:ext>
              </a:extLst>
            </p:cNvPr>
            <p:cNvSpPr/>
            <p:nvPr/>
          </p:nvSpPr>
          <p:spPr>
            <a:xfrm>
              <a:off x="370114" y="511629"/>
              <a:ext cx="217261" cy="1251857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Left Bracket 30">
              <a:extLst>
                <a:ext uri="{FF2B5EF4-FFF2-40B4-BE49-F238E27FC236}">
                  <a16:creationId xmlns:a16="http://schemas.microsoft.com/office/drawing/2014/main" id="{FB19DFFC-765A-083F-1198-7DE5C057BD60}"/>
                </a:ext>
              </a:extLst>
            </p:cNvPr>
            <p:cNvSpPr/>
            <p:nvPr/>
          </p:nvSpPr>
          <p:spPr>
            <a:xfrm>
              <a:off x="391885" y="4027437"/>
              <a:ext cx="217261" cy="1251857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Left Bracket 31">
              <a:extLst>
                <a:ext uri="{FF2B5EF4-FFF2-40B4-BE49-F238E27FC236}">
                  <a16:creationId xmlns:a16="http://schemas.microsoft.com/office/drawing/2014/main" id="{380C73F9-6D40-E8FF-9929-F997B62828FE}"/>
                </a:ext>
              </a:extLst>
            </p:cNvPr>
            <p:cNvSpPr/>
            <p:nvPr/>
          </p:nvSpPr>
          <p:spPr>
            <a:xfrm rot="10800000">
              <a:off x="11653394" y="4027436"/>
              <a:ext cx="217261" cy="1251857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Left Bracket 32">
              <a:extLst>
                <a:ext uri="{FF2B5EF4-FFF2-40B4-BE49-F238E27FC236}">
                  <a16:creationId xmlns:a16="http://schemas.microsoft.com/office/drawing/2014/main" id="{E561E1E6-A21F-A995-AFEE-AD25FE5F13C5}"/>
                </a:ext>
              </a:extLst>
            </p:cNvPr>
            <p:cNvSpPr/>
            <p:nvPr/>
          </p:nvSpPr>
          <p:spPr>
            <a:xfrm rot="10800000">
              <a:off x="11636829" y="498591"/>
              <a:ext cx="217261" cy="1251857"/>
            </a:xfrm>
            <a:prstGeom prst="lef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68F4F72-FD0A-4E23-976F-1B7298EE837E}"/>
                </a:ext>
              </a:extLst>
            </p:cNvPr>
            <p:cNvSpPr txBox="1"/>
            <p:nvPr/>
          </p:nvSpPr>
          <p:spPr>
            <a:xfrm>
              <a:off x="242888" y="6362700"/>
              <a:ext cx="2078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>
                  <a:latin typeface="Arial" panose="020B0604020202020204" pitchFamily="34" charset="0"/>
                  <a:cs typeface="Arial" panose="020B0604020202020204" pitchFamily="34" charset="0"/>
                </a:rPr>
                <a:t>eFigure</a:t>
              </a:r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984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39C2F-8B7C-4145-A4DB-8D45805ADCE0}"/>
              </a:ext>
            </a:extLst>
          </p:cNvPr>
          <p:cNvSpPr/>
          <p:nvPr/>
        </p:nvSpPr>
        <p:spPr>
          <a:xfrm>
            <a:off x="119744" y="5804628"/>
            <a:ext cx="11865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Statistics applied to HU distribution for the gas (above) and blood (middle) distribution and to gas/blood mismatch (below), divided in ten gravitational levels. Level 6 to 10.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Comparison among groups (BMI &lt; 25; BMI 25 to 40, BMI &gt; 40). One-way ANOVA followed by a multiple comparison test with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Bonferroni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0.05) comparing to the ten gravitational levels (Level1 to 10). Significant levels (p&lt;0.05) are marked with *.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284C6E9-3B46-4D20-B114-7B2E89B3CE44}"/>
              </a:ext>
            </a:extLst>
          </p:cNvPr>
          <p:cNvGrpSpPr/>
          <p:nvPr/>
        </p:nvGrpSpPr>
        <p:grpSpPr>
          <a:xfrm>
            <a:off x="0" y="385269"/>
            <a:ext cx="12192000" cy="5321540"/>
            <a:chOff x="-52626" y="385269"/>
            <a:chExt cx="12244626" cy="53215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358E3E-E39E-49A7-8D0B-12A03560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85269"/>
              <a:ext cx="12192000" cy="5321540"/>
            </a:xfrm>
            <a:prstGeom prst="rect">
              <a:avLst/>
            </a:prstGeom>
          </p:spPr>
        </p:pic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70F127B8-8E74-4366-860B-2CA9C571F6CF}"/>
                </a:ext>
              </a:extLst>
            </p:cNvPr>
            <p:cNvSpPr txBox="1"/>
            <p:nvPr/>
          </p:nvSpPr>
          <p:spPr>
            <a:xfrm>
              <a:off x="-52626" y="385269"/>
              <a:ext cx="20232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HU distribution for gas [HU]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E2C64FB4-6286-4E4E-88FD-AEF4827BBD76}"/>
                </a:ext>
              </a:extLst>
            </p:cNvPr>
            <p:cNvSpPr txBox="1"/>
            <p:nvPr/>
          </p:nvSpPr>
          <p:spPr>
            <a:xfrm>
              <a:off x="-52626" y="2122984"/>
              <a:ext cx="20232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HU distribution for </a:t>
              </a:r>
              <a:r>
                <a:rPr lang="sv-SE" sz="1100" b="1" dirty="0" err="1"/>
                <a:t>blood</a:t>
              </a:r>
              <a:r>
                <a:rPr lang="sv-SE" sz="1100" b="1" dirty="0"/>
                <a:t> [HU]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15625163-2B86-4F5E-A7ED-9EBE802EF522}"/>
                </a:ext>
              </a:extLst>
            </p:cNvPr>
            <p:cNvSpPr txBox="1"/>
            <p:nvPr/>
          </p:nvSpPr>
          <p:spPr>
            <a:xfrm>
              <a:off x="-52626" y="407041"/>
              <a:ext cx="20232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HU distribution for gas [HU]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031CE18F-7028-4D77-A880-4E48439849EA}"/>
                </a:ext>
              </a:extLst>
            </p:cNvPr>
            <p:cNvSpPr txBox="1"/>
            <p:nvPr/>
          </p:nvSpPr>
          <p:spPr>
            <a:xfrm>
              <a:off x="-52626" y="3914896"/>
              <a:ext cx="228239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Gas/</a:t>
              </a:r>
              <a:r>
                <a:rPr lang="sv-SE" sz="1100" b="1" dirty="0" err="1"/>
                <a:t>blood</a:t>
              </a:r>
              <a:r>
                <a:rPr lang="sv-SE" sz="1100" b="1" dirty="0"/>
                <a:t> </a:t>
              </a:r>
              <a:r>
                <a:rPr lang="sv-SE" sz="1100" b="1" dirty="0" err="1"/>
                <a:t>mismatch</a:t>
              </a:r>
              <a:r>
                <a:rPr lang="sv-SE" sz="1100" b="1" dirty="0"/>
                <a:t> [%]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4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208149-6B0D-4EEB-A4B4-5EBD1BB45315}"/>
              </a:ext>
            </a:extLst>
          </p:cNvPr>
          <p:cNvSpPr txBox="1"/>
          <p:nvPr/>
        </p:nvSpPr>
        <p:spPr>
          <a:xfrm>
            <a:off x="8068235" y="705224"/>
            <a:ext cx="3316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Statistics applied to HU distribution for the gas (A) and blood distribution maps (B).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patients are  gathered in one group. One-way ANOVA followed by a multiple comparison test with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Bonferroni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0.05) comparing to the ten gravitational levels (Level1 to 10). Significant levels (p&lt;0.05) are marked with *. 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FFA82022-F20C-4622-9265-BA99475B75ED}"/>
              </a:ext>
            </a:extLst>
          </p:cNvPr>
          <p:cNvGrpSpPr/>
          <p:nvPr/>
        </p:nvGrpSpPr>
        <p:grpSpPr>
          <a:xfrm>
            <a:off x="207712" y="191247"/>
            <a:ext cx="7052886" cy="6611169"/>
            <a:chOff x="207712" y="191247"/>
            <a:chExt cx="7052886" cy="66111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F145A2-B076-4B1B-B87F-6A54E6E8AB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297"/>
            <a:stretch/>
          </p:blipFill>
          <p:spPr>
            <a:xfrm>
              <a:off x="253895" y="239059"/>
              <a:ext cx="7006703" cy="656335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963F73-B503-4725-9EE1-159483CA68EC}"/>
                </a:ext>
              </a:extLst>
            </p:cNvPr>
            <p:cNvSpPr txBox="1"/>
            <p:nvPr/>
          </p:nvSpPr>
          <p:spPr>
            <a:xfrm>
              <a:off x="207712" y="191247"/>
              <a:ext cx="46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7EEBFF-7279-41BE-A301-75C88AA5C712}"/>
                </a:ext>
              </a:extLst>
            </p:cNvPr>
            <p:cNvSpPr txBox="1"/>
            <p:nvPr/>
          </p:nvSpPr>
          <p:spPr>
            <a:xfrm>
              <a:off x="3663469" y="191247"/>
              <a:ext cx="46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" name="textruta 1">
              <a:extLst>
                <a:ext uri="{FF2B5EF4-FFF2-40B4-BE49-F238E27FC236}">
                  <a16:creationId xmlns:a16="http://schemas.microsoft.com/office/drawing/2014/main" id="{0FB0BAFB-2C39-4383-8341-B08913A2FA99}"/>
                </a:ext>
              </a:extLst>
            </p:cNvPr>
            <p:cNvSpPr txBox="1"/>
            <p:nvPr/>
          </p:nvSpPr>
          <p:spPr>
            <a:xfrm>
              <a:off x="602775" y="191247"/>
              <a:ext cx="313489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HU distribution for gas distribution </a:t>
              </a:r>
              <a:r>
                <a:rPr lang="sv-SE" sz="1000" dirty="0" err="1"/>
                <a:t>maps</a:t>
              </a:r>
              <a:r>
                <a:rPr lang="sv-SE" sz="1000" dirty="0"/>
                <a:t> (all patients)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A364CEF1-7361-41B4-87FE-6BB461A2D268}"/>
                </a:ext>
              </a:extLst>
            </p:cNvPr>
            <p:cNvSpPr txBox="1"/>
            <p:nvPr/>
          </p:nvSpPr>
          <p:spPr>
            <a:xfrm>
              <a:off x="3984336" y="191247"/>
              <a:ext cx="313489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HU distribution for </a:t>
              </a:r>
              <a:r>
                <a:rPr lang="sv-SE" sz="1000" dirty="0" err="1"/>
                <a:t>blood</a:t>
              </a:r>
              <a:r>
                <a:rPr lang="sv-SE" sz="1000" dirty="0"/>
                <a:t> distribution </a:t>
              </a:r>
              <a:r>
                <a:rPr lang="sv-SE" sz="1000" dirty="0" err="1"/>
                <a:t>maps</a:t>
              </a:r>
              <a:r>
                <a:rPr lang="sv-SE" sz="1000" dirty="0"/>
                <a:t> (all patients)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40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7AD244-E38A-4FCB-A1A5-BD1327672486}"/>
              </a:ext>
            </a:extLst>
          </p:cNvPr>
          <p:cNvSpPr txBox="1"/>
          <p:nvPr/>
        </p:nvSpPr>
        <p:spPr>
          <a:xfrm>
            <a:off x="8068235" y="705224"/>
            <a:ext cx="3316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HU distribution for gas and blood distribution.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patients are  gathered in one group. One-way ANOVA followed by a multiple comparison test with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Bonferroni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method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0.05) comparing to the ten gravitational levels (Level1 to 10). Significant levels (p&lt;0.05) are marked with *. </a:t>
            </a:r>
          </a:p>
          <a:p>
            <a:pPr algn="just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3F629A-D1F2-4A1A-9730-77A8ADE7D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3"/>
          <a:stretch/>
        </p:blipFill>
        <p:spPr>
          <a:xfrm>
            <a:off x="1396066" y="15909"/>
            <a:ext cx="306604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4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208149-6B0D-4EEB-A4B4-5EBD1BB45315}"/>
              </a:ext>
            </a:extLst>
          </p:cNvPr>
          <p:cNvSpPr txBox="1"/>
          <p:nvPr/>
        </p:nvSpPr>
        <p:spPr>
          <a:xfrm>
            <a:off x="8068235" y="705224"/>
            <a:ext cx="3316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Statistics applied to HU distribution for the gas (A) and perfusion distribution maps (B).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BMI &lt; 25. One-way ANOVA followed by a multiple comparison test with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Bonferroni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0.05) comparing to the ten gravitational levels (Level1 to 10). Significant levels (p&lt;0.05) are marked with *.</a:t>
            </a:r>
          </a:p>
          <a:p>
            <a:pPr algn="just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5038CD22-10AB-472E-B2BB-B61BBCA7EFC7}"/>
              </a:ext>
            </a:extLst>
          </p:cNvPr>
          <p:cNvGrpSpPr/>
          <p:nvPr/>
        </p:nvGrpSpPr>
        <p:grpSpPr>
          <a:xfrm>
            <a:off x="370998" y="-1159"/>
            <a:ext cx="6897776" cy="6859159"/>
            <a:chOff x="370998" y="-1159"/>
            <a:chExt cx="6897776" cy="68591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5562443-10AB-4648-B372-AD124312F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785" y="0"/>
              <a:ext cx="6016625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62A5AE-AEFE-452A-BFA5-19EAEE6DDEC6}"/>
                </a:ext>
              </a:extLst>
            </p:cNvPr>
            <p:cNvSpPr txBox="1"/>
            <p:nvPr/>
          </p:nvSpPr>
          <p:spPr>
            <a:xfrm>
              <a:off x="370998" y="191247"/>
              <a:ext cx="46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E4CCCD-5075-457B-A4A2-CAD1CABAF8C1}"/>
                </a:ext>
              </a:extLst>
            </p:cNvPr>
            <p:cNvSpPr txBox="1"/>
            <p:nvPr/>
          </p:nvSpPr>
          <p:spPr>
            <a:xfrm>
              <a:off x="3663469" y="191247"/>
              <a:ext cx="46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43CCFD4-5D66-4A5F-9BA8-86867230B64F}"/>
                </a:ext>
              </a:extLst>
            </p:cNvPr>
            <p:cNvSpPr txBox="1"/>
            <p:nvPr/>
          </p:nvSpPr>
          <p:spPr>
            <a:xfrm>
              <a:off x="889785" y="0"/>
              <a:ext cx="313489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HU distribution for gas distribution </a:t>
              </a:r>
              <a:r>
                <a:rPr lang="sv-SE" sz="900" dirty="0" err="1"/>
                <a:t>maps</a:t>
              </a:r>
              <a:r>
                <a:rPr lang="sv-SE" sz="900" dirty="0"/>
                <a:t> (BMI&lt;25)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497EDB8D-71B1-45C9-8C83-56C7AFE9075F}"/>
                </a:ext>
              </a:extLst>
            </p:cNvPr>
            <p:cNvSpPr txBox="1"/>
            <p:nvPr/>
          </p:nvSpPr>
          <p:spPr>
            <a:xfrm>
              <a:off x="4133884" y="-1159"/>
              <a:ext cx="313489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HU distribution for </a:t>
              </a:r>
              <a:r>
                <a:rPr lang="sv-SE" sz="900" dirty="0" err="1"/>
                <a:t>blood</a:t>
              </a:r>
              <a:r>
                <a:rPr lang="sv-SE" sz="900" dirty="0"/>
                <a:t> distribution </a:t>
              </a:r>
              <a:r>
                <a:rPr lang="sv-SE" sz="900" dirty="0" err="1"/>
                <a:t>maps</a:t>
              </a:r>
              <a:r>
                <a:rPr lang="sv-SE" sz="900" dirty="0"/>
                <a:t> (BMI&lt;25)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7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A6CBE7-3DC9-4042-A844-F36A2C90752A}"/>
              </a:ext>
            </a:extLst>
          </p:cNvPr>
          <p:cNvSpPr txBox="1"/>
          <p:nvPr/>
        </p:nvSpPr>
        <p:spPr>
          <a:xfrm>
            <a:off x="8068235" y="705224"/>
            <a:ext cx="3316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Statistics applied to mismatched HU distribution for gas and blood.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BMI &lt; 25. One-way ANOVA followed by a multiple comparison test with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Bonferroni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0.05) comparing to the ten gravitational levels (Level1 to 10). Significant levels (p&lt;0.05) are marked with *.</a:t>
            </a:r>
          </a:p>
          <a:p>
            <a:pPr algn="just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E3AF87-8344-437E-A97E-6B083AACC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6"/>
          <a:stretch/>
        </p:blipFill>
        <p:spPr>
          <a:xfrm>
            <a:off x="884382" y="25104"/>
            <a:ext cx="3116117" cy="68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0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6F6C61-891D-415F-A18C-0A0327AC7998}"/>
              </a:ext>
            </a:extLst>
          </p:cNvPr>
          <p:cNvSpPr txBox="1"/>
          <p:nvPr/>
        </p:nvSpPr>
        <p:spPr>
          <a:xfrm>
            <a:off x="8068235" y="705224"/>
            <a:ext cx="3316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Statistics applied to HU distribution for the gas (A) and perfusion distribution maps (B).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BMI 25 to 40. One-way ANOVA followed by a multiple comparison test with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Bonferroni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0.05) comparing to the ten gravitational levels (Level1 to 10). Significant levels (p&lt;0.05) are marked with *.</a:t>
            </a:r>
          </a:p>
          <a:p>
            <a:pPr algn="just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FA4845C9-BEB4-431C-8380-6797041D58C1}"/>
              </a:ext>
            </a:extLst>
          </p:cNvPr>
          <p:cNvGrpSpPr/>
          <p:nvPr/>
        </p:nvGrpSpPr>
        <p:grpSpPr>
          <a:xfrm>
            <a:off x="370998" y="0"/>
            <a:ext cx="6896620" cy="6858000"/>
            <a:chOff x="370998" y="0"/>
            <a:chExt cx="689662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F535CC-13CB-40A7-AF0C-CF1889BFF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9785" y="0"/>
              <a:ext cx="6016625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27DEE6-5F6A-4E25-BAAD-93586C250CC1}"/>
                </a:ext>
              </a:extLst>
            </p:cNvPr>
            <p:cNvSpPr txBox="1"/>
            <p:nvPr/>
          </p:nvSpPr>
          <p:spPr>
            <a:xfrm>
              <a:off x="370998" y="191247"/>
              <a:ext cx="46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B42AD6-9C6F-4C70-BEC5-CF508BBBD073}"/>
                </a:ext>
              </a:extLst>
            </p:cNvPr>
            <p:cNvSpPr txBox="1"/>
            <p:nvPr/>
          </p:nvSpPr>
          <p:spPr>
            <a:xfrm>
              <a:off x="3663469" y="191247"/>
              <a:ext cx="46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540D249D-3A24-410B-93EC-5C843804F9F6}"/>
                </a:ext>
              </a:extLst>
            </p:cNvPr>
            <p:cNvSpPr txBox="1"/>
            <p:nvPr/>
          </p:nvSpPr>
          <p:spPr>
            <a:xfrm>
              <a:off x="889785" y="0"/>
              <a:ext cx="313489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HU distribution for gas distribution </a:t>
              </a:r>
              <a:r>
                <a:rPr lang="sv-SE" sz="900" dirty="0" err="1"/>
                <a:t>maps</a:t>
              </a:r>
              <a:r>
                <a:rPr lang="sv-SE" sz="900" dirty="0"/>
                <a:t> (BMI 25 to 40)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00C8052A-43D4-42E7-94CD-A8E80FBFA3E5}"/>
                </a:ext>
              </a:extLst>
            </p:cNvPr>
            <p:cNvSpPr txBox="1"/>
            <p:nvPr/>
          </p:nvSpPr>
          <p:spPr>
            <a:xfrm>
              <a:off x="4132728" y="0"/>
              <a:ext cx="313489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HU distribution for </a:t>
              </a:r>
              <a:r>
                <a:rPr lang="sv-SE" sz="900" dirty="0" err="1"/>
                <a:t>blood</a:t>
              </a:r>
              <a:r>
                <a:rPr lang="sv-SE" sz="900" dirty="0"/>
                <a:t> distribution </a:t>
              </a:r>
              <a:r>
                <a:rPr lang="sv-SE" sz="900" dirty="0" err="1"/>
                <a:t>maps</a:t>
              </a:r>
              <a:r>
                <a:rPr lang="sv-SE" sz="900" dirty="0"/>
                <a:t> (BMI 25 to 40)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77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DC408D-76E7-45C2-BE90-116A36CBF7C3}"/>
              </a:ext>
            </a:extLst>
          </p:cNvPr>
          <p:cNvSpPr txBox="1"/>
          <p:nvPr/>
        </p:nvSpPr>
        <p:spPr>
          <a:xfrm>
            <a:off x="8068235" y="705224"/>
            <a:ext cx="3316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Statistics applied to mismatched HU distribution for gas and blood.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BMI 25 to 40. One-way ANOVA followed by a multiple comparison test with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Bonferroni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0.05) comparing to the ten gravitational levels (Level1 to 10). Significant levels (p&lt;0.05) are marked with *.</a:t>
            </a:r>
          </a:p>
          <a:p>
            <a:pPr algn="just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C343A2-56C5-4A49-8DF0-C262780B6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3"/>
          <a:stretch/>
        </p:blipFill>
        <p:spPr>
          <a:xfrm>
            <a:off x="888518" y="14281"/>
            <a:ext cx="3226035" cy="6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44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6F6C61-891D-415F-A18C-0A0327AC7998}"/>
              </a:ext>
            </a:extLst>
          </p:cNvPr>
          <p:cNvSpPr txBox="1"/>
          <p:nvPr/>
        </p:nvSpPr>
        <p:spPr>
          <a:xfrm>
            <a:off x="8068235" y="705224"/>
            <a:ext cx="3316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Statistics applied to HU distribution for the gas (A) and blood distribution maps (B).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BMI &gt; 40. One-way ANOVA followed by a multiple comparison test with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Bonferroni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0.05) comparing to the ten gravitational levels (Level1 to 10). Significant levels (p&lt;0.05) are marked with *.</a:t>
            </a:r>
          </a:p>
          <a:p>
            <a:pPr algn="just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B4E56E74-623B-4019-8D25-C235ECDFFA8A}"/>
              </a:ext>
            </a:extLst>
          </p:cNvPr>
          <p:cNvGrpSpPr/>
          <p:nvPr/>
        </p:nvGrpSpPr>
        <p:grpSpPr>
          <a:xfrm>
            <a:off x="370998" y="0"/>
            <a:ext cx="6955143" cy="6858000"/>
            <a:chOff x="370998" y="0"/>
            <a:chExt cx="6955143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AFDDCE-9F62-42DF-910B-0CE8A3D43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257" y="0"/>
              <a:ext cx="6016625" cy="6858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22DEB3-0E68-4D32-AF82-5591A9500603}"/>
                </a:ext>
              </a:extLst>
            </p:cNvPr>
            <p:cNvSpPr txBox="1"/>
            <p:nvPr/>
          </p:nvSpPr>
          <p:spPr>
            <a:xfrm>
              <a:off x="370998" y="191247"/>
              <a:ext cx="46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C47409-885A-42E5-A36C-958A93DF94F1}"/>
                </a:ext>
              </a:extLst>
            </p:cNvPr>
            <p:cNvSpPr txBox="1"/>
            <p:nvPr/>
          </p:nvSpPr>
          <p:spPr>
            <a:xfrm>
              <a:off x="3663469" y="191247"/>
              <a:ext cx="46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8C1AAB5B-5DAD-4035-888A-3585CECBA8DD}"/>
                </a:ext>
              </a:extLst>
            </p:cNvPr>
            <p:cNvSpPr txBox="1"/>
            <p:nvPr/>
          </p:nvSpPr>
          <p:spPr>
            <a:xfrm>
              <a:off x="889785" y="0"/>
              <a:ext cx="313489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HU distribution for gas distribution </a:t>
              </a:r>
              <a:r>
                <a:rPr lang="sv-SE" sz="900" dirty="0" err="1"/>
                <a:t>maps</a:t>
              </a:r>
              <a:r>
                <a:rPr lang="sv-SE" sz="900" dirty="0"/>
                <a:t> (BMI&gt;40)</a:t>
              </a: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ED270787-E791-493D-B2A9-C57171CD8456}"/>
                </a:ext>
              </a:extLst>
            </p:cNvPr>
            <p:cNvSpPr txBox="1"/>
            <p:nvPr/>
          </p:nvSpPr>
          <p:spPr>
            <a:xfrm>
              <a:off x="4191251" y="0"/>
              <a:ext cx="313489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HU distribution for </a:t>
              </a:r>
              <a:r>
                <a:rPr lang="sv-SE" sz="900" dirty="0" err="1"/>
                <a:t>blood</a:t>
              </a:r>
              <a:r>
                <a:rPr lang="sv-SE" sz="900" dirty="0"/>
                <a:t> distribution </a:t>
              </a:r>
              <a:r>
                <a:rPr lang="sv-SE" sz="900" dirty="0" err="1"/>
                <a:t>maps</a:t>
              </a:r>
              <a:r>
                <a:rPr lang="sv-SE" sz="900" dirty="0"/>
                <a:t> (BMI&gt;40)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04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A6CBE7-3DC9-4042-A844-F36A2C90752A}"/>
              </a:ext>
            </a:extLst>
          </p:cNvPr>
          <p:cNvSpPr txBox="1"/>
          <p:nvPr/>
        </p:nvSpPr>
        <p:spPr>
          <a:xfrm>
            <a:off x="8068235" y="705224"/>
            <a:ext cx="3316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Statistics applied to mismatched HU distribution for gas and blood.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BMI &gt; 40. One-way ANOVA followed by a multiple comparison test with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Bonferroni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0.05) comparing to the ten gravitational levels (Level1 to 10). Significant levels (p&lt;0.05) are marked with *.</a:t>
            </a:r>
          </a:p>
          <a:p>
            <a:pPr algn="just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D1FED-0B8F-4873-B0EB-70B1090E6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"/>
          <a:stretch/>
        </p:blipFill>
        <p:spPr>
          <a:xfrm>
            <a:off x="806821" y="-1"/>
            <a:ext cx="3132614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9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CC89395A-C1B0-4DD3-8BB2-9D258E3D51F5}"/>
              </a:ext>
            </a:extLst>
          </p:cNvPr>
          <p:cNvGrpSpPr/>
          <p:nvPr/>
        </p:nvGrpSpPr>
        <p:grpSpPr>
          <a:xfrm>
            <a:off x="242888" y="152885"/>
            <a:ext cx="8195887" cy="6705115"/>
            <a:chOff x="242888" y="152885"/>
            <a:chExt cx="8195887" cy="67051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3F7534-3C23-4549-9519-69C947EB4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0843" y="152885"/>
              <a:ext cx="4267932" cy="670511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12507D-E2B6-4076-90D1-F864EA423E63}"/>
                </a:ext>
              </a:extLst>
            </p:cNvPr>
            <p:cNvSpPr txBox="1"/>
            <p:nvPr/>
          </p:nvSpPr>
          <p:spPr>
            <a:xfrm>
              <a:off x="242888" y="6362700"/>
              <a:ext cx="2078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>
                  <a:latin typeface="Arial" panose="020B0604020202020204" pitchFamily="34" charset="0"/>
                  <a:cs typeface="Arial" panose="020B0604020202020204" pitchFamily="34" charset="0"/>
                </a:rPr>
                <a:t>eFigure</a:t>
              </a:r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182F6751-5601-42CC-9A85-CE76B76A6285}"/>
                </a:ext>
              </a:extLst>
            </p:cNvPr>
            <p:cNvSpPr txBox="1"/>
            <p:nvPr/>
          </p:nvSpPr>
          <p:spPr>
            <a:xfrm>
              <a:off x="5499449" y="580112"/>
              <a:ext cx="17638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200" dirty="0">
                  <a:cs typeface="Arial" panose="020B0604020202020204" pitchFamily="34" charset="0"/>
                </a:rPr>
                <a:t>HU distribution for gas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1172874A-6C66-40FF-BC19-ECD74EC01834}"/>
                </a:ext>
              </a:extLst>
            </p:cNvPr>
            <p:cNvSpPr txBox="1"/>
            <p:nvPr/>
          </p:nvSpPr>
          <p:spPr>
            <a:xfrm>
              <a:off x="5499448" y="3637840"/>
              <a:ext cx="17638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200" dirty="0">
                  <a:cs typeface="Arial" panose="020B0604020202020204" pitchFamily="34" charset="0"/>
                </a:rPr>
                <a:t>HU distribution for </a:t>
              </a:r>
              <a:r>
                <a:rPr lang="sv-SE" sz="1200" dirty="0" err="1">
                  <a:cs typeface="Arial" panose="020B0604020202020204" pitchFamily="34" charset="0"/>
                </a:rPr>
                <a:t>blood</a:t>
              </a:r>
              <a:r>
                <a:rPr lang="sv-SE" sz="1200" dirty="0"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20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6A262315-E3E8-47B1-AD14-660A65CE46C8}"/>
              </a:ext>
            </a:extLst>
          </p:cNvPr>
          <p:cNvGrpSpPr/>
          <p:nvPr/>
        </p:nvGrpSpPr>
        <p:grpSpPr>
          <a:xfrm>
            <a:off x="-111855" y="-37242"/>
            <a:ext cx="12684679" cy="7569428"/>
            <a:chOff x="-111855" y="-37242"/>
            <a:chExt cx="12684679" cy="756942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8C8B858-C9CC-143C-A5FA-3667FFCCE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0745" y="-37242"/>
              <a:ext cx="9072079" cy="756942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C94012-FBC9-6C05-5E31-E85EFEF445B5}"/>
                </a:ext>
              </a:extLst>
            </p:cNvPr>
            <p:cNvSpPr/>
            <p:nvPr/>
          </p:nvSpPr>
          <p:spPr>
            <a:xfrm>
              <a:off x="349283" y="3314306"/>
              <a:ext cx="24748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Arial" panose="020B0604020202020204" pitchFamily="34" charset="0"/>
                  <a:cs typeface="Arial" panose="020B0604020202020204" pitchFamily="34" charset="0"/>
                </a:rPr>
                <a:t>ALL PATIENTS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6F2EE97-91B8-B6FC-B88D-DEFD1F16777F}"/>
                </a:ext>
              </a:extLst>
            </p:cNvPr>
            <p:cNvGrpSpPr/>
            <p:nvPr/>
          </p:nvGrpSpPr>
          <p:grpSpPr>
            <a:xfrm>
              <a:off x="-111855" y="3886202"/>
              <a:ext cx="3324987" cy="2936832"/>
              <a:chOff x="-111855" y="3886202"/>
              <a:chExt cx="3324987" cy="293683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8E3DCB2-B255-25D4-2DCF-7775FA72F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238" t="11808" r="70031" b="61204"/>
              <a:stretch/>
            </p:blipFill>
            <p:spPr>
              <a:xfrm>
                <a:off x="-111855" y="3886202"/>
                <a:ext cx="3324987" cy="2936832"/>
              </a:xfrm>
              <a:prstGeom prst="rect">
                <a:avLst/>
              </a:prstGeom>
            </p:spPr>
          </p:pic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332D1DA-D35A-B1BA-59CB-91F9130404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030" y="4929721"/>
                <a:ext cx="3087101" cy="1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6294391-92EB-7014-7410-C6E8787268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030" y="6007098"/>
                <a:ext cx="3087101" cy="1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43CE6F4-E35F-B309-C13D-84E4229317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030" y="5145197"/>
                <a:ext cx="3087101" cy="1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9D8F799-2B1A-D8F6-3478-1C545D8BF4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030" y="5360673"/>
                <a:ext cx="3087101" cy="1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B48DBF2-D4D3-0131-A739-F241C198A9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030" y="5468411"/>
                <a:ext cx="3087101" cy="1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2D8A675-E997-AA0A-53B2-F144511385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030" y="5576149"/>
                <a:ext cx="3087101" cy="1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4F1EADC-7652-6463-5862-EE8257D848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030" y="5791625"/>
                <a:ext cx="3087101" cy="1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E222687-34D8-C362-AF5F-56EB61AC19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030" y="5899363"/>
                <a:ext cx="3087101" cy="1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7F8E8BB-1D41-67CE-6222-E45486BA89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030" y="5683887"/>
                <a:ext cx="3087101" cy="1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56422FD-7B36-7DCB-0D3D-95B664F581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030" y="5037459"/>
                <a:ext cx="3087101" cy="1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C9B5492-4DE9-73A7-7638-4A7601447B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030" y="5252935"/>
                <a:ext cx="3087101" cy="1"/>
              </a:xfrm>
              <a:prstGeom prst="line">
                <a:avLst/>
              </a:pr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831311B-A7DB-791C-4997-D89E5EA33A5F}"/>
                  </a:ext>
                </a:extLst>
              </p:cNvPr>
              <p:cNvSpPr txBox="1"/>
              <p:nvPr/>
            </p:nvSpPr>
            <p:spPr>
              <a:xfrm>
                <a:off x="349283" y="4577809"/>
                <a:ext cx="5092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B797F69-5B27-7C89-0738-9DB3FBD52F9E}"/>
                  </a:ext>
                </a:extLst>
              </p:cNvPr>
              <p:cNvSpPr txBox="1"/>
              <p:nvPr/>
            </p:nvSpPr>
            <p:spPr>
              <a:xfrm>
                <a:off x="349283" y="6131927"/>
                <a:ext cx="5092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6702D2-A405-1215-BAA8-F7EC8BEE78AC}"/>
                </a:ext>
              </a:extLst>
            </p:cNvPr>
            <p:cNvSpPr txBox="1"/>
            <p:nvPr/>
          </p:nvSpPr>
          <p:spPr>
            <a:xfrm>
              <a:off x="242888" y="361935"/>
              <a:ext cx="2078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>
                  <a:latin typeface="Arial" panose="020B0604020202020204" pitchFamily="34" charset="0"/>
                  <a:cs typeface="Arial" panose="020B0604020202020204" pitchFamily="34" charset="0"/>
                </a:rPr>
                <a:t>eFigure</a:t>
              </a:r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 3A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E3D6C5EE-5D34-4DDD-B072-6F6F00513325}"/>
                </a:ext>
              </a:extLst>
            </p:cNvPr>
            <p:cNvSpPr txBox="1"/>
            <p:nvPr/>
          </p:nvSpPr>
          <p:spPr>
            <a:xfrm>
              <a:off x="5110344" y="223434"/>
              <a:ext cx="23086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cs typeface="Arial" panose="020B0604020202020204" pitchFamily="34" charset="0"/>
                </a:rPr>
                <a:t>HU distribution for gas</a:t>
              </a: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6552D012-0411-489A-B59F-5736C8EDA1C3}"/>
                </a:ext>
              </a:extLst>
            </p:cNvPr>
            <p:cNvSpPr txBox="1"/>
            <p:nvPr/>
          </p:nvSpPr>
          <p:spPr>
            <a:xfrm>
              <a:off x="8841584" y="223435"/>
              <a:ext cx="23086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cs typeface="Arial" panose="020B0604020202020204" pitchFamily="34" charset="0"/>
                </a:rPr>
                <a:t>HU distribution for </a:t>
              </a:r>
              <a:r>
                <a:rPr lang="sv-SE" sz="1200" b="1" dirty="0" err="1">
                  <a:cs typeface="Arial" panose="020B0604020202020204" pitchFamily="34" charset="0"/>
                </a:rPr>
                <a:t>blood</a:t>
              </a:r>
              <a:endParaRPr lang="sv-SE" sz="12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41" name="textruta 40">
            <a:extLst>
              <a:ext uri="{FF2B5EF4-FFF2-40B4-BE49-F238E27FC236}">
                <a16:creationId xmlns:a16="http://schemas.microsoft.com/office/drawing/2014/main" id="{1CA1FC42-30D4-43D3-946A-0BB9F394112B}"/>
              </a:ext>
            </a:extLst>
          </p:cNvPr>
          <p:cNvSpPr txBox="1"/>
          <p:nvPr/>
        </p:nvSpPr>
        <p:spPr>
          <a:xfrm>
            <a:off x="5049241" y="161879"/>
            <a:ext cx="21351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b="1" dirty="0"/>
              <a:t>Gas Distribution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EECF72CF-6E6C-43D4-80C8-0B2322B0B7EF}"/>
              </a:ext>
            </a:extLst>
          </p:cNvPr>
          <p:cNvSpPr txBox="1"/>
          <p:nvPr/>
        </p:nvSpPr>
        <p:spPr>
          <a:xfrm>
            <a:off x="8841584" y="161879"/>
            <a:ext cx="18739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Blood</a:t>
            </a:r>
            <a:r>
              <a:rPr lang="sv-SE" sz="1600" b="1" dirty="0"/>
              <a:t>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1495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94B991-0939-4FD3-AC79-244A05A3C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951" y="-56257"/>
            <a:ext cx="8817130" cy="75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17766A-7295-4386-8811-FAE4CA365D5B}"/>
              </a:ext>
            </a:extLst>
          </p:cNvPr>
          <p:cNvSpPr/>
          <p:nvPr/>
        </p:nvSpPr>
        <p:spPr>
          <a:xfrm>
            <a:off x="349283" y="3316930"/>
            <a:ext cx="221887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BMI 25 to 40 kg/m</a:t>
            </a:r>
            <a:r>
              <a:rPr lang="sv-SE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4333C4-E0F5-4450-A096-B9F6B85E5911}"/>
              </a:ext>
            </a:extLst>
          </p:cNvPr>
          <p:cNvSpPr txBox="1"/>
          <p:nvPr/>
        </p:nvSpPr>
        <p:spPr>
          <a:xfrm>
            <a:off x="11792110" y="6550223"/>
            <a:ext cx="680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3EDB6C4-12C7-4575-B785-0E06E2041673}"/>
              </a:ext>
            </a:extLst>
          </p:cNvPr>
          <p:cNvGrpSpPr/>
          <p:nvPr/>
        </p:nvGrpSpPr>
        <p:grpSpPr>
          <a:xfrm>
            <a:off x="7875536" y="584212"/>
            <a:ext cx="537882" cy="6061810"/>
            <a:chOff x="3577837" y="527058"/>
            <a:chExt cx="537882" cy="606181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8B9F705-762A-4B62-B261-BE4ADCC20F24}"/>
                </a:ext>
              </a:extLst>
            </p:cNvPr>
            <p:cNvSpPr txBox="1"/>
            <p:nvPr/>
          </p:nvSpPr>
          <p:spPr>
            <a:xfrm>
              <a:off x="3577837" y="527058"/>
              <a:ext cx="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76B6077-7059-4B84-9533-2FB90F174446}"/>
                </a:ext>
              </a:extLst>
            </p:cNvPr>
            <p:cNvSpPr txBox="1"/>
            <p:nvPr/>
          </p:nvSpPr>
          <p:spPr>
            <a:xfrm>
              <a:off x="3577837" y="1166395"/>
              <a:ext cx="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4F8F27-D8E2-443D-B4D0-CF0189023D99}"/>
                </a:ext>
              </a:extLst>
            </p:cNvPr>
            <p:cNvSpPr txBox="1"/>
            <p:nvPr/>
          </p:nvSpPr>
          <p:spPr>
            <a:xfrm>
              <a:off x="3577837" y="1805732"/>
              <a:ext cx="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247BD8-E95F-41D5-8014-EB1729C72C1B}"/>
                </a:ext>
              </a:extLst>
            </p:cNvPr>
            <p:cNvSpPr txBox="1"/>
            <p:nvPr/>
          </p:nvSpPr>
          <p:spPr>
            <a:xfrm>
              <a:off x="3577837" y="2445069"/>
              <a:ext cx="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299827E-8BE8-420E-9AAA-E8AF90F5AC3F}"/>
                </a:ext>
              </a:extLst>
            </p:cNvPr>
            <p:cNvSpPr txBox="1"/>
            <p:nvPr/>
          </p:nvSpPr>
          <p:spPr>
            <a:xfrm>
              <a:off x="3577837" y="3084406"/>
              <a:ext cx="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9DFFD6B-0555-4480-97AE-F07408D3D749}"/>
                </a:ext>
              </a:extLst>
            </p:cNvPr>
            <p:cNvSpPr txBox="1"/>
            <p:nvPr/>
          </p:nvSpPr>
          <p:spPr>
            <a:xfrm>
              <a:off x="3577837" y="3723743"/>
              <a:ext cx="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9A7EB38-3156-4D04-8952-4F1950AD6A06}"/>
                </a:ext>
              </a:extLst>
            </p:cNvPr>
            <p:cNvSpPr txBox="1"/>
            <p:nvPr/>
          </p:nvSpPr>
          <p:spPr>
            <a:xfrm>
              <a:off x="3577837" y="4363080"/>
              <a:ext cx="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55F711B-8C98-4FD7-AA96-AEFEE2545FDF}"/>
                </a:ext>
              </a:extLst>
            </p:cNvPr>
            <p:cNvSpPr txBox="1"/>
            <p:nvPr/>
          </p:nvSpPr>
          <p:spPr>
            <a:xfrm>
              <a:off x="3577837" y="5002417"/>
              <a:ext cx="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77B7E0-3BED-4ADE-9019-39203D9A4422}"/>
                </a:ext>
              </a:extLst>
            </p:cNvPr>
            <p:cNvSpPr txBox="1"/>
            <p:nvPr/>
          </p:nvSpPr>
          <p:spPr>
            <a:xfrm>
              <a:off x="3577837" y="5641754"/>
              <a:ext cx="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67ECAAD-EE2E-4F89-9727-8A19E8322288}"/>
                </a:ext>
              </a:extLst>
            </p:cNvPr>
            <p:cNvSpPr txBox="1"/>
            <p:nvPr/>
          </p:nvSpPr>
          <p:spPr>
            <a:xfrm>
              <a:off x="3577837" y="6281091"/>
              <a:ext cx="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70C0720-970E-44E6-AB8E-DDE039579729}"/>
              </a:ext>
            </a:extLst>
          </p:cNvPr>
          <p:cNvGrpSpPr/>
          <p:nvPr/>
        </p:nvGrpSpPr>
        <p:grpSpPr>
          <a:xfrm>
            <a:off x="4544683" y="137819"/>
            <a:ext cx="7247427" cy="369332"/>
            <a:chOff x="4544683" y="137819"/>
            <a:chExt cx="7247427" cy="36933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9149FB-631B-40F2-9A02-D598D3A8B8BE}"/>
                </a:ext>
              </a:extLst>
            </p:cNvPr>
            <p:cNvSpPr txBox="1"/>
            <p:nvPr/>
          </p:nvSpPr>
          <p:spPr>
            <a:xfrm>
              <a:off x="8283218" y="137819"/>
              <a:ext cx="3508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Blood</a:t>
              </a:r>
              <a:r>
                <a:rPr lang="sv-SE" sz="1600" dirty="0">
                  <a:latin typeface="Arial" panose="020B0604020202020204" pitchFamily="34" charset="0"/>
                  <a:cs typeface="Arial" panose="020B0604020202020204" pitchFamily="34" charset="0"/>
                </a:rPr>
                <a:t> Distribution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57BE10F-C56A-435C-B758-9ADE92CC199D}"/>
                </a:ext>
              </a:extLst>
            </p:cNvPr>
            <p:cNvSpPr txBox="1"/>
            <p:nvPr/>
          </p:nvSpPr>
          <p:spPr>
            <a:xfrm>
              <a:off x="4544683" y="137819"/>
              <a:ext cx="350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Gas Distribution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CEFDE17-EA24-4CAB-9FB7-22350DDDEEE5}"/>
              </a:ext>
            </a:extLst>
          </p:cNvPr>
          <p:cNvSpPr txBox="1"/>
          <p:nvPr/>
        </p:nvSpPr>
        <p:spPr>
          <a:xfrm rot="16200000">
            <a:off x="2421778" y="3148363"/>
            <a:ext cx="350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n. </a:t>
            </a:r>
            <a:r>
              <a:rPr lang="sv-SE" sz="1400" dirty="0" err="1">
                <a:latin typeface="Arial" panose="020B0604020202020204" pitchFamily="34" charset="0"/>
                <a:cs typeface="Arial" panose="020B0604020202020204" pitchFamily="34" charset="0"/>
              </a:rPr>
              <a:t>voxel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4653E5-3EE3-4131-8C1A-42001D96BDB1}"/>
              </a:ext>
            </a:extLst>
          </p:cNvPr>
          <p:cNvCxnSpPr>
            <a:cxnSpLocks/>
          </p:cNvCxnSpPr>
          <p:nvPr/>
        </p:nvCxnSpPr>
        <p:spPr>
          <a:xfrm>
            <a:off x="9847912" y="501773"/>
            <a:ext cx="0" cy="6156000"/>
          </a:xfrm>
          <a:prstGeom prst="line">
            <a:avLst/>
          </a:prstGeom>
          <a:ln w="9525">
            <a:solidFill>
              <a:srgbClr val="BB0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D33966E-9BD6-4779-B736-5701F4EBB2DF}"/>
              </a:ext>
            </a:extLst>
          </p:cNvPr>
          <p:cNvSpPr txBox="1"/>
          <p:nvPr/>
        </p:nvSpPr>
        <p:spPr>
          <a:xfrm>
            <a:off x="10529408" y="740951"/>
            <a:ext cx="10620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700" dirty="0" err="1">
                <a:latin typeface="Arial" panose="020B0604020202020204" pitchFamily="34" charset="0"/>
                <a:cs typeface="Arial" panose="020B0604020202020204" pitchFamily="34" charset="0"/>
              </a:rPr>
              <a:t>perfused</a:t>
            </a:r>
            <a:endParaRPr lang="sv-S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C7CAC4-BBEC-4F14-B907-53DA400B9F61}"/>
              </a:ext>
            </a:extLst>
          </p:cNvPr>
          <p:cNvSpPr txBox="1"/>
          <p:nvPr/>
        </p:nvSpPr>
        <p:spPr>
          <a:xfrm>
            <a:off x="8283218" y="734807"/>
            <a:ext cx="10620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sv-SE" sz="700" dirty="0" err="1">
                <a:latin typeface="Arial" panose="020B0604020202020204" pitchFamily="34" charset="0"/>
                <a:cs typeface="Arial" panose="020B0604020202020204" pitchFamily="34" charset="0"/>
              </a:rPr>
              <a:t>perfused</a:t>
            </a:r>
            <a:endParaRPr lang="sv-S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0716B1-C59A-496A-91EA-84716BFF7079}"/>
              </a:ext>
            </a:extLst>
          </p:cNvPr>
          <p:cNvSpPr txBox="1"/>
          <p:nvPr/>
        </p:nvSpPr>
        <p:spPr>
          <a:xfrm>
            <a:off x="242888" y="361935"/>
            <a:ext cx="207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eFigure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3B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C831D4-DC10-4FF2-8F13-BCC248B2859A}"/>
              </a:ext>
            </a:extLst>
          </p:cNvPr>
          <p:cNvSpPr txBox="1"/>
          <p:nvPr/>
        </p:nvSpPr>
        <p:spPr>
          <a:xfrm>
            <a:off x="7187541" y="480328"/>
            <a:ext cx="595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sv-SE" sz="700" dirty="0" err="1">
                <a:latin typeface="Arial" panose="020B0604020202020204" pitchFamily="34" charset="0"/>
                <a:cs typeface="Arial" panose="020B0604020202020204" pitchFamily="34" charset="0"/>
              </a:rPr>
              <a:t>inflated</a:t>
            </a:r>
            <a:endParaRPr lang="sv-S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C088CAA-04B9-4F9E-9068-142C813FEA43}"/>
              </a:ext>
            </a:extLst>
          </p:cNvPr>
          <p:cNvSpPr txBox="1"/>
          <p:nvPr/>
        </p:nvSpPr>
        <p:spPr>
          <a:xfrm>
            <a:off x="6616370" y="480328"/>
            <a:ext cx="595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700" dirty="0" err="1">
                <a:latin typeface="Arial" panose="020B0604020202020204" pitchFamily="34" charset="0"/>
                <a:cs typeface="Arial" panose="020B0604020202020204" pitchFamily="34" charset="0"/>
              </a:rPr>
              <a:t>poorly</a:t>
            </a:r>
            <a:endParaRPr lang="sv-SE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v-SE" sz="700" dirty="0" err="1">
                <a:latin typeface="Arial" panose="020B0604020202020204" pitchFamily="34" charset="0"/>
                <a:cs typeface="Arial" panose="020B0604020202020204" pitchFamily="34" charset="0"/>
              </a:rPr>
              <a:t>inflated</a:t>
            </a:r>
            <a:endParaRPr lang="sv-S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A3F534-5C44-4F07-AFD2-781EA95F78B6}"/>
              </a:ext>
            </a:extLst>
          </p:cNvPr>
          <p:cNvSpPr txBox="1"/>
          <p:nvPr/>
        </p:nvSpPr>
        <p:spPr>
          <a:xfrm>
            <a:off x="5544104" y="480328"/>
            <a:ext cx="595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700" dirty="0" err="1">
                <a:latin typeface="Arial" panose="020B0604020202020204" pitchFamily="34" charset="0"/>
                <a:cs typeface="Arial" panose="020B0604020202020204" pitchFamily="34" charset="0"/>
              </a:rPr>
              <a:t>normo</a:t>
            </a:r>
            <a:endParaRPr lang="sv-SE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v-SE" sz="700" dirty="0" err="1">
                <a:latin typeface="Arial" panose="020B0604020202020204" pitchFamily="34" charset="0"/>
                <a:cs typeface="Arial" panose="020B0604020202020204" pitchFamily="34" charset="0"/>
              </a:rPr>
              <a:t>inflated</a:t>
            </a:r>
            <a:endParaRPr lang="sv-S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E4FFCD-6FD5-47C3-B2D7-1278CEB2B04E}"/>
              </a:ext>
            </a:extLst>
          </p:cNvPr>
          <p:cNvSpPr txBox="1"/>
          <p:nvPr/>
        </p:nvSpPr>
        <p:spPr>
          <a:xfrm>
            <a:off x="4790541" y="454255"/>
            <a:ext cx="5956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hyper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F27968F-5304-4540-91D2-B857BE37607C}"/>
              </a:ext>
            </a:extLst>
          </p:cNvPr>
          <p:cNvCxnSpPr>
            <a:cxnSpLocks/>
          </p:cNvCxnSpPr>
          <p:nvPr/>
        </p:nvCxnSpPr>
        <p:spPr>
          <a:xfrm>
            <a:off x="7147574" y="511299"/>
            <a:ext cx="0" cy="6156000"/>
          </a:xfrm>
          <a:prstGeom prst="line">
            <a:avLst/>
          </a:prstGeom>
          <a:ln w="9525">
            <a:solidFill>
              <a:srgbClr val="BB0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4DDD457-ACBF-44B6-B61D-0B74EDB95113}"/>
              </a:ext>
            </a:extLst>
          </p:cNvPr>
          <p:cNvCxnSpPr>
            <a:cxnSpLocks/>
          </p:cNvCxnSpPr>
          <p:nvPr/>
        </p:nvCxnSpPr>
        <p:spPr>
          <a:xfrm>
            <a:off x="6085536" y="516186"/>
            <a:ext cx="0" cy="6156000"/>
          </a:xfrm>
          <a:prstGeom prst="line">
            <a:avLst/>
          </a:prstGeom>
          <a:ln w="9525">
            <a:solidFill>
              <a:srgbClr val="BB0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0030E95-6849-49B9-B7D2-BD3CBD0F60FB}"/>
              </a:ext>
            </a:extLst>
          </p:cNvPr>
          <p:cNvCxnSpPr>
            <a:cxnSpLocks/>
          </p:cNvCxnSpPr>
          <p:nvPr/>
        </p:nvCxnSpPr>
        <p:spPr>
          <a:xfrm>
            <a:off x="5314011" y="511299"/>
            <a:ext cx="0" cy="6156000"/>
          </a:xfrm>
          <a:prstGeom prst="line">
            <a:avLst/>
          </a:prstGeom>
          <a:ln w="9525">
            <a:solidFill>
              <a:srgbClr val="BB055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8298FC1-C08D-6D69-8432-D1448A6FD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7341" y="3889334"/>
            <a:ext cx="3352800" cy="2933700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7D86D3CD-0566-4BAA-A9D0-96BEA62B355A}"/>
              </a:ext>
            </a:extLst>
          </p:cNvPr>
          <p:cNvSpPr txBox="1"/>
          <p:nvPr/>
        </p:nvSpPr>
        <p:spPr>
          <a:xfrm>
            <a:off x="5110344" y="223436"/>
            <a:ext cx="22905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cs typeface="Arial" panose="020B0604020202020204" pitchFamily="34" charset="0"/>
              </a:rPr>
              <a:t>Gas Distribution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0433FD85-6DFA-41A4-AD3C-FD31234B5FCB}"/>
              </a:ext>
            </a:extLst>
          </p:cNvPr>
          <p:cNvSpPr txBox="1"/>
          <p:nvPr/>
        </p:nvSpPr>
        <p:spPr>
          <a:xfrm>
            <a:off x="9055134" y="226395"/>
            <a:ext cx="23086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cs typeface="Arial" panose="020B0604020202020204" pitchFamily="34" charset="0"/>
              </a:rPr>
              <a:t>HU distribution for </a:t>
            </a:r>
            <a:r>
              <a:rPr lang="sv-SE" sz="1200" b="1" dirty="0" err="1">
                <a:cs typeface="Arial" panose="020B0604020202020204" pitchFamily="34" charset="0"/>
              </a:rPr>
              <a:t>blood</a:t>
            </a:r>
            <a:endParaRPr lang="sv-SE" sz="1200" b="1" dirty="0">
              <a:cs typeface="Arial" panose="020B0604020202020204" pitchFamily="34" charset="0"/>
            </a:endParaRP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08CBE2E5-DF89-4C91-BE16-60FE03A55094}"/>
              </a:ext>
            </a:extLst>
          </p:cNvPr>
          <p:cNvSpPr txBox="1"/>
          <p:nvPr/>
        </p:nvSpPr>
        <p:spPr>
          <a:xfrm>
            <a:off x="5110344" y="126760"/>
            <a:ext cx="18739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b="1" dirty="0"/>
              <a:t>Gas Distribution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D5CCF9A8-8E93-4DC4-A9D4-951A47BE2658}"/>
              </a:ext>
            </a:extLst>
          </p:cNvPr>
          <p:cNvSpPr txBox="1"/>
          <p:nvPr/>
        </p:nvSpPr>
        <p:spPr>
          <a:xfrm>
            <a:off x="9090559" y="151679"/>
            <a:ext cx="18739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600" b="1" dirty="0" err="1"/>
              <a:t>Blood</a:t>
            </a:r>
            <a:r>
              <a:rPr lang="sv-SE" sz="1600" b="1" dirty="0"/>
              <a:t> Distribution</a:t>
            </a:r>
          </a:p>
        </p:txBody>
      </p:sp>
    </p:spTree>
    <p:extLst>
      <p:ext uri="{BB962C8B-B14F-4D97-AF65-F5344CB8AC3E}">
        <p14:creationId xmlns:p14="http://schemas.microsoft.com/office/powerpoint/2010/main" val="359781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E5E14705-C99A-45AF-BA4C-0B50A26F4E2F}"/>
              </a:ext>
            </a:extLst>
          </p:cNvPr>
          <p:cNvGrpSpPr/>
          <p:nvPr/>
        </p:nvGrpSpPr>
        <p:grpSpPr>
          <a:xfrm>
            <a:off x="190662" y="1409700"/>
            <a:ext cx="11628232" cy="5322332"/>
            <a:chOff x="190662" y="1409700"/>
            <a:chExt cx="11628232" cy="53223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DF4CC14-EBCC-470F-912A-B6BA8074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218" y="1409700"/>
              <a:ext cx="3358421" cy="2880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8FF0FA-A7D0-4C64-B1FB-73ED3CB8D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0184" y="1409700"/>
              <a:ext cx="3358421" cy="2880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CB1AD54-32F5-4D0F-BF76-47FBE5C4A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0473" y="1409700"/>
              <a:ext cx="3358421" cy="2880000"/>
            </a:xfrm>
            <a:prstGeom prst="rect">
              <a:avLst/>
            </a:prstGeom>
          </p:spPr>
        </p:pic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313CA1A-BC23-44D6-BEE7-D965B312C663}"/>
                </a:ext>
              </a:extLst>
            </p:cNvPr>
            <p:cNvGrpSpPr/>
            <p:nvPr/>
          </p:nvGrpSpPr>
          <p:grpSpPr>
            <a:xfrm>
              <a:off x="4104956" y="4924386"/>
              <a:ext cx="4202196" cy="276999"/>
              <a:chOff x="1126406" y="6400381"/>
              <a:chExt cx="4202196" cy="27699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10F761-932B-47F8-A91B-28DA57473814}"/>
                  </a:ext>
                </a:extLst>
              </p:cNvPr>
              <p:cNvGrpSpPr/>
              <p:nvPr/>
            </p:nvGrpSpPr>
            <p:grpSpPr>
              <a:xfrm>
                <a:off x="1126406" y="6400381"/>
                <a:ext cx="1829234" cy="276999"/>
                <a:chOff x="359644" y="6224194"/>
                <a:chExt cx="1829234" cy="276999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588A1D5-3AC2-4276-9E65-ECC69275448F}"/>
                    </a:ext>
                  </a:extLst>
                </p:cNvPr>
                <p:cNvSpPr/>
                <p:nvPr/>
              </p:nvSpPr>
              <p:spPr>
                <a:xfrm>
                  <a:off x="359644" y="6238869"/>
                  <a:ext cx="488950" cy="247650"/>
                </a:xfrm>
                <a:prstGeom prst="rect">
                  <a:avLst/>
                </a:prstGeom>
                <a:solidFill>
                  <a:srgbClr val="01A4E5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sz="1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80271AD-1511-404C-8A78-3DB827380676}"/>
                    </a:ext>
                  </a:extLst>
                </p:cNvPr>
                <p:cNvSpPr txBox="1"/>
                <p:nvPr/>
              </p:nvSpPr>
              <p:spPr>
                <a:xfrm>
                  <a:off x="808372" y="6224194"/>
                  <a:ext cx="13805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 Gas distribution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027D90F-3104-4718-B1CB-A10B5698BFC7}"/>
                  </a:ext>
                </a:extLst>
              </p:cNvPr>
              <p:cNvGrpSpPr/>
              <p:nvPr/>
            </p:nvGrpSpPr>
            <p:grpSpPr>
              <a:xfrm>
                <a:off x="3456194" y="6400381"/>
                <a:ext cx="1872408" cy="276999"/>
                <a:chOff x="2608134" y="6224193"/>
                <a:chExt cx="1872408" cy="276999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3D18C2D-DD55-443F-8C0F-788CD6EB0D83}"/>
                    </a:ext>
                  </a:extLst>
                </p:cNvPr>
                <p:cNvSpPr/>
                <p:nvPr/>
              </p:nvSpPr>
              <p:spPr>
                <a:xfrm>
                  <a:off x="2608134" y="6238869"/>
                  <a:ext cx="488950" cy="247650"/>
                </a:xfrm>
                <a:prstGeom prst="rect">
                  <a:avLst/>
                </a:prstGeom>
                <a:solidFill>
                  <a:srgbClr val="BB0557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sz="1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B284DA2-80A4-40B8-AB37-C1962B470812}"/>
                    </a:ext>
                  </a:extLst>
                </p:cNvPr>
                <p:cNvSpPr txBox="1"/>
                <p:nvPr/>
              </p:nvSpPr>
              <p:spPr>
                <a:xfrm>
                  <a:off x="3034312" y="6224193"/>
                  <a:ext cx="144623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sv-SE" sz="1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Blood</a:t>
                  </a:r>
                  <a:r>
                    <a:rPr lang="sv-SE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distribution</a:t>
                  </a:r>
                </a:p>
              </p:txBody>
            </p:sp>
          </p:grp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19AB898-2237-4548-9D2B-078F045D187A}"/>
                </a:ext>
              </a:extLst>
            </p:cNvPr>
            <p:cNvSpPr txBox="1"/>
            <p:nvPr/>
          </p:nvSpPr>
          <p:spPr>
            <a:xfrm>
              <a:off x="190662" y="2005851"/>
              <a:ext cx="575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F5B953E-A9F4-4631-859B-39C3047A90ED}"/>
                </a:ext>
              </a:extLst>
            </p:cNvPr>
            <p:cNvSpPr txBox="1"/>
            <p:nvPr/>
          </p:nvSpPr>
          <p:spPr>
            <a:xfrm>
              <a:off x="190662" y="3797257"/>
              <a:ext cx="575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DD8038F-6418-47F4-9643-C9FD581FB751}"/>
                </a:ext>
              </a:extLst>
            </p:cNvPr>
            <p:cNvSpPr txBox="1"/>
            <p:nvPr/>
          </p:nvSpPr>
          <p:spPr>
            <a:xfrm>
              <a:off x="242888" y="6362700"/>
              <a:ext cx="2078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>
                  <a:latin typeface="Arial" panose="020B0604020202020204" pitchFamily="34" charset="0"/>
                  <a:cs typeface="Arial" panose="020B0604020202020204" pitchFamily="34" charset="0"/>
                </a:rPr>
                <a:t>eFigure</a:t>
              </a:r>
              <a:r>
                <a:rPr lang="sv-SE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984F586A-509C-4C88-BC29-5F3B0B09542D}"/>
                </a:ext>
              </a:extLst>
            </p:cNvPr>
            <p:cNvSpPr txBox="1"/>
            <p:nvPr/>
          </p:nvSpPr>
          <p:spPr>
            <a:xfrm>
              <a:off x="839569" y="1699545"/>
              <a:ext cx="151160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HU distribution for gas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34BC65E-CCA5-4D3D-97E5-BB19BA4C407E}"/>
                </a:ext>
              </a:extLst>
            </p:cNvPr>
            <p:cNvSpPr txBox="1"/>
            <p:nvPr/>
          </p:nvSpPr>
          <p:spPr>
            <a:xfrm>
              <a:off x="2273890" y="1699543"/>
              <a:ext cx="159923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HU distribution for </a:t>
              </a:r>
              <a:r>
                <a:rPr lang="sv-SE" sz="1000" dirty="0" err="1"/>
                <a:t>blood</a:t>
              </a:r>
              <a:r>
                <a:rPr lang="sv-SE" sz="1000" dirty="0"/>
                <a:t> 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0611EAA0-7F58-4A89-A66D-A15643EE99AF}"/>
                </a:ext>
              </a:extLst>
            </p:cNvPr>
            <p:cNvSpPr txBox="1"/>
            <p:nvPr/>
          </p:nvSpPr>
          <p:spPr>
            <a:xfrm>
              <a:off x="4950158" y="1699545"/>
              <a:ext cx="132474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Gas distribution </a:t>
              </a: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F0E89D4F-D9FC-4276-91FF-D566857201A2}"/>
                </a:ext>
              </a:extLst>
            </p:cNvPr>
            <p:cNvSpPr txBox="1"/>
            <p:nvPr/>
          </p:nvSpPr>
          <p:spPr>
            <a:xfrm>
              <a:off x="8882078" y="1699545"/>
              <a:ext cx="132474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Gas distribution 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5784A376-9750-4A75-BA74-D827E8DEE802}"/>
                </a:ext>
              </a:extLst>
            </p:cNvPr>
            <p:cNvSpPr txBox="1"/>
            <p:nvPr/>
          </p:nvSpPr>
          <p:spPr>
            <a:xfrm>
              <a:off x="6348428" y="1699545"/>
              <a:ext cx="132474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dirty="0" err="1"/>
                <a:t>Blood</a:t>
              </a:r>
              <a:r>
                <a:rPr lang="sv-SE" sz="1100" dirty="0"/>
                <a:t> distribution 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7AC47E19-DA68-4864-9324-F3E6A5C1E128}"/>
                </a:ext>
              </a:extLst>
            </p:cNvPr>
            <p:cNvSpPr txBox="1"/>
            <p:nvPr/>
          </p:nvSpPr>
          <p:spPr>
            <a:xfrm>
              <a:off x="10295588" y="1699545"/>
              <a:ext cx="132474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dirty="0" err="1"/>
                <a:t>Blood</a:t>
              </a:r>
              <a:r>
                <a:rPr lang="sv-SE" sz="1100" dirty="0"/>
                <a:t> distribution 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A3F252C2-EDD7-439D-9FDE-2DF1152C9BA8}"/>
                </a:ext>
              </a:extLst>
            </p:cNvPr>
            <p:cNvSpPr txBox="1"/>
            <p:nvPr/>
          </p:nvSpPr>
          <p:spPr>
            <a:xfrm>
              <a:off x="4836826" y="1699545"/>
              <a:ext cx="151160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HU distribution for gas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81BF125A-D3D0-48EA-9122-7544FB703127}"/>
                </a:ext>
              </a:extLst>
            </p:cNvPr>
            <p:cNvSpPr txBox="1"/>
            <p:nvPr/>
          </p:nvSpPr>
          <p:spPr>
            <a:xfrm>
              <a:off x="8788649" y="1699544"/>
              <a:ext cx="151160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HU distribution for gas</a:t>
              </a:r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95738899-58DA-4252-B798-2E919E7D2FD6}"/>
                </a:ext>
              </a:extLst>
            </p:cNvPr>
            <p:cNvSpPr txBox="1"/>
            <p:nvPr/>
          </p:nvSpPr>
          <p:spPr>
            <a:xfrm>
              <a:off x="6231967" y="1699542"/>
              <a:ext cx="159923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HU distribution for </a:t>
              </a:r>
              <a:r>
                <a:rPr lang="sv-SE" sz="1000" dirty="0" err="1"/>
                <a:t>blood</a:t>
              </a:r>
              <a:r>
                <a:rPr lang="sv-SE" sz="1000" dirty="0"/>
                <a:t> </a:t>
              </a: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6045491C-6B96-4EE6-8CB5-3E9C79F785DC}"/>
                </a:ext>
              </a:extLst>
            </p:cNvPr>
            <p:cNvSpPr txBox="1"/>
            <p:nvPr/>
          </p:nvSpPr>
          <p:spPr>
            <a:xfrm>
              <a:off x="10206823" y="1699541"/>
              <a:ext cx="159923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000" dirty="0"/>
                <a:t>HU distribution for </a:t>
              </a:r>
              <a:r>
                <a:rPr lang="sv-SE" sz="1000" dirty="0" err="1"/>
                <a:t>blood</a:t>
              </a:r>
              <a:r>
                <a:rPr lang="sv-SE" sz="10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56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8E56CC0-F9E3-40B8-B2E5-8CC880A37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34" y="1797008"/>
            <a:ext cx="5334000" cy="4000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EB6F0D-F876-449A-A7CB-F13B40446FF7}"/>
              </a:ext>
            </a:extLst>
          </p:cNvPr>
          <p:cNvSpPr txBox="1"/>
          <p:nvPr/>
        </p:nvSpPr>
        <p:spPr>
          <a:xfrm>
            <a:off x="713331" y="1535398"/>
            <a:ext cx="157927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HU distribution for gas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CA6BA-D291-49EA-A95E-681869F44EEC}"/>
              </a:ext>
            </a:extLst>
          </p:cNvPr>
          <p:cNvSpPr txBox="1"/>
          <p:nvPr/>
        </p:nvSpPr>
        <p:spPr>
          <a:xfrm>
            <a:off x="2950090" y="1535398"/>
            <a:ext cx="169790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HU distribution for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FD408-53FB-4B19-9F5E-F8823702B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1" y="1604679"/>
            <a:ext cx="5334000" cy="400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D8C6EC-07DC-4B7A-B59F-C7A695BE0E1E}"/>
              </a:ext>
            </a:extLst>
          </p:cNvPr>
          <p:cNvSpPr txBox="1"/>
          <p:nvPr/>
        </p:nvSpPr>
        <p:spPr>
          <a:xfrm>
            <a:off x="6681788" y="154891"/>
            <a:ext cx="5147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D0980-A903-483E-A16F-543AA4FB3341}"/>
              </a:ext>
            </a:extLst>
          </p:cNvPr>
          <p:cNvSpPr txBox="1"/>
          <p:nvPr/>
        </p:nvSpPr>
        <p:spPr>
          <a:xfrm>
            <a:off x="5604099" y="1535398"/>
            <a:ext cx="187583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% and gas/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sv-SE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100" dirty="0" err="1">
                <a:latin typeface="Arial" panose="020B0604020202020204" pitchFamily="34" charset="0"/>
                <a:cs typeface="Arial" panose="020B0604020202020204" pitchFamily="34" charset="0"/>
              </a:rPr>
              <a:t>mismatch</a:t>
            </a:r>
            <a:endParaRPr lang="sv-S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52DB7A-DC81-4767-B54B-3703949A1E00}"/>
              </a:ext>
            </a:extLst>
          </p:cNvPr>
          <p:cNvGrpSpPr/>
          <p:nvPr/>
        </p:nvGrpSpPr>
        <p:grpSpPr>
          <a:xfrm>
            <a:off x="9719452" y="2750576"/>
            <a:ext cx="1975618" cy="1555365"/>
            <a:chOff x="8724900" y="1609209"/>
            <a:chExt cx="1975618" cy="15553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46FE68-64BE-4C32-A838-7ADEC9F39D0D}"/>
                </a:ext>
              </a:extLst>
            </p:cNvPr>
            <p:cNvSpPr/>
            <p:nvPr/>
          </p:nvSpPr>
          <p:spPr>
            <a:xfrm>
              <a:off x="8724900" y="1651000"/>
              <a:ext cx="488950" cy="247650"/>
            </a:xfrm>
            <a:prstGeom prst="rect">
              <a:avLst/>
            </a:prstGeom>
            <a:solidFill>
              <a:srgbClr val="01A4E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ECE3B8-D6DC-4A47-A31B-31DCA5ACC65C}"/>
                </a:ext>
              </a:extLst>
            </p:cNvPr>
            <p:cNvSpPr/>
            <p:nvPr/>
          </p:nvSpPr>
          <p:spPr>
            <a:xfrm>
              <a:off x="8724900" y="1968500"/>
              <a:ext cx="488950" cy="247650"/>
            </a:xfrm>
            <a:prstGeom prst="rect">
              <a:avLst/>
            </a:prstGeom>
            <a:solidFill>
              <a:srgbClr val="BB055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291414-A43C-45ED-8D77-1E30966A774D}"/>
                </a:ext>
              </a:extLst>
            </p:cNvPr>
            <p:cNvSpPr/>
            <p:nvPr/>
          </p:nvSpPr>
          <p:spPr>
            <a:xfrm>
              <a:off x="8724900" y="2286000"/>
              <a:ext cx="488950" cy="247650"/>
            </a:xfrm>
            <a:prstGeom prst="rect">
              <a:avLst/>
            </a:prstGeom>
            <a:solidFill>
              <a:srgbClr val="B7E9F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56A70B-736E-410B-85FA-AF24B820D2D6}"/>
                </a:ext>
              </a:extLst>
            </p:cNvPr>
            <p:cNvSpPr/>
            <p:nvPr/>
          </p:nvSpPr>
          <p:spPr>
            <a:xfrm>
              <a:off x="8724900" y="2603500"/>
              <a:ext cx="488950" cy="247650"/>
            </a:xfrm>
            <a:prstGeom prst="rect">
              <a:avLst/>
            </a:prstGeom>
            <a:solidFill>
              <a:srgbClr val="86587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9F1E25-4732-431C-9BFF-2DB14EA4122C}"/>
                </a:ext>
              </a:extLst>
            </p:cNvPr>
            <p:cNvSpPr/>
            <p:nvPr/>
          </p:nvSpPr>
          <p:spPr>
            <a:xfrm>
              <a:off x="8724900" y="2914650"/>
              <a:ext cx="488950" cy="24765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69F82D-1CAF-4BAC-A070-4EC5DE2D897C}"/>
                </a:ext>
              </a:extLst>
            </p:cNvPr>
            <p:cNvSpPr txBox="1"/>
            <p:nvPr/>
          </p:nvSpPr>
          <p:spPr>
            <a:xfrm>
              <a:off x="9340850" y="1609209"/>
              <a:ext cx="1250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>
                  <a:latin typeface="Arial" panose="020B0604020202020204" pitchFamily="34" charset="0"/>
                  <a:cs typeface="Arial" panose="020B0604020202020204" pitchFamily="34" charset="0"/>
                </a:rPr>
                <a:t>Gas distribution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77BA7E-BDE1-4E88-854A-5B6F366CFAE2}"/>
                </a:ext>
              </a:extLst>
            </p:cNvPr>
            <p:cNvSpPr txBox="1"/>
            <p:nvPr/>
          </p:nvSpPr>
          <p:spPr>
            <a:xfrm>
              <a:off x="9340850" y="1924050"/>
              <a:ext cx="13596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Blood</a:t>
              </a:r>
              <a:r>
                <a:rPr lang="sv-SE" sz="1200" dirty="0">
                  <a:latin typeface="Arial" panose="020B0604020202020204" pitchFamily="34" charset="0"/>
                  <a:cs typeface="Arial" panose="020B0604020202020204" pitchFamily="34" charset="0"/>
                </a:rPr>
                <a:t> distribution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513694-AA48-4A0F-819E-C53313288032}"/>
                </a:ext>
              </a:extLst>
            </p:cNvPr>
            <p:cNvSpPr txBox="1"/>
            <p:nvPr/>
          </p:nvSpPr>
          <p:spPr>
            <a:xfrm>
              <a:off x="9340850" y="2259568"/>
              <a:ext cx="10278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>
                  <a:latin typeface="Arial" panose="020B0604020202020204" pitchFamily="34" charset="0"/>
                  <a:cs typeface="Arial" panose="020B0604020202020204" pitchFamily="34" charset="0"/>
                </a:rPr>
                <a:t>Gas &gt; </a:t>
              </a:r>
              <a:r>
                <a:rPr lang="sv-SE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Blood</a:t>
              </a:r>
              <a:endParaRPr lang="sv-SE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84628F-9ADF-4E54-BCC6-B1E1EE83B78B}"/>
                </a:ext>
              </a:extLst>
            </p:cNvPr>
            <p:cNvSpPr txBox="1"/>
            <p:nvPr/>
          </p:nvSpPr>
          <p:spPr>
            <a:xfrm>
              <a:off x="9340850" y="2589173"/>
              <a:ext cx="1345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>
                  <a:latin typeface="Arial" panose="020B0604020202020204" pitchFamily="34" charset="0"/>
                  <a:cs typeface="Arial" panose="020B0604020202020204" pitchFamily="34" charset="0"/>
                </a:rPr>
                <a:t>Gas/</a:t>
              </a:r>
              <a:r>
                <a:rPr lang="sv-SE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blood</a:t>
              </a:r>
              <a:r>
                <a:rPr lang="sv-SE" sz="1200" dirty="0">
                  <a:latin typeface="Arial" panose="020B0604020202020204" pitchFamily="34" charset="0"/>
                  <a:cs typeface="Arial" panose="020B0604020202020204" pitchFamily="34" charset="0"/>
                </a:rPr>
                <a:t> match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847664-5D00-4FEA-89B9-71EB64B2A690}"/>
                </a:ext>
              </a:extLst>
            </p:cNvPr>
            <p:cNvSpPr txBox="1"/>
            <p:nvPr/>
          </p:nvSpPr>
          <p:spPr>
            <a:xfrm>
              <a:off x="9340850" y="2887575"/>
              <a:ext cx="10342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Blood</a:t>
              </a:r>
              <a:r>
                <a:rPr lang="sv-SE" sz="1200" dirty="0">
                  <a:latin typeface="Arial" panose="020B0604020202020204" pitchFamily="34" charset="0"/>
                  <a:cs typeface="Arial" panose="020B0604020202020204" pitchFamily="34" charset="0"/>
                </a:rPr>
                <a:t> &gt; Gas</a:t>
              </a:r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5581656-1647-46F6-81D6-2D38F0BF6EA7}"/>
              </a:ext>
            </a:extLst>
          </p:cNvPr>
          <p:cNvGraphicFramePr>
            <a:graphicFrameLocks noGrp="1"/>
          </p:cNvGraphicFramePr>
          <p:nvPr/>
        </p:nvGraphicFramePr>
        <p:xfrm>
          <a:off x="7939153" y="2010342"/>
          <a:ext cx="1073532" cy="2910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929">
                  <a:extLst>
                    <a:ext uri="{9D8B030D-6E8A-4147-A177-3AD203B41FA5}">
                      <a16:colId xmlns:a16="http://schemas.microsoft.com/office/drawing/2014/main" val="3641863321"/>
                    </a:ext>
                  </a:extLst>
                </a:gridCol>
                <a:gridCol w="199373">
                  <a:extLst>
                    <a:ext uri="{9D8B030D-6E8A-4147-A177-3AD203B41FA5}">
                      <a16:colId xmlns:a16="http://schemas.microsoft.com/office/drawing/2014/main" val="2498228175"/>
                    </a:ext>
                  </a:extLst>
                </a:gridCol>
                <a:gridCol w="196378">
                  <a:extLst>
                    <a:ext uri="{9D8B030D-6E8A-4147-A177-3AD203B41FA5}">
                      <a16:colId xmlns:a16="http://schemas.microsoft.com/office/drawing/2014/main" val="4114401401"/>
                    </a:ext>
                  </a:extLst>
                </a:gridCol>
                <a:gridCol w="133532">
                  <a:extLst>
                    <a:ext uri="{9D8B030D-6E8A-4147-A177-3AD203B41FA5}">
                      <a16:colId xmlns:a16="http://schemas.microsoft.com/office/drawing/2014/main" val="2370545264"/>
                    </a:ext>
                  </a:extLst>
                </a:gridCol>
                <a:gridCol w="269320">
                  <a:extLst>
                    <a:ext uri="{9D8B030D-6E8A-4147-A177-3AD203B41FA5}">
                      <a16:colId xmlns:a16="http://schemas.microsoft.com/office/drawing/2014/main" val="204144103"/>
                    </a:ext>
                  </a:extLst>
                </a:gridCol>
              </a:tblGrid>
              <a:tr h="291065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>
                          <a:effectLst/>
                        </a:rPr>
                        <a:t>7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%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(±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)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25806"/>
                  </a:ext>
                </a:extLst>
              </a:tr>
              <a:tr h="291065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%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(±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056442"/>
                  </a:ext>
                </a:extLst>
              </a:tr>
              <a:tr h="291065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%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(±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16584"/>
                  </a:ext>
                </a:extLst>
              </a:tr>
              <a:tr h="291065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>
                          <a:effectLst/>
                        </a:rPr>
                        <a:t>1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%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(±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37311"/>
                  </a:ext>
                </a:extLst>
              </a:tr>
              <a:tr h="291065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>
                          <a:effectLst/>
                        </a:rPr>
                        <a:t>-1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%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(±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888668"/>
                  </a:ext>
                </a:extLst>
              </a:tr>
              <a:tr h="291065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>
                          <a:effectLst/>
                        </a:rPr>
                        <a:t>-2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%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(±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150497"/>
                  </a:ext>
                </a:extLst>
              </a:tr>
              <a:tr h="291065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>
                          <a:effectLst/>
                        </a:rPr>
                        <a:t>-3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%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(±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331224"/>
                  </a:ext>
                </a:extLst>
              </a:tr>
              <a:tr h="291065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>
                          <a:effectLst/>
                        </a:rPr>
                        <a:t>-4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%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(±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970976"/>
                  </a:ext>
                </a:extLst>
              </a:tr>
              <a:tr h="291065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>
                          <a:effectLst/>
                        </a:rPr>
                        <a:t>-4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%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(±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59450"/>
                  </a:ext>
                </a:extLst>
              </a:tr>
              <a:tr h="291065"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>
                          <a:effectLst/>
                        </a:rPr>
                        <a:t>-5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%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effectLst/>
                        </a:rPr>
                        <a:t>(±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3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)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27755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039AE48-E110-4EE7-BC07-4C8EA577016E}"/>
              </a:ext>
            </a:extLst>
          </p:cNvPr>
          <p:cNvSpPr txBox="1"/>
          <p:nvPr/>
        </p:nvSpPr>
        <p:spPr>
          <a:xfrm>
            <a:off x="319426" y="1214342"/>
            <a:ext cx="46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4FFA25-480C-4711-A898-F4A0783B4E32}"/>
              </a:ext>
            </a:extLst>
          </p:cNvPr>
          <p:cNvSpPr txBox="1"/>
          <p:nvPr/>
        </p:nvSpPr>
        <p:spPr>
          <a:xfrm>
            <a:off x="5245119" y="1214342"/>
            <a:ext cx="46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0429F3-AC37-4757-99E9-25FF103FDF94}"/>
              </a:ext>
            </a:extLst>
          </p:cNvPr>
          <p:cNvGrpSpPr/>
          <p:nvPr/>
        </p:nvGrpSpPr>
        <p:grpSpPr>
          <a:xfrm>
            <a:off x="8905003" y="2159232"/>
            <a:ext cx="733569" cy="1915346"/>
            <a:chOff x="8957878" y="3965657"/>
            <a:chExt cx="733569" cy="191534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636DB92-097B-4EA4-AF74-A311E7D44441}"/>
                </a:ext>
              </a:extLst>
            </p:cNvPr>
            <p:cNvGrpSpPr/>
            <p:nvPr/>
          </p:nvGrpSpPr>
          <p:grpSpPr>
            <a:xfrm>
              <a:off x="8957878" y="3965657"/>
              <a:ext cx="724000" cy="972419"/>
              <a:chOff x="8957878" y="3965657"/>
              <a:chExt cx="724000" cy="972419"/>
            </a:xfrm>
          </p:grpSpPr>
          <p:sp>
            <p:nvSpPr>
              <p:cNvPr id="44" name="Right Bracket 43">
                <a:extLst>
                  <a:ext uri="{FF2B5EF4-FFF2-40B4-BE49-F238E27FC236}">
                    <a16:creationId xmlns:a16="http://schemas.microsoft.com/office/drawing/2014/main" id="{3DFB5383-661A-4D87-B8B6-50542AE8FC67}"/>
                  </a:ext>
                </a:extLst>
              </p:cNvPr>
              <p:cNvSpPr/>
              <p:nvPr/>
            </p:nvSpPr>
            <p:spPr>
              <a:xfrm>
                <a:off x="8967447" y="4595336"/>
                <a:ext cx="245006" cy="277541"/>
              </a:xfrm>
              <a:prstGeom prst="rightBracke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02C0124-2660-4656-B369-250E14974557}"/>
                  </a:ext>
                </a:extLst>
              </p:cNvPr>
              <p:cNvSpPr txBox="1"/>
              <p:nvPr/>
            </p:nvSpPr>
            <p:spPr>
              <a:xfrm>
                <a:off x="9212453" y="3965657"/>
                <a:ext cx="469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/>
                  <a:t>*</a:t>
                </a:r>
                <a:endParaRPr lang="sv-SE" dirty="0"/>
              </a:p>
            </p:txBody>
          </p:sp>
          <p:sp>
            <p:nvSpPr>
              <p:cNvPr id="46" name="Right Bracket 45">
                <a:extLst>
                  <a:ext uri="{FF2B5EF4-FFF2-40B4-BE49-F238E27FC236}">
                    <a16:creationId xmlns:a16="http://schemas.microsoft.com/office/drawing/2014/main" id="{B4C85C67-0207-4486-BCC4-0DC570C28796}"/>
                  </a:ext>
                </a:extLst>
              </p:cNvPr>
              <p:cNvSpPr/>
              <p:nvPr/>
            </p:nvSpPr>
            <p:spPr>
              <a:xfrm>
                <a:off x="8957878" y="4279460"/>
                <a:ext cx="245006" cy="277541"/>
              </a:xfrm>
              <a:prstGeom prst="rightBracke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ight Bracket 46">
                <a:extLst>
                  <a:ext uri="{FF2B5EF4-FFF2-40B4-BE49-F238E27FC236}">
                    <a16:creationId xmlns:a16="http://schemas.microsoft.com/office/drawing/2014/main" id="{B5AF347E-846D-411A-9319-6503167130B1}"/>
                  </a:ext>
                </a:extLst>
              </p:cNvPr>
              <p:cNvSpPr/>
              <p:nvPr/>
            </p:nvSpPr>
            <p:spPr>
              <a:xfrm>
                <a:off x="8957878" y="3966212"/>
                <a:ext cx="245006" cy="277541"/>
              </a:xfrm>
              <a:prstGeom prst="rightBracke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1E9AC06-1519-4F50-99BF-D7C0DCEFB078}"/>
                  </a:ext>
                </a:extLst>
              </p:cNvPr>
              <p:cNvSpPr txBox="1"/>
              <p:nvPr/>
            </p:nvSpPr>
            <p:spPr>
              <a:xfrm>
                <a:off x="9212453" y="4264757"/>
                <a:ext cx="469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/>
                  <a:t>*</a:t>
                </a:r>
                <a:endParaRPr lang="sv-SE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AB40265-B0DC-4BBD-B879-44FEBAC2DEFA}"/>
                  </a:ext>
                </a:extLst>
              </p:cNvPr>
              <p:cNvSpPr txBox="1"/>
              <p:nvPr/>
            </p:nvSpPr>
            <p:spPr>
              <a:xfrm>
                <a:off x="9212453" y="4568744"/>
                <a:ext cx="469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/>
                  <a:t>*</a:t>
                </a:r>
                <a:endParaRPr lang="sv-SE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34007B4-9F98-4388-9B94-066C56DB2008}"/>
                </a:ext>
              </a:extLst>
            </p:cNvPr>
            <p:cNvGrpSpPr/>
            <p:nvPr/>
          </p:nvGrpSpPr>
          <p:grpSpPr>
            <a:xfrm>
              <a:off x="8967447" y="4908584"/>
              <a:ext cx="724000" cy="972419"/>
              <a:chOff x="8957878" y="3965657"/>
              <a:chExt cx="724000" cy="972419"/>
            </a:xfrm>
          </p:grpSpPr>
          <p:sp>
            <p:nvSpPr>
              <p:cNvPr id="38" name="Right Bracket 37">
                <a:extLst>
                  <a:ext uri="{FF2B5EF4-FFF2-40B4-BE49-F238E27FC236}">
                    <a16:creationId xmlns:a16="http://schemas.microsoft.com/office/drawing/2014/main" id="{31854CDC-888F-48D1-B253-EFE7583EF711}"/>
                  </a:ext>
                </a:extLst>
              </p:cNvPr>
              <p:cNvSpPr/>
              <p:nvPr/>
            </p:nvSpPr>
            <p:spPr>
              <a:xfrm>
                <a:off x="8967447" y="4595336"/>
                <a:ext cx="245006" cy="277541"/>
              </a:xfrm>
              <a:prstGeom prst="rightBracke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69A815-8085-462B-AAEF-9D65FC67F679}"/>
                  </a:ext>
                </a:extLst>
              </p:cNvPr>
              <p:cNvSpPr txBox="1"/>
              <p:nvPr/>
            </p:nvSpPr>
            <p:spPr>
              <a:xfrm>
                <a:off x="9212453" y="3965657"/>
                <a:ext cx="469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/>
                  <a:t>*</a:t>
                </a:r>
                <a:endParaRPr lang="sv-SE" dirty="0"/>
              </a:p>
            </p:txBody>
          </p:sp>
          <p:sp>
            <p:nvSpPr>
              <p:cNvPr id="40" name="Right Bracket 39">
                <a:extLst>
                  <a:ext uri="{FF2B5EF4-FFF2-40B4-BE49-F238E27FC236}">
                    <a16:creationId xmlns:a16="http://schemas.microsoft.com/office/drawing/2014/main" id="{0ADD24EA-546D-4FEA-8AC4-6A916463E06F}"/>
                  </a:ext>
                </a:extLst>
              </p:cNvPr>
              <p:cNvSpPr/>
              <p:nvPr/>
            </p:nvSpPr>
            <p:spPr>
              <a:xfrm>
                <a:off x="8957878" y="4279460"/>
                <a:ext cx="245006" cy="277541"/>
              </a:xfrm>
              <a:prstGeom prst="rightBracke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ight Bracket 40">
                <a:extLst>
                  <a:ext uri="{FF2B5EF4-FFF2-40B4-BE49-F238E27FC236}">
                    <a16:creationId xmlns:a16="http://schemas.microsoft.com/office/drawing/2014/main" id="{E1F6457C-AE12-40AE-9ECB-0101C005BF00}"/>
                  </a:ext>
                </a:extLst>
              </p:cNvPr>
              <p:cNvSpPr/>
              <p:nvPr/>
            </p:nvSpPr>
            <p:spPr>
              <a:xfrm>
                <a:off x="8957878" y="3966212"/>
                <a:ext cx="245006" cy="277541"/>
              </a:xfrm>
              <a:prstGeom prst="rightBracket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FC9220-B3E7-40E7-817B-13E31126ED67}"/>
                  </a:ext>
                </a:extLst>
              </p:cNvPr>
              <p:cNvSpPr txBox="1"/>
              <p:nvPr/>
            </p:nvSpPr>
            <p:spPr>
              <a:xfrm>
                <a:off x="9212453" y="4264757"/>
                <a:ext cx="469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/>
                  <a:t>*</a:t>
                </a:r>
                <a:endParaRPr lang="sv-SE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214550F-247D-4A3A-BACD-44ABDFA0058B}"/>
                  </a:ext>
                </a:extLst>
              </p:cNvPr>
              <p:cNvSpPr txBox="1"/>
              <p:nvPr/>
            </p:nvSpPr>
            <p:spPr>
              <a:xfrm>
                <a:off x="9212453" y="4568744"/>
                <a:ext cx="469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/>
                  <a:t>*</a:t>
                </a:r>
                <a:endParaRPr lang="sv-SE" dirty="0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92FC06E-0923-4A91-A9DE-86B6FCD03915}"/>
              </a:ext>
            </a:extLst>
          </p:cNvPr>
          <p:cNvSpPr txBox="1"/>
          <p:nvPr/>
        </p:nvSpPr>
        <p:spPr>
          <a:xfrm>
            <a:off x="242888" y="6362700"/>
            <a:ext cx="207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eFigure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896D3A-5C12-41B2-89F4-00252026CFC8}"/>
              </a:ext>
            </a:extLst>
          </p:cNvPr>
          <p:cNvSpPr txBox="1"/>
          <p:nvPr/>
        </p:nvSpPr>
        <p:spPr>
          <a:xfrm>
            <a:off x="31548" y="1856453"/>
            <a:ext cx="575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771480-AE85-4A63-8328-7E82B13C28F3}"/>
              </a:ext>
            </a:extLst>
          </p:cNvPr>
          <p:cNvSpPr txBox="1"/>
          <p:nvPr/>
        </p:nvSpPr>
        <p:spPr>
          <a:xfrm>
            <a:off x="31548" y="4975890"/>
            <a:ext cx="575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4980F8-B46A-F4D7-9847-22A0B5E07599}"/>
              </a:ext>
            </a:extLst>
          </p:cNvPr>
          <p:cNvSpPr txBox="1"/>
          <p:nvPr/>
        </p:nvSpPr>
        <p:spPr>
          <a:xfrm>
            <a:off x="5435601" y="5927988"/>
            <a:ext cx="333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Total gas/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mismatch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= 36%</a:t>
            </a:r>
            <a:r>
              <a:rPr lang="en-SE" sz="1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±1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66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B32BE4-02BC-4CE9-B888-530537FE4A62}"/>
              </a:ext>
            </a:extLst>
          </p:cNvPr>
          <p:cNvSpPr txBox="1"/>
          <p:nvPr/>
        </p:nvSpPr>
        <p:spPr>
          <a:xfrm>
            <a:off x="1379538" y="1408273"/>
            <a:ext cx="621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8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53D373-D164-4C59-A4CC-BFF6E0280A2A}"/>
              </a:ext>
            </a:extLst>
          </p:cNvPr>
          <p:cNvSpPr txBox="1"/>
          <p:nvPr/>
        </p:nvSpPr>
        <p:spPr>
          <a:xfrm>
            <a:off x="7315201" y="460296"/>
            <a:ext cx="4450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Statistics applied to variables describing the HU distribution for the gas and blood distribution maps.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Tested variables are: 1) hyper inflated compartment peak; 2) Not inflated compartments peak; 3) Perfusion peak; 4) Perfused compartment area. Comparison among groups (BMI &lt; 25; BMI 25 to 40, BMI &gt; 40). One-way ANOVA followed by a multiple comparison test with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Bonferroni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0.05) comparing to the ten gravitational levels (Level1 to 10). Significant levels (p&lt;0.05) are marked with *.</a:t>
            </a:r>
          </a:p>
          <a:p>
            <a:pPr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6B70C-076B-4900-81AB-9284B54C1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85" y="0"/>
            <a:ext cx="5203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1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1B7310-2734-4A27-BB5E-454ECA3B6423}"/>
              </a:ext>
            </a:extLst>
          </p:cNvPr>
          <p:cNvSpPr/>
          <p:nvPr/>
        </p:nvSpPr>
        <p:spPr>
          <a:xfrm>
            <a:off x="103413" y="6078971"/>
            <a:ext cx="11898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Statistics applied to HU distribution for the gas (above) and blood (middle) distribution and to gas/blood mismatch (below), divided in ten gravitational levels. Level 1 to 5.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Comparison among groups (BMI &lt; 25; BMI 25 to 40, BMI &gt; 40). One-way ANOVA followed by a multiple comparison test with </a:t>
            </a:r>
            <a:r>
              <a:rPr lang="sv-SE" sz="1200" dirty="0" err="1">
                <a:latin typeface="Arial" panose="020B0604020202020204" pitchFamily="34" charset="0"/>
                <a:cs typeface="Arial" panose="020B0604020202020204" pitchFamily="34" charset="0"/>
              </a:rPr>
              <a:t>Bonferroni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0.05) comparing to the ten gravitational levels (Level1 to 10). Significant levels (p&lt;0.05) are marked with *.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BA22A90C-0B6B-4BD9-AA5C-C5391A2BE41A}"/>
              </a:ext>
            </a:extLst>
          </p:cNvPr>
          <p:cNvGrpSpPr/>
          <p:nvPr/>
        </p:nvGrpSpPr>
        <p:grpSpPr>
          <a:xfrm>
            <a:off x="103413" y="489778"/>
            <a:ext cx="12088587" cy="5364347"/>
            <a:chOff x="-52627" y="489778"/>
            <a:chExt cx="12244627" cy="53643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FAF376-BC89-491D-82F1-87F772D24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27225"/>
              <a:ext cx="12192000" cy="5326900"/>
            </a:xfrm>
            <a:prstGeom prst="rect">
              <a:avLst/>
            </a:prstGeom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36103019-BD73-46A7-886C-21CBB91EC6FA}"/>
                </a:ext>
              </a:extLst>
            </p:cNvPr>
            <p:cNvSpPr txBox="1"/>
            <p:nvPr/>
          </p:nvSpPr>
          <p:spPr>
            <a:xfrm>
              <a:off x="-52626" y="489778"/>
              <a:ext cx="20232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HU distribution for gas [HU]</a:t>
              </a: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5E8EDAFC-60AF-4C33-8381-9D3F7C716D00}"/>
                </a:ext>
              </a:extLst>
            </p:cNvPr>
            <p:cNvSpPr txBox="1"/>
            <p:nvPr/>
          </p:nvSpPr>
          <p:spPr>
            <a:xfrm>
              <a:off x="-52626" y="2334062"/>
              <a:ext cx="20232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HU distribution for </a:t>
              </a:r>
              <a:r>
                <a:rPr lang="sv-SE" sz="1100" b="1" dirty="0" err="1"/>
                <a:t>blood</a:t>
              </a:r>
              <a:r>
                <a:rPr lang="sv-SE" sz="1100" b="1" dirty="0"/>
                <a:t> [HU]</a:t>
              </a: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974F7E7A-E58D-416C-8D18-D7DC9EBD00AF}"/>
                </a:ext>
              </a:extLst>
            </p:cNvPr>
            <p:cNvSpPr txBox="1"/>
            <p:nvPr/>
          </p:nvSpPr>
          <p:spPr>
            <a:xfrm>
              <a:off x="-52627" y="4047541"/>
              <a:ext cx="228239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Gas/</a:t>
              </a:r>
              <a:r>
                <a:rPr lang="sv-SE" sz="1100" b="1" dirty="0" err="1"/>
                <a:t>blood</a:t>
              </a:r>
              <a:r>
                <a:rPr lang="sv-SE" sz="1100" b="1" dirty="0"/>
                <a:t> </a:t>
              </a:r>
              <a:r>
                <a:rPr lang="sv-SE" sz="1100" b="1" dirty="0" err="1"/>
                <a:t>mismatch</a:t>
              </a:r>
              <a:r>
                <a:rPr lang="sv-SE" sz="1100" b="1" dirty="0"/>
                <a:t> [%]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200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10911</TotalTime>
  <Words>1158</Words>
  <Application>Microsoft Office PowerPoint</Application>
  <PresentationFormat>Bredbild</PresentationFormat>
  <Paragraphs>185</Paragraphs>
  <Slides>18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Mariangela Pellegrini</dc:creator>
  <cp:lastModifiedBy>Kristin Jóna Bjarnadóttir</cp:lastModifiedBy>
  <cp:revision>237</cp:revision>
  <dcterms:created xsi:type="dcterms:W3CDTF">2022-11-11T21:57:13Z</dcterms:created>
  <dcterms:modified xsi:type="dcterms:W3CDTF">2024-05-07T12:37:54Z</dcterms:modified>
</cp:coreProperties>
</file>