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4" r:id="rId2"/>
  </p:sldIdLst>
  <p:sldSz cx="16257588" cy="11887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4" userDrawn="1">
          <p15:clr>
            <a:srgbClr val="A4A3A4"/>
          </p15:clr>
        </p15:guide>
        <p15:guide id="2" pos="51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/>
    <p:restoredTop sz="85131"/>
  </p:normalViewPr>
  <p:slideViewPr>
    <p:cSldViewPr snapToGrid="0" showGuides="1">
      <p:cViewPr varScale="1">
        <p:scale>
          <a:sx n="36" d="100"/>
          <a:sy n="36" d="100"/>
        </p:scale>
        <p:origin x="1364" y="76"/>
      </p:cViewPr>
      <p:guideLst>
        <p:guide orient="horz" pos="3744"/>
        <p:guide pos="51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74EA0-CC6F-8543-805A-5DD55D927687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19213" y="1143000"/>
            <a:ext cx="4219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19B7A-B838-434B-B9BC-A191F3B50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1pPr>
    <a:lvl2pPr marL="675467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2pPr>
    <a:lvl3pPr marL="1350935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3pPr>
    <a:lvl4pPr marL="2026402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4pPr>
    <a:lvl5pPr marL="2701869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5pPr>
    <a:lvl6pPr marL="3377336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6pPr>
    <a:lvl7pPr marL="4052804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7pPr>
    <a:lvl8pPr marL="4728271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8pPr>
    <a:lvl9pPr marL="5403738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9213" y="1143000"/>
            <a:ext cx="42195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509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Material 8. Video recordings for the hatched zebra shark (</a:t>
            </a:r>
            <a:r>
              <a:rPr lang="en-US" dirty="0" err="1"/>
              <a:t>Stegostoma</a:t>
            </a:r>
            <a:r>
              <a:rPr lang="en-US" dirty="0"/>
              <a:t> </a:t>
            </a:r>
            <a:r>
              <a:rPr lang="en-US" dirty="0" err="1"/>
              <a:t>tigrinum</a:t>
            </a:r>
            <a:r>
              <a:rPr lang="en-US" dirty="0"/>
              <a:t>) embryo (Egg 207) documenting </a:t>
            </a:r>
            <a:r>
              <a:rPr lang="en-US" i="1" dirty="0"/>
              <a:t>in </a:t>
            </a:r>
            <a:r>
              <a:rPr lang="en-US" i="1" dirty="0" err="1"/>
              <a:t>ovo</a:t>
            </a:r>
            <a:r>
              <a:rPr lang="en-US" i="1" dirty="0"/>
              <a:t> </a:t>
            </a:r>
            <a:r>
              <a:rPr lang="en-US" dirty="0"/>
              <a:t>heart beat (A) and buccal pumping (B). </a:t>
            </a:r>
            <a: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Videos can be played by hovering the mouse over each panel.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8D346B-48BC-A444-A270-B58A7B1EAB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92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319" y="1945429"/>
            <a:ext cx="13818950" cy="4138507"/>
          </a:xfrm>
        </p:spPr>
        <p:txBody>
          <a:bodyPr anchor="b"/>
          <a:lstStyle>
            <a:lvl1pPr algn="ctr">
              <a:defRPr sz="10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199" y="6243533"/>
            <a:ext cx="12193191" cy="2869987"/>
          </a:xfrm>
        </p:spPr>
        <p:txBody>
          <a:bodyPr/>
          <a:lstStyle>
            <a:lvl1pPr marL="0" indent="0" algn="ctr">
              <a:buNone/>
              <a:defRPr sz="4160"/>
            </a:lvl1pPr>
            <a:lvl2pPr marL="792465" indent="0" algn="ctr">
              <a:buNone/>
              <a:defRPr sz="3467"/>
            </a:lvl2pPr>
            <a:lvl3pPr marL="1584930" indent="0" algn="ctr">
              <a:buNone/>
              <a:defRPr sz="3120"/>
            </a:lvl3pPr>
            <a:lvl4pPr marL="2377394" indent="0" algn="ctr">
              <a:buNone/>
              <a:defRPr sz="2773"/>
            </a:lvl4pPr>
            <a:lvl5pPr marL="3169859" indent="0" algn="ctr">
              <a:buNone/>
              <a:defRPr sz="2773"/>
            </a:lvl5pPr>
            <a:lvl6pPr marL="3962324" indent="0" algn="ctr">
              <a:buNone/>
              <a:defRPr sz="2773"/>
            </a:lvl6pPr>
            <a:lvl7pPr marL="4754789" indent="0" algn="ctr">
              <a:buNone/>
              <a:defRPr sz="2773"/>
            </a:lvl7pPr>
            <a:lvl8pPr marL="5547253" indent="0" algn="ctr">
              <a:buNone/>
              <a:defRPr sz="2773"/>
            </a:lvl8pPr>
            <a:lvl9pPr marL="6339718" indent="0" algn="ctr">
              <a:buNone/>
              <a:defRPr sz="277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C624E-3224-2745-B102-FEA943358F8E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7A4F9-528A-E44E-A47F-DC79B6440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398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C624E-3224-2745-B102-FEA943358F8E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7A4F9-528A-E44E-A47F-DC79B6440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73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4338" y="632883"/>
            <a:ext cx="3505542" cy="100738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710" y="632883"/>
            <a:ext cx="10313407" cy="100738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C624E-3224-2745-B102-FEA943358F8E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7A4F9-528A-E44E-A47F-DC79B6440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6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C624E-3224-2745-B102-FEA943358F8E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7A4F9-528A-E44E-A47F-DC79B6440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26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242" y="2963549"/>
            <a:ext cx="14022170" cy="4944744"/>
          </a:xfrm>
        </p:spPr>
        <p:txBody>
          <a:bodyPr anchor="b"/>
          <a:lstStyle>
            <a:lvl1pPr>
              <a:defRPr sz="10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242" y="7955072"/>
            <a:ext cx="14022170" cy="2600324"/>
          </a:xfrm>
        </p:spPr>
        <p:txBody>
          <a:bodyPr/>
          <a:lstStyle>
            <a:lvl1pPr marL="0" indent="0">
              <a:buNone/>
              <a:defRPr sz="4160">
                <a:solidFill>
                  <a:schemeClr val="tx1"/>
                </a:solidFill>
              </a:defRPr>
            </a:lvl1pPr>
            <a:lvl2pPr marL="792465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2pPr>
            <a:lvl3pPr marL="158493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3pPr>
            <a:lvl4pPr marL="2377394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4pPr>
            <a:lvl5pPr marL="3169859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5pPr>
            <a:lvl6pPr marL="3962324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6pPr>
            <a:lvl7pPr marL="4754789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7pPr>
            <a:lvl8pPr marL="5547253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8pPr>
            <a:lvl9pPr marL="6339718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C624E-3224-2745-B102-FEA943358F8E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7A4F9-528A-E44E-A47F-DC79B6440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602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709" y="3164417"/>
            <a:ext cx="6909475" cy="75423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0404" y="3164417"/>
            <a:ext cx="6909475" cy="75423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C624E-3224-2745-B102-FEA943358F8E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7A4F9-528A-E44E-A47F-DC79B6440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2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32886"/>
            <a:ext cx="14022170" cy="22976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828" y="2914016"/>
            <a:ext cx="6877721" cy="1428114"/>
          </a:xfrm>
        </p:spPr>
        <p:txBody>
          <a:bodyPr anchor="b"/>
          <a:lstStyle>
            <a:lvl1pPr marL="0" indent="0">
              <a:buNone/>
              <a:defRPr sz="4160" b="1"/>
            </a:lvl1pPr>
            <a:lvl2pPr marL="792465" indent="0">
              <a:buNone/>
              <a:defRPr sz="3467" b="1"/>
            </a:lvl2pPr>
            <a:lvl3pPr marL="1584930" indent="0">
              <a:buNone/>
              <a:defRPr sz="3120" b="1"/>
            </a:lvl3pPr>
            <a:lvl4pPr marL="2377394" indent="0">
              <a:buNone/>
              <a:defRPr sz="2773" b="1"/>
            </a:lvl4pPr>
            <a:lvl5pPr marL="3169859" indent="0">
              <a:buNone/>
              <a:defRPr sz="2773" b="1"/>
            </a:lvl5pPr>
            <a:lvl6pPr marL="3962324" indent="0">
              <a:buNone/>
              <a:defRPr sz="2773" b="1"/>
            </a:lvl6pPr>
            <a:lvl7pPr marL="4754789" indent="0">
              <a:buNone/>
              <a:defRPr sz="2773" b="1"/>
            </a:lvl7pPr>
            <a:lvl8pPr marL="5547253" indent="0">
              <a:buNone/>
              <a:defRPr sz="2773" b="1"/>
            </a:lvl8pPr>
            <a:lvl9pPr marL="6339718" indent="0">
              <a:buNone/>
              <a:defRPr sz="27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828" y="4342130"/>
            <a:ext cx="6877721" cy="63866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0405" y="2914016"/>
            <a:ext cx="6911592" cy="1428114"/>
          </a:xfrm>
        </p:spPr>
        <p:txBody>
          <a:bodyPr anchor="b"/>
          <a:lstStyle>
            <a:lvl1pPr marL="0" indent="0">
              <a:buNone/>
              <a:defRPr sz="4160" b="1"/>
            </a:lvl1pPr>
            <a:lvl2pPr marL="792465" indent="0">
              <a:buNone/>
              <a:defRPr sz="3467" b="1"/>
            </a:lvl2pPr>
            <a:lvl3pPr marL="1584930" indent="0">
              <a:buNone/>
              <a:defRPr sz="3120" b="1"/>
            </a:lvl3pPr>
            <a:lvl4pPr marL="2377394" indent="0">
              <a:buNone/>
              <a:defRPr sz="2773" b="1"/>
            </a:lvl4pPr>
            <a:lvl5pPr marL="3169859" indent="0">
              <a:buNone/>
              <a:defRPr sz="2773" b="1"/>
            </a:lvl5pPr>
            <a:lvl6pPr marL="3962324" indent="0">
              <a:buNone/>
              <a:defRPr sz="2773" b="1"/>
            </a:lvl6pPr>
            <a:lvl7pPr marL="4754789" indent="0">
              <a:buNone/>
              <a:defRPr sz="2773" b="1"/>
            </a:lvl7pPr>
            <a:lvl8pPr marL="5547253" indent="0">
              <a:buNone/>
              <a:defRPr sz="2773" b="1"/>
            </a:lvl8pPr>
            <a:lvl9pPr marL="6339718" indent="0">
              <a:buNone/>
              <a:defRPr sz="27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0405" y="4342130"/>
            <a:ext cx="6911592" cy="63866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C624E-3224-2745-B102-FEA943358F8E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7A4F9-528A-E44E-A47F-DC79B6440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7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C624E-3224-2745-B102-FEA943358F8E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7A4F9-528A-E44E-A47F-DC79B6440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50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C624E-3224-2745-B102-FEA943358F8E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7A4F9-528A-E44E-A47F-DC79B6440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7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792480"/>
            <a:ext cx="5243495" cy="2773680"/>
          </a:xfrm>
        </p:spPr>
        <p:txBody>
          <a:bodyPr anchor="b"/>
          <a:lstStyle>
            <a:lvl1pPr>
              <a:defRPr sz="55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1592" y="1711539"/>
            <a:ext cx="8230404" cy="8447617"/>
          </a:xfrm>
        </p:spPr>
        <p:txBody>
          <a:bodyPr/>
          <a:lstStyle>
            <a:lvl1pPr>
              <a:defRPr sz="5547"/>
            </a:lvl1pPr>
            <a:lvl2pPr>
              <a:defRPr sz="4853"/>
            </a:lvl2pPr>
            <a:lvl3pPr>
              <a:defRPr sz="4160"/>
            </a:lvl3pPr>
            <a:lvl4pPr>
              <a:defRPr sz="3467"/>
            </a:lvl4pPr>
            <a:lvl5pPr>
              <a:defRPr sz="3467"/>
            </a:lvl5pPr>
            <a:lvl6pPr>
              <a:defRPr sz="3467"/>
            </a:lvl6pPr>
            <a:lvl7pPr>
              <a:defRPr sz="3467"/>
            </a:lvl7pPr>
            <a:lvl8pPr>
              <a:defRPr sz="3467"/>
            </a:lvl8pPr>
            <a:lvl9pPr>
              <a:defRPr sz="34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3566160"/>
            <a:ext cx="5243495" cy="6606753"/>
          </a:xfrm>
        </p:spPr>
        <p:txBody>
          <a:bodyPr/>
          <a:lstStyle>
            <a:lvl1pPr marL="0" indent="0">
              <a:buNone/>
              <a:defRPr sz="2773"/>
            </a:lvl1pPr>
            <a:lvl2pPr marL="792465" indent="0">
              <a:buNone/>
              <a:defRPr sz="2427"/>
            </a:lvl2pPr>
            <a:lvl3pPr marL="1584930" indent="0">
              <a:buNone/>
              <a:defRPr sz="2080"/>
            </a:lvl3pPr>
            <a:lvl4pPr marL="2377394" indent="0">
              <a:buNone/>
              <a:defRPr sz="1733"/>
            </a:lvl4pPr>
            <a:lvl5pPr marL="3169859" indent="0">
              <a:buNone/>
              <a:defRPr sz="1733"/>
            </a:lvl5pPr>
            <a:lvl6pPr marL="3962324" indent="0">
              <a:buNone/>
              <a:defRPr sz="1733"/>
            </a:lvl6pPr>
            <a:lvl7pPr marL="4754789" indent="0">
              <a:buNone/>
              <a:defRPr sz="1733"/>
            </a:lvl7pPr>
            <a:lvl8pPr marL="5547253" indent="0">
              <a:buNone/>
              <a:defRPr sz="1733"/>
            </a:lvl8pPr>
            <a:lvl9pPr marL="6339718" indent="0">
              <a:buNone/>
              <a:defRPr sz="17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C624E-3224-2745-B102-FEA943358F8E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7A4F9-528A-E44E-A47F-DC79B6440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40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792480"/>
            <a:ext cx="5243495" cy="2773680"/>
          </a:xfrm>
        </p:spPr>
        <p:txBody>
          <a:bodyPr anchor="b"/>
          <a:lstStyle>
            <a:lvl1pPr>
              <a:defRPr sz="55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1592" y="1711539"/>
            <a:ext cx="8230404" cy="8447617"/>
          </a:xfrm>
        </p:spPr>
        <p:txBody>
          <a:bodyPr anchor="t"/>
          <a:lstStyle>
            <a:lvl1pPr marL="0" indent="0">
              <a:buNone/>
              <a:defRPr sz="5547"/>
            </a:lvl1pPr>
            <a:lvl2pPr marL="792465" indent="0">
              <a:buNone/>
              <a:defRPr sz="4853"/>
            </a:lvl2pPr>
            <a:lvl3pPr marL="1584930" indent="0">
              <a:buNone/>
              <a:defRPr sz="4160"/>
            </a:lvl3pPr>
            <a:lvl4pPr marL="2377394" indent="0">
              <a:buNone/>
              <a:defRPr sz="3467"/>
            </a:lvl4pPr>
            <a:lvl5pPr marL="3169859" indent="0">
              <a:buNone/>
              <a:defRPr sz="3467"/>
            </a:lvl5pPr>
            <a:lvl6pPr marL="3962324" indent="0">
              <a:buNone/>
              <a:defRPr sz="3467"/>
            </a:lvl6pPr>
            <a:lvl7pPr marL="4754789" indent="0">
              <a:buNone/>
              <a:defRPr sz="3467"/>
            </a:lvl7pPr>
            <a:lvl8pPr marL="5547253" indent="0">
              <a:buNone/>
              <a:defRPr sz="3467"/>
            </a:lvl8pPr>
            <a:lvl9pPr marL="6339718" indent="0">
              <a:buNone/>
              <a:defRPr sz="34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3566160"/>
            <a:ext cx="5243495" cy="6606753"/>
          </a:xfrm>
        </p:spPr>
        <p:txBody>
          <a:bodyPr/>
          <a:lstStyle>
            <a:lvl1pPr marL="0" indent="0">
              <a:buNone/>
              <a:defRPr sz="2773"/>
            </a:lvl1pPr>
            <a:lvl2pPr marL="792465" indent="0">
              <a:buNone/>
              <a:defRPr sz="2427"/>
            </a:lvl2pPr>
            <a:lvl3pPr marL="1584930" indent="0">
              <a:buNone/>
              <a:defRPr sz="2080"/>
            </a:lvl3pPr>
            <a:lvl4pPr marL="2377394" indent="0">
              <a:buNone/>
              <a:defRPr sz="1733"/>
            </a:lvl4pPr>
            <a:lvl5pPr marL="3169859" indent="0">
              <a:buNone/>
              <a:defRPr sz="1733"/>
            </a:lvl5pPr>
            <a:lvl6pPr marL="3962324" indent="0">
              <a:buNone/>
              <a:defRPr sz="1733"/>
            </a:lvl6pPr>
            <a:lvl7pPr marL="4754789" indent="0">
              <a:buNone/>
              <a:defRPr sz="1733"/>
            </a:lvl7pPr>
            <a:lvl8pPr marL="5547253" indent="0">
              <a:buNone/>
              <a:defRPr sz="1733"/>
            </a:lvl8pPr>
            <a:lvl9pPr marL="6339718" indent="0">
              <a:buNone/>
              <a:defRPr sz="17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C624E-3224-2745-B102-FEA943358F8E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7A4F9-528A-E44E-A47F-DC79B6440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251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709" y="632886"/>
            <a:ext cx="14022170" cy="2297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709" y="3164417"/>
            <a:ext cx="14022170" cy="7542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709" y="11017676"/>
            <a:ext cx="3657957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C624E-3224-2745-B102-FEA943358F8E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5326" y="11017676"/>
            <a:ext cx="5486936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1922" y="11017676"/>
            <a:ext cx="3657957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7A4F9-528A-E44E-A47F-DC79B6440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98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84930" rtl="0" eaLnBrk="1" latinLnBrk="0" hangingPunct="1">
        <a:lnSpc>
          <a:spcPct val="90000"/>
        </a:lnSpc>
        <a:spcBef>
          <a:spcPct val="0"/>
        </a:spcBef>
        <a:buNone/>
        <a:defRPr sz="76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6232" indent="-396232" algn="l" defTabSz="1584930" rtl="0" eaLnBrk="1" latinLnBrk="0" hangingPunct="1">
        <a:lnSpc>
          <a:spcPct val="90000"/>
        </a:lnSpc>
        <a:spcBef>
          <a:spcPts val="1733"/>
        </a:spcBef>
        <a:buFont typeface="Arial" panose="020B0604020202020204" pitchFamily="34" charset="0"/>
        <a:buChar char="•"/>
        <a:defRPr sz="4853" kern="1200">
          <a:solidFill>
            <a:schemeClr val="tx1"/>
          </a:solidFill>
          <a:latin typeface="+mn-lt"/>
          <a:ea typeface="+mn-ea"/>
          <a:cs typeface="+mn-cs"/>
        </a:defRPr>
      </a:lvl1pPr>
      <a:lvl2pPr marL="1188697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4160" kern="1200">
          <a:solidFill>
            <a:schemeClr val="tx1"/>
          </a:solidFill>
          <a:latin typeface="+mn-lt"/>
          <a:ea typeface="+mn-ea"/>
          <a:cs typeface="+mn-cs"/>
        </a:defRPr>
      </a:lvl2pPr>
      <a:lvl3pPr marL="1981162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773627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4pPr>
      <a:lvl5pPr marL="3566091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5pPr>
      <a:lvl6pPr marL="4358556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6pPr>
      <a:lvl7pPr marL="5151021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7pPr>
      <a:lvl8pPr marL="5943486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8pPr>
      <a:lvl9pPr marL="6735950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1pPr>
      <a:lvl2pPr marL="792465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2pPr>
      <a:lvl3pPr marL="1584930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3pPr>
      <a:lvl4pPr marL="2377394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4pPr>
      <a:lvl5pPr marL="3169859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5pPr>
      <a:lvl6pPr marL="3962324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6pPr>
      <a:lvl7pPr marL="4754789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7pPr>
      <a:lvl8pPr marL="5547253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8pPr>
      <a:lvl9pPr marL="6339718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mov"/><Relationship Id="rId7" Type="http://schemas.openxmlformats.org/officeDocument/2006/relationships/image" Target="../media/image1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2.mo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BC6646F-15FE-74AE-E33F-00E7C71E8F3C}"/>
              </a:ext>
            </a:extLst>
          </p:cNvPr>
          <p:cNvGrpSpPr/>
          <p:nvPr/>
        </p:nvGrpSpPr>
        <p:grpSpPr>
          <a:xfrm>
            <a:off x="4709116" y="256044"/>
            <a:ext cx="7524318" cy="11449980"/>
            <a:chOff x="4708322" y="1270000"/>
            <a:chExt cx="6858000" cy="10436024"/>
          </a:xfrm>
        </p:grpSpPr>
        <p:pic>
          <p:nvPicPr>
            <p:cNvPr id="3" name="207-heart-may-trim.mov">
              <a:hlinkClick r:id="" action="ppaction://media"/>
              <a:extLst>
                <a:ext uri="{FF2B5EF4-FFF2-40B4-BE49-F238E27FC236}">
                  <a16:creationId xmlns:a16="http://schemas.microsoft.com/office/drawing/2014/main" id="{4C808AC6-5655-2825-6FC8-7D25C2525A0C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7"/>
            <a:stretch>
              <a:fillRect/>
            </a:stretch>
          </p:blipFill>
          <p:spPr>
            <a:xfrm>
              <a:off x="4708322" y="1270000"/>
              <a:ext cx="6858000" cy="5143500"/>
            </a:xfrm>
            <a:prstGeom prst="rect">
              <a:avLst/>
            </a:prstGeom>
          </p:spPr>
        </p:pic>
        <p:pic>
          <p:nvPicPr>
            <p:cNvPr id="4" name="207-buccal pumping-trim.mov">
              <a:hlinkClick r:id="" action="ppaction://media"/>
              <a:extLst>
                <a:ext uri="{FF2B5EF4-FFF2-40B4-BE49-F238E27FC236}">
                  <a16:creationId xmlns:a16="http://schemas.microsoft.com/office/drawing/2014/main" id="{6250F99C-7717-943C-3708-EC743DD428DE}"/>
                </a:ext>
              </a:extLst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8"/>
            <a:stretch>
              <a:fillRect/>
            </a:stretch>
          </p:blipFill>
          <p:spPr>
            <a:xfrm>
              <a:off x="4708322" y="6562524"/>
              <a:ext cx="6858000" cy="514350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A9DAE83-5F0D-014B-5483-73C1B3156B92}"/>
                </a:ext>
              </a:extLst>
            </p:cNvPr>
            <p:cNvSpPr txBox="1"/>
            <p:nvPr/>
          </p:nvSpPr>
          <p:spPr>
            <a:xfrm>
              <a:off x="4925492" y="1432322"/>
              <a:ext cx="310035" cy="364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>
                      <a:lumMod val="95000"/>
                    </a:schemeClr>
                  </a:solidFill>
                </a:rPr>
                <a:t>A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A9A13E9-98B7-5B2C-1517-7CF3B4BCC266}"/>
                </a:ext>
              </a:extLst>
            </p:cNvPr>
            <p:cNvSpPr txBox="1"/>
            <p:nvPr/>
          </p:nvSpPr>
          <p:spPr>
            <a:xfrm>
              <a:off x="4931103" y="6684377"/>
              <a:ext cx="299807" cy="364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>
                      <a:lumMod val="95000"/>
                    </a:schemeClr>
                  </a:solidFill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0062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49</Words>
  <Application>Microsoft Office PowerPoint</Application>
  <PresentationFormat>Custom</PresentationFormat>
  <Paragraphs>4</Paragraphs>
  <Slides>1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Kady Lyons</dc:creator>
  <cp:lastModifiedBy>Abby Rassette</cp:lastModifiedBy>
  <cp:revision>4</cp:revision>
  <dcterms:created xsi:type="dcterms:W3CDTF">2024-03-31T16:25:48Z</dcterms:created>
  <dcterms:modified xsi:type="dcterms:W3CDTF">2024-07-11T12:21:29Z</dcterms:modified>
</cp:coreProperties>
</file>