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78" r:id="rId2"/>
  </p:sldIdLst>
  <p:sldSz cx="16257588" cy="11887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4" userDrawn="1">
          <p15:clr>
            <a:srgbClr val="A4A3A4"/>
          </p15:clr>
        </p15:guide>
        <p15:guide id="2" pos="51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/>
    <p:restoredTop sz="87255"/>
  </p:normalViewPr>
  <p:slideViewPr>
    <p:cSldViewPr snapToGrid="0" showGuides="1">
      <p:cViewPr varScale="1">
        <p:scale>
          <a:sx n="37" d="100"/>
          <a:sy n="37" d="100"/>
        </p:scale>
        <p:origin x="1292" y="96"/>
      </p:cViewPr>
      <p:guideLst>
        <p:guide orient="horz" pos="3744"/>
        <p:guide pos="51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DA2CEB-79D0-3E45-A5BF-B0EE4DB4EC41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19213" y="1143000"/>
            <a:ext cx="421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23A5E-997A-AA4A-B486-68218F1FF8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71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1pPr>
    <a:lvl2pPr marL="675467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2pPr>
    <a:lvl3pPr marL="1350935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3pPr>
    <a:lvl4pPr marL="2026402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4pPr>
    <a:lvl5pPr marL="2701869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5pPr>
    <a:lvl6pPr marL="3377336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6pPr>
    <a:lvl7pPr marL="4052804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7pPr>
    <a:lvl8pPr marL="4728271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8pPr>
    <a:lvl9pPr marL="5403738" algn="l" defTabSz="1350935" rtl="0" eaLnBrk="1" latinLnBrk="0" hangingPunct="1">
      <a:defRPr sz="177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19213" y="1143000"/>
            <a:ext cx="42195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Supplemental Material 4. Videos of various degrees of Zebra shark (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Stegostoma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tigrinum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 embryo movement as seen on ultrasound. A) Steady movement was categorized as continuous movement by the embryo. B) Slow movements were categorized as embryos that displayed weak movements. C) Non-moving embryos were categorized as dead. Videos can be played by hovering the mouse over each panel.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D346B-48BC-A444-A270-B58A7B1EAB3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319" y="1945429"/>
            <a:ext cx="13818950" cy="4138507"/>
          </a:xfrm>
        </p:spPr>
        <p:txBody>
          <a:bodyPr anchor="b"/>
          <a:lstStyle>
            <a:lvl1pPr algn="ctr"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199" y="6243533"/>
            <a:ext cx="12193191" cy="2869987"/>
          </a:xfrm>
        </p:spPr>
        <p:txBody>
          <a:bodyPr/>
          <a:lstStyle>
            <a:lvl1pPr marL="0" indent="0" algn="ctr">
              <a:buNone/>
              <a:defRPr sz="4160"/>
            </a:lvl1pPr>
            <a:lvl2pPr marL="792465" indent="0" algn="ctr">
              <a:buNone/>
              <a:defRPr sz="3467"/>
            </a:lvl2pPr>
            <a:lvl3pPr marL="1584930" indent="0" algn="ctr">
              <a:buNone/>
              <a:defRPr sz="3120"/>
            </a:lvl3pPr>
            <a:lvl4pPr marL="2377394" indent="0" algn="ctr">
              <a:buNone/>
              <a:defRPr sz="2773"/>
            </a:lvl4pPr>
            <a:lvl5pPr marL="3169859" indent="0" algn="ctr">
              <a:buNone/>
              <a:defRPr sz="2773"/>
            </a:lvl5pPr>
            <a:lvl6pPr marL="3962324" indent="0" algn="ctr">
              <a:buNone/>
              <a:defRPr sz="2773"/>
            </a:lvl6pPr>
            <a:lvl7pPr marL="4754789" indent="0" algn="ctr">
              <a:buNone/>
              <a:defRPr sz="2773"/>
            </a:lvl7pPr>
            <a:lvl8pPr marL="5547253" indent="0" algn="ctr">
              <a:buNone/>
              <a:defRPr sz="2773"/>
            </a:lvl8pPr>
            <a:lvl9pPr marL="6339718" indent="0" algn="ctr">
              <a:buNone/>
              <a:defRPr sz="27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68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14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4338" y="632883"/>
            <a:ext cx="3505542" cy="1007385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710" y="632883"/>
            <a:ext cx="10313407" cy="1007385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9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1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242" y="2963549"/>
            <a:ext cx="14022170" cy="4944744"/>
          </a:xfrm>
        </p:spPr>
        <p:txBody>
          <a:bodyPr anchor="b"/>
          <a:lstStyle>
            <a:lvl1pPr>
              <a:defRPr sz="10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242" y="7955072"/>
            <a:ext cx="14022170" cy="2600324"/>
          </a:xfrm>
        </p:spPr>
        <p:txBody>
          <a:bodyPr/>
          <a:lstStyle>
            <a:lvl1pPr marL="0" indent="0">
              <a:buNone/>
              <a:defRPr sz="4160">
                <a:solidFill>
                  <a:schemeClr val="tx1"/>
                </a:solidFill>
              </a:defRPr>
            </a:lvl1pPr>
            <a:lvl2pPr marL="792465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2pPr>
            <a:lvl3pPr marL="1584930" indent="0">
              <a:buNone/>
              <a:defRPr sz="3120">
                <a:solidFill>
                  <a:schemeClr val="tx1">
                    <a:tint val="75000"/>
                  </a:schemeClr>
                </a:solidFill>
              </a:defRPr>
            </a:lvl3pPr>
            <a:lvl4pPr marL="237739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4pPr>
            <a:lvl5pPr marL="316985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5pPr>
            <a:lvl6pPr marL="3962324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6pPr>
            <a:lvl7pPr marL="4754789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7pPr>
            <a:lvl8pPr marL="5547253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8pPr>
            <a:lvl9pPr marL="6339718" indent="0">
              <a:buNone/>
              <a:defRPr sz="27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4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709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30404" y="3164417"/>
            <a:ext cx="6909475" cy="75423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36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632886"/>
            <a:ext cx="14022170" cy="2297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828" y="2914016"/>
            <a:ext cx="6877721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828" y="4342130"/>
            <a:ext cx="6877721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30405" y="2914016"/>
            <a:ext cx="6911592" cy="1428114"/>
          </a:xfrm>
        </p:spPr>
        <p:txBody>
          <a:bodyPr anchor="b"/>
          <a:lstStyle>
            <a:lvl1pPr marL="0" indent="0">
              <a:buNone/>
              <a:defRPr sz="4160" b="1"/>
            </a:lvl1pPr>
            <a:lvl2pPr marL="792465" indent="0">
              <a:buNone/>
              <a:defRPr sz="3467" b="1"/>
            </a:lvl2pPr>
            <a:lvl3pPr marL="1584930" indent="0">
              <a:buNone/>
              <a:defRPr sz="3120" b="1"/>
            </a:lvl3pPr>
            <a:lvl4pPr marL="2377394" indent="0">
              <a:buNone/>
              <a:defRPr sz="2773" b="1"/>
            </a:lvl4pPr>
            <a:lvl5pPr marL="3169859" indent="0">
              <a:buNone/>
              <a:defRPr sz="2773" b="1"/>
            </a:lvl5pPr>
            <a:lvl6pPr marL="3962324" indent="0">
              <a:buNone/>
              <a:defRPr sz="2773" b="1"/>
            </a:lvl6pPr>
            <a:lvl7pPr marL="4754789" indent="0">
              <a:buNone/>
              <a:defRPr sz="2773" b="1"/>
            </a:lvl7pPr>
            <a:lvl8pPr marL="5547253" indent="0">
              <a:buNone/>
              <a:defRPr sz="2773" b="1"/>
            </a:lvl8pPr>
            <a:lvl9pPr marL="6339718" indent="0">
              <a:buNone/>
              <a:defRPr sz="27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30405" y="4342130"/>
            <a:ext cx="6911592" cy="63866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7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32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0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592" y="1711539"/>
            <a:ext cx="8230404" cy="8447617"/>
          </a:xfrm>
        </p:spPr>
        <p:txBody>
          <a:bodyPr/>
          <a:lstStyle>
            <a:lvl1pPr>
              <a:defRPr sz="5547"/>
            </a:lvl1pPr>
            <a:lvl2pPr>
              <a:defRPr sz="4853"/>
            </a:lvl2pPr>
            <a:lvl3pPr>
              <a:defRPr sz="4160"/>
            </a:lvl3pPr>
            <a:lvl4pPr>
              <a:defRPr sz="3467"/>
            </a:lvl4pPr>
            <a:lvl5pPr>
              <a:defRPr sz="3467"/>
            </a:lvl5pPr>
            <a:lvl6pPr>
              <a:defRPr sz="3467"/>
            </a:lvl6pPr>
            <a:lvl7pPr>
              <a:defRPr sz="3467"/>
            </a:lvl7pPr>
            <a:lvl8pPr>
              <a:defRPr sz="3467"/>
            </a:lvl8pPr>
            <a:lvl9pPr>
              <a:defRPr sz="34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7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827" y="792480"/>
            <a:ext cx="5243495" cy="2773680"/>
          </a:xfrm>
        </p:spPr>
        <p:txBody>
          <a:bodyPr anchor="b"/>
          <a:lstStyle>
            <a:lvl1pPr>
              <a:defRPr sz="55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1592" y="1711539"/>
            <a:ext cx="8230404" cy="8447617"/>
          </a:xfrm>
        </p:spPr>
        <p:txBody>
          <a:bodyPr anchor="t"/>
          <a:lstStyle>
            <a:lvl1pPr marL="0" indent="0">
              <a:buNone/>
              <a:defRPr sz="5547"/>
            </a:lvl1pPr>
            <a:lvl2pPr marL="792465" indent="0">
              <a:buNone/>
              <a:defRPr sz="4853"/>
            </a:lvl2pPr>
            <a:lvl3pPr marL="1584930" indent="0">
              <a:buNone/>
              <a:defRPr sz="4160"/>
            </a:lvl3pPr>
            <a:lvl4pPr marL="2377394" indent="0">
              <a:buNone/>
              <a:defRPr sz="3467"/>
            </a:lvl4pPr>
            <a:lvl5pPr marL="3169859" indent="0">
              <a:buNone/>
              <a:defRPr sz="3467"/>
            </a:lvl5pPr>
            <a:lvl6pPr marL="3962324" indent="0">
              <a:buNone/>
              <a:defRPr sz="3467"/>
            </a:lvl6pPr>
            <a:lvl7pPr marL="4754789" indent="0">
              <a:buNone/>
              <a:defRPr sz="3467"/>
            </a:lvl7pPr>
            <a:lvl8pPr marL="5547253" indent="0">
              <a:buNone/>
              <a:defRPr sz="3467"/>
            </a:lvl8pPr>
            <a:lvl9pPr marL="6339718" indent="0">
              <a:buNone/>
              <a:defRPr sz="34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827" y="3566160"/>
            <a:ext cx="5243495" cy="6606753"/>
          </a:xfrm>
        </p:spPr>
        <p:txBody>
          <a:bodyPr/>
          <a:lstStyle>
            <a:lvl1pPr marL="0" indent="0">
              <a:buNone/>
              <a:defRPr sz="2773"/>
            </a:lvl1pPr>
            <a:lvl2pPr marL="792465" indent="0">
              <a:buNone/>
              <a:defRPr sz="2427"/>
            </a:lvl2pPr>
            <a:lvl3pPr marL="1584930" indent="0">
              <a:buNone/>
              <a:defRPr sz="2080"/>
            </a:lvl3pPr>
            <a:lvl4pPr marL="2377394" indent="0">
              <a:buNone/>
              <a:defRPr sz="1733"/>
            </a:lvl4pPr>
            <a:lvl5pPr marL="3169859" indent="0">
              <a:buNone/>
              <a:defRPr sz="1733"/>
            </a:lvl5pPr>
            <a:lvl6pPr marL="3962324" indent="0">
              <a:buNone/>
              <a:defRPr sz="1733"/>
            </a:lvl6pPr>
            <a:lvl7pPr marL="4754789" indent="0">
              <a:buNone/>
              <a:defRPr sz="1733"/>
            </a:lvl7pPr>
            <a:lvl8pPr marL="5547253" indent="0">
              <a:buNone/>
              <a:defRPr sz="1733"/>
            </a:lvl8pPr>
            <a:lvl9pPr marL="6339718" indent="0">
              <a:buNone/>
              <a:defRPr sz="17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1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709" y="632886"/>
            <a:ext cx="14022170" cy="2297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709" y="3164417"/>
            <a:ext cx="14022170" cy="7542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709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F40F8-28EA-8546-AE56-4E4B26878FA3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5326" y="11017676"/>
            <a:ext cx="5486936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1922" y="11017676"/>
            <a:ext cx="3657957" cy="6328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D8CF4-28A0-F249-A7C0-DB1C9E798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84930" rtl="0" eaLnBrk="1" latinLnBrk="0" hangingPunct="1">
        <a:lnSpc>
          <a:spcPct val="90000"/>
        </a:lnSpc>
        <a:spcBef>
          <a:spcPct val="0"/>
        </a:spcBef>
        <a:buNone/>
        <a:defRPr sz="76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232" indent="-396232" algn="l" defTabSz="1584930" rtl="0" eaLnBrk="1" latinLnBrk="0" hangingPunct="1">
        <a:lnSpc>
          <a:spcPct val="90000"/>
        </a:lnSpc>
        <a:spcBef>
          <a:spcPts val="1733"/>
        </a:spcBef>
        <a:buFont typeface="Arial" panose="020B0604020202020204" pitchFamily="34" charset="0"/>
        <a:buChar char="•"/>
        <a:defRPr sz="4853" kern="1200">
          <a:solidFill>
            <a:schemeClr val="tx1"/>
          </a:solidFill>
          <a:latin typeface="+mn-lt"/>
          <a:ea typeface="+mn-ea"/>
          <a:cs typeface="+mn-cs"/>
        </a:defRPr>
      </a:lvl1pPr>
      <a:lvl2pPr marL="118869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4160" kern="1200">
          <a:solidFill>
            <a:schemeClr val="tx1"/>
          </a:solidFill>
          <a:latin typeface="+mn-lt"/>
          <a:ea typeface="+mn-ea"/>
          <a:cs typeface="+mn-cs"/>
        </a:defRPr>
      </a:lvl2pPr>
      <a:lvl3pPr marL="1981162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773627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56609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435855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5151021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943486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735950" indent="-396232" algn="l" defTabSz="1584930" rtl="0" eaLnBrk="1" latinLnBrk="0" hangingPunct="1">
        <a:lnSpc>
          <a:spcPct val="90000"/>
        </a:lnSpc>
        <a:spcBef>
          <a:spcPts val="867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1pPr>
      <a:lvl2pPr marL="792465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2pPr>
      <a:lvl3pPr marL="1584930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3pPr>
      <a:lvl4pPr marL="237739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4pPr>
      <a:lvl5pPr marL="316985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5pPr>
      <a:lvl6pPr marL="3962324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6pPr>
      <a:lvl7pPr marL="4754789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7pPr>
      <a:lvl8pPr marL="5547253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8pPr>
      <a:lvl9pPr marL="6339718" algn="l" defTabSz="1584930" rtl="0" eaLnBrk="1" latinLnBrk="0" hangingPunct="1">
        <a:defRPr sz="31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video" Target="../media/media3.mov"/><Relationship Id="rId11" Type="http://schemas.openxmlformats.org/officeDocument/2006/relationships/image" Target="../media/image3.png"/><Relationship Id="rId5" Type="http://schemas.microsoft.com/office/2007/relationships/media" Target="../media/media3.mov"/><Relationship Id="rId10" Type="http://schemas.openxmlformats.org/officeDocument/2006/relationships/image" Target="../media/image2.png"/><Relationship Id="rId4" Type="http://schemas.openxmlformats.org/officeDocument/2006/relationships/video" Target="../media/media2.mp4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78-good movement.mov">
            <a:hlinkClick r:id="" action="ppaction://media"/>
            <a:extLst>
              <a:ext uri="{FF2B5EF4-FFF2-40B4-BE49-F238E27FC236}">
                <a16:creationId xmlns:a16="http://schemas.microsoft.com/office/drawing/2014/main" id="{864345F2-EA3E-7F21-02AC-EBCEF3CAD1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4" y="3432875"/>
            <a:ext cx="5326888" cy="3995166"/>
          </a:xfrm>
          <a:prstGeom prst="rect">
            <a:avLst/>
          </a:prstGeom>
        </p:spPr>
      </p:pic>
      <p:pic>
        <p:nvPicPr>
          <p:cNvPr id="12" name="13.16.43 hrs __[0002824]-395-embyro moving weird-without annotation.mp4">
            <a:hlinkClick r:id="" action="ppaction://media"/>
            <a:extLst>
              <a:ext uri="{FF2B5EF4-FFF2-40B4-BE49-F238E27FC236}">
                <a16:creationId xmlns:a16="http://schemas.microsoft.com/office/drawing/2014/main" id="{BDA077DB-21C7-7E6D-00D8-003F18AAAB7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43902" y="3432875"/>
            <a:ext cx="5326888" cy="3995166"/>
          </a:xfrm>
          <a:prstGeom prst="rect">
            <a:avLst/>
          </a:prstGeom>
        </p:spPr>
      </p:pic>
      <p:pic>
        <p:nvPicPr>
          <p:cNvPr id="13" name="329-dead embryo not annotated.mov">
            <a:hlinkClick r:id="" action="ppaction://media"/>
            <a:extLst>
              <a:ext uri="{FF2B5EF4-FFF2-40B4-BE49-F238E27FC236}">
                <a16:creationId xmlns:a16="http://schemas.microsoft.com/office/drawing/2014/main" id="{8DB922BB-E27D-EA01-FA03-D4895B9587F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02503" y="3417377"/>
            <a:ext cx="5326888" cy="39951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78B9C1-1783-6E29-D6A5-4B92CD0F5C1D}"/>
              </a:ext>
            </a:extLst>
          </p:cNvPr>
          <p:cNvSpPr txBox="1"/>
          <p:nvPr/>
        </p:nvSpPr>
        <p:spPr>
          <a:xfrm>
            <a:off x="5325041" y="-1659857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F3417-9E06-23BA-9F40-498C2141F99C}"/>
              </a:ext>
            </a:extLst>
          </p:cNvPr>
          <p:cNvSpPr txBox="1"/>
          <p:nvPr/>
        </p:nvSpPr>
        <p:spPr>
          <a:xfrm>
            <a:off x="5459395" y="3436785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A3C21D-3576-4105-DA39-B906F04C2C6C}"/>
              </a:ext>
            </a:extLst>
          </p:cNvPr>
          <p:cNvSpPr txBox="1"/>
          <p:nvPr/>
        </p:nvSpPr>
        <p:spPr>
          <a:xfrm>
            <a:off x="5344277" y="8739599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DED63-EC7F-B961-65AF-9C2B954157BF}"/>
              </a:ext>
            </a:extLst>
          </p:cNvPr>
          <p:cNvSpPr txBox="1"/>
          <p:nvPr/>
        </p:nvSpPr>
        <p:spPr>
          <a:xfrm>
            <a:off x="794" y="3436785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F4CD4F-341F-DDF6-6E48-D65D5F722F22}"/>
              </a:ext>
            </a:extLst>
          </p:cNvPr>
          <p:cNvSpPr txBox="1"/>
          <p:nvPr/>
        </p:nvSpPr>
        <p:spPr>
          <a:xfrm>
            <a:off x="10904896" y="3432875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9862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5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75</Words>
  <Application>Microsoft Office PowerPoint</Application>
  <PresentationFormat>Custom</PresentationFormat>
  <Paragraphs>7</Paragraphs>
  <Slides>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Kady Lyons</dc:creator>
  <cp:lastModifiedBy>Abby Rassette</cp:lastModifiedBy>
  <cp:revision>8</cp:revision>
  <dcterms:created xsi:type="dcterms:W3CDTF">2024-03-31T16:23:36Z</dcterms:created>
  <dcterms:modified xsi:type="dcterms:W3CDTF">2024-07-11T12:27:14Z</dcterms:modified>
</cp:coreProperties>
</file>