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Zanini" userId="ae649509-4456-4ee5-8edf-9faece1dadd7" providerId="ADAL" clId="{11DA6881-BAD9-4EA5-8CA3-DAF81F6F3816}"/>
    <pc:docChg chg="delSld">
      <pc:chgData name="Elisa Zanini" userId="ae649509-4456-4ee5-8edf-9faece1dadd7" providerId="ADAL" clId="{11DA6881-BAD9-4EA5-8CA3-DAF81F6F3816}" dt="2024-05-23T09:43:40.846" v="0" actId="47"/>
      <pc:docMkLst>
        <pc:docMk/>
      </pc:docMkLst>
      <pc:sldChg chg="del">
        <pc:chgData name="Elisa Zanini" userId="ae649509-4456-4ee5-8edf-9faece1dadd7" providerId="ADAL" clId="{11DA6881-BAD9-4EA5-8CA3-DAF81F6F3816}" dt="2024-05-23T09:43:40.846" v="0" actId="47"/>
        <pc:sldMkLst>
          <pc:docMk/>
          <pc:sldMk cId="3859893126" sldId="256"/>
        </pc:sldMkLst>
      </pc:sldChg>
      <pc:sldChg chg="del">
        <pc:chgData name="Elisa Zanini" userId="ae649509-4456-4ee5-8edf-9faece1dadd7" providerId="ADAL" clId="{11DA6881-BAD9-4EA5-8CA3-DAF81F6F3816}" dt="2024-05-23T09:43:40.846" v="0" actId="47"/>
        <pc:sldMkLst>
          <pc:docMk/>
          <pc:sldMk cId="2872132823" sldId="257"/>
        </pc:sldMkLst>
      </pc:sldChg>
      <pc:sldChg chg="del">
        <pc:chgData name="Elisa Zanini" userId="ae649509-4456-4ee5-8edf-9faece1dadd7" providerId="ADAL" clId="{11DA6881-BAD9-4EA5-8CA3-DAF81F6F3816}" dt="2024-05-23T09:43:40.846" v="0" actId="47"/>
        <pc:sldMkLst>
          <pc:docMk/>
          <pc:sldMk cId="3855629589" sldId="258"/>
        </pc:sldMkLst>
      </pc:sldChg>
      <pc:sldChg chg="del">
        <pc:chgData name="Elisa Zanini" userId="ae649509-4456-4ee5-8edf-9faece1dadd7" providerId="ADAL" clId="{11DA6881-BAD9-4EA5-8CA3-DAF81F6F3816}" dt="2024-05-23T09:43:40.846" v="0" actId="47"/>
        <pc:sldMkLst>
          <pc:docMk/>
          <pc:sldMk cId="3649345038" sldId="259"/>
        </pc:sldMkLst>
      </pc:sldChg>
      <pc:sldChg chg="del">
        <pc:chgData name="Elisa Zanini" userId="ae649509-4456-4ee5-8edf-9faece1dadd7" providerId="ADAL" clId="{11DA6881-BAD9-4EA5-8CA3-DAF81F6F3816}" dt="2024-05-23T09:43:40.846" v="0" actId="47"/>
        <pc:sldMkLst>
          <pc:docMk/>
          <pc:sldMk cId="66736082" sldId="260"/>
        </pc:sldMkLst>
      </pc:sldChg>
      <pc:sldChg chg="del">
        <pc:chgData name="Elisa Zanini" userId="ae649509-4456-4ee5-8edf-9faece1dadd7" providerId="ADAL" clId="{11DA6881-BAD9-4EA5-8CA3-DAF81F6F3816}" dt="2024-05-23T09:43:40.846" v="0" actId="47"/>
        <pc:sldMkLst>
          <pc:docMk/>
          <pc:sldMk cId="2186888472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755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5384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15667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9553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7300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339408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4586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74629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5086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79247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6644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4FB9B-ADE6-4344-B36E-88C4435394A2}" type="datetimeFigureOut">
              <a:rPr lang="LID4096" smtClean="0"/>
              <a:t>05/23/2024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4531A-11B2-40DB-AFB4-6E5C60FA18A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67926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B6B46F-2FCD-1AD8-495D-4A5546A80B62}"/>
              </a:ext>
            </a:extLst>
          </p:cNvPr>
          <p:cNvSpPr txBox="1"/>
          <p:nvPr/>
        </p:nvSpPr>
        <p:spPr>
          <a:xfrm>
            <a:off x="0" y="-100613"/>
            <a:ext cx="6858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>
                <a:latin typeface="+mn-lt"/>
              </a:rPr>
              <a:t>Supplementary Table 1</a:t>
            </a:r>
            <a:endParaRPr lang="en-US" sz="1400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64083F-57A3-CFCB-D3FA-8CCC093A9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355" y="323054"/>
            <a:ext cx="5639289" cy="7181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10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8BE3D3-9D87-BDCA-04A6-3798681FE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7701" y="5190756"/>
            <a:ext cx="2183627" cy="2951881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1B9FFC-0391-B41B-E2ED-903E5CD6F9D5}"/>
              </a:ext>
            </a:extLst>
          </p:cNvPr>
          <p:cNvSpPr txBox="1"/>
          <p:nvPr/>
        </p:nvSpPr>
        <p:spPr>
          <a:xfrm>
            <a:off x="319173" y="5127289"/>
            <a:ext cx="4106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(D)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69AA49-3D73-AFAC-01DF-5929DB594844}"/>
              </a:ext>
            </a:extLst>
          </p:cNvPr>
          <p:cNvSpPr txBox="1"/>
          <p:nvPr/>
        </p:nvSpPr>
        <p:spPr>
          <a:xfrm>
            <a:off x="3812133" y="5127289"/>
            <a:ext cx="38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(E)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7863F7-0266-B40F-CBB7-206682039985}"/>
              </a:ext>
            </a:extLst>
          </p:cNvPr>
          <p:cNvSpPr txBox="1"/>
          <p:nvPr/>
        </p:nvSpPr>
        <p:spPr>
          <a:xfrm>
            <a:off x="319173" y="560512"/>
            <a:ext cx="4058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(A)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7F9A4E-753F-E4DF-0FC2-573F68EF6942}"/>
              </a:ext>
            </a:extLst>
          </p:cNvPr>
          <p:cNvSpPr txBox="1"/>
          <p:nvPr/>
        </p:nvSpPr>
        <p:spPr>
          <a:xfrm>
            <a:off x="3812133" y="565445"/>
            <a:ext cx="3978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(B)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7A200A-092F-E1D5-5A6E-5DE430B51406}"/>
              </a:ext>
            </a:extLst>
          </p:cNvPr>
          <p:cNvSpPr txBox="1"/>
          <p:nvPr/>
        </p:nvSpPr>
        <p:spPr>
          <a:xfrm>
            <a:off x="1107765" y="3008784"/>
            <a:ext cx="3914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(C)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C4743F3-4AAB-AEAD-CE11-6125B41FF3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51" y="714277"/>
            <a:ext cx="2620754" cy="210556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145C2E6-AFE6-A69C-CE3D-132406778F0A}"/>
              </a:ext>
            </a:extLst>
          </p:cNvPr>
          <p:cNvSpPr txBox="1"/>
          <p:nvPr/>
        </p:nvSpPr>
        <p:spPr>
          <a:xfrm>
            <a:off x="319173" y="6622491"/>
            <a:ext cx="378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(F)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5BB136-C073-627F-9AD6-1A6C73951F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309" y="6753200"/>
            <a:ext cx="2884896" cy="15841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AF3E73-E881-73B1-9244-F675B23D46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84784" y="3122116"/>
            <a:ext cx="4671486" cy="190932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39D9941-467A-9353-2635-EA00159F54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7795" y="5230309"/>
            <a:ext cx="2738151" cy="134092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F5ED48A-CA69-21A6-53DD-74E4A98B8B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6445" y="895308"/>
            <a:ext cx="2272769" cy="141135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E30BF28-9DEF-F3FB-962E-2869F3D697A1}"/>
              </a:ext>
            </a:extLst>
          </p:cNvPr>
          <p:cNvSpPr txBox="1"/>
          <p:nvPr/>
        </p:nvSpPr>
        <p:spPr>
          <a:xfrm>
            <a:off x="19844" y="18604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Supplementary Figure 1</a:t>
            </a:r>
          </a:p>
        </p:txBody>
      </p:sp>
    </p:spTree>
    <p:extLst>
      <p:ext uri="{BB962C8B-B14F-4D97-AF65-F5344CB8AC3E}">
        <p14:creationId xmlns:p14="http://schemas.microsoft.com/office/powerpoint/2010/main" val="4030573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DA404C-E07C-2123-D8DE-20A4DC358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720" y="1770127"/>
            <a:ext cx="4610901" cy="25922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E2C9741-E029-3840-8076-3BC18B1D58B1}"/>
              </a:ext>
            </a:extLst>
          </p:cNvPr>
          <p:cNvSpPr txBox="1"/>
          <p:nvPr/>
        </p:nvSpPr>
        <p:spPr>
          <a:xfrm>
            <a:off x="19844" y="18604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Supplementary Figure 2</a:t>
            </a:r>
          </a:p>
        </p:txBody>
      </p:sp>
    </p:spTree>
    <p:extLst>
      <p:ext uri="{BB962C8B-B14F-4D97-AF65-F5344CB8AC3E}">
        <p14:creationId xmlns:p14="http://schemas.microsoft.com/office/powerpoint/2010/main" val="258809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AEB9CB8-4344-E1EF-BD4C-4329E28711F1}"/>
              </a:ext>
            </a:extLst>
          </p:cNvPr>
          <p:cNvSpPr txBox="1"/>
          <p:nvPr/>
        </p:nvSpPr>
        <p:spPr>
          <a:xfrm>
            <a:off x="19844" y="18604"/>
            <a:ext cx="2130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Supplementary Table 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F27B6F-1FC2-F9FD-98CF-FA0F590866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409" y="776579"/>
            <a:ext cx="3097036" cy="245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276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140581-FBA0-B29B-1509-F72B47A84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749" y="1175049"/>
            <a:ext cx="5968501" cy="209720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CABB3D-CA16-40C7-9802-3D8F06EF8544}"/>
              </a:ext>
            </a:extLst>
          </p:cNvPr>
          <p:cNvSpPr txBox="1"/>
          <p:nvPr/>
        </p:nvSpPr>
        <p:spPr>
          <a:xfrm>
            <a:off x="19844" y="18604"/>
            <a:ext cx="18868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Supplementary Table 3</a:t>
            </a:r>
          </a:p>
        </p:txBody>
      </p:sp>
    </p:spTree>
    <p:extLst>
      <p:ext uri="{BB962C8B-B14F-4D97-AF65-F5344CB8AC3E}">
        <p14:creationId xmlns:p14="http://schemas.microsoft.com/office/powerpoint/2010/main" val="3230882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20479E-8C64-EB83-E96F-C08374D8E47B}"/>
              </a:ext>
            </a:extLst>
          </p:cNvPr>
          <p:cNvSpPr txBox="1"/>
          <p:nvPr/>
        </p:nvSpPr>
        <p:spPr>
          <a:xfrm>
            <a:off x="188640" y="106456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39E10-92F7-3D47-77D1-99716D8221E7}"/>
              </a:ext>
            </a:extLst>
          </p:cNvPr>
          <p:cNvSpPr txBox="1"/>
          <p:nvPr/>
        </p:nvSpPr>
        <p:spPr>
          <a:xfrm>
            <a:off x="2832875" y="1065491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B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BEFC5B-D0C2-A80C-C254-ABE604AE4C7A}"/>
              </a:ext>
            </a:extLst>
          </p:cNvPr>
          <p:cNvSpPr txBox="1"/>
          <p:nvPr/>
        </p:nvSpPr>
        <p:spPr>
          <a:xfrm>
            <a:off x="188640" y="327075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C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B72C30-B92B-BC8E-3599-109BD7DE677B}"/>
              </a:ext>
            </a:extLst>
          </p:cNvPr>
          <p:cNvSpPr txBox="1"/>
          <p:nvPr/>
        </p:nvSpPr>
        <p:spPr>
          <a:xfrm>
            <a:off x="3022421" y="3277071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18BB89-627E-DBB8-82DE-0EE8ACB586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294" y="1208584"/>
            <a:ext cx="6017274" cy="182895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99BF52-CB9E-1766-E79A-BC2B9ACD2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294" y="3435309"/>
            <a:ext cx="6261135" cy="18777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C442F1B-F1CC-54F9-8700-A24448823BC9}"/>
              </a:ext>
            </a:extLst>
          </p:cNvPr>
          <p:cNvSpPr txBox="1"/>
          <p:nvPr/>
        </p:nvSpPr>
        <p:spPr>
          <a:xfrm>
            <a:off x="19844" y="18604"/>
            <a:ext cx="22236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Supplementary Figure 3</a:t>
            </a:r>
          </a:p>
        </p:txBody>
      </p:sp>
    </p:spTree>
    <p:extLst>
      <p:ext uri="{BB962C8B-B14F-4D97-AF65-F5344CB8AC3E}">
        <p14:creationId xmlns:p14="http://schemas.microsoft.com/office/powerpoint/2010/main" val="596656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9C223A-B434-040B-E932-F072CEA7B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737691" y="4132444"/>
            <a:ext cx="8083997" cy="13839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49487F-D367-1880-51A5-2FC63727C929}"/>
              </a:ext>
            </a:extLst>
          </p:cNvPr>
          <p:cNvSpPr txBox="1"/>
          <p:nvPr/>
        </p:nvSpPr>
        <p:spPr>
          <a:xfrm rot="5400000">
            <a:off x="2173451" y="4002723"/>
            <a:ext cx="6858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>
                <a:latin typeface="+mn-lt"/>
                <a:cs typeface="Times New Roman" panose="02020603050405020304" pitchFamily="18" charset="0"/>
              </a:rPr>
              <a:t>Study 1</a:t>
            </a:r>
            <a:endParaRPr lang="en-US" sz="11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F164A8-0A58-B7EB-94DE-5B8D9301E41F}"/>
              </a:ext>
            </a:extLst>
          </p:cNvPr>
          <p:cNvSpPr txBox="1"/>
          <p:nvPr/>
        </p:nvSpPr>
        <p:spPr>
          <a:xfrm rot="5400000">
            <a:off x="331841" y="4008587"/>
            <a:ext cx="68580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100" b="1" dirty="0">
                <a:latin typeface="+mn-lt"/>
                <a:cs typeface="Times New Roman" panose="02020603050405020304" pitchFamily="18" charset="0"/>
              </a:rPr>
              <a:t>Study 2</a:t>
            </a:r>
            <a:endParaRPr lang="en-US" sz="11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C9A858-F9C2-D362-91BD-7A1CEA653D1C}"/>
              </a:ext>
            </a:extLst>
          </p:cNvPr>
          <p:cNvSpPr txBox="1"/>
          <p:nvPr/>
        </p:nvSpPr>
        <p:spPr>
          <a:xfrm>
            <a:off x="19844" y="18604"/>
            <a:ext cx="2130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Supplementary Table 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BE01BCC-7E3E-A9E7-090A-68250BFD5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1750370" y="3541081"/>
            <a:ext cx="8083999" cy="256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3DB0C5-19F5-FF2B-44A8-7341AEB2F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730613" y="3617111"/>
            <a:ext cx="7943774" cy="207282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0DBA721-6868-4055-5E85-9520F39D1E44}"/>
              </a:ext>
            </a:extLst>
          </p:cNvPr>
          <p:cNvSpPr txBox="1"/>
          <p:nvPr/>
        </p:nvSpPr>
        <p:spPr>
          <a:xfrm>
            <a:off x="19844" y="18604"/>
            <a:ext cx="21301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Supplementary Table 5</a:t>
            </a:r>
          </a:p>
        </p:txBody>
      </p:sp>
    </p:spTree>
    <p:extLst>
      <p:ext uri="{BB962C8B-B14F-4D97-AF65-F5344CB8AC3E}">
        <p14:creationId xmlns:p14="http://schemas.microsoft.com/office/powerpoint/2010/main" val="32427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E27B2-40CF-B8EA-B044-9232C6CD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80B2A2-EC9F-5E16-FC94-0F9D15CD797C}"/>
              </a:ext>
            </a:extLst>
          </p:cNvPr>
          <p:cNvSpPr txBox="1"/>
          <p:nvPr/>
        </p:nvSpPr>
        <p:spPr>
          <a:xfrm>
            <a:off x="0" y="10870"/>
            <a:ext cx="685800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sz="1400" b="1" dirty="0">
                <a:latin typeface="+mn-lt"/>
                <a:cs typeface="Times New Roman" panose="02020603050405020304" pitchFamily="18" charset="0"/>
              </a:rPr>
              <a:t>Supplementary Table 6</a:t>
            </a:r>
          </a:p>
        </p:txBody>
      </p:sp>
      <p:graphicFrame>
        <p:nvGraphicFramePr>
          <p:cNvPr id="7" name="object 2">
            <a:extLst>
              <a:ext uri="{FF2B5EF4-FFF2-40B4-BE49-F238E27FC236}">
                <a16:creationId xmlns:a16="http://schemas.microsoft.com/office/drawing/2014/main" id="{42CD796F-7247-0354-5DCD-60D15D807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923022"/>
              </p:ext>
            </p:extLst>
          </p:nvPr>
        </p:nvGraphicFramePr>
        <p:xfrm>
          <a:off x="17088" y="589093"/>
          <a:ext cx="6847839" cy="74028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5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6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456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440">
                <a:tc>
                  <a:txBody>
                    <a:bodyPr/>
                    <a:lstStyle/>
                    <a:p>
                      <a:pPr marL="12700">
                        <a:lnSpc>
                          <a:spcPts val="565"/>
                        </a:lnSpc>
                        <a:spcBef>
                          <a:spcPts val="5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Cell</a:t>
                      </a:r>
                      <a:r>
                        <a:rPr sz="500" b="1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20" dirty="0">
                          <a:latin typeface="Arial"/>
                          <a:cs typeface="Arial"/>
                        </a:rPr>
                        <a:t>line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7305" algn="ctr">
                        <a:lnSpc>
                          <a:spcPts val="565"/>
                        </a:lnSpc>
                        <a:spcBef>
                          <a:spcPts val="55"/>
                        </a:spcBef>
                      </a:pPr>
                      <a:r>
                        <a:rPr sz="500" b="1" spc="-10" dirty="0">
                          <a:latin typeface="Arial"/>
                          <a:cs typeface="Arial"/>
                        </a:rPr>
                        <a:t>Provider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65"/>
                        </a:lnSpc>
                        <a:spcBef>
                          <a:spcPts val="55"/>
                        </a:spcBef>
                      </a:pPr>
                      <a:r>
                        <a:rPr sz="500" b="1" dirty="0">
                          <a:latin typeface="Arial"/>
                          <a:cs typeface="Arial"/>
                        </a:rPr>
                        <a:t>Cat</a:t>
                      </a:r>
                      <a:r>
                        <a:rPr sz="500" b="1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b="1" spc="-50" dirty="0">
                          <a:latin typeface="Arial"/>
                          <a:cs typeface="Arial"/>
                        </a:rPr>
                        <a:t>#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565"/>
                        </a:lnSpc>
                        <a:spcBef>
                          <a:spcPts val="55"/>
                        </a:spcBef>
                      </a:pPr>
                      <a:r>
                        <a:rPr sz="500" b="1" spc="-25" dirty="0">
                          <a:latin typeface="Arial"/>
                          <a:cs typeface="Arial"/>
                        </a:rPr>
                        <a:t>Lot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65"/>
                        </a:lnSpc>
                        <a:spcBef>
                          <a:spcPts val="55"/>
                        </a:spcBef>
                      </a:pPr>
                      <a:r>
                        <a:rPr sz="500" b="1" spc="-10" dirty="0">
                          <a:latin typeface="Arial"/>
                          <a:cs typeface="Arial"/>
                        </a:rPr>
                        <a:t>Medium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7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769-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P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7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7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1933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7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786-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O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1932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233132/87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201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ACHN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1611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5" dirty="0">
                          <a:latin typeface="Arial"/>
                          <a:cs typeface="Arial"/>
                        </a:rPr>
                        <a:t>AGS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Sigma/ECACC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89090402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12H012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Ham’s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F12,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AN3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CA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111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BC-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3C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450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McCoy's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5A,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BT474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Ham’s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F12,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BT549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122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57741121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0.023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U/mL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Insulin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Caki-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46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McCoy's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5A,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Caki-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47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McCoy's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5A,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CAL-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120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ACC459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CAL-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ACC515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CAL-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51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ACC302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CAL-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54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365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15%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pyruvate,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0.4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µg/mL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hydrocortisone,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ng/mL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EGF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CAMA-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62486985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DLD1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Sigma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CLL0001-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1VL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Fu97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JCRB1074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03132015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0.023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U/mL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Insulin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G401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Sigma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CLL0004-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1VL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McCoy's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5A,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HCC1395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2324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64146724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HCC1500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2329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HCC1937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2336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4714380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non-essential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amino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acids,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HCC1954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2338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63681081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pyruvate,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Hepes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HCC70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2315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61978349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pyruvate,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Hepes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HCT116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247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5056139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McCoy's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5A,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HCT-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225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710626977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HEC-1-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112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McCoy's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5A,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HEC-1-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113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HEC-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251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JCRB1141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15%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HEC-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265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JCRB1142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15%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HEC-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50B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JCRB1145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10182013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15%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HEC-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59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Accegen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ABC-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TC0348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09042012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HEC-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JCRB1118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15%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HGC-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94042256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17H077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HMEC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Lonza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2551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7F3285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MEBM,</a:t>
                      </a:r>
                      <a:r>
                        <a:rPr sz="500" spc="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SingleQuots</a:t>
                      </a:r>
                      <a:r>
                        <a:rPr sz="500" spc="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growth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factors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HRT-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86040306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12D002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Hs578T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126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63087041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HS68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1635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4748910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Hs746T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135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70021638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HT1197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87032403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NEAA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HT1376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87032402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NEAA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HT-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38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NEAA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HT55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85061105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NEAA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IM95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JCRB1075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09302016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0.023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U/mL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Insulin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82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JMSU1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505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Kato-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III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Sigma/ECACC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86093004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13G015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KU-19-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395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LoVo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229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4031215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non-essential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amino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acids,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LS174T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188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57624482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MCF7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7529960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pyruvate,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NEAA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MDA-MB-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231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5069789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MDA-MB-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453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131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4019064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MDA-MB-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468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132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57675411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MDST8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99011801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13K001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MFE-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280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98050131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11J030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MFE-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296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98031101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12F039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NCI-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H716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251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63990056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NCI-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N87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5822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70014503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NUGC-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JCRB0822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11162017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OCUM-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JCRB0192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RCC4</a:t>
                      </a:r>
                      <a:r>
                        <a:rPr sz="500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vector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Sigma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3112702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RERF-GC-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JCRB1009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07192016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5" dirty="0">
                          <a:latin typeface="Arial"/>
                          <a:cs typeface="Arial"/>
                        </a:rPr>
                        <a:t>RKO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2577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62300117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RL95-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2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1671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62130010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5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RT112/84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85061106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NEAA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5" dirty="0">
                          <a:latin typeface="Arial"/>
                          <a:cs typeface="Arial"/>
                        </a:rPr>
                        <a:t>RT4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91091914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McCoy's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5A,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7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SKBR3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30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McCoy's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5A,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SNG-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M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JCRB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JCRB0179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07212009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Ham’s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F12,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9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SNU16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5974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SNU-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349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KCLB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5" dirty="0">
                          <a:latin typeface="Arial"/>
                          <a:cs typeface="Arial"/>
                        </a:rPr>
                        <a:t>349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SW-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1710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426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15%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SW403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294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3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SW48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231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3247840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4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SW480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33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228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4487738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non-essential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amino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acids,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5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SW620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227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58483168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L-Glutamine,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MEM</a:t>
                      </a:r>
                      <a:r>
                        <a:rPr sz="500" spc="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NEAA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6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SW-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780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2169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61978343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7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SW948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CCL-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237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62522213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8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5" dirty="0">
                          <a:latin typeface="Arial"/>
                          <a:cs typeface="Arial"/>
                        </a:rPr>
                        <a:t>T24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376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5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9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T47D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HTB-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133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50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Sodium</a:t>
                      </a:r>
                      <a:r>
                        <a:rPr sz="500" spc="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pyruvate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0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5" dirty="0">
                          <a:latin typeface="Arial"/>
                          <a:cs typeface="Arial"/>
                        </a:rPr>
                        <a:t>T84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ECACC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88021101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Ham’s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F12,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Penicillin/Streptomycin,</a:t>
                      </a:r>
                      <a:r>
                        <a:rPr sz="500" spc="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500" spc="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mM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Glutamine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1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TCC-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SUP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DSMZ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ACC</a:t>
                      </a:r>
                      <a:r>
                        <a:rPr sz="500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25" dirty="0">
                          <a:latin typeface="Arial"/>
                          <a:cs typeface="Arial"/>
                        </a:rPr>
                        <a:t>377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Lot</a:t>
                      </a:r>
                      <a:r>
                        <a:rPr sz="500" spc="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3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DMEM,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15%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2"/>
                  </a:ext>
                </a:extLst>
              </a:tr>
              <a:tr h="88265"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10" dirty="0">
                          <a:latin typeface="Arial"/>
                          <a:cs typeface="Arial"/>
                        </a:rPr>
                        <a:t>ZR-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75-</a:t>
                      </a:r>
                      <a:r>
                        <a:rPr sz="500" spc="-50" dirty="0">
                          <a:latin typeface="Arial"/>
                          <a:cs typeface="Arial"/>
                        </a:rPr>
                        <a:t>1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spc="-20" dirty="0">
                          <a:latin typeface="Arial"/>
                          <a:cs typeface="Arial"/>
                        </a:rPr>
                        <a:t>ATCC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CRL-</a:t>
                      </a:r>
                      <a:r>
                        <a:rPr sz="500" spc="-20" dirty="0">
                          <a:latin typeface="Arial"/>
                          <a:cs typeface="Arial"/>
                        </a:rPr>
                        <a:t>1504</a:t>
                      </a:r>
                      <a:endParaRPr sz="5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ts val="545"/>
                        </a:lnSpc>
                        <a:spcBef>
                          <a:spcPts val="55"/>
                        </a:spcBef>
                      </a:pPr>
                      <a:r>
                        <a:rPr sz="500" dirty="0">
                          <a:latin typeface="Arial"/>
                          <a:cs typeface="Arial"/>
                        </a:rPr>
                        <a:t>RPMI-1640,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10%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FCS,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dirty="0">
                          <a:latin typeface="Arial"/>
                          <a:cs typeface="Arial"/>
                        </a:rPr>
                        <a:t>1%</a:t>
                      </a:r>
                      <a:r>
                        <a:rPr sz="500" spc="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(v/v)</a:t>
                      </a:r>
                      <a:r>
                        <a:rPr sz="500" spc="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500" spc="-10" dirty="0">
                          <a:latin typeface="Arial"/>
                          <a:cs typeface="Arial"/>
                        </a:rPr>
                        <a:t>Penicillin/Streptomycin</a:t>
                      </a:r>
                      <a:endParaRPr sz="500" dirty="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45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51</TotalTime>
  <Words>2502</Words>
  <Application>Microsoft Office PowerPoint</Application>
  <PresentationFormat>A4 Paper (210x297 mm)</PresentationFormat>
  <Paragraphs>412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 Zanini</dc:creator>
  <cp:lastModifiedBy>Elisa Zanini</cp:lastModifiedBy>
  <cp:revision>5</cp:revision>
  <dcterms:created xsi:type="dcterms:W3CDTF">2023-10-19T16:11:37Z</dcterms:created>
  <dcterms:modified xsi:type="dcterms:W3CDTF">2024-05-23T09:43:49Z</dcterms:modified>
</cp:coreProperties>
</file>