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62" r:id="rId2"/>
    <p:sldId id="263" r:id="rId3"/>
    <p:sldId id="268" r:id="rId4"/>
    <p:sldId id="264" r:id="rId5"/>
    <p:sldId id="269" r:id="rId6"/>
    <p:sldId id="259" r:id="rId7"/>
    <p:sldId id="273" r:id="rId8"/>
    <p:sldId id="260" r:id="rId9"/>
    <p:sldId id="270" r:id="rId10"/>
    <p:sldId id="274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BC04378-AA5E-D917-8B81-8082D4E0D946}" name="Bianca Watzka" initials="BW" userId="c63b6fe66afd0490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2D4"/>
    <a:srgbClr val="000000"/>
    <a:srgbClr val="00FDFF"/>
    <a:srgbClr val="941100"/>
    <a:srgbClr val="00C2BF"/>
    <a:srgbClr val="FF32A9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81"/>
    <p:restoredTop sz="94405"/>
  </p:normalViewPr>
  <p:slideViewPr>
    <p:cSldViewPr snapToGrid="0">
      <p:cViewPr varScale="1">
        <p:scale>
          <a:sx n="112" d="100"/>
          <a:sy n="112" d="100"/>
        </p:scale>
        <p:origin x="232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A9124-C20F-5345-8F88-35E1AB454EB1}" type="datetimeFigureOut">
              <a:rPr lang="de-DE" smtClean="0"/>
              <a:t>04.05.23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CE308F-EAFB-2846-AE52-CED87D0643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705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https://</a:t>
            </a:r>
            <a:r>
              <a:rPr lang="de-DE" dirty="0" err="1"/>
              <a:t>de.wikihow.com</a:t>
            </a:r>
            <a:r>
              <a:rPr lang="de-DE" dirty="0"/>
              <a:t>/Breitengrad-und-Längengrad-bestimmen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CE308F-EAFB-2846-AE52-CED87D0643A1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4385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BE36A1-97D3-F430-519B-BB74C02328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7C4C4D4-5D6C-0E7C-7D0F-19A910C7EF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4B985A-CFA7-39B4-0FAA-35E0C732E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402B-69F9-3749-ABB8-72E078C37BB6}" type="datetimeFigureOut">
              <a:rPr lang="de-DE" smtClean="0"/>
              <a:t>04.05.23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F5F2D8-2393-52C7-EE83-523F221FD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AEABEE-FB7A-00B8-28F5-9421FB585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DC39-469D-3442-A2F8-77331191E1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652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1615F7-3928-39CD-CD9C-55A4643EA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193EE70-41D5-CBFD-745E-D83D8DB45D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7E4912-62C0-6A9D-EC46-F000B46BF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402B-69F9-3749-ABB8-72E078C37BB6}" type="datetimeFigureOut">
              <a:rPr lang="de-DE" smtClean="0"/>
              <a:t>04.05.23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676279-C545-C5E5-A9C9-8B2606D50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5316B9-FE69-2216-9F7A-55E67B78C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DC39-469D-3442-A2F8-77331191E1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7995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A98F389-7473-575A-665F-C1791A1323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C0FC1D0-B261-3A5D-A023-0349C4F48C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FFD4020-2642-9292-4FB2-B2E583DBD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402B-69F9-3749-ABB8-72E078C37BB6}" type="datetimeFigureOut">
              <a:rPr lang="de-DE" smtClean="0"/>
              <a:t>04.05.23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1DE443-B380-9DDA-D082-FC976FEFC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2378D34-6FA3-F8C3-624D-B315A81FF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DC39-469D-3442-A2F8-77331191E1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240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848A5C-D236-6DB8-C0F1-CB91B5336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85448B-2D07-C607-CF5B-78C44F2C4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F8A3B6-C533-0D6B-066B-45DD06D0D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402B-69F9-3749-ABB8-72E078C37BB6}" type="datetimeFigureOut">
              <a:rPr lang="de-DE" smtClean="0"/>
              <a:t>04.05.23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04C86A-B34B-D086-A22D-BA957832C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BF40FF0-22FA-5EEE-C7EB-EFAEF08EC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DC39-469D-3442-A2F8-77331191E1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8595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C7D133-B05B-BC94-A65A-952D401F7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F5CE701-FDBF-27D4-B332-C03F0BF68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3F765F-3A11-51C0-1341-57D38DEC1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402B-69F9-3749-ABB8-72E078C37BB6}" type="datetimeFigureOut">
              <a:rPr lang="de-DE" smtClean="0"/>
              <a:t>04.05.23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C84293-7B39-F88E-59AE-96BA7F7D5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6C5819C-89EB-3D9A-69A0-4DD0F052C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DC39-469D-3442-A2F8-77331191E1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9306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AB7EE1-7CC9-9508-C391-CC79CCA4C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55C2A8-0D81-32F0-F995-7A57EDA9B2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EBA5D00-5D43-5DBC-E2C1-B2E271C14B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C077D8B-9D00-7489-C0AB-D87C97D8B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402B-69F9-3749-ABB8-72E078C37BB6}" type="datetimeFigureOut">
              <a:rPr lang="de-DE" smtClean="0"/>
              <a:t>04.05.23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A5C3139-91D7-1159-C71A-47CA2B76C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7E5D1C6-C82B-2997-F092-B29909DDD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DC39-469D-3442-A2F8-77331191E1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6249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9EC857-7305-5569-1314-09C1F053B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F56DB06-0F5F-A88A-83BE-CAC8979AC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B81BBCA-823C-6C55-EDF7-725D0173FC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229517D-40F9-1608-D4C3-527E5301B4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CE8CB57-8503-683B-3CE2-C95BF0CDE5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2266FDD-DED2-8E48-46F8-63D85197A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402B-69F9-3749-ABB8-72E078C37BB6}" type="datetimeFigureOut">
              <a:rPr lang="de-DE" smtClean="0"/>
              <a:t>04.05.23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FC09329-1103-E534-A1AE-39DFDFBA6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162B05F-C7DD-1FC6-A7BB-BDB76D8A1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DC39-469D-3442-A2F8-77331191E1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3119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1465CE-5C04-09FB-3D2E-B84707AAB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89E089F-2EED-985A-15B1-5D8C9B79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402B-69F9-3749-ABB8-72E078C37BB6}" type="datetimeFigureOut">
              <a:rPr lang="de-DE" smtClean="0"/>
              <a:t>04.05.23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82AC593-7746-721E-13A6-59E6A8C03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AC21518-0DB6-7095-A122-C096D7851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DC39-469D-3442-A2F8-77331191E1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8018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2BC7BDD-1C5D-7532-26E7-33EE3ED76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402B-69F9-3749-ABB8-72E078C37BB6}" type="datetimeFigureOut">
              <a:rPr lang="de-DE" smtClean="0"/>
              <a:t>04.05.23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EEA1325-2D12-A9E3-4FCB-F94E60F2E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612B3FA-02BB-E7FC-4B72-566C84758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DC39-469D-3442-A2F8-77331191E1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8541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75DEDE-2DFD-1CD4-D136-C3E46FDEB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C92580-2D8A-A756-47AB-D1CF66EAF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7D5B6DC-6340-D035-FD7B-0452516532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282D998-BA42-7F71-99B0-62BF0AFA4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402B-69F9-3749-ABB8-72E078C37BB6}" type="datetimeFigureOut">
              <a:rPr lang="de-DE" smtClean="0"/>
              <a:t>04.05.23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EDA919-2A68-9BF7-F020-E5FD563F6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C9AB651-A33A-3E4F-0EBB-669FAD3EE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DC39-469D-3442-A2F8-77331191E1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4835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AD9947-0F6E-54AD-BA64-E53477AD6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23328BE-89CA-42E2-06CF-F612C1C0E1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B326A8A-D202-1B5F-151E-8D77B8D588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E5A8B07-AF33-A11E-10F7-2AD5DE527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402B-69F9-3749-ABB8-72E078C37BB6}" type="datetimeFigureOut">
              <a:rPr lang="de-DE" smtClean="0"/>
              <a:t>04.05.23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2E7E26D-66E6-57F3-1102-34E2CADB0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D2A58DC-7995-4B1A-6406-DBAF0D38E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DC39-469D-3442-A2F8-77331191E1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5734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006D61F-B49F-6743-55B9-36162D19F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FEA1E37-E47E-E298-0D35-10CCC217A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B38819-D63F-9A0B-FD74-251141E3BF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3402B-69F9-3749-ABB8-72E078C37BB6}" type="datetimeFigureOut">
              <a:rPr lang="de-DE" smtClean="0"/>
              <a:t>04.05.23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A02F70-A04E-5F0F-E405-666C3EBB1F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F2C5E06-B7F3-847F-7838-8F802B0BB3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0DC39-469D-3442-A2F8-77331191E1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4721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7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C05096-950E-DE7C-8ED4-C3A2D3CFC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648" y="93276"/>
            <a:ext cx="10515600" cy="864949"/>
          </a:xfrm>
        </p:spPr>
        <p:txBody>
          <a:bodyPr/>
          <a:lstStyle/>
          <a:p>
            <a:r>
              <a:rPr lang="de-DE" dirty="0"/>
              <a:t>Windrichtung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636AAF8-F743-767F-CE7F-50CE310D01A4}"/>
              </a:ext>
            </a:extLst>
          </p:cNvPr>
          <p:cNvSpPr txBox="1"/>
          <p:nvPr/>
        </p:nvSpPr>
        <p:spPr>
          <a:xfrm>
            <a:off x="644893" y="1061775"/>
            <a:ext cx="10963173" cy="52322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l" rtl="0"/>
            <a:r>
              <a:rPr lang="de-DE" sz="2800" b="0" i="0" u="none" strike="noStrike" dirty="0">
                <a:solidFill>
                  <a:srgbClr val="393E42"/>
                </a:solidFill>
                <a:effectLst/>
              </a:rPr>
              <a:t>Winde erhalten ihren Namen durch die Richtung, </a:t>
            </a:r>
            <a:r>
              <a:rPr lang="de-DE" sz="2800" b="1" i="0" u="none" strike="noStrike" dirty="0">
                <a:solidFill>
                  <a:srgbClr val="393E42"/>
                </a:solidFill>
                <a:effectLst/>
              </a:rPr>
              <a:t>AUS</a:t>
            </a:r>
            <a:r>
              <a:rPr lang="de-DE" sz="2800" b="0" i="0" u="none" strike="noStrike" dirty="0">
                <a:solidFill>
                  <a:srgbClr val="393E42"/>
                </a:solidFill>
                <a:effectLst/>
              </a:rPr>
              <a:t> der sie wehen. 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5ED8033-0C9F-FDD9-5F19-2B00A8F1DC7E}"/>
              </a:ext>
            </a:extLst>
          </p:cNvPr>
          <p:cNvSpPr txBox="1"/>
          <p:nvPr/>
        </p:nvSpPr>
        <p:spPr>
          <a:xfrm>
            <a:off x="6652829" y="4529331"/>
            <a:ext cx="42043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dirty="0">
                <a:solidFill>
                  <a:srgbClr val="FFA2D4"/>
                </a:solidFill>
                <a:latin typeface="Proxima Nova"/>
              </a:rPr>
              <a:t>Westwind</a:t>
            </a:r>
            <a:r>
              <a:rPr lang="de-DE" dirty="0">
                <a:solidFill>
                  <a:srgbClr val="393E42"/>
                </a:solidFill>
                <a:latin typeface="Proxima Nova"/>
              </a:rPr>
              <a:t> kommt aus dem </a:t>
            </a:r>
            <a:r>
              <a:rPr lang="de-DE" dirty="0">
                <a:solidFill>
                  <a:srgbClr val="FFA2D4"/>
                </a:solidFill>
                <a:latin typeface="Proxima Nova"/>
              </a:rPr>
              <a:t>Westen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E88FB12D-91C6-E867-967A-9C4AE6A313C8}"/>
              </a:ext>
            </a:extLst>
          </p:cNvPr>
          <p:cNvSpPr txBox="1"/>
          <p:nvPr/>
        </p:nvSpPr>
        <p:spPr>
          <a:xfrm>
            <a:off x="506248" y="2257005"/>
            <a:ext cx="37443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de-DE" dirty="0">
                <a:solidFill>
                  <a:srgbClr val="FFA2D4"/>
                </a:solidFill>
                <a:latin typeface="Proxima Nova"/>
              </a:rPr>
              <a:t>Nordwind</a:t>
            </a:r>
            <a:r>
              <a:rPr lang="de-DE" dirty="0">
                <a:solidFill>
                  <a:srgbClr val="393E42"/>
                </a:solidFill>
                <a:latin typeface="Proxima Nova"/>
              </a:rPr>
              <a:t> kommt aus dem </a:t>
            </a:r>
            <a:r>
              <a:rPr lang="de-DE" dirty="0">
                <a:solidFill>
                  <a:srgbClr val="FFA2D4"/>
                </a:solidFill>
                <a:latin typeface="Proxima Nova"/>
              </a:rPr>
              <a:t>Norden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7E7DE16-D03F-C624-DE0A-7B7DE6787F0C}"/>
              </a:ext>
            </a:extLst>
          </p:cNvPr>
          <p:cNvSpPr txBox="1"/>
          <p:nvPr/>
        </p:nvSpPr>
        <p:spPr>
          <a:xfrm>
            <a:off x="6442841" y="2177357"/>
            <a:ext cx="44143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de-DE" b="0" i="0" u="none" strike="noStrike" dirty="0">
                <a:solidFill>
                  <a:srgbClr val="FFA2D4"/>
                </a:solidFill>
                <a:effectLst/>
                <a:latin typeface="Proxima Nova"/>
              </a:rPr>
              <a:t>Südwind</a:t>
            </a:r>
            <a:r>
              <a:rPr lang="de-DE" b="0" i="0" u="none" strike="noStrike" dirty="0">
                <a:solidFill>
                  <a:srgbClr val="393E42"/>
                </a:solidFill>
                <a:effectLst/>
                <a:latin typeface="Proxima Nova"/>
              </a:rPr>
              <a:t> kommt aus dem </a:t>
            </a:r>
            <a:r>
              <a:rPr lang="de-DE" b="0" i="0" u="none" strike="noStrike" dirty="0">
                <a:solidFill>
                  <a:srgbClr val="FFA2D4"/>
                </a:solidFill>
                <a:effectLst/>
                <a:latin typeface="Proxima Nova"/>
              </a:rPr>
              <a:t>Süden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98B596D6-13A2-F2B6-795C-0319C4AEEB67}"/>
              </a:ext>
            </a:extLst>
          </p:cNvPr>
          <p:cNvSpPr txBox="1"/>
          <p:nvPr/>
        </p:nvSpPr>
        <p:spPr>
          <a:xfrm>
            <a:off x="46200" y="4579345"/>
            <a:ext cx="42043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de-DE" b="0" i="0" u="none" strike="noStrike" dirty="0">
                <a:solidFill>
                  <a:srgbClr val="FFA2D4"/>
                </a:solidFill>
                <a:effectLst/>
                <a:latin typeface="Proxima Nova"/>
              </a:rPr>
              <a:t>Ostwind</a:t>
            </a:r>
            <a:r>
              <a:rPr lang="de-DE" b="0" i="0" u="none" strike="noStrike" dirty="0">
                <a:solidFill>
                  <a:srgbClr val="393E42"/>
                </a:solidFill>
                <a:effectLst/>
                <a:latin typeface="Proxima Nova"/>
              </a:rPr>
              <a:t> kommt aus dem </a:t>
            </a:r>
            <a:r>
              <a:rPr lang="de-DE" b="0" i="0" u="none" strike="noStrike" dirty="0">
                <a:solidFill>
                  <a:srgbClr val="FFA2D4"/>
                </a:solidFill>
                <a:effectLst/>
                <a:latin typeface="Proxima Nova"/>
              </a:rPr>
              <a:t>Osten</a:t>
            </a:r>
            <a:endParaRPr lang="de-DE" dirty="0">
              <a:solidFill>
                <a:srgbClr val="FFA2D4"/>
              </a:solidFill>
              <a:latin typeface="Proxima Nova"/>
            </a:endParaRPr>
          </a:p>
        </p:txBody>
      </p:sp>
      <p:pic>
        <p:nvPicPr>
          <p:cNvPr id="3" name="Рисунок 1">
            <a:extLst>
              <a:ext uri="{FF2B5EF4-FFF2-40B4-BE49-F238E27FC236}">
                <a16:creationId xmlns:a16="http://schemas.microsoft.com/office/drawing/2014/main" id="{E13D3545-5FB1-2BD5-B00C-377D2B20C5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942" y="2854083"/>
            <a:ext cx="2788920" cy="1463040"/>
          </a:xfrm>
          <a:prstGeom prst="rect">
            <a:avLst/>
          </a:prstGeom>
        </p:spPr>
      </p:pic>
      <p:pic>
        <p:nvPicPr>
          <p:cNvPr id="4" name="Рисунок 1">
            <a:extLst>
              <a:ext uri="{FF2B5EF4-FFF2-40B4-BE49-F238E27FC236}">
                <a16:creationId xmlns:a16="http://schemas.microsoft.com/office/drawing/2014/main" id="{04CA4C54-B5AD-88DF-74CC-1C3A669CFD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942" y="5194685"/>
            <a:ext cx="2758440" cy="1463040"/>
          </a:xfrm>
          <a:prstGeom prst="rect">
            <a:avLst/>
          </a:prstGeom>
        </p:spPr>
      </p:pic>
      <p:pic>
        <p:nvPicPr>
          <p:cNvPr id="5" name="Рисунок 1">
            <a:extLst>
              <a:ext uri="{FF2B5EF4-FFF2-40B4-BE49-F238E27FC236}">
                <a16:creationId xmlns:a16="http://schemas.microsoft.com/office/drawing/2014/main" id="{8D83853E-91AB-64B3-D996-5EF152734F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5553" y="2854083"/>
            <a:ext cx="2788920" cy="1463040"/>
          </a:xfrm>
          <a:prstGeom prst="rect">
            <a:avLst/>
          </a:prstGeom>
        </p:spPr>
      </p:pic>
      <p:pic>
        <p:nvPicPr>
          <p:cNvPr id="6" name="Рисунок 1">
            <a:extLst>
              <a:ext uri="{FF2B5EF4-FFF2-40B4-BE49-F238E27FC236}">
                <a16:creationId xmlns:a16="http://schemas.microsoft.com/office/drawing/2014/main" id="{7F495608-7C45-0216-0B00-55F5CE38DF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5553" y="5194685"/>
            <a:ext cx="2796540" cy="1478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7587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hteck 43">
            <a:extLst>
              <a:ext uri="{FF2B5EF4-FFF2-40B4-BE49-F238E27FC236}">
                <a16:creationId xmlns:a16="http://schemas.microsoft.com/office/drawing/2014/main" id="{2533C7B2-D4AC-36CA-E93D-454C9B9F59EB}"/>
              </a:ext>
            </a:extLst>
          </p:cNvPr>
          <p:cNvSpPr/>
          <p:nvPr/>
        </p:nvSpPr>
        <p:spPr>
          <a:xfrm>
            <a:off x="6491698" y="783699"/>
            <a:ext cx="5412268" cy="5647861"/>
          </a:xfrm>
          <a:prstGeom prst="rect">
            <a:avLst/>
          </a:prstGeom>
          <a:gradFill flip="none" rotWithShape="1">
            <a:gsLst>
              <a:gs pos="0">
                <a:srgbClr val="00C2BF">
                  <a:tint val="66000"/>
                  <a:satMod val="160000"/>
                </a:srgbClr>
              </a:gs>
              <a:gs pos="17000">
                <a:srgbClr val="00C2BF">
                  <a:tint val="44500"/>
                  <a:satMod val="160000"/>
                </a:srgbClr>
              </a:gs>
              <a:gs pos="100000">
                <a:srgbClr val="00C2BF">
                  <a:tint val="23500"/>
                  <a:satMod val="160000"/>
                </a:srgbClr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5E3727C-B21E-773C-A927-C2F5EF6B9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317781"/>
            <a:ext cx="10515600" cy="1325563"/>
          </a:xfrm>
        </p:spPr>
        <p:txBody>
          <a:bodyPr/>
          <a:lstStyle/>
          <a:p>
            <a:r>
              <a:rPr lang="de-DE" dirty="0"/>
              <a:t>Aufgabe: am Boden</a:t>
            </a:r>
            <a:endParaRPr lang="de-CN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73AF5969-9853-AB1D-4AF1-C94F3724DFF0}"/>
              </a:ext>
            </a:extLst>
          </p:cNvPr>
          <p:cNvSpPr txBox="1"/>
          <p:nvPr/>
        </p:nvSpPr>
        <p:spPr>
          <a:xfrm>
            <a:off x="6830103" y="1157475"/>
            <a:ext cx="4695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Klicken Sie auf die richtige Antwort! 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94455DD-54B0-01EA-DEEF-A41167C72BA0}"/>
              </a:ext>
            </a:extLst>
          </p:cNvPr>
          <p:cNvSpPr txBox="1"/>
          <p:nvPr/>
        </p:nvSpPr>
        <p:spPr>
          <a:xfrm>
            <a:off x="567228" y="788143"/>
            <a:ext cx="5528772" cy="181588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de-DE" sz="2800" dirty="0"/>
              <a:t>Bestimme die Windrichtung am Boden bei 40° auf der Nordhalbkugel wenn folgende </a:t>
            </a:r>
            <a:r>
              <a:rPr lang="de-DE" sz="2800" dirty="0" err="1"/>
              <a:t>Isobarenkarte</a:t>
            </a:r>
            <a:r>
              <a:rPr lang="de-DE" sz="2800" dirty="0"/>
              <a:t> und Hilfekarte gegeben sind?  </a:t>
            </a:r>
          </a:p>
        </p:txBody>
      </p:sp>
      <p:pic>
        <p:nvPicPr>
          <p:cNvPr id="4" name="Рисунок 1">
            <a:extLst>
              <a:ext uri="{FF2B5EF4-FFF2-40B4-BE49-F238E27FC236}">
                <a16:creationId xmlns:a16="http://schemas.microsoft.com/office/drawing/2014/main" id="{628C694F-85BA-B77C-614E-27E74C5533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761" y="3608189"/>
            <a:ext cx="2854483" cy="2823371"/>
          </a:xfrm>
          <a:prstGeom prst="rect">
            <a:avLst/>
          </a:prstGeom>
        </p:spPr>
      </p:pic>
      <p:pic>
        <p:nvPicPr>
          <p:cNvPr id="11" name="Рисунок 1">
            <a:extLst>
              <a:ext uri="{FF2B5EF4-FFF2-40B4-BE49-F238E27FC236}">
                <a16:creationId xmlns:a16="http://schemas.microsoft.com/office/drawing/2014/main" id="{AE56C8C6-8969-6C51-8A06-43D68300B1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7651" y="2627034"/>
            <a:ext cx="1968923" cy="1057686"/>
          </a:xfrm>
          <a:prstGeom prst="rect">
            <a:avLst/>
          </a:prstGeom>
        </p:spPr>
      </p:pic>
      <p:pic>
        <p:nvPicPr>
          <p:cNvPr id="13" name="Рисунок 1">
            <a:extLst>
              <a:ext uri="{FF2B5EF4-FFF2-40B4-BE49-F238E27FC236}">
                <a16:creationId xmlns:a16="http://schemas.microsoft.com/office/drawing/2014/main" id="{CB5709DE-6B9D-6F3C-9817-51F8A78B0A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06221" y="4543108"/>
            <a:ext cx="1963558" cy="1030063"/>
          </a:xfrm>
          <a:prstGeom prst="rect">
            <a:avLst/>
          </a:prstGeom>
        </p:spPr>
      </p:pic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D10B4846-5EDC-C694-97F9-11C8FD666136}"/>
              </a:ext>
            </a:extLst>
          </p:cNvPr>
          <p:cNvGrpSpPr/>
          <p:nvPr/>
        </p:nvGrpSpPr>
        <p:grpSpPr>
          <a:xfrm>
            <a:off x="3469842" y="3608189"/>
            <a:ext cx="2854483" cy="2823371"/>
            <a:chOff x="4672697" y="4082533"/>
            <a:chExt cx="2279514" cy="2282161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34A6FEBB-EC20-E215-93E3-A11278937013}"/>
                </a:ext>
              </a:extLst>
            </p:cNvPr>
            <p:cNvSpPr/>
            <p:nvPr/>
          </p:nvSpPr>
          <p:spPr>
            <a:xfrm>
              <a:off x="4672697" y="4082533"/>
              <a:ext cx="2279514" cy="2282161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8" name="Gruppieren 7">
              <a:extLst>
                <a:ext uri="{FF2B5EF4-FFF2-40B4-BE49-F238E27FC236}">
                  <a16:creationId xmlns:a16="http://schemas.microsoft.com/office/drawing/2014/main" id="{FC08ACBC-9AF4-61D0-EF1E-E85A8DA07F01}"/>
                </a:ext>
              </a:extLst>
            </p:cNvPr>
            <p:cNvGrpSpPr/>
            <p:nvPr/>
          </p:nvGrpSpPr>
          <p:grpSpPr>
            <a:xfrm>
              <a:off x="4767818" y="4428315"/>
              <a:ext cx="1635351" cy="1434222"/>
              <a:chOff x="4786193" y="4407203"/>
              <a:chExt cx="1635351" cy="1434222"/>
            </a:xfrm>
          </p:grpSpPr>
          <p:grpSp>
            <p:nvGrpSpPr>
              <p:cNvPr id="9" name="Gruppieren 8">
                <a:extLst>
                  <a:ext uri="{FF2B5EF4-FFF2-40B4-BE49-F238E27FC236}">
                    <a16:creationId xmlns:a16="http://schemas.microsoft.com/office/drawing/2014/main" id="{793CC1EC-2B05-DE02-55D0-FCC38E7B21C7}"/>
                  </a:ext>
                </a:extLst>
              </p:cNvPr>
              <p:cNvGrpSpPr/>
              <p:nvPr/>
            </p:nvGrpSpPr>
            <p:grpSpPr>
              <a:xfrm>
                <a:off x="4786193" y="4407203"/>
                <a:ext cx="1474464" cy="1083679"/>
                <a:chOff x="3993985" y="4029935"/>
                <a:chExt cx="1474464" cy="1083679"/>
              </a:xfrm>
            </p:grpSpPr>
            <p:pic>
              <p:nvPicPr>
                <p:cNvPr id="21" name="Grafik 20">
                  <a:extLst>
                    <a:ext uri="{FF2B5EF4-FFF2-40B4-BE49-F238E27FC236}">
                      <a16:creationId xmlns:a16="http://schemas.microsoft.com/office/drawing/2014/main" id="{C1901484-A9F4-23B8-C0CC-EEFACB77258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625249" y="4596437"/>
                  <a:ext cx="355600" cy="317500"/>
                </a:xfrm>
                <a:prstGeom prst="rect">
                  <a:avLst/>
                </a:prstGeom>
              </p:spPr>
            </p:pic>
            <p:sp>
              <p:nvSpPr>
                <p:cNvPr id="22" name="Textfeld 21">
                  <a:extLst>
                    <a:ext uri="{FF2B5EF4-FFF2-40B4-BE49-F238E27FC236}">
                      <a16:creationId xmlns:a16="http://schemas.microsoft.com/office/drawing/2014/main" id="{6DD7E176-1933-127B-90E9-0D0826B479AF}"/>
                    </a:ext>
                  </a:extLst>
                </p:cNvPr>
                <p:cNvSpPr txBox="1"/>
                <p:nvPr/>
              </p:nvSpPr>
              <p:spPr>
                <a:xfrm>
                  <a:off x="3993985" y="4744282"/>
                  <a:ext cx="598881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de-DE" b="1" dirty="0" err="1"/>
                    <a:t>F</a:t>
                  </a:r>
                  <a:r>
                    <a:rPr lang="de-DE" b="1" baseline="-25000" dirty="0" err="1"/>
                    <a:t>Grad</a:t>
                  </a:r>
                  <a:endParaRPr lang="de-DE" dirty="0"/>
                </a:p>
              </p:txBody>
            </p:sp>
            <p:cxnSp>
              <p:nvCxnSpPr>
                <p:cNvPr id="23" name="Gerade Verbindung mit Pfeil 22">
                  <a:extLst>
                    <a:ext uri="{FF2B5EF4-FFF2-40B4-BE49-F238E27FC236}">
                      <a16:creationId xmlns:a16="http://schemas.microsoft.com/office/drawing/2014/main" id="{D6311721-7031-BF1F-95D9-6276CD93486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 flipV="1">
                  <a:off x="4713425" y="4579666"/>
                  <a:ext cx="541769" cy="11518"/>
                </a:xfrm>
                <a:prstGeom prst="straightConnector1">
                  <a:avLst/>
                </a:prstGeom>
                <a:ln w="22225">
                  <a:solidFill>
                    <a:srgbClr val="7030A0"/>
                  </a:solidFill>
                  <a:tailEnd type="arrow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Gerade Verbindung mit Pfeil 23">
                  <a:extLst>
                    <a:ext uri="{FF2B5EF4-FFF2-40B4-BE49-F238E27FC236}">
                      <a16:creationId xmlns:a16="http://schemas.microsoft.com/office/drawing/2014/main" id="{BFE1D69D-48DA-7D6B-8846-D30A03AAE0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2700000" flipH="1" flipV="1">
                  <a:off x="4225634" y="4533062"/>
                  <a:ext cx="648000" cy="11518"/>
                </a:xfrm>
                <a:prstGeom prst="straightConnector1">
                  <a:avLst/>
                </a:prstGeom>
                <a:ln w="22225">
                  <a:solidFill>
                    <a:srgbClr val="FFA2D4"/>
                  </a:solidFill>
                  <a:tailEnd type="arrow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Textfeld 24">
                  <a:extLst>
                    <a:ext uri="{FF2B5EF4-FFF2-40B4-BE49-F238E27FC236}">
                      <a16:creationId xmlns:a16="http://schemas.microsoft.com/office/drawing/2014/main" id="{EE6115C5-0881-7ED2-FBAA-227E4C5B593A}"/>
                    </a:ext>
                  </a:extLst>
                </p:cNvPr>
                <p:cNvSpPr txBox="1"/>
                <p:nvPr/>
              </p:nvSpPr>
              <p:spPr>
                <a:xfrm>
                  <a:off x="4963631" y="4029935"/>
                  <a:ext cx="50481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 dirty="0" err="1"/>
                    <a:t>F</a:t>
                  </a:r>
                  <a:r>
                    <a:rPr lang="de-DE" b="1" baseline="-25000" dirty="0" err="1"/>
                    <a:t>Cor</a:t>
                  </a:r>
                  <a:endParaRPr lang="de-DE" b="1" baseline="-25000" dirty="0"/>
                </a:p>
              </p:txBody>
            </p:sp>
          </p:grpSp>
          <p:grpSp>
            <p:nvGrpSpPr>
              <p:cNvPr id="14" name="Gruppieren 13">
                <a:extLst>
                  <a:ext uri="{FF2B5EF4-FFF2-40B4-BE49-F238E27FC236}">
                    <a16:creationId xmlns:a16="http://schemas.microsoft.com/office/drawing/2014/main" id="{3A37D9D8-48AF-9FAC-F8C7-BFD84E4137ED}"/>
                  </a:ext>
                </a:extLst>
              </p:cNvPr>
              <p:cNvGrpSpPr/>
              <p:nvPr/>
            </p:nvGrpSpPr>
            <p:grpSpPr>
              <a:xfrm>
                <a:off x="4867391" y="4696190"/>
                <a:ext cx="1554153" cy="1145235"/>
                <a:chOff x="4867391" y="4696190"/>
                <a:chExt cx="1554153" cy="1145235"/>
              </a:xfrm>
            </p:grpSpPr>
            <p:cxnSp>
              <p:nvCxnSpPr>
                <p:cNvPr id="15" name="Gerade Verbindung mit Pfeil 14">
                  <a:extLst>
                    <a:ext uri="{FF2B5EF4-FFF2-40B4-BE49-F238E27FC236}">
                      <a16:creationId xmlns:a16="http://schemas.microsoft.com/office/drawing/2014/main" id="{9A44B789-1214-55A1-9AB4-A53BE3A4170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3500000" flipH="1" flipV="1">
                  <a:off x="5496745" y="5360353"/>
                  <a:ext cx="541769" cy="11518"/>
                </a:xfrm>
                <a:prstGeom prst="straightConnector1">
                  <a:avLst/>
                </a:prstGeom>
                <a:ln w="22225">
                  <a:solidFill>
                    <a:schemeClr val="tx1"/>
                  </a:solidFill>
                  <a:tailEnd type="arrow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Gerade Verbindung mit Pfeil 15">
                  <a:extLst>
                    <a:ext uri="{FF2B5EF4-FFF2-40B4-BE49-F238E27FC236}">
                      <a16:creationId xmlns:a16="http://schemas.microsoft.com/office/drawing/2014/main" id="{0BAC4451-D1A5-FD1F-77E1-81448DF7999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3500000" flipH="1" flipV="1">
                  <a:off x="5914249" y="4961316"/>
                  <a:ext cx="541769" cy="11518"/>
                </a:xfrm>
                <a:prstGeom prst="straightConnector1">
                  <a:avLst/>
                </a:prstGeom>
                <a:ln w="22225">
                  <a:solidFill>
                    <a:srgbClr val="FF0000"/>
                  </a:solidFill>
                  <a:prstDash val="dash"/>
                  <a:tailEnd type="non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Gerade Verbindung mit Pfeil 16">
                  <a:extLst>
                    <a:ext uri="{FF2B5EF4-FFF2-40B4-BE49-F238E27FC236}">
                      <a16:creationId xmlns:a16="http://schemas.microsoft.com/office/drawing/2014/main" id="{02CCAC32-00EA-5A0E-E964-56778CF7B7C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 flipV="1">
                  <a:off x="5879775" y="5367113"/>
                  <a:ext cx="541769" cy="11518"/>
                </a:xfrm>
                <a:prstGeom prst="straightConnector1">
                  <a:avLst/>
                </a:prstGeom>
                <a:ln w="22225">
                  <a:solidFill>
                    <a:srgbClr val="FF0000"/>
                  </a:solidFill>
                  <a:prstDash val="dash"/>
                  <a:tailEnd type="non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" name="Textfeld 17">
                  <a:extLst>
                    <a:ext uri="{FF2B5EF4-FFF2-40B4-BE49-F238E27FC236}">
                      <a16:creationId xmlns:a16="http://schemas.microsoft.com/office/drawing/2014/main" id="{4764D9DA-9D55-D5F8-C9F1-592EB1BBEDF0}"/>
                    </a:ext>
                  </a:extLst>
                </p:cNvPr>
                <p:cNvSpPr txBox="1"/>
                <p:nvPr/>
              </p:nvSpPr>
              <p:spPr>
                <a:xfrm>
                  <a:off x="5755907" y="5472093"/>
                  <a:ext cx="37702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 dirty="0"/>
                    <a:t>F</a:t>
                  </a:r>
                  <a:r>
                    <a:rPr lang="de-DE" b="1" baseline="-25000" dirty="0"/>
                    <a:t>R</a:t>
                  </a:r>
                </a:p>
              </p:txBody>
            </p:sp>
            <p:cxnSp>
              <p:nvCxnSpPr>
                <p:cNvPr id="19" name="Gerade Verbindung mit Pfeil 18">
                  <a:extLst>
                    <a:ext uri="{FF2B5EF4-FFF2-40B4-BE49-F238E27FC236}">
                      <a16:creationId xmlns:a16="http://schemas.microsoft.com/office/drawing/2014/main" id="{07079523-2DA1-E7E3-7420-ED58FAC9F89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5607677" y="5148993"/>
                  <a:ext cx="688551" cy="6901"/>
                </a:xfrm>
                <a:prstGeom prst="straightConnector1">
                  <a:avLst/>
                </a:prstGeom>
                <a:ln w="22225">
                  <a:solidFill>
                    <a:srgbClr val="FF0000"/>
                  </a:solidFill>
                  <a:prstDash val="dash"/>
                  <a:tailEnd type="non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Gerade Verbindung mit Pfeil 19">
                  <a:extLst>
                    <a:ext uri="{FF2B5EF4-FFF2-40B4-BE49-F238E27FC236}">
                      <a16:creationId xmlns:a16="http://schemas.microsoft.com/office/drawing/2014/main" id="{E8B15D9B-CD91-3978-B5EA-0E96F14A291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4867391" y="5137320"/>
                  <a:ext cx="688551" cy="6901"/>
                </a:xfrm>
                <a:prstGeom prst="straightConnector1">
                  <a:avLst/>
                </a:prstGeom>
                <a:ln w="22225">
                  <a:solidFill>
                    <a:schemeClr val="accent6"/>
                  </a:solidFill>
                  <a:prstDash val="solid"/>
                  <a:tailEnd type="arrow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6" name="Textfeld 25">
            <a:extLst>
              <a:ext uri="{FF2B5EF4-FFF2-40B4-BE49-F238E27FC236}">
                <a16:creationId xmlns:a16="http://schemas.microsoft.com/office/drawing/2014/main" id="{72366E04-EE8A-53D7-E8E5-52A6DCD31683}"/>
              </a:ext>
            </a:extLst>
          </p:cNvPr>
          <p:cNvSpPr txBox="1"/>
          <p:nvPr/>
        </p:nvSpPr>
        <p:spPr>
          <a:xfrm>
            <a:off x="4284758" y="6034104"/>
            <a:ext cx="1372133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Hilfekarte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8A14B2C4-A38F-642B-AC22-03FD1E10B35D}"/>
              </a:ext>
            </a:extLst>
          </p:cNvPr>
          <p:cNvSpPr txBox="1"/>
          <p:nvPr/>
        </p:nvSpPr>
        <p:spPr>
          <a:xfrm>
            <a:off x="3549911" y="3607103"/>
            <a:ext cx="1524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Nordhalbkugel</a:t>
            </a:r>
          </a:p>
        </p:txBody>
      </p:sp>
      <p:pic>
        <p:nvPicPr>
          <p:cNvPr id="55" name="Рисунок 1">
            <a:extLst>
              <a:ext uri="{FF2B5EF4-FFF2-40B4-BE49-F238E27FC236}">
                <a16:creationId xmlns:a16="http://schemas.microsoft.com/office/drawing/2014/main" id="{E3F905E7-C65D-A11F-E084-7A4CE2E8BAF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812" y="4539160"/>
            <a:ext cx="1963558" cy="103795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Рисунок 1">
            <a:extLst>
              <a:ext uri="{FF2B5EF4-FFF2-40B4-BE49-F238E27FC236}">
                <a16:creationId xmlns:a16="http://schemas.microsoft.com/office/drawing/2014/main" id="{260D8F44-EC7E-EA78-C69C-4BEDF67A672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80812" y="2627034"/>
            <a:ext cx="1963558" cy="1041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926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rafik 46">
            <a:extLst>
              <a:ext uri="{FF2B5EF4-FFF2-40B4-BE49-F238E27FC236}">
                <a16:creationId xmlns:a16="http://schemas.microsoft.com/office/drawing/2014/main" id="{9DCB13DC-C671-D387-5D8D-41FBF130EE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347" y="2608931"/>
            <a:ext cx="5905500" cy="38481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3D35835-33BC-2E4C-AAA5-24C1FA5FA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20" y="-202434"/>
            <a:ext cx="10515600" cy="1325563"/>
          </a:xfrm>
        </p:spPr>
        <p:txBody>
          <a:bodyPr>
            <a:normAutofit/>
          </a:bodyPr>
          <a:lstStyle/>
          <a:p>
            <a:r>
              <a:rPr lang="de-DE" dirty="0">
                <a:latin typeface="+mn-lt"/>
              </a:rPr>
              <a:t>Isobaren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3C47B2-6C81-C932-24B2-ADC3123BC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322" y="864974"/>
            <a:ext cx="11634058" cy="1433384"/>
          </a:xfrm>
          <a:solidFill>
            <a:schemeClr val="accent4"/>
          </a:solidFill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de-DE" dirty="0"/>
              <a:t>Orte mit gleichem Luftdruck werden auf der Wetterkarte mit Linien verbunden.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de-DE" dirty="0"/>
              <a:t>Diese Linien nennt man </a:t>
            </a:r>
            <a:r>
              <a:rPr lang="de-DE" b="1" dirty="0"/>
              <a:t>Isobare.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de-DE" dirty="0">
                <a:solidFill>
                  <a:srgbClr val="393E42"/>
                </a:solidFill>
              </a:rPr>
              <a:t>Die Zahlen sind Luftdruckwerte in Hektopascal (hPa). </a:t>
            </a:r>
            <a:endParaRPr lang="de-DE" dirty="0"/>
          </a:p>
        </p:txBody>
      </p: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B2A8D532-E0C3-93B7-0BBB-5AC3CBA36E0A}"/>
              </a:ext>
            </a:extLst>
          </p:cNvPr>
          <p:cNvGrpSpPr/>
          <p:nvPr/>
        </p:nvGrpSpPr>
        <p:grpSpPr>
          <a:xfrm>
            <a:off x="0" y="4340669"/>
            <a:ext cx="3340139" cy="2409716"/>
            <a:chOff x="5305990" y="2150002"/>
            <a:chExt cx="3340139" cy="2409716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8E065A3-3D75-284C-15AD-AE1C12F74021}"/>
                </a:ext>
              </a:extLst>
            </p:cNvPr>
            <p:cNvSpPr/>
            <p:nvPr/>
          </p:nvSpPr>
          <p:spPr>
            <a:xfrm>
              <a:off x="6598508" y="2955171"/>
              <a:ext cx="1371600" cy="1233770"/>
            </a:xfrm>
            <a:custGeom>
              <a:avLst/>
              <a:gdLst>
                <a:gd name="connsiteX0" fmla="*/ 0 w 1631092"/>
                <a:gd name="connsiteY0" fmla="*/ 667265 h 1334529"/>
                <a:gd name="connsiteX1" fmla="*/ 815546 w 1631092"/>
                <a:gd name="connsiteY1" fmla="*/ 0 h 1334529"/>
                <a:gd name="connsiteX2" fmla="*/ 1631092 w 1631092"/>
                <a:gd name="connsiteY2" fmla="*/ 667265 h 1334529"/>
                <a:gd name="connsiteX3" fmla="*/ 815546 w 1631092"/>
                <a:gd name="connsiteY3" fmla="*/ 1334530 h 1334529"/>
                <a:gd name="connsiteX4" fmla="*/ 0 w 1631092"/>
                <a:gd name="connsiteY4" fmla="*/ 667265 h 1334529"/>
                <a:gd name="connsiteX0" fmla="*/ 0 w 1371600"/>
                <a:gd name="connsiteY0" fmla="*/ 418224 h 1348688"/>
                <a:gd name="connsiteX1" fmla="*/ 556054 w 1371600"/>
                <a:gd name="connsiteY1" fmla="*/ 10451 h 1348688"/>
                <a:gd name="connsiteX2" fmla="*/ 1371600 w 1371600"/>
                <a:gd name="connsiteY2" fmla="*/ 677716 h 1348688"/>
                <a:gd name="connsiteX3" fmla="*/ 556054 w 1371600"/>
                <a:gd name="connsiteY3" fmla="*/ 1344981 h 1348688"/>
                <a:gd name="connsiteX4" fmla="*/ 0 w 1371600"/>
                <a:gd name="connsiteY4" fmla="*/ 418224 h 1348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71600" h="1348688">
                  <a:moveTo>
                    <a:pt x="0" y="418224"/>
                  </a:moveTo>
                  <a:cubicBezTo>
                    <a:pt x="0" y="49704"/>
                    <a:pt x="327454" y="-32798"/>
                    <a:pt x="556054" y="10451"/>
                  </a:cubicBezTo>
                  <a:cubicBezTo>
                    <a:pt x="784654" y="53700"/>
                    <a:pt x="1371600" y="309196"/>
                    <a:pt x="1371600" y="677716"/>
                  </a:cubicBezTo>
                  <a:cubicBezTo>
                    <a:pt x="1371600" y="1046236"/>
                    <a:pt x="784654" y="1388230"/>
                    <a:pt x="556054" y="1344981"/>
                  </a:cubicBezTo>
                  <a:cubicBezTo>
                    <a:pt x="327454" y="1301732"/>
                    <a:pt x="0" y="786744"/>
                    <a:pt x="0" y="418224"/>
                  </a:cubicBezTo>
                  <a:close/>
                </a:path>
              </a:pathLst>
            </a:cu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4A6AA5E7-2361-7EEC-A17B-22E28B6933EA}"/>
                </a:ext>
              </a:extLst>
            </p:cNvPr>
            <p:cNvSpPr/>
            <p:nvPr/>
          </p:nvSpPr>
          <p:spPr>
            <a:xfrm>
              <a:off x="6096001" y="2632674"/>
              <a:ext cx="2145958" cy="1800894"/>
            </a:xfrm>
            <a:custGeom>
              <a:avLst/>
              <a:gdLst>
                <a:gd name="connsiteX0" fmla="*/ 0 w 2061519"/>
                <a:gd name="connsiteY0" fmla="*/ 862913 h 1725826"/>
                <a:gd name="connsiteX1" fmla="*/ 1030760 w 2061519"/>
                <a:gd name="connsiteY1" fmla="*/ 0 h 1725826"/>
                <a:gd name="connsiteX2" fmla="*/ 2061520 w 2061519"/>
                <a:gd name="connsiteY2" fmla="*/ 862913 h 1725826"/>
                <a:gd name="connsiteX3" fmla="*/ 1030760 w 2061519"/>
                <a:gd name="connsiteY3" fmla="*/ 1725826 h 1725826"/>
                <a:gd name="connsiteX4" fmla="*/ 0 w 2061519"/>
                <a:gd name="connsiteY4" fmla="*/ 862913 h 1725826"/>
                <a:gd name="connsiteX0" fmla="*/ 0 w 1937953"/>
                <a:gd name="connsiteY0" fmla="*/ 680289 h 1730166"/>
                <a:gd name="connsiteX1" fmla="*/ 907193 w 1937953"/>
                <a:gd name="connsiteY1" fmla="*/ 2727 h 1730166"/>
                <a:gd name="connsiteX2" fmla="*/ 1937953 w 1937953"/>
                <a:gd name="connsiteY2" fmla="*/ 865640 h 1730166"/>
                <a:gd name="connsiteX3" fmla="*/ 907193 w 1937953"/>
                <a:gd name="connsiteY3" fmla="*/ 1728553 h 1730166"/>
                <a:gd name="connsiteX4" fmla="*/ 0 w 1937953"/>
                <a:gd name="connsiteY4" fmla="*/ 680289 h 1730166"/>
                <a:gd name="connsiteX0" fmla="*/ 85 w 1938038"/>
                <a:gd name="connsiteY0" fmla="*/ 790105 h 1839982"/>
                <a:gd name="connsiteX1" fmla="*/ 956705 w 1938038"/>
                <a:gd name="connsiteY1" fmla="*/ 1332 h 1839982"/>
                <a:gd name="connsiteX2" fmla="*/ 1938038 w 1938038"/>
                <a:gd name="connsiteY2" fmla="*/ 975456 h 1839982"/>
                <a:gd name="connsiteX3" fmla="*/ 907278 w 1938038"/>
                <a:gd name="connsiteY3" fmla="*/ 1838369 h 1839982"/>
                <a:gd name="connsiteX4" fmla="*/ 85 w 1938038"/>
                <a:gd name="connsiteY4" fmla="*/ 790105 h 1839982"/>
                <a:gd name="connsiteX0" fmla="*/ 20213 w 1958166"/>
                <a:gd name="connsiteY0" fmla="*/ 815160 h 1865037"/>
                <a:gd name="connsiteX1" fmla="*/ 351785 w 1958166"/>
                <a:gd name="connsiteY1" fmla="*/ 322949 h 1865037"/>
                <a:gd name="connsiteX2" fmla="*/ 976833 w 1958166"/>
                <a:gd name="connsiteY2" fmla="*/ 26387 h 1865037"/>
                <a:gd name="connsiteX3" fmla="*/ 1958166 w 1958166"/>
                <a:gd name="connsiteY3" fmla="*/ 1000511 h 1865037"/>
                <a:gd name="connsiteX4" fmla="*/ 927406 w 1958166"/>
                <a:gd name="connsiteY4" fmla="*/ 1863424 h 1865037"/>
                <a:gd name="connsiteX5" fmla="*/ 20213 w 1958166"/>
                <a:gd name="connsiteY5" fmla="*/ 815160 h 1865037"/>
                <a:gd name="connsiteX0" fmla="*/ 28220 w 1966173"/>
                <a:gd name="connsiteY0" fmla="*/ 831211 h 1881088"/>
                <a:gd name="connsiteX1" fmla="*/ 298008 w 1966173"/>
                <a:gd name="connsiteY1" fmla="*/ 240146 h 1881088"/>
                <a:gd name="connsiteX2" fmla="*/ 984840 w 1966173"/>
                <a:gd name="connsiteY2" fmla="*/ 42438 h 1881088"/>
                <a:gd name="connsiteX3" fmla="*/ 1966173 w 1966173"/>
                <a:gd name="connsiteY3" fmla="*/ 1016562 h 1881088"/>
                <a:gd name="connsiteX4" fmla="*/ 935413 w 1966173"/>
                <a:gd name="connsiteY4" fmla="*/ 1879475 h 1881088"/>
                <a:gd name="connsiteX5" fmla="*/ 28220 w 1966173"/>
                <a:gd name="connsiteY5" fmla="*/ 831211 h 1881088"/>
                <a:gd name="connsiteX0" fmla="*/ 28220 w 1966173"/>
                <a:gd name="connsiteY0" fmla="*/ 751017 h 1800894"/>
                <a:gd name="connsiteX1" fmla="*/ 298008 w 1966173"/>
                <a:gd name="connsiteY1" fmla="*/ 159952 h 1800894"/>
                <a:gd name="connsiteX2" fmla="*/ 1007484 w 1966173"/>
                <a:gd name="connsiteY2" fmla="*/ 61098 h 1800894"/>
                <a:gd name="connsiteX3" fmla="*/ 1966173 w 1966173"/>
                <a:gd name="connsiteY3" fmla="*/ 936368 h 1800894"/>
                <a:gd name="connsiteX4" fmla="*/ 935413 w 1966173"/>
                <a:gd name="connsiteY4" fmla="*/ 1799281 h 1800894"/>
                <a:gd name="connsiteX5" fmla="*/ 28220 w 1966173"/>
                <a:gd name="connsiteY5" fmla="*/ 751017 h 1800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66173" h="1800894">
                  <a:moveTo>
                    <a:pt x="28220" y="751017"/>
                  </a:moveTo>
                  <a:cubicBezTo>
                    <a:pt x="-78014" y="477796"/>
                    <a:pt x="138571" y="291414"/>
                    <a:pt x="298008" y="159952"/>
                  </a:cubicBezTo>
                  <a:cubicBezTo>
                    <a:pt x="457445" y="28490"/>
                    <a:pt x="729457" y="-68305"/>
                    <a:pt x="1007484" y="61098"/>
                  </a:cubicBezTo>
                  <a:cubicBezTo>
                    <a:pt x="1285512" y="190501"/>
                    <a:pt x="1966173" y="459794"/>
                    <a:pt x="1966173" y="936368"/>
                  </a:cubicBezTo>
                  <a:cubicBezTo>
                    <a:pt x="1966173" y="1412942"/>
                    <a:pt x="1258405" y="1830173"/>
                    <a:pt x="935413" y="1799281"/>
                  </a:cubicBezTo>
                  <a:cubicBezTo>
                    <a:pt x="612421" y="1768389"/>
                    <a:pt x="134454" y="1024239"/>
                    <a:pt x="28220" y="751017"/>
                  </a:cubicBezTo>
                  <a:close/>
                </a:path>
              </a:pathLst>
            </a:cu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03E95DFF-17E9-775A-2839-44B6F35DFBC7}"/>
                </a:ext>
              </a:extLst>
            </p:cNvPr>
            <p:cNvSpPr/>
            <p:nvPr/>
          </p:nvSpPr>
          <p:spPr>
            <a:xfrm>
              <a:off x="5700531" y="2150002"/>
              <a:ext cx="2945598" cy="2409716"/>
            </a:xfrm>
            <a:custGeom>
              <a:avLst/>
              <a:gdLst>
                <a:gd name="connsiteX0" fmla="*/ 0 w 2786448"/>
                <a:gd name="connsiteY0" fmla="*/ 1130643 h 2261285"/>
                <a:gd name="connsiteX1" fmla="*/ 1393224 w 2786448"/>
                <a:gd name="connsiteY1" fmla="*/ 0 h 2261285"/>
                <a:gd name="connsiteX2" fmla="*/ 2786448 w 2786448"/>
                <a:gd name="connsiteY2" fmla="*/ 1130643 h 2261285"/>
                <a:gd name="connsiteX3" fmla="*/ 1393224 w 2786448"/>
                <a:gd name="connsiteY3" fmla="*/ 2261286 h 2261285"/>
                <a:gd name="connsiteX4" fmla="*/ 0 w 2786448"/>
                <a:gd name="connsiteY4" fmla="*/ 1130643 h 2261285"/>
                <a:gd name="connsiteX0" fmla="*/ 26983 w 2813431"/>
                <a:gd name="connsiteY0" fmla="*/ 1278924 h 2409567"/>
                <a:gd name="connsiteX1" fmla="*/ 839439 w 2813431"/>
                <a:gd name="connsiteY1" fmla="*/ 0 h 2409567"/>
                <a:gd name="connsiteX2" fmla="*/ 2813431 w 2813431"/>
                <a:gd name="connsiteY2" fmla="*/ 1278924 h 2409567"/>
                <a:gd name="connsiteX3" fmla="*/ 1420207 w 2813431"/>
                <a:gd name="connsiteY3" fmla="*/ 2409567 h 2409567"/>
                <a:gd name="connsiteX4" fmla="*/ 26983 w 2813431"/>
                <a:gd name="connsiteY4" fmla="*/ 1278924 h 2409567"/>
                <a:gd name="connsiteX0" fmla="*/ 10869 w 2945598"/>
                <a:gd name="connsiteY0" fmla="*/ 1328427 h 2409716"/>
                <a:gd name="connsiteX1" fmla="*/ 971606 w 2945598"/>
                <a:gd name="connsiteY1" fmla="*/ 76 h 2409716"/>
                <a:gd name="connsiteX2" fmla="*/ 2945598 w 2945598"/>
                <a:gd name="connsiteY2" fmla="*/ 1279000 h 2409716"/>
                <a:gd name="connsiteX3" fmla="*/ 1552374 w 2945598"/>
                <a:gd name="connsiteY3" fmla="*/ 2409643 h 2409716"/>
                <a:gd name="connsiteX4" fmla="*/ 10869 w 2945598"/>
                <a:gd name="connsiteY4" fmla="*/ 1328427 h 2409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5598" h="2409716">
                  <a:moveTo>
                    <a:pt x="10869" y="1328427"/>
                  </a:moveTo>
                  <a:cubicBezTo>
                    <a:pt x="-85926" y="926833"/>
                    <a:pt x="482485" y="8314"/>
                    <a:pt x="971606" y="76"/>
                  </a:cubicBezTo>
                  <a:cubicBezTo>
                    <a:pt x="1460727" y="-8162"/>
                    <a:pt x="2945598" y="654563"/>
                    <a:pt x="2945598" y="1279000"/>
                  </a:cubicBezTo>
                  <a:cubicBezTo>
                    <a:pt x="2945598" y="1903437"/>
                    <a:pt x="2041495" y="2401405"/>
                    <a:pt x="1552374" y="2409643"/>
                  </a:cubicBezTo>
                  <a:cubicBezTo>
                    <a:pt x="1063253" y="2417881"/>
                    <a:pt x="107664" y="1730022"/>
                    <a:pt x="10869" y="1328427"/>
                  </a:cubicBezTo>
                  <a:close/>
                </a:path>
              </a:pathLst>
            </a:cu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Textfeld 21">
              <a:extLst>
                <a:ext uri="{FF2B5EF4-FFF2-40B4-BE49-F238E27FC236}">
                  <a16:creationId xmlns:a16="http://schemas.microsoft.com/office/drawing/2014/main" id="{5E1A9D0A-FB80-FB9F-131E-1007DEC5EC62}"/>
                </a:ext>
              </a:extLst>
            </p:cNvPr>
            <p:cNvSpPr txBox="1"/>
            <p:nvPr/>
          </p:nvSpPr>
          <p:spPr>
            <a:xfrm>
              <a:off x="6131136" y="3059706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970</a:t>
              </a:r>
            </a:p>
          </p:txBody>
        </p:sp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0DAE22CF-5D38-2C86-FCDF-E94029834CA0}"/>
                </a:ext>
              </a:extLst>
            </p:cNvPr>
            <p:cNvSpPr txBox="1"/>
            <p:nvPr/>
          </p:nvSpPr>
          <p:spPr>
            <a:xfrm>
              <a:off x="5926476" y="2585839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975</a:t>
              </a:r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E1349EA5-8249-BC96-1C00-DBB8463F6127}"/>
                </a:ext>
              </a:extLst>
            </p:cNvPr>
            <p:cNvSpPr txBox="1"/>
            <p:nvPr/>
          </p:nvSpPr>
          <p:spPr>
            <a:xfrm>
              <a:off x="5305990" y="2448008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980</a:t>
              </a:r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7B4C858D-57E6-7B8B-1554-4B84B747FB7C}"/>
                </a:ext>
              </a:extLst>
            </p:cNvPr>
            <p:cNvSpPr txBox="1"/>
            <p:nvPr/>
          </p:nvSpPr>
          <p:spPr>
            <a:xfrm>
              <a:off x="7061401" y="3365766"/>
              <a:ext cx="3353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/>
                <a:t>T</a:t>
              </a:r>
            </a:p>
          </p:txBody>
        </p:sp>
      </p:grp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E8E071FF-1260-374F-5A14-A5EDEBEB5F9F}"/>
              </a:ext>
            </a:extLst>
          </p:cNvPr>
          <p:cNvGrpSpPr/>
          <p:nvPr/>
        </p:nvGrpSpPr>
        <p:grpSpPr>
          <a:xfrm>
            <a:off x="3260905" y="2854867"/>
            <a:ext cx="3341765" cy="2232421"/>
            <a:chOff x="6306369" y="3110339"/>
            <a:chExt cx="3341765" cy="2232421"/>
          </a:xfrm>
        </p:grpSpPr>
        <p:sp>
          <p:nvSpPr>
            <p:cNvPr id="28" name="Oval 18">
              <a:extLst>
                <a:ext uri="{FF2B5EF4-FFF2-40B4-BE49-F238E27FC236}">
                  <a16:creationId xmlns:a16="http://schemas.microsoft.com/office/drawing/2014/main" id="{E1ED8DF4-E14E-5887-904C-77D6B000E34A}"/>
                </a:ext>
              </a:extLst>
            </p:cNvPr>
            <p:cNvSpPr/>
            <p:nvPr/>
          </p:nvSpPr>
          <p:spPr>
            <a:xfrm>
              <a:off x="7648313" y="3741661"/>
              <a:ext cx="1198605" cy="1221004"/>
            </a:xfrm>
            <a:custGeom>
              <a:avLst/>
              <a:gdLst>
                <a:gd name="connsiteX0" fmla="*/ 0 w 1631092"/>
                <a:gd name="connsiteY0" fmla="*/ 667265 h 1334529"/>
                <a:gd name="connsiteX1" fmla="*/ 815546 w 1631092"/>
                <a:gd name="connsiteY1" fmla="*/ 0 h 1334529"/>
                <a:gd name="connsiteX2" fmla="*/ 1631092 w 1631092"/>
                <a:gd name="connsiteY2" fmla="*/ 667265 h 1334529"/>
                <a:gd name="connsiteX3" fmla="*/ 815546 w 1631092"/>
                <a:gd name="connsiteY3" fmla="*/ 1334530 h 1334529"/>
                <a:gd name="connsiteX4" fmla="*/ 0 w 1631092"/>
                <a:gd name="connsiteY4" fmla="*/ 667265 h 1334529"/>
                <a:gd name="connsiteX0" fmla="*/ 0 w 1371600"/>
                <a:gd name="connsiteY0" fmla="*/ 418224 h 1348688"/>
                <a:gd name="connsiteX1" fmla="*/ 556054 w 1371600"/>
                <a:gd name="connsiteY1" fmla="*/ 10451 h 1348688"/>
                <a:gd name="connsiteX2" fmla="*/ 1371600 w 1371600"/>
                <a:gd name="connsiteY2" fmla="*/ 677716 h 1348688"/>
                <a:gd name="connsiteX3" fmla="*/ 556054 w 1371600"/>
                <a:gd name="connsiteY3" fmla="*/ 1344981 h 1348688"/>
                <a:gd name="connsiteX4" fmla="*/ 0 w 1371600"/>
                <a:gd name="connsiteY4" fmla="*/ 418224 h 1348688"/>
                <a:gd name="connsiteX0" fmla="*/ 0 w 1149178"/>
                <a:gd name="connsiteY0" fmla="*/ 637471 h 1334657"/>
                <a:gd name="connsiteX1" fmla="*/ 333632 w 1149178"/>
                <a:gd name="connsiteY1" fmla="*/ 67 h 1334657"/>
                <a:gd name="connsiteX2" fmla="*/ 1149178 w 1149178"/>
                <a:gd name="connsiteY2" fmla="*/ 667332 h 1334657"/>
                <a:gd name="connsiteX3" fmla="*/ 333632 w 1149178"/>
                <a:gd name="connsiteY3" fmla="*/ 1334597 h 1334657"/>
                <a:gd name="connsiteX4" fmla="*/ 0 w 1149178"/>
                <a:gd name="connsiteY4" fmla="*/ 637471 h 1334657"/>
                <a:gd name="connsiteX0" fmla="*/ 0 w 1025610"/>
                <a:gd name="connsiteY0" fmla="*/ 637405 h 1334531"/>
                <a:gd name="connsiteX1" fmla="*/ 333632 w 1025610"/>
                <a:gd name="connsiteY1" fmla="*/ 1 h 1334531"/>
                <a:gd name="connsiteX2" fmla="*/ 1025610 w 1025610"/>
                <a:gd name="connsiteY2" fmla="*/ 640250 h 1334531"/>
                <a:gd name="connsiteX3" fmla="*/ 333632 w 1025610"/>
                <a:gd name="connsiteY3" fmla="*/ 1334531 h 1334531"/>
                <a:gd name="connsiteX4" fmla="*/ 0 w 1025610"/>
                <a:gd name="connsiteY4" fmla="*/ 637405 h 1334531"/>
                <a:gd name="connsiteX0" fmla="*/ 0 w 1198605"/>
                <a:gd name="connsiteY0" fmla="*/ 678032 h 1334732"/>
                <a:gd name="connsiteX1" fmla="*/ 506627 w 1198605"/>
                <a:gd name="connsiteY1" fmla="*/ 104 h 1334732"/>
                <a:gd name="connsiteX2" fmla="*/ 1198605 w 1198605"/>
                <a:gd name="connsiteY2" fmla="*/ 640353 h 1334732"/>
                <a:gd name="connsiteX3" fmla="*/ 506627 w 1198605"/>
                <a:gd name="connsiteY3" fmla="*/ 1334634 h 1334732"/>
                <a:gd name="connsiteX4" fmla="*/ 0 w 1198605"/>
                <a:gd name="connsiteY4" fmla="*/ 678032 h 1334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8605" h="1334732">
                  <a:moveTo>
                    <a:pt x="0" y="678032"/>
                  </a:moveTo>
                  <a:cubicBezTo>
                    <a:pt x="0" y="309512"/>
                    <a:pt x="306860" y="6384"/>
                    <a:pt x="506627" y="104"/>
                  </a:cubicBezTo>
                  <a:cubicBezTo>
                    <a:pt x="706394" y="-6176"/>
                    <a:pt x="1198605" y="271833"/>
                    <a:pt x="1198605" y="640353"/>
                  </a:cubicBezTo>
                  <a:cubicBezTo>
                    <a:pt x="1198605" y="1008873"/>
                    <a:pt x="706394" y="1328354"/>
                    <a:pt x="506627" y="1334634"/>
                  </a:cubicBezTo>
                  <a:cubicBezTo>
                    <a:pt x="306860" y="1340914"/>
                    <a:pt x="0" y="1046552"/>
                    <a:pt x="0" y="678032"/>
                  </a:cubicBezTo>
                  <a:close/>
                </a:path>
              </a:pathLst>
            </a:cu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" name="Oval 19">
              <a:extLst>
                <a:ext uri="{FF2B5EF4-FFF2-40B4-BE49-F238E27FC236}">
                  <a16:creationId xmlns:a16="http://schemas.microsoft.com/office/drawing/2014/main" id="{EA18F24E-54EB-EBA7-2995-930A9A953456}"/>
                </a:ext>
              </a:extLst>
            </p:cNvPr>
            <p:cNvSpPr/>
            <p:nvPr/>
          </p:nvSpPr>
          <p:spPr>
            <a:xfrm>
              <a:off x="7166764" y="3524874"/>
              <a:ext cx="2075574" cy="1684110"/>
            </a:xfrm>
            <a:custGeom>
              <a:avLst/>
              <a:gdLst>
                <a:gd name="connsiteX0" fmla="*/ 0 w 2061519"/>
                <a:gd name="connsiteY0" fmla="*/ 862913 h 1725826"/>
                <a:gd name="connsiteX1" fmla="*/ 1030760 w 2061519"/>
                <a:gd name="connsiteY1" fmla="*/ 0 h 1725826"/>
                <a:gd name="connsiteX2" fmla="*/ 2061520 w 2061519"/>
                <a:gd name="connsiteY2" fmla="*/ 862913 h 1725826"/>
                <a:gd name="connsiteX3" fmla="*/ 1030760 w 2061519"/>
                <a:gd name="connsiteY3" fmla="*/ 1725826 h 1725826"/>
                <a:gd name="connsiteX4" fmla="*/ 0 w 2061519"/>
                <a:gd name="connsiteY4" fmla="*/ 862913 h 1725826"/>
                <a:gd name="connsiteX0" fmla="*/ 0 w 1937953"/>
                <a:gd name="connsiteY0" fmla="*/ 680289 h 1730166"/>
                <a:gd name="connsiteX1" fmla="*/ 907193 w 1937953"/>
                <a:gd name="connsiteY1" fmla="*/ 2727 h 1730166"/>
                <a:gd name="connsiteX2" fmla="*/ 1937953 w 1937953"/>
                <a:gd name="connsiteY2" fmla="*/ 865640 h 1730166"/>
                <a:gd name="connsiteX3" fmla="*/ 907193 w 1937953"/>
                <a:gd name="connsiteY3" fmla="*/ 1728553 h 1730166"/>
                <a:gd name="connsiteX4" fmla="*/ 0 w 1937953"/>
                <a:gd name="connsiteY4" fmla="*/ 680289 h 1730166"/>
                <a:gd name="connsiteX0" fmla="*/ 85 w 1938038"/>
                <a:gd name="connsiteY0" fmla="*/ 790105 h 1839982"/>
                <a:gd name="connsiteX1" fmla="*/ 956705 w 1938038"/>
                <a:gd name="connsiteY1" fmla="*/ 1332 h 1839982"/>
                <a:gd name="connsiteX2" fmla="*/ 1938038 w 1938038"/>
                <a:gd name="connsiteY2" fmla="*/ 975456 h 1839982"/>
                <a:gd name="connsiteX3" fmla="*/ 907278 w 1938038"/>
                <a:gd name="connsiteY3" fmla="*/ 1838369 h 1839982"/>
                <a:gd name="connsiteX4" fmla="*/ 85 w 1938038"/>
                <a:gd name="connsiteY4" fmla="*/ 790105 h 1839982"/>
                <a:gd name="connsiteX0" fmla="*/ 20213 w 1958166"/>
                <a:gd name="connsiteY0" fmla="*/ 815160 h 1865037"/>
                <a:gd name="connsiteX1" fmla="*/ 351785 w 1958166"/>
                <a:gd name="connsiteY1" fmla="*/ 322949 h 1865037"/>
                <a:gd name="connsiteX2" fmla="*/ 976833 w 1958166"/>
                <a:gd name="connsiteY2" fmla="*/ 26387 h 1865037"/>
                <a:gd name="connsiteX3" fmla="*/ 1958166 w 1958166"/>
                <a:gd name="connsiteY3" fmla="*/ 1000511 h 1865037"/>
                <a:gd name="connsiteX4" fmla="*/ 927406 w 1958166"/>
                <a:gd name="connsiteY4" fmla="*/ 1863424 h 1865037"/>
                <a:gd name="connsiteX5" fmla="*/ 20213 w 1958166"/>
                <a:gd name="connsiteY5" fmla="*/ 815160 h 1865037"/>
                <a:gd name="connsiteX0" fmla="*/ 28220 w 1966173"/>
                <a:gd name="connsiteY0" fmla="*/ 831211 h 1881088"/>
                <a:gd name="connsiteX1" fmla="*/ 298008 w 1966173"/>
                <a:gd name="connsiteY1" fmla="*/ 240146 h 1881088"/>
                <a:gd name="connsiteX2" fmla="*/ 984840 w 1966173"/>
                <a:gd name="connsiteY2" fmla="*/ 42438 h 1881088"/>
                <a:gd name="connsiteX3" fmla="*/ 1966173 w 1966173"/>
                <a:gd name="connsiteY3" fmla="*/ 1016562 h 1881088"/>
                <a:gd name="connsiteX4" fmla="*/ 935413 w 1966173"/>
                <a:gd name="connsiteY4" fmla="*/ 1879475 h 1881088"/>
                <a:gd name="connsiteX5" fmla="*/ 28220 w 1966173"/>
                <a:gd name="connsiteY5" fmla="*/ 831211 h 1881088"/>
                <a:gd name="connsiteX0" fmla="*/ 28220 w 1966173"/>
                <a:gd name="connsiteY0" fmla="*/ 751017 h 1800894"/>
                <a:gd name="connsiteX1" fmla="*/ 298008 w 1966173"/>
                <a:gd name="connsiteY1" fmla="*/ 159952 h 1800894"/>
                <a:gd name="connsiteX2" fmla="*/ 1007484 w 1966173"/>
                <a:gd name="connsiteY2" fmla="*/ 61098 h 1800894"/>
                <a:gd name="connsiteX3" fmla="*/ 1966173 w 1966173"/>
                <a:gd name="connsiteY3" fmla="*/ 936368 h 1800894"/>
                <a:gd name="connsiteX4" fmla="*/ 935413 w 1966173"/>
                <a:gd name="connsiteY4" fmla="*/ 1799281 h 1800894"/>
                <a:gd name="connsiteX5" fmla="*/ 28220 w 1966173"/>
                <a:gd name="connsiteY5" fmla="*/ 751017 h 1800894"/>
                <a:gd name="connsiteX0" fmla="*/ 108421 w 1763336"/>
                <a:gd name="connsiteY0" fmla="*/ 825157 h 1799893"/>
                <a:gd name="connsiteX1" fmla="*/ 95171 w 1763336"/>
                <a:gd name="connsiteY1" fmla="*/ 159952 h 1799893"/>
                <a:gd name="connsiteX2" fmla="*/ 804647 w 1763336"/>
                <a:gd name="connsiteY2" fmla="*/ 61098 h 1799893"/>
                <a:gd name="connsiteX3" fmla="*/ 1763336 w 1763336"/>
                <a:gd name="connsiteY3" fmla="*/ 936368 h 1799893"/>
                <a:gd name="connsiteX4" fmla="*/ 732576 w 1763336"/>
                <a:gd name="connsiteY4" fmla="*/ 1799281 h 1799893"/>
                <a:gd name="connsiteX5" fmla="*/ 108421 w 1763336"/>
                <a:gd name="connsiteY5" fmla="*/ 825157 h 1799893"/>
                <a:gd name="connsiteX0" fmla="*/ 58128 w 1713043"/>
                <a:gd name="connsiteY0" fmla="*/ 799799 h 1774535"/>
                <a:gd name="connsiteX1" fmla="*/ 135450 w 1713043"/>
                <a:gd name="connsiteY1" fmla="*/ 233448 h 1774535"/>
                <a:gd name="connsiteX2" fmla="*/ 754354 w 1713043"/>
                <a:gd name="connsiteY2" fmla="*/ 35740 h 1774535"/>
                <a:gd name="connsiteX3" fmla="*/ 1713043 w 1713043"/>
                <a:gd name="connsiteY3" fmla="*/ 911010 h 1774535"/>
                <a:gd name="connsiteX4" fmla="*/ 682283 w 1713043"/>
                <a:gd name="connsiteY4" fmla="*/ 1773923 h 1774535"/>
                <a:gd name="connsiteX5" fmla="*/ 58128 w 1713043"/>
                <a:gd name="connsiteY5" fmla="*/ 799799 h 1774535"/>
                <a:gd name="connsiteX0" fmla="*/ 20340 w 1901686"/>
                <a:gd name="connsiteY0" fmla="*/ 923366 h 1773928"/>
                <a:gd name="connsiteX1" fmla="*/ 324093 w 1901686"/>
                <a:gd name="connsiteY1" fmla="*/ 233448 h 1773928"/>
                <a:gd name="connsiteX2" fmla="*/ 942997 w 1901686"/>
                <a:gd name="connsiteY2" fmla="*/ 35740 h 1773928"/>
                <a:gd name="connsiteX3" fmla="*/ 1901686 w 1901686"/>
                <a:gd name="connsiteY3" fmla="*/ 911010 h 1773928"/>
                <a:gd name="connsiteX4" fmla="*/ 870926 w 1901686"/>
                <a:gd name="connsiteY4" fmla="*/ 1773923 h 1773928"/>
                <a:gd name="connsiteX5" fmla="*/ 20340 w 1901686"/>
                <a:gd name="connsiteY5" fmla="*/ 923366 h 1773928"/>
                <a:gd name="connsiteX0" fmla="*/ 20340 w 1901686"/>
                <a:gd name="connsiteY0" fmla="*/ 833548 h 1684110"/>
                <a:gd name="connsiteX1" fmla="*/ 324093 w 1901686"/>
                <a:gd name="connsiteY1" fmla="*/ 143630 h 1684110"/>
                <a:gd name="connsiteX2" fmla="*/ 954319 w 1901686"/>
                <a:gd name="connsiteY2" fmla="*/ 57133 h 1684110"/>
                <a:gd name="connsiteX3" fmla="*/ 1901686 w 1901686"/>
                <a:gd name="connsiteY3" fmla="*/ 821192 h 1684110"/>
                <a:gd name="connsiteX4" fmla="*/ 870926 w 1901686"/>
                <a:gd name="connsiteY4" fmla="*/ 1684105 h 1684110"/>
                <a:gd name="connsiteX5" fmla="*/ 20340 w 1901686"/>
                <a:gd name="connsiteY5" fmla="*/ 833548 h 1684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01686" h="1684110">
                  <a:moveTo>
                    <a:pt x="20340" y="833548"/>
                  </a:moveTo>
                  <a:cubicBezTo>
                    <a:pt x="-70799" y="576802"/>
                    <a:pt x="164656" y="275092"/>
                    <a:pt x="324093" y="143630"/>
                  </a:cubicBezTo>
                  <a:cubicBezTo>
                    <a:pt x="483530" y="12168"/>
                    <a:pt x="691387" y="-55794"/>
                    <a:pt x="954319" y="57133"/>
                  </a:cubicBezTo>
                  <a:cubicBezTo>
                    <a:pt x="1217251" y="170060"/>
                    <a:pt x="1901686" y="344618"/>
                    <a:pt x="1901686" y="821192"/>
                  </a:cubicBezTo>
                  <a:cubicBezTo>
                    <a:pt x="1901686" y="1297766"/>
                    <a:pt x="1184484" y="1682046"/>
                    <a:pt x="870926" y="1684105"/>
                  </a:cubicBezTo>
                  <a:cubicBezTo>
                    <a:pt x="557368" y="1686164"/>
                    <a:pt x="111479" y="1090294"/>
                    <a:pt x="20340" y="833548"/>
                  </a:cubicBezTo>
                  <a:close/>
                </a:path>
              </a:pathLst>
            </a:cu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" name="Oval 20">
              <a:extLst>
                <a:ext uri="{FF2B5EF4-FFF2-40B4-BE49-F238E27FC236}">
                  <a16:creationId xmlns:a16="http://schemas.microsoft.com/office/drawing/2014/main" id="{0EB8C1AF-CA38-D3E0-CD9E-B827C17426A5}"/>
                </a:ext>
              </a:extLst>
            </p:cNvPr>
            <p:cNvSpPr/>
            <p:nvPr/>
          </p:nvSpPr>
          <p:spPr>
            <a:xfrm>
              <a:off x="6602201" y="3110339"/>
              <a:ext cx="3045933" cy="2232421"/>
            </a:xfrm>
            <a:custGeom>
              <a:avLst/>
              <a:gdLst>
                <a:gd name="connsiteX0" fmla="*/ 0 w 2786448"/>
                <a:gd name="connsiteY0" fmla="*/ 1130643 h 2261285"/>
                <a:gd name="connsiteX1" fmla="*/ 1393224 w 2786448"/>
                <a:gd name="connsiteY1" fmla="*/ 0 h 2261285"/>
                <a:gd name="connsiteX2" fmla="*/ 2786448 w 2786448"/>
                <a:gd name="connsiteY2" fmla="*/ 1130643 h 2261285"/>
                <a:gd name="connsiteX3" fmla="*/ 1393224 w 2786448"/>
                <a:gd name="connsiteY3" fmla="*/ 2261286 h 2261285"/>
                <a:gd name="connsiteX4" fmla="*/ 0 w 2786448"/>
                <a:gd name="connsiteY4" fmla="*/ 1130643 h 2261285"/>
                <a:gd name="connsiteX0" fmla="*/ 26983 w 2813431"/>
                <a:gd name="connsiteY0" fmla="*/ 1278924 h 2409567"/>
                <a:gd name="connsiteX1" fmla="*/ 839439 w 2813431"/>
                <a:gd name="connsiteY1" fmla="*/ 0 h 2409567"/>
                <a:gd name="connsiteX2" fmla="*/ 2813431 w 2813431"/>
                <a:gd name="connsiteY2" fmla="*/ 1278924 h 2409567"/>
                <a:gd name="connsiteX3" fmla="*/ 1420207 w 2813431"/>
                <a:gd name="connsiteY3" fmla="*/ 2409567 h 2409567"/>
                <a:gd name="connsiteX4" fmla="*/ 26983 w 2813431"/>
                <a:gd name="connsiteY4" fmla="*/ 1278924 h 2409567"/>
                <a:gd name="connsiteX0" fmla="*/ 10869 w 2945598"/>
                <a:gd name="connsiteY0" fmla="*/ 1328427 h 2409716"/>
                <a:gd name="connsiteX1" fmla="*/ 971606 w 2945598"/>
                <a:gd name="connsiteY1" fmla="*/ 76 h 2409716"/>
                <a:gd name="connsiteX2" fmla="*/ 2945598 w 2945598"/>
                <a:gd name="connsiteY2" fmla="*/ 1279000 h 2409716"/>
                <a:gd name="connsiteX3" fmla="*/ 1552374 w 2945598"/>
                <a:gd name="connsiteY3" fmla="*/ 2409643 h 2409716"/>
                <a:gd name="connsiteX4" fmla="*/ 10869 w 2945598"/>
                <a:gd name="connsiteY4" fmla="*/ 1328427 h 2409716"/>
                <a:gd name="connsiteX0" fmla="*/ 9711 w 2944440"/>
                <a:gd name="connsiteY0" fmla="*/ 1130751 h 2212037"/>
                <a:gd name="connsiteX1" fmla="*/ 995161 w 2944440"/>
                <a:gd name="connsiteY1" fmla="*/ 108 h 2212037"/>
                <a:gd name="connsiteX2" fmla="*/ 2944440 w 2944440"/>
                <a:gd name="connsiteY2" fmla="*/ 1081324 h 2212037"/>
                <a:gd name="connsiteX3" fmla="*/ 1551216 w 2944440"/>
                <a:gd name="connsiteY3" fmla="*/ 2211967 h 2212037"/>
                <a:gd name="connsiteX4" fmla="*/ 9711 w 2944440"/>
                <a:gd name="connsiteY4" fmla="*/ 1130751 h 2212037"/>
                <a:gd name="connsiteX0" fmla="*/ 8770 w 3029997"/>
                <a:gd name="connsiteY0" fmla="*/ 1469587 h 2223357"/>
                <a:gd name="connsiteX1" fmla="*/ 1080718 w 3029997"/>
                <a:gd name="connsiteY1" fmla="*/ 5311 h 2223357"/>
                <a:gd name="connsiteX2" fmla="*/ 3029997 w 3029997"/>
                <a:gd name="connsiteY2" fmla="*/ 1086527 h 2223357"/>
                <a:gd name="connsiteX3" fmla="*/ 1636773 w 3029997"/>
                <a:gd name="connsiteY3" fmla="*/ 2217170 h 2223357"/>
                <a:gd name="connsiteX4" fmla="*/ 8770 w 3029997"/>
                <a:gd name="connsiteY4" fmla="*/ 1469587 h 2223357"/>
                <a:gd name="connsiteX0" fmla="*/ 17118 w 3038345"/>
                <a:gd name="connsiteY0" fmla="*/ 1384001 h 2137603"/>
                <a:gd name="connsiteX1" fmla="*/ 928428 w 3038345"/>
                <a:gd name="connsiteY1" fmla="*/ 6223 h 2137603"/>
                <a:gd name="connsiteX2" fmla="*/ 3038345 w 3038345"/>
                <a:gd name="connsiteY2" fmla="*/ 1000941 h 2137603"/>
                <a:gd name="connsiteX3" fmla="*/ 1645121 w 3038345"/>
                <a:gd name="connsiteY3" fmla="*/ 2131584 h 2137603"/>
                <a:gd name="connsiteX4" fmla="*/ 17118 w 3038345"/>
                <a:gd name="connsiteY4" fmla="*/ 1384001 h 2137603"/>
                <a:gd name="connsiteX0" fmla="*/ 17118 w 3039995"/>
                <a:gd name="connsiteY0" fmla="*/ 1475005 h 2228607"/>
                <a:gd name="connsiteX1" fmla="*/ 928428 w 3039995"/>
                <a:gd name="connsiteY1" fmla="*/ 97227 h 2228607"/>
                <a:gd name="connsiteX2" fmla="*/ 1905643 w 3039995"/>
                <a:gd name="connsiteY2" fmla="*/ 222243 h 2228607"/>
                <a:gd name="connsiteX3" fmla="*/ 3038345 w 3039995"/>
                <a:gd name="connsiteY3" fmla="*/ 1091945 h 2228607"/>
                <a:gd name="connsiteX4" fmla="*/ 1645121 w 3039995"/>
                <a:gd name="connsiteY4" fmla="*/ 2222588 h 2228607"/>
                <a:gd name="connsiteX5" fmla="*/ 17118 w 3039995"/>
                <a:gd name="connsiteY5" fmla="*/ 1475005 h 2228607"/>
                <a:gd name="connsiteX0" fmla="*/ 13269 w 3036123"/>
                <a:gd name="connsiteY0" fmla="*/ 1447284 h 2200886"/>
                <a:gd name="connsiteX1" fmla="*/ 924579 w 3036123"/>
                <a:gd name="connsiteY1" fmla="*/ 69506 h 2200886"/>
                <a:gd name="connsiteX2" fmla="*/ 1889437 w 3036123"/>
                <a:gd name="connsiteY2" fmla="*/ 293376 h 2200886"/>
                <a:gd name="connsiteX3" fmla="*/ 3034496 w 3036123"/>
                <a:gd name="connsiteY3" fmla="*/ 1064224 h 2200886"/>
                <a:gd name="connsiteX4" fmla="*/ 1641272 w 3036123"/>
                <a:gd name="connsiteY4" fmla="*/ 2194867 h 2200886"/>
                <a:gd name="connsiteX5" fmla="*/ 13269 w 3036123"/>
                <a:gd name="connsiteY5" fmla="*/ 1447284 h 2200886"/>
                <a:gd name="connsiteX0" fmla="*/ 23079 w 3045933"/>
                <a:gd name="connsiteY0" fmla="*/ 1478748 h 2232421"/>
                <a:gd name="connsiteX1" fmla="*/ 773751 w 3045933"/>
                <a:gd name="connsiteY1" fmla="*/ 63900 h 2232421"/>
                <a:gd name="connsiteX2" fmla="*/ 1899247 w 3045933"/>
                <a:gd name="connsiteY2" fmla="*/ 324840 h 2232421"/>
                <a:gd name="connsiteX3" fmla="*/ 3044306 w 3045933"/>
                <a:gd name="connsiteY3" fmla="*/ 1095688 h 2232421"/>
                <a:gd name="connsiteX4" fmla="*/ 1651082 w 3045933"/>
                <a:gd name="connsiteY4" fmla="*/ 2226331 h 2232421"/>
                <a:gd name="connsiteX5" fmla="*/ 23079 w 3045933"/>
                <a:gd name="connsiteY5" fmla="*/ 1478748 h 2232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45933" h="2232421">
                  <a:moveTo>
                    <a:pt x="23079" y="1478748"/>
                  </a:moveTo>
                  <a:cubicBezTo>
                    <a:pt x="-123143" y="1118343"/>
                    <a:pt x="461056" y="256218"/>
                    <a:pt x="773751" y="63900"/>
                  </a:cubicBezTo>
                  <a:cubicBezTo>
                    <a:pt x="1086446" y="-128418"/>
                    <a:pt x="1547594" y="159054"/>
                    <a:pt x="1899247" y="324840"/>
                  </a:cubicBezTo>
                  <a:cubicBezTo>
                    <a:pt x="2250900" y="490626"/>
                    <a:pt x="3087726" y="762297"/>
                    <a:pt x="3044306" y="1095688"/>
                  </a:cubicBezTo>
                  <a:cubicBezTo>
                    <a:pt x="3000886" y="1429079"/>
                    <a:pt x="2154620" y="2162488"/>
                    <a:pt x="1651082" y="2226331"/>
                  </a:cubicBezTo>
                  <a:cubicBezTo>
                    <a:pt x="1147544" y="2290174"/>
                    <a:pt x="169301" y="1839153"/>
                    <a:pt x="23079" y="1478748"/>
                  </a:cubicBezTo>
                  <a:close/>
                </a:path>
              </a:pathLst>
            </a:cu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Textfeld 30">
              <a:extLst>
                <a:ext uri="{FF2B5EF4-FFF2-40B4-BE49-F238E27FC236}">
                  <a16:creationId xmlns:a16="http://schemas.microsoft.com/office/drawing/2014/main" id="{8CFFE825-553B-2696-4565-A80D3837BC33}"/>
                </a:ext>
              </a:extLst>
            </p:cNvPr>
            <p:cNvSpPr txBox="1"/>
            <p:nvPr/>
          </p:nvSpPr>
          <p:spPr>
            <a:xfrm>
              <a:off x="7252893" y="3753553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1020</a:t>
              </a:r>
            </a:p>
          </p:txBody>
        </p:sp>
        <p:sp>
          <p:nvSpPr>
            <p:cNvPr id="32" name="Textfeld 31">
              <a:extLst>
                <a:ext uri="{FF2B5EF4-FFF2-40B4-BE49-F238E27FC236}">
                  <a16:creationId xmlns:a16="http://schemas.microsoft.com/office/drawing/2014/main" id="{81989184-0A22-BA4B-7A95-3BCFF8F01DBA}"/>
                </a:ext>
              </a:extLst>
            </p:cNvPr>
            <p:cNvSpPr txBox="1"/>
            <p:nvPr/>
          </p:nvSpPr>
          <p:spPr>
            <a:xfrm>
              <a:off x="6995570" y="3372329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1015</a:t>
              </a:r>
            </a:p>
          </p:txBody>
        </p:sp>
        <p:sp>
          <p:nvSpPr>
            <p:cNvPr id="33" name="Textfeld 32">
              <a:extLst>
                <a:ext uri="{FF2B5EF4-FFF2-40B4-BE49-F238E27FC236}">
                  <a16:creationId xmlns:a16="http://schemas.microsoft.com/office/drawing/2014/main" id="{52B4B466-004C-F293-DCE3-B19E518A0807}"/>
                </a:ext>
              </a:extLst>
            </p:cNvPr>
            <p:cNvSpPr txBox="1"/>
            <p:nvPr/>
          </p:nvSpPr>
          <p:spPr>
            <a:xfrm>
              <a:off x="6306369" y="3225033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1010</a:t>
              </a:r>
            </a:p>
          </p:txBody>
        </p:sp>
        <p:sp>
          <p:nvSpPr>
            <p:cNvPr id="34" name="Textfeld 33">
              <a:extLst>
                <a:ext uri="{FF2B5EF4-FFF2-40B4-BE49-F238E27FC236}">
                  <a16:creationId xmlns:a16="http://schemas.microsoft.com/office/drawing/2014/main" id="{8B67839F-0F8C-3060-2C5D-44203C594E79}"/>
                </a:ext>
              </a:extLst>
            </p:cNvPr>
            <p:cNvSpPr txBox="1"/>
            <p:nvPr/>
          </p:nvSpPr>
          <p:spPr>
            <a:xfrm>
              <a:off x="8061780" y="4142791"/>
              <a:ext cx="3770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/>
                <a:t>H</a:t>
              </a:r>
            </a:p>
          </p:txBody>
        </p:sp>
      </p:grpSp>
      <p:sp>
        <p:nvSpPr>
          <p:cNvPr id="48" name="Textfeld 47">
            <a:extLst>
              <a:ext uri="{FF2B5EF4-FFF2-40B4-BE49-F238E27FC236}">
                <a16:creationId xmlns:a16="http://schemas.microsoft.com/office/drawing/2014/main" id="{98C46CAB-2DFB-B387-B029-6987ECE0D713}"/>
              </a:ext>
            </a:extLst>
          </p:cNvPr>
          <p:cNvSpPr txBox="1"/>
          <p:nvPr/>
        </p:nvSpPr>
        <p:spPr>
          <a:xfrm>
            <a:off x="6692097" y="2655192"/>
            <a:ext cx="52988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T: Tiefdruckgebiet – In dieser Zone steht</a:t>
            </a:r>
            <a:r>
              <a:rPr lang="de-DE" i="0" u="none" strike="noStrike" dirty="0">
                <a:solidFill>
                  <a:srgbClr val="212934"/>
                </a:solidFill>
                <a:effectLst/>
              </a:rPr>
              <a:t> der äußerste </a:t>
            </a:r>
          </a:p>
          <a:p>
            <a:r>
              <a:rPr lang="de-DE" i="0" u="none" strike="noStrike" dirty="0">
                <a:solidFill>
                  <a:srgbClr val="212934"/>
                </a:solidFill>
                <a:effectLst/>
              </a:rPr>
              <a:t>Kreis für den größten Luftdruck und der innere </a:t>
            </a:r>
          </a:p>
          <a:p>
            <a:r>
              <a:rPr lang="de-DE" i="0" u="none" strike="noStrike" dirty="0">
                <a:solidFill>
                  <a:srgbClr val="212934"/>
                </a:solidFill>
                <a:effectLst/>
              </a:rPr>
              <a:t>Kreis für den </a:t>
            </a:r>
            <a:r>
              <a:rPr lang="de-DE" dirty="0">
                <a:solidFill>
                  <a:srgbClr val="212934"/>
                </a:solidFill>
              </a:rPr>
              <a:t>geringsten</a:t>
            </a:r>
            <a:r>
              <a:rPr lang="de-DE" i="0" u="none" strike="noStrike" dirty="0">
                <a:solidFill>
                  <a:srgbClr val="212934"/>
                </a:solidFill>
                <a:effectLst/>
              </a:rPr>
              <a:t> Luftdruck.</a:t>
            </a:r>
            <a:endParaRPr lang="de-DE" dirty="0"/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CB3413A1-6D68-C271-2487-771555E4AB5F}"/>
              </a:ext>
            </a:extLst>
          </p:cNvPr>
          <p:cNvSpPr txBox="1"/>
          <p:nvPr/>
        </p:nvSpPr>
        <p:spPr>
          <a:xfrm>
            <a:off x="6677708" y="3887319"/>
            <a:ext cx="54119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H: Hochdruckgebiet –In dieser Zone steht </a:t>
            </a:r>
            <a:r>
              <a:rPr lang="de-DE" i="0" u="none" strike="noStrike" dirty="0">
                <a:solidFill>
                  <a:srgbClr val="212934"/>
                </a:solidFill>
                <a:effectLst/>
              </a:rPr>
              <a:t>der äußerste </a:t>
            </a:r>
          </a:p>
          <a:p>
            <a:r>
              <a:rPr lang="de-DE" i="0" u="none" strike="noStrike" dirty="0">
                <a:solidFill>
                  <a:srgbClr val="212934"/>
                </a:solidFill>
                <a:effectLst/>
              </a:rPr>
              <a:t>Kreis für den  geringsten Luftdruck und der innere Kreis </a:t>
            </a:r>
          </a:p>
          <a:p>
            <a:r>
              <a:rPr lang="de-DE" i="0" u="none" strike="noStrike" dirty="0">
                <a:solidFill>
                  <a:srgbClr val="212934"/>
                </a:solidFill>
                <a:effectLst/>
              </a:rPr>
              <a:t>für den größten Luftdruck.</a:t>
            </a:r>
            <a:endParaRPr lang="de-DE" dirty="0"/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6F8B3333-4297-00C2-7E04-0DA00307BDC1}"/>
              </a:ext>
            </a:extLst>
          </p:cNvPr>
          <p:cNvSpPr txBox="1"/>
          <p:nvPr/>
        </p:nvSpPr>
        <p:spPr>
          <a:xfrm>
            <a:off x="6636982" y="4973374"/>
            <a:ext cx="47426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Windentstehung: Luft strömt aus den Bereichen </a:t>
            </a:r>
          </a:p>
          <a:p>
            <a:r>
              <a:rPr lang="de-DE" dirty="0"/>
              <a:t>höheren Luftdrucks (H) in die </a:t>
            </a:r>
          </a:p>
          <a:p>
            <a:r>
              <a:rPr lang="de-DE" dirty="0"/>
              <a:t>Bereiche geringeren Luftdrucks (T). </a:t>
            </a:r>
          </a:p>
        </p:txBody>
      </p:sp>
    </p:spTree>
    <p:extLst>
      <p:ext uri="{BB962C8B-B14F-4D97-AF65-F5344CB8AC3E}">
        <p14:creationId xmlns:p14="http://schemas.microsoft.com/office/powerpoint/2010/main" val="2258170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AB4ECA-7045-8CC2-907D-BD3ECB3AE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7042"/>
            <a:ext cx="10515600" cy="927201"/>
          </a:xfrm>
        </p:spPr>
        <p:txBody>
          <a:bodyPr>
            <a:normAutofit/>
          </a:bodyPr>
          <a:lstStyle/>
          <a:p>
            <a:r>
              <a:rPr lang="de-DE" dirty="0"/>
              <a:t>In der Höhe: </a:t>
            </a:r>
            <a:r>
              <a:rPr lang="de-DE" dirty="0" err="1"/>
              <a:t>Gradientkraft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FB5E17-AC10-92ED-A837-7033B0DAF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063" y="741008"/>
            <a:ext cx="11280005" cy="2370775"/>
          </a:xfrm>
          <a:solidFill>
            <a:schemeClr val="accent4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dirty="0"/>
              <a:t>Aufgrund des Luftdruckunterschiedes zwischen Hoch- und Tiefdruckgebiet,  wirkt auf die Luft eine Kraft.  </a:t>
            </a:r>
          </a:p>
          <a:p>
            <a:pPr marL="0" indent="0" algn="ctr">
              <a:buNone/>
            </a:pPr>
            <a:r>
              <a:rPr lang="de-DE" dirty="0"/>
              <a:t>Diese Kraft nennt man die  </a:t>
            </a:r>
            <a:r>
              <a:rPr lang="de-DE" b="1" dirty="0" err="1"/>
              <a:t>Gradientkraft</a:t>
            </a:r>
            <a:r>
              <a:rPr lang="de-DE" dirty="0"/>
              <a:t>, </a:t>
            </a:r>
            <a:r>
              <a:rPr lang="de-DE" b="1" dirty="0" err="1"/>
              <a:t>F</a:t>
            </a:r>
            <a:r>
              <a:rPr lang="de-DE" b="1" baseline="-25000" dirty="0" err="1"/>
              <a:t>Grad</a:t>
            </a:r>
            <a:r>
              <a:rPr lang="de-DE" dirty="0"/>
              <a:t> .  </a:t>
            </a:r>
          </a:p>
          <a:p>
            <a:pPr marL="0" indent="0" algn="ctr">
              <a:buNone/>
            </a:pPr>
            <a:r>
              <a:rPr lang="de-DE" dirty="0"/>
              <a:t>Die </a:t>
            </a:r>
            <a:r>
              <a:rPr lang="de-DE" dirty="0" err="1"/>
              <a:t>Gradientkraft</a:t>
            </a:r>
            <a:r>
              <a:rPr lang="de-DE" dirty="0"/>
              <a:t> ist immer  (senkrecht zu Isobaren) vom Hoch- zum Tiefdruckgebiet gerichtet.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9529619-C921-AF07-D47B-364B4F03AEB6}"/>
              </a:ext>
            </a:extLst>
          </p:cNvPr>
          <p:cNvSpPr txBox="1"/>
          <p:nvPr/>
        </p:nvSpPr>
        <p:spPr>
          <a:xfrm>
            <a:off x="7949943" y="3289627"/>
            <a:ext cx="330558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de-DE" sz="2400" dirty="0"/>
              <a:t>Als Gradient versteht man hier eine Änderung des Luftdrucks. Die </a:t>
            </a:r>
            <a:r>
              <a:rPr lang="de-DE" sz="2400" dirty="0" err="1"/>
              <a:t>Gradientkraft</a:t>
            </a:r>
            <a:r>
              <a:rPr lang="de-DE" sz="2400" dirty="0"/>
              <a:t> ist proportional zu dem Luftdruckunterschied. </a:t>
            </a:r>
            <a:endParaRPr lang="de-DE" sz="2400" dirty="0">
              <a:solidFill>
                <a:srgbClr val="FF0000"/>
              </a:solidFill>
            </a:endParaRPr>
          </a:p>
        </p:txBody>
      </p:sp>
      <p:grpSp>
        <p:nvGrpSpPr>
          <p:cNvPr id="56" name="Gruppieren 55">
            <a:extLst>
              <a:ext uri="{FF2B5EF4-FFF2-40B4-BE49-F238E27FC236}">
                <a16:creationId xmlns:a16="http://schemas.microsoft.com/office/drawing/2014/main" id="{B3CEF8AE-E5AB-ED58-4F08-510AE9589A5F}"/>
              </a:ext>
            </a:extLst>
          </p:cNvPr>
          <p:cNvGrpSpPr/>
          <p:nvPr/>
        </p:nvGrpSpPr>
        <p:grpSpPr>
          <a:xfrm>
            <a:off x="4639650" y="3472137"/>
            <a:ext cx="3034247" cy="2528078"/>
            <a:chOff x="3201648" y="3611867"/>
            <a:chExt cx="3034247" cy="2528078"/>
          </a:xfrm>
        </p:grpSpPr>
        <p:grpSp>
          <p:nvGrpSpPr>
            <p:cNvPr id="55" name="Gruppieren 54">
              <a:extLst>
                <a:ext uri="{FF2B5EF4-FFF2-40B4-BE49-F238E27FC236}">
                  <a16:creationId xmlns:a16="http://schemas.microsoft.com/office/drawing/2014/main" id="{6A500046-91C4-761D-E27C-2BC8419846D4}"/>
                </a:ext>
              </a:extLst>
            </p:cNvPr>
            <p:cNvGrpSpPr/>
            <p:nvPr/>
          </p:nvGrpSpPr>
          <p:grpSpPr>
            <a:xfrm>
              <a:off x="3737899" y="3611867"/>
              <a:ext cx="2497996" cy="2528078"/>
              <a:chOff x="3737899" y="3611867"/>
              <a:chExt cx="2497996" cy="2528078"/>
            </a:xfrm>
          </p:grpSpPr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C80BD20A-065A-2576-BDA6-257903A20FDE}"/>
                  </a:ext>
                </a:extLst>
              </p:cNvPr>
              <p:cNvSpPr/>
              <p:nvPr/>
            </p:nvSpPr>
            <p:spPr>
              <a:xfrm>
                <a:off x="3737899" y="3611867"/>
                <a:ext cx="2497996" cy="2528078"/>
              </a:xfrm>
              <a:prstGeom prst="ellips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7D8F590C-3676-77A9-D8CE-04C62089C061}"/>
                  </a:ext>
                </a:extLst>
              </p:cNvPr>
              <p:cNvSpPr/>
              <p:nvPr/>
            </p:nvSpPr>
            <p:spPr>
              <a:xfrm>
                <a:off x="4297367" y="4244658"/>
                <a:ext cx="1341120" cy="1267968"/>
              </a:xfrm>
              <a:prstGeom prst="ellips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" name="Textfeld 29">
                <a:extLst>
                  <a:ext uri="{FF2B5EF4-FFF2-40B4-BE49-F238E27FC236}">
                    <a16:creationId xmlns:a16="http://schemas.microsoft.com/office/drawing/2014/main" id="{888A8DF5-C858-C24D-27F8-38A3883AFB70}"/>
                  </a:ext>
                </a:extLst>
              </p:cNvPr>
              <p:cNvSpPr txBox="1"/>
              <p:nvPr/>
            </p:nvSpPr>
            <p:spPr>
              <a:xfrm>
                <a:off x="4782747" y="4572001"/>
                <a:ext cx="41406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3200" dirty="0"/>
                  <a:t>H</a:t>
                </a:r>
              </a:p>
            </p:txBody>
          </p:sp>
        </p:grpSp>
        <p:grpSp>
          <p:nvGrpSpPr>
            <p:cNvPr id="54" name="Gruppieren 53">
              <a:extLst>
                <a:ext uri="{FF2B5EF4-FFF2-40B4-BE49-F238E27FC236}">
                  <a16:creationId xmlns:a16="http://schemas.microsoft.com/office/drawing/2014/main" id="{88975562-0605-9059-B6C9-E2DB89F2B5FD}"/>
                </a:ext>
              </a:extLst>
            </p:cNvPr>
            <p:cNvGrpSpPr/>
            <p:nvPr/>
          </p:nvGrpSpPr>
          <p:grpSpPr>
            <a:xfrm>
              <a:off x="3201648" y="4681785"/>
              <a:ext cx="993785" cy="474991"/>
              <a:chOff x="3201648" y="4681785"/>
              <a:chExt cx="993785" cy="474991"/>
            </a:xfrm>
          </p:grpSpPr>
          <p:pic>
            <p:nvPicPr>
              <p:cNvPr id="45" name="Grafik 44">
                <a:extLst>
                  <a:ext uri="{FF2B5EF4-FFF2-40B4-BE49-F238E27FC236}">
                    <a16:creationId xmlns:a16="http://schemas.microsoft.com/office/drawing/2014/main" id="{DB2AD584-E33E-1246-0903-CD76EA15BB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839833" y="4681785"/>
                <a:ext cx="355600" cy="317500"/>
              </a:xfrm>
              <a:prstGeom prst="rect">
                <a:avLst/>
              </a:prstGeom>
            </p:spPr>
          </p:pic>
          <p:cxnSp>
            <p:nvCxnSpPr>
              <p:cNvPr id="33" name="Gerade Verbindung mit Pfeil 32">
                <a:extLst>
                  <a:ext uri="{FF2B5EF4-FFF2-40B4-BE49-F238E27FC236}">
                    <a16:creationId xmlns:a16="http://schemas.microsoft.com/office/drawing/2014/main" id="{E180DA4B-40CA-7E74-6888-C8119046906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461853" y="4875906"/>
                <a:ext cx="559468" cy="2736"/>
              </a:xfrm>
              <a:prstGeom prst="straightConnector1">
                <a:avLst/>
              </a:prstGeom>
              <a:ln w="22225">
                <a:solidFill>
                  <a:schemeClr val="accent6"/>
                </a:solidFill>
                <a:tailEnd type="arrow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Textfeld 52">
                <a:extLst>
                  <a:ext uri="{FF2B5EF4-FFF2-40B4-BE49-F238E27FC236}">
                    <a16:creationId xmlns:a16="http://schemas.microsoft.com/office/drawing/2014/main" id="{CE0BD89D-4C2C-8E1F-13BF-0ED7CC12FEA4}"/>
                  </a:ext>
                </a:extLst>
              </p:cNvPr>
              <p:cNvSpPr txBox="1"/>
              <p:nvPr/>
            </p:nvSpPr>
            <p:spPr>
              <a:xfrm>
                <a:off x="3201648" y="4787444"/>
                <a:ext cx="59888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DE" b="1" dirty="0" err="1"/>
                  <a:t>F</a:t>
                </a:r>
                <a:r>
                  <a:rPr lang="de-DE" b="1" baseline="-25000" dirty="0" err="1"/>
                  <a:t>Grad</a:t>
                </a:r>
                <a:endParaRPr lang="de-DE" dirty="0"/>
              </a:p>
            </p:txBody>
          </p:sp>
        </p:grpSp>
      </p:grpSp>
      <p:sp>
        <p:nvSpPr>
          <p:cNvPr id="4" name="Oval 3">
            <a:extLst>
              <a:ext uri="{FF2B5EF4-FFF2-40B4-BE49-F238E27FC236}">
                <a16:creationId xmlns:a16="http://schemas.microsoft.com/office/drawing/2014/main" id="{B09A8EC9-B9FD-0ACA-8F43-95F1F6E64BB9}"/>
              </a:ext>
            </a:extLst>
          </p:cNvPr>
          <p:cNvSpPr/>
          <p:nvPr/>
        </p:nvSpPr>
        <p:spPr>
          <a:xfrm>
            <a:off x="696149" y="3527156"/>
            <a:ext cx="2497996" cy="2528078"/>
          </a:xfrm>
          <a:prstGeom prst="ellips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46A962F-A400-5966-5B3D-6009266C136F}"/>
              </a:ext>
            </a:extLst>
          </p:cNvPr>
          <p:cNvSpPr/>
          <p:nvPr/>
        </p:nvSpPr>
        <p:spPr>
          <a:xfrm>
            <a:off x="1255617" y="4159947"/>
            <a:ext cx="1341120" cy="1267968"/>
          </a:xfrm>
          <a:prstGeom prst="ellips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73FCCF1-1AF1-E6DC-EEF3-85268C9897EA}"/>
              </a:ext>
            </a:extLst>
          </p:cNvPr>
          <p:cNvSpPr txBox="1"/>
          <p:nvPr/>
        </p:nvSpPr>
        <p:spPr>
          <a:xfrm>
            <a:off x="1740997" y="4487290"/>
            <a:ext cx="414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T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96421DCE-B1BD-7483-241E-BA2D7330D7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9142" y="4553573"/>
            <a:ext cx="355600" cy="317500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937FA9CB-E1B6-9735-3558-DD0229C7C35D}"/>
              </a:ext>
            </a:extLst>
          </p:cNvPr>
          <p:cNvSpPr txBox="1"/>
          <p:nvPr/>
        </p:nvSpPr>
        <p:spPr>
          <a:xfrm>
            <a:off x="2047878" y="4643543"/>
            <a:ext cx="5988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b="1" dirty="0" err="1"/>
              <a:t>F</a:t>
            </a:r>
            <a:r>
              <a:rPr lang="de-DE" b="1" baseline="-25000" dirty="0" err="1"/>
              <a:t>Grad</a:t>
            </a:r>
            <a:endParaRPr lang="de-DE" dirty="0"/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43EF6CAE-5CC1-971C-E579-C47219199FAB}"/>
              </a:ext>
            </a:extLst>
          </p:cNvPr>
          <p:cNvCxnSpPr/>
          <p:nvPr/>
        </p:nvCxnSpPr>
        <p:spPr>
          <a:xfrm flipH="1" flipV="1">
            <a:off x="2273111" y="4736176"/>
            <a:ext cx="541769" cy="11518"/>
          </a:xfrm>
          <a:prstGeom prst="straightConnector1">
            <a:avLst/>
          </a:prstGeom>
          <a:ln w="22225">
            <a:solidFill>
              <a:schemeClr val="accent6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10">
            <a:extLst>
              <a:ext uri="{FF2B5EF4-FFF2-40B4-BE49-F238E27FC236}">
                <a16:creationId xmlns:a16="http://schemas.microsoft.com/office/drawing/2014/main" id="{71F77026-BFF6-7DC8-7E55-025F63D844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2303" y="4553573"/>
            <a:ext cx="355600" cy="317500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F85D0DF7-10E8-A506-8803-04897E816AA0}"/>
              </a:ext>
            </a:extLst>
          </p:cNvPr>
          <p:cNvSpPr txBox="1"/>
          <p:nvPr/>
        </p:nvSpPr>
        <p:spPr>
          <a:xfrm>
            <a:off x="3351039" y="4643543"/>
            <a:ext cx="5988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b="1" dirty="0" err="1"/>
              <a:t>F</a:t>
            </a:r>
            <a:r>
              <a:rPr lang="de-DE" b="1" baseline="-25000" dirty="0" err="1"/>
              <a:t>Grad</a:t>
            </a:r>
            <a:endParaRPr lang="de-DE" dirty="0"/>
          </a:p>
        </p:txBody>
      </p: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D1539CBB-6D67-6EB1-3A7F-28D34D4D966F}"/>
              </a:ext>
            </a:extLst>
          </p:cNvPr>
          <p:cNvCxnSpPr/>
          <p:nvPr/>
        </p:nvCxnSpPr>
        <p:spPr>
          <a:xfrm flipH="1" flipV="1">
            <a:off x="3581690" y="4746729"/>
            <a:ext cx="541769" cy="11518"/>
          </a:xfrm>
          <a:prstGeom prst="straightConnector1">
            <a:avLst/>
          </a:prstGeom>
          <a:ln w="22225">
            <a:solidFill>
              <a:schemeClr val="accent6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152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870EA6-D3FD-9DCC-25EF-042A3B43F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388" y="910159"/>
            <a:ext cx="11146055" cy="2341041"/>
          </a:xfrm>
          <a:solidFill>
            <a:schemeClr val="accent4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dirty="0"/>
              <a:t>Aufgrund der Erddrehung wirkt auf das sich bewegende Luftpaket eine Scheinkraft. </a:t>
            </a:r>
          </a:p>
          <a:p>
            <a:pPr marL="0" indent="0" algn="ctr">
              <a:buNone/>
            </a:pPr>
            <a:r>
              <a:rPr lang="de-DE" dirty="0"/>
              <a:t>Diese Scheinkraft heißt die </a:t>
            </a:r>
            <a:r>
              <a:rPr lang="de-DE" b="1" dirty="0"/>
              <a:t>Corioliskraft, </a:t>
            </a:r>
            <a:r>
              <a:rPr lang="de-DE" b="1" dirty="0" err="1"/>
              <a:t>F</a:t>
            </a:r>
            <a:r>
              <a:rPr lang="de-DE" b="1" baseline="-25000" dirty="0" err="1"/>
              <a:t>Cor</a:t>
            </a:r>
            <a:r>
              <a:rPr lang="de-DE" b="1" dirty="0"/>
              <a:t> .  </a:t>
            </a:r>
          </a:p>
          <a:p>
            <a:pPr marL="0" indent="0" algn="ctr">
              <a:buNone/>
            </a:pPr>
            <a:r>
              <a:rPr lang="de-DE" dirty="0"/>
              <a:t>Die Corioliskraft ist stets senkrecht zu der Geschwindigkeitsrichtung (</a:t>
            </a:r>
            <a:r>
              <a:rPr lang="de-DE" i="1" dirty="0"/>
              <a:t>v</a:t>
            </a:r>
            <a:r>
              <a:rPr lang="de-DE" dirty="0"/>
              <a:t>) des Luftpakets und zu der Winkelgeschwindigkeit (</a:t>
            </a:r>
            <a:r>
              <a:rPr lang="de-DE" i="1" dirty="0" err="1"/>
              <a:t>w</a:t>
            </a:r>
            <a:r>
              <a:rPr lang="de-DE" dirty="0"/>
              <a:t>) der Erde. </a:t>
            </a:r>
          </a:p>
          <a:p>
            <a:endParaRPr lang="de-DE" b="1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D662F498-D8FC-F727-CF09-5AFEEA0CEF75}"/>
              </a:ext>
            </a:extLst>
          </p:cNvPr>
          <p:cNvSpPr txBox="1">
            <a:spLocks/>
          </p:cNvSpPr>
          <p:nvPr/>
        </p:nvSpPr>
        <p:spPr>
          <a:xfrm>
            <a:off x="0" y="-17042"/>
            <a:ext cx="10515600" cy="927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In der Höhe: Corioliskraft</a:t>
            </a:r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79E166CE-05B9-7CBB-331D-3C3B0220D62A}"/>
              </a:ext>
            </a:extLst>
          </p:cNvPr>
          <p:cNvGrpSpPr/>
          <p:nvPr/>
        </p:nvGrpSpPr>
        <p:grpSpPr>
          <a:xfrm>
            <a:off x="436636" y="4034593"/>
            <a:ext cx="3175000" cy="2082800"/>
            <a:chOff x="436636" y="4034593"/>
            <a:chExt cx="3175000" cy="2082800"/>
          </a:xfrm>
        </p:grpSpPr>
        <p:pic>
          <p:nvPicPr>
            <p:cNvPr id="11" name="Grafik 10">
              <a:extLst>
                <a:ext uri="{FF2B5EF4-FFF2-40B4-BE49-F238E27FC236}">
                  <a16:creationId xmlns:a16="http://schemas.microsoft.com/office/drawing/2014/main" id="{B6FF9BAC-22FC-1024-1FEE-3EBC4573FF3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6636" y="4034593"/>
              <a:ext cx="3175000" cy="2082800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feld 12">
                  <a:extLst>
                    <a:ext uri="{FF2B5EF4-FFF2-40B4-BE49-F238E27FC236}">
                      <a16:creationId xmlns:a16="http://schemas.microsoft.com/office/drawing/2014/main" id="{0E0D11E2-7F48-AF6C-750A-F64D80A491BD}"/>
                    </a:ext>
                  </a:extLst>
                </p:cNvPr>
                <p:cNvSpPr txBox="1"/>
                <p:nvPr/>
              </p:nvSpPr>
              <p:spPr>
                <a:xfrm>
                  <a:off x="2566219" y="5191028"/>
                  <a:ext cx="232121" cy="40293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de-DE" i="1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e>
                            </m:acc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𝐶𝑜𝑟</m:t>
                            </m:r>
                          </m:sub>
                        </m:sSub>
                      </m:oMath>
                    </m:oMathPara>
                  </a14:m>
                  <a:endParaRPr lang="de-DE" dirty="0"/>
                </a:p>
              </p:txBody>
            </p:sp>
          </mc:Choice>
          <mc:Fallback xmlns="">
            <p:sp>
              <p:nvSpPr>
                <p:cNvPr id="13" name="Textfeld 12">
                  <a:extLst>
                    <a:ext uri="{FF2B5EF4-FFF2-40B4-BE49-F238E27FC236}">
                      <a16:creationId xmlns:a16="http://schemas.microsoft.com/office/drawing/2014/main" id="{0E0D11E2-7F48-AF6C-750A-F64D80A491B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66219" y="5191028"/>
                  <a:ext cx="232121" cy="402931"/>
                </a:xfrm>
                <a:prstGeom prst="rect">
                  <a:avLst/>
                </a:prstGeom>
                <a:blipFill>
                  <a:blip r:embed="rId6"/>
                  <a:stretch>
                    <a:fillRect t="-12121" r="-131579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5" name="Textfeld 14">
            <a:extLst>
              <a:ext uri="{FF2B5EF4-FFF2-40B4-BE49-F238E27FC236}">
                <a16:creationId xmlns:a16="http://schemas.microsoft.com/office/drawing/2014/main" id="{15263E70-3825-B923-1B21-4120705876F5}"/>
              </a:ext>
            </a:extLst>
          </p:cNvPr>
          <p:cNvSpPr txBox="1"/>
          <p:nvPr/>
        </p:nvSpPr>
        <p:spPr>
          <a:xfrm>
            <a:off x="3492991" y="4950223"/>
            <a:ext cx="3913650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de-DE" sz="2000" dirty="0"/>
              <a:t>2. Wenn sich das Luftpaket vom Nordpol zum Äquator bewegt, dann wird es durch die Corioliskraft nach Westen abgelenkt.    </a:t>
            </a:r>
            <a:endParaRPr lang="de-DE" sz="2400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F13338AC-FE6F-D9D1-CE6D-092E23DE2D3E}"/>
              </a:ext>
            </a:extLst>
          </p:cNvPr>
          <p:cNvSpPr txBox="1"/>
          <p:nvPr/>
        </p:nvSpPr>
        <p:spPr>
          <a:xfrm>
            <a:off x="3492991" y="3438992"/>
            <a:ext cx="3913649" cy="13234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de-DE" sz="2000" dirty="0"/>
              <a:t>1. Wenn sich das Luftpaket vom Äquator zum Nordpol bewegt, dann wird es durch die Corioliskraft nach Osten abgelenkt.    </a:t>
            </a:r>
            <a:endParaRPr lang="de-DE" sz="24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A650194-5D8A-1D09-81FA-FB569F64D96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61793" y="3251200"/>
            <a:ext cx="3913650" cy="343795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feld 64">
                <a:extLst>
                  <a:ext uri="{FF2B5EF4-FFF2-40B4-BE49-F238E27FC236}">
                    <a16:creationId xmlns:a16="http://schemas.microsoft.com/office/drawing/2014/main" id="{295911C7-3F35-02C6-4FDF-8D432ABD286C}"/>
                  </a:ext>
                </a:extLst>
              </p:cNvPr>
              <p:cNvSpPr txBox="1"/>
              <p:nvPr/>
            </p:nvSpPr>
            <p:spPr>
              <a:xfrm>
                <a:off x="10113579" y="3504397"/>
                <a:ext cx="2246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65" name="Textfeld 64">
                <a:extLst>
                  <a:ext uri="{FF2B5EF4-FFF2-40B4-BE49-F238E27FC236}">
                    <a16:creationId xmlns:a16="http://schemas.microsoft.com/office/drawing/2014/main" id="{295911C7-3F35-02C6-4FDF-8D432ABD28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3579" y="3504397"/>
                <a:ext cx="224677" cy="276999"/>
              </a:xfrm>
              <a:prstGeom prst="rect">
                <a:avLst/>
              </a:prstGeom>
              <a:blipFill>
                <a:blip r:embed="rId8"/>
                <a:stretch>
                  <a:fillRect l="-15789" r="-105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0275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AB4ECA-7045-8CC2-907D-BD3ECB3AE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7042"/>
            <a:ext cx="11558588" cy="927201"/>
          </a:xfrm>
        </p:spPr>
        <p:txBody>
          <a:bodyPr>
            <a:normAutofit/>
          </a:bodyPr>
          <a:lstStyle/>
          <a:p>
            <a:r>
              <a:rPr lang="de-DE" dirty="0"/>
              <a:t>in der Höhe: </a:t>
            </a:r>
            <a:r>
              <a:rPr lang="de-DE" b="1" dirty="0" err="1"/>
              <a:t>F</a:t>
            </a:r>
            <a:r>
              <a:rPr lang="de-DE" b="1" baseline="-25000" dirty="0" err="1"/>
              <a:t>Grad</a:t>
            </a:r>
            <a:r>
              <a:rPr lang="de-DE" b="1" baseline="-25000" dirty="0"/>
              <a:t> </a:t>
            </a:r>
            <a:r>
              <a:rPr lang="de-DE" dirty="0"/>
              <a:t>+</a:t>
            </a:r>
            <a:r>
              <a:rPr lang="de-DE" b="1" dirty="0"/>
              <a:t> </a:t>
            </a:r>
            <a:r>
              <a:rPr lang="de-DE" b="1" dirty="0" err="1"/>
              <a:t>F</a:t>
            </a:r>
            <a:r>
              <a:rPr lang="de-DE" b="1" baseline="-25000" dirty="0" err="1"/>
              <a:t>Cor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FB5E17-AC10-92ED-A837-7033B0DAF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064" y="741007"/>
            <a:ext cx="11405134" cy="2699511"/>
          </a:xfrm>
          <a:solidFill>
            <a:schemeClr val="accent4"/>
          </a:solid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r>
              <a:rPr lang="de-DE" dirty="0">
                <a:effectLst/>
              </a:rPr>
              <a:t>Die Windrichtung ist in </a:t>
            </a:r>
            <a:r>
              <a:rPr lang="de-DE" dirty="0">
                <a:solidFill>
                  <a:srgbClr val="FFA2D4"/>
                </a:solidFill>
                <a:effectLst/>
              </a:rPr>
              <a:t>rosa</a:t>
            </a:r>
            <a:r>
              <a:rPr lang="de-DE" dirty="0">
                <a:effectLst/>
              </a:rPr>
              <a:t>     dargestellt. </a:t>
            </a:r>
          </a:p>
          <a:p>
            <a:pPr algn="just"/>
            <a:r>
              <a:rPr lang="de-DE" dirty="0">
                <a:effectLst/>
              </a:rPr>
              <a:t>Auf das Luftpaket wirken zwei Kräfte, </a:t>
            </a:r>
            <a:r>
              <a:rPr lang="de-DE" dirty="0" err="1">
                <a:effectLst/>
              </a:rPr>
              <a:t>F</a:t>
            </a:r>
            <a:r>
              <a:rPr lang="de-DE" baseline="-25000" dirty="0" err="1">
                <a:effectLst/>
              </a:rPr>
              <a:t>Grad</a:t>
            </a:r>
            <a:r>
              <a:rPr lang="de-DE" dirty="0">
                <a:effectLst/>
              </a:rPr>
              <a:t> in           und </a:t>
            </a:r>
            <a:r>
              <a:rPr lang="de-DE" dirty="0" err="1">
                <a:effectLst/>
              </a:rPr>
              <a:t>F</a:t>
            </a:r>
            <a:r>
              <a:rPr lang="de-DE" baseline="-25000" dirty="0" err="1">
                <a:effectLst/>
              </a:rPr>
              <a:t>Cor</a:t>
            </a:r>
            <a:r>
              <a:rPr lang="de-DE" dirty="0">
                <a:effectLst/>
              </a:rPr>
              <a:t>  in           . Sie wirken in entgegengesetzte Richtungen und sind in unserem Fall gleich groß. So entsteht ein Kräftegleichgewicht.</a:t>
            </a:r>
          </a:p>
          <a:p>
            <a:r>
              <a:rPr lang="de-DE" dirty="0"/>
              <a:t>Der Wind bewegt sich parallel zu  den Isobaren.</a:t>
            </a:r>
          </a:p>
          <a:p>
            <a:r>
              <a:rPr lang="de-DE" dirty="0"/>
              <a:t>A</a:t>
            </a:r>
            <a:r>
              <a:rPr lang="de-DE" b="0" i="0" u="none" strike="noStrike" dirty="0">
                <a:effectLst/>
              </a:rPr>
              <a:t>uf der Nordhalbkugel liegt der tiefere Luftdruck links der Windrichtung</a:t>
            </a:r>
            <a:endParaRPr lang="de-DE" dirty="0"/>
          </a:p>
          <a:p>
            <a:pPr marL="0" indent="0" algn="ctr">
              <a:buNone/>
            </a:pPr>
            <a:r>
              <a:rPr lang="de-DE" dirty="0"/>
              <a:t>   </a:t>
            </a:r>
          </a:p>
        </p:txBody>
      </p: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E0C8735F-283C-4ECF-FB29-305BBB926F2C}"/>
              </a:ext>
            </a:extLst>
          </p:cNvPr>
          <p:cNvGrpSpPr/>
          <p:nvPr/>
        </p:nvGrpSpPr>
        <p:grpSpPr>
          <a:xfrm>
            <a:off x="1739268" y="3881284"/>
            <a:ext cx="8080052" cy="2539596"/>
            <a:chOff x="696149" y="3515638"/>
            <a:chExt cx="8080052" cy="2539596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B09A8EC9-B9FD-0ACA-8F43-95F1F6E64BB9}"/>
                </a:ext>
              </a:extLst>
            </p:cNvPr>
            <p:cNvSpPr/>
            <p:nvPr/>
          </p:nvSpPr>
          <p:spPr>
            <a:xfrm>
              <a:off x="696149" y="3527156"/>
              <a:ext cx="2497996" cy="2528078"/>
            </a:xfrm>
            <a:prstGeom prst="ellips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F46A962F-A400-5966-5B3D-6009266C136F}"/>
                </a:ext>
              </a:extLst>
            </p:cNvPr>
            <p:cNvSpPr/>
            <p:nvPr/>
          </p:nvSpPr>
          <p:spPr>
            <a:xfrm>
              <a:off x="1255617" y="4159947"/>
              <a:ext cx="1341120" cy="1267968"/>
            </a:xfrm>
            <a:prstGeom prst="ellips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373FCCF1-1AF1-E6DC-EEF3-85268C9897EA}"/>
                </a:ext>
              </a:extLst>
            </p:cNvPr>
            <p:cNvSpPr txBox="1"/>
            <p:nvPr/>
          </p:nvSpPr>
          <p:spPr>
            <a:xfrm>
              <a:off x="1740997" y="4487290"/>
              <a:ext cx="4140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200" dirty="0"/>
                <a:t>T</a:t>
              </a:r>
            </a:p>
          </p:txBody>
        </p:sp>
        <p:pic>
          <p:nvPicPr>
            <p:cNvPr id="7" name="Grafik 6">
              <a:extLst>
                <a:ext uri="{FF2B5EF4-FFF2-40B4-BE49-F238E27FC236}">
                  <a16:creationId xmlns:a16="http://schemas.microsoft.com/office/drawing/2014/main" id="{96421DCE-B1BD-7483-241E-BA2D7330D7D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79142" y="4553573"/>
              <a:ext cx="355600" cy="317500"/>
            </a:xfrm>
            <a:prstGeom prst="rect">
              <a:avLst/>
            </a:prstGeom>
          </p:spPr>
        </p:pic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937FA9CB-E1B6-9735-3558-DD0229C7C35D}"/>
                </a:ext>
              </a:extLst>
            </p:cNvPr>
            <p:cNvSpPr txBox="1"/>
            <p:nvPr/>
          </p:nvSpPr>
          <p:spPr>
            <a:xfrm>
              <a:off x="2047878" y="4643543"/>
              <a:ext cx="598881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e-DE" b="1" dirty="0" err="1"/>
                <a:t>F</a:t>
              </a:r>
              <a:r>
                <a:rPr lang="de-DE" b="1" baseline="-25000" dirty="0" err="1"/>
                <a:t>Grad</a:t>
              </a:r>
              <a:endParaRPr lang="de-DE" dirty="0"/>
            </a:p>
          </p:txBody>
        </p:sp>
        <p:cxnSp>
          <p:nvCxnSpPr>
            <p:cNvPr id="10" name="Gerade Verbindung mit Pfeil 9">
              <a:extLst>
                <a:ext uri="{FF2B5EF4-FFF2-40B4-BE49-F238E27FC236}">
                  <a16:creationId xmlns:a16="http://schemas.microsoft.com/office/drawing/2014/main" id="{43EF6CAE-5CC1-971C-E579-C47219199FAB}"/>
                </a:ext>
              </a:extLst>
            </p:cNvPr>
            <p:cNvCxnSpPr/>
            <p:nvPr/>
          </p:nvCxnSpPr>
          <p:spPr>
            <a:xfrm flipH="1" flipV="1">
              <a:off x="2273111" y="4736176"/>
              <a:ext cx="541769" cy="11518"/>
            </a:xfrm>
            <a:prstGeom prst="straightConnector1">
              <a:avLst/>
            </a:prstGeom>
            <a:ln w="22225">
              <a:solidFill>
                <a:schemeClr val="accent6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mit Pfeil 12">
              <a:extLst>
                <a:ext uri="{FF2B5EF4-FFF2-40B4-BE49-F238E27FC236}">
                  <a16:creationId xmlns:a16="http://schemas.microsoft.com/office/drawing/2014/main" id="{FB380B23-5E15-1A29-FB13-CD7CC00310E3}"/>
                </a:ext>
              </a:extLst>
            </p:cNvPr>
            <p:cNvCxnSpPr>
              <a:cxnSpLocks/>
            </p:cNvCxnSpPr>
            <p:nvPr/>
          </p:nvCxnSpPr>
          <p:spPr>
            <a:xfrm rot="10800000" flipH="1" flipV="1">
              <a:off x="2858424" y="4753234"/>
              <a:ext cx="541769" cy="11518"/>
            </a:xfrm>
            <a:prstGeom prst="straightConnector1">
              <a:avLst/>
            </a:prstGeom>
            <a:ln w="22225">
              <a:solidFill>
                <a:srgbClr val="7030A0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mit Pfeil 14">
              <a:extLst>
                <a:ext uri="{FF2B5EF4-FFF2-40B4-BE49-F238E27FC236}">
                  <a16:creationId xmlns:a16="http://schemas.microsoft.com/office/drawing/2014/main" id="{66F134F0-D4DC-E9CF-995F-CCA6B8D13A27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2570379" y="4438723"/>
              <a:ext cx="541769" cy="11518"/>
            </a:xfrm>
            <a:prstGeom prst="straightConnector1">
              <a:avLst/>
            </a:prstGeom>
            <a:ln w="22225">
              <a:solidFill>
                <a:srgbClr val="FFA2D4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uppieren 23">
              <a:extLst>
                <a:ext uri="{FF2B5EF4-FFF2-40B4-BE49-F238E27FC236}">
                  <a16:creationId xmlns:a16="http://schemas.microsoft.com/office/drawing/2014/main" id="{AB3213C9-A3EF-27F3-D0BB-1679381F1834}"/>
                </a:ext>
              </a:extLst>
            </p:cNvPr>
            <p:cNvGrpSpPr/>
            <p:nvPr/>
          </p:nvGrpSpPr>
          <p:grpSpPr>
            <a:xfrm>
              <a:off x="5741954" y="3515638"/>
              <a:ext cx="3034247" cy="2528078"/>
              <a:chOff x="3630431" y="3483655"/>
              <a:chExt cx="3034247" cy="2528078"/>
            </a:xfrm>
          </p:grpSpPr>
          <p:grpSp>
            <p:nvGrpSpPr>
              <p:cNvPr id="23" name="Gruppieren 22">
                <a:extLst>
                  <a:ext uri="{FF2B5EF4-FFF2-40B4-BE49-F238E27FC236}">
                    <a16:creationId xmlns:a16="http://schemas.microsoft.com/office/drawing/2014/main" id="{7C6856B7-333E-A326-0037-2F4C86D07560}"/>
                  </a:ext>
                </a:extLst>
              </p:cNvPr>
              <p:cNvGrpSpPr/>
              <p:nvPr/>
            </p:nvGrpSpPr>
            <p:grpSpPr>
              <a:xfrm>
                <a:off x="3630431" y="3483655"/>
                <a:ext cx="3034247" cy="2528078"/>
                <a:chOff x="3630431" y="3483655"/>
                <a:chExt cx="3034247" cy="2528078"/>
              </a:xfrm>
            </p:grpSpPr>
            <p:grpSp>
              <p:nvGrpSpPr>
                <p:cNvPr id="56" name="Gruppieren 55">
                  <a:extLst>
                    <a:ext uri="{FF2B5EF4-FFF2-40B4-BE49-F238E27FC236}">
                      <a16:creationId xmlns:a16="http://schemas.microsoft.com/office/drawing/2014/main" id="{B3CEF8AE-E5AB-ED58-4F08-510AE9589A5F}"/>
                    </a:ext>
                  </a:extLst>
                </p:cNvPr>
                <p:cNvGrpSpPr/>
                <p:nvPr/>
              </p:nvGrpSpPr>
              <p:grpSpPr>
                <a:xfrm>
                  <a:off x="3630431" y="3483655"/>
                  <a:ext cx="3034247" cy="2528078"/>
                  <a:chOff x="3201648" y="3611867"/>
                  <a:chExt cx="3034247" cy="2528078"/>
                </a:xfrm>
              </p:grpSpPr>
              <p:grpSp>
                <p:nvGrpSpPr>
                  <p:cNvPr id="55" name="Gruppieren 54">
                    <a:extLst>
                      <a:ext uri="{FF2B5EF4-FFF2-40B4-BE49-F238E27FC236}">
                        <a16:creationId xmlns:a16="http://schemas.microsoft.com/office/drawing/2014/main" id="{6A500046-91C4-761D-E27C-2BC8419846D4}"/>
                      </a:ext>
                    </a:extLst>
                  </p:cNvPr>
                  <p:cNvGrpSpPr/>
                  <p:nvPr/>
                </p:nvGrpSpPr>
                <p:grpSpPr>
                  <a:xfrm>
                    <a:off x="3737899" y="3611867"/>
                    <a:ext cx="2497996" cy="2528078"/>
                    <a:chOff x="3737899" y="3611867"/>
                    <a:chExt cx="2497996" cy="2528078"/>
                  </a:xfrm>
                </p:grpSpPr>
                <p:sp>
                  <p:nvSpPr>
                    <p:cNvPr id="28" name="Oval 27">
                      <a:extLst>
                        <a:ext uri="{FF2B5EF4-FFF2-40B4-BE49-F238E27FC236}">
                          <a16:creationId xmlns:a16="http://schemas.microsoft.com/office/drawing/2014/main" id="{C80BD20A-065A-2576-BDA6-257903A20F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37899" y="3611867"/>
                      <a:ext cx="2497996" cy="2528078"/>
                    </a:xfrm>
                    <a:prstGeom prst="ellips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 dirty="0"/>
                    </a:p>
                  </p:txBody>
                </p:sp>
                <p:sp>
                  <p:nvSpPr>
                    <p:cNvPr id="29" name="Oval 28">
                      <a:extLst>
                        <a:ext uri="{FF2B5EF4-FFF2-40B4-BE49-F238E27FC236}">
                          <a16:creationId xmlns:a16="http://schemas.microsoft.com/office/drawing/2014/main" id="{7D8F590C-3676-77A9-D8CE-04C62089C06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297367" y="4244658"/>
                      <a:ext cx="1341120" cy="1267968"/>
                    </a:xfrm>
                    <a:prstGeom prst="ellips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  <p:sp>
                  <p:nvSpPr>
                    <p:cNvPr id="30" name="Textfeld 29">
                      <a:extLst>
                        <a:ext uri="{FF2B5EF4-FFF2-40B4-BE49-F238E27FC236}">
                          <a16:creationId xmlns:a16="http://schemas.microsoft.com/office/drawing/2014/main" id="{888A8DF5-C858-C24D-27F8-38A3883AFB70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782747" y="4572001"/>
                      <a:ext cx="414068" cy="58477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de-DE" sz="3200" dirty="0"/>
                        <a:t>H</a:t>
                      </a:r>
                    </a:p>
                  </p:txBody>
                </p:sp>
              </p:grpSp>
              <p:grpSp>
                <p:nvGrpSpPr>
                  <p:cNvPr id="54" name="Gruppieren 53">
                    <a:extLst>
                      <a:ext uri="{FF2B5EF4-FFF2-40B4-BE49-F238E27FC236}">
                        <a16:creationId xmlns:a16="http://schemas.microsoft.com/office/drawing/2014/main" id="{88975562-0605-9059-B6C9-E2DB89F2B5FD}"/>
                      </a:ext>
                    </a:extLst>
                  </p:cNvPr>
                  <p:cNvGrpSpPr/>
                  <p:nvPr/>
                </p:nvGrpSpPr>
                <p:grpSpPr>
                  <a:xfrm>
                    <a:off x="3201648" y="4681785"/>
                    <a:ext cx="993785" cy="474991"/>
                    <a:chOff x="3201648" y="4681785"/>
                    <a:chExt cx="993785" cy="474991"/>
                  </a:xfrm>
                </p:grpSpPr>
                <p:pic>
                  <p:nvPicPr>
                    <p:cNvPr id="45" name="Grafik 44">
                      <a:extLst>
                        <a:ext uri="{FF2B5EF4-FFF2-40B4-BE49-F238E27FC236}">
                          <a16:creationId xmlns:a16="http://schemas.microsoft.com/office/drawing/2014/main" id="{DB2AD584-E33E-1246-0903-CD76EA15BB53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2"/>
                    <a:stretch>
                      <a:fillRect/>
                    </a:stretch>
                  </p:blipFill>
                  <p:spPr>
                    <a:xfrm>
                      <a:off x="3839833" y="4681785"/>
                      <a:ext cx="355600" cy="317500"/>
                    </a:xfrm>
                    <a:prstGeom prst="rect">
                      <a:avLst/>
                    </a:prstGeom>
                  </p:spPr>
                </p:pic>
                <p:cxnSp>
                  <p:nvCxnSpPr>
                    <p:cNvPr id="33" name="Gerade Verbindung mit Pfeil 32">
                      <a:extLst>
                        <a:ext uri="{FF2B5EF4-FFF2-40B4-BE49-F238E27FC236}">
                          <a16:creationId xmlns:a16="http://schemas.microsoft.com/office/drawing/2014/main" id="{E180DA4B-40CA-7E74-6888-C8119046906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3461853" y="4875906"/>
                      <a:ext cx="559468" cy="2736"/>
                    </a:xfrm>
                    <a:prstGeom prst="straightConnector1">
                      <a:avLst/>
                    </a:prstGeom>
                    <a:ln w="22225">
                      <a:solidFill>
                        <a:schemeClr val="accent6"/>
                      </a:solidFill>
                      <a:tailEnd type="arrow" w="med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53" name="Textfeld 52">
                      <a:extLst>
                        <a:ext uri="{FF2B5EF4-FFF2-40B4-BE49-F238E27FC236}">
                          <a16:creationId xmlns:a16="http://schemas.microsoft.com/office/drawing/2014/main" id="{CE0BD89D-4C2C-8E1F-13BF-0ED7CC12FEA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201648" y="4787444"/>
                      <a:ext cx="598881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>
                      <a:spAutoFit/>
                    </a:bodyPr>
                    <a:lstStyle/>
                    <a:p>
                      <a:r>
                        <a:rPr lang="de-DE" b="1" dirty="0" err="1"/>
                        <a:t>F</a:t>
                      </a:r>
                      <a:r>
                        <a:rPr lang="de-DE" b="1" baseline="-25000" dirty="0" err="1"/>
                        <a:t>Grad</a:t>
                      </a:r>
                      <a:endParaRPr lang="de-DE" dirty="0"/>
                    </a:p>
                  </p:txBody>
                </p:sp>
              </p:grpSp>
            </p:grpSp>
            <p:cxnSp>
              <p:nvCxnSpPr>
                <p:cNvPr id="14" name="Gerade Verbindung mit Pfeil 13">
                  <a:extLst>
                    <a:ext uri="{FF2B5EF4-FFF2-40B4-BE49-F238E27FC236}">
                      <a16:creationId xmlns:a16="http://schemas.microsoft.com/office/drawing/2014/main" id="{D0F88303-2065-E616-8762-3851A9E230F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 flipV="1">
                  <a:off x="4439424" y="4753453"/>
                  <a:ext cx="541769" cy="11518"/>
                </a:xfrm>
                <a:prstGeom prst="straightConnector1">
                  <a:avLst/>
                </a:prstGeom>
                <a:ln w="22225">
                  <a:solidFill>
                    <a:srgbClr val="7030A0"/>
                  </a:solidFill>
                  <a:tailEnd type="arrow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Gerade Verbindung mit Pfeil 15">
                  <a:extLst>
                    <a:ext uri="{FF2B5EF4-FFF2-40B4-BE49-F238E27FC236}">
                      <a16:creationId xmlns:a16="http://schemas.microsoft.com/office/drawing/2014/main" id="{61121C9D-FFAE-3FCD-34A1-042A4CCC8C7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H="1" flipV="1">
                  <a:off x="4162222" y="4448870"/>
                  <a:ext cx="541769" cy="11518"/>
                </a:xfrm>
                <a:prstGeom prst="straightConnector1">
                  <a:avLst/>
                </a:prstGeom>
                <a:ln w="22225">
                  <a:solidFill>
                    <a:srgbClr val="FFA2D4"/>
                  </a:solidFill>
                  <a:tailEnd type="arrow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7" name="Gerade Verbindung mit Pfeil 16">
                <a:extLst>
                  <a:ext uri="{FF2B5EF4-FFF2-40B4-BE49-F238E27FC236}">
                    <a16:creationId xmlns:a16="http://schemas.microsoft.com/office/drawing/2014/main" id="{19915B13-C7B7-3151-628D-42F3C9D0F993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 flipV="1">
                <a:off x="5327835" y="3787485"/>
                <a:ext cx="541769" cy="11518"/>
              </a:xfrm>
              <a:prstGeom prst="straightConnector1">
                <a:avLst/>
              </a:prstGeom>
              <a:ln w="22225">
                <a:solidFill>
                  <a:srgbClr val="FFA2D4"/>
                </a:solidFill>
                <a:tailEnd type="arrow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Gerade Verbindung mit Pfeil 17">
                <a:extLst>
                  <a:ext uri="{FF2B5EF4-FFF2-40B4-BE49-F238E27FC236}">
                    <a16:creationId xmlns:a16="http://schemas.microsoft.com/office/drawing/2014/main" id="{B4D0065A-B29A-FEFB-621A-F496624AC2C7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 flipV="1">
                <a:off x="6032481" y="4997568"/>
                <a:ext cx="541769" cy="11518"/>
              </a:xfrm>
              <a:prstGeom prst="straightConnector1">
                <a:avLst/>
              </a:prstGeom>
              <a:ln w="22225">
                <a:solidFill>
                  <a:srgbClr val="FFA2D4"/>
                </a:solidFill>
                <a:tailEnd type="arrow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 Verbindung mit Pfeil 18">
                <a:extLst>
                  <a:ext uri="{FF2B5EF4-FFF2-40B4-BE49-F238E27FC236}">
                    <a16:creationId xmlns:a16="http://schemas.microsoft.com/office/drawing/2014/main" id="{D056BD4E-B5E3-A5FF-2F8B-792ECF2F05D5}"/>
                  </a:ext>
                </a:extLst>
              </p:cNvPr>
              <p:cNvCxnSpPr>
                <a:cxnSpLocks/>
              </p:cNvCxnSpPr>
              <p:nvPr/>
            </p:nvCxnSpPr>
            <p:spPr>
              <a:xfrm rot="21600000" flipH="1" flipV="1">
                <a:off x="5152354" y="5608690"/>
                <a:ext cx="541769" cy="11518"/>
              </a:xfrm>
              <a:prstGeom prst="straightConnector1">
                <a:avLst/>
              </a:prstGeom>
              <a:ln w="22225">
                <a:solidFill>
                  <a:srgbClr val="FFA2D4"/>
                </a:solidFill>
                <a:tailEnd type="arrow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Gerade Verbindung mit Pfeil 19">
              <a:extLst>
                <a:ext uri="{FF2B5EF4-FFF2-40B4-BE49-F238E27FC236}">
                  <a16:creationId xmlns:a16="http://schemas.microsoft.com/office/drawing/2014/main" id="{5853B3A7-5E26-3BB2-8F1B-334E5FE6ED01}"/>
                </a:ext>
              </a:extLst>
            </p:cNvPr>
            <p:cNvCxnSpPr>
              <a:cxnSpLocks/>
            </p:cNvCxnSpPr>
            <p:nvPr/>
          </p:nvCxnSpPr>
          <p:spPr>
            <a:xfrm rot="21600000" flipH="1" flipV="1">
              <a:off x="1680022" y="3691010"/>
              <a:ext cx="541769" cy="11518"/>
            </a:xfrm>
            <a:prstGeom prst="straightConnector1">
              <a:avLst/>
            </a:prstGeom>
            <a:ln w="22225">
              <a:solidFill>
                <a:srgbClr val="FFA2D4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mit Pfeil 20">
              <a:extLst>
                <a:ext uri="{FF2B5EF4-FFF2-40B4-BE49-F238E27FC236}">
                  <a16:creationId xmlns:a16="http://schemas.microsoft.com/office/drawing/2014/main" id="{6F314859-8769-0EF1-E92E-583BE441A02A}"/>
                </a:ext>
              </a:extLst>
            </p:cNvPr>
            <p:cNvCxnSpPr>
              <a:cxnSpLocks/>
            </p:cNvCxnSpPr>
            <p:nvPr/>
          </p:nvCxnSpPr>
          <p:spPr>
            <a:xfrm rot="10800000" flipH="1" flipV="1">
              <a:off x="1661052" y="5614448"/>
              <a:ext cx="541769" cy="11518"/>
            </a:xfrm>
            <a:prstGeom prst="straightConnector1">
              <a:avLst/>
            </a:prstGeom>
            <a:ln w="22225">
              <a:solidFill>
                <a:srgbClr val="FFA2D4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mit Pfeil 21">
              <a:extLst>
                <a:ext uri="{FF2B5EF4-FFF2-40B4-BE49-F238E27FC236}">
                  <a16:creationId xmlns:a16="http://schemas.microsoft.com/office/drawing/2014/main" id="{408ED57B-46AA-06FF-4D5B-D308A3166310}"/>
                </a:ext>
              </a:extLst>
            </p:cNvPr>
            <p:cNvCxnSpPr>
              <a:cxnSpLocks/>
            </p:cNvCxnSpPr>
            <p:nvPr/>
          </p:nvCxnSpPr>
          <p:spPr>
            <a:xfrm rot="16200000" flipH="1" flipV="1">
              <a:off x="742122" y="4706563"/>
              <a:ext cx="541769" cy="11518"/>
            </a:xfrm>
            <a:prstGeom prst="straightConnector1">
              <a:avLst/>
            </a:prstGeom>
            <a:ln w="22225">
              <a:solidFill>
                <a:srgbClr val="FFA2D4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C033D974-A66A-005C-B431-A430F3BCC0D1}"/>
                </a:ext>
              </a:extLst>
            </p:cNvPr>
            <p:cNvSpPr txBox="1"/>
            <p:nvPr/>
          </p:nvSpPr>
          <p:spPr>
            <a:xfrm>
              <a:off x="2960654" y="4665978"/>
              <a:ext cx="5048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err="1"/>
                <a:t>F</a:t>
              </a:r>
              <a:r>
                <a:rPr lang="de-DE" b="1" baseline="-25000" dirty="0" err="1"/>
                <a:t>Cor</a:t>
              </a:r>
              <a:endParaRPr lang="de-DE" b="1" baseline="-25000" dirty="0"/>
            </a:p>
          </p:txBody>
        </p:sp>
        <p:sp>
          <p:nvSpPr>
            <p:cNvPr id="37" name="Textfeld 36">
              <a:extLst>
                <a:ext uri="{FF2B5EF4-FFF2-40B4-BE49-F238E27FC236}">
                  <a16:creationId xmlns:a16="http://schemas.microsoft.com/office/drawing/2014/main" id="{E816A916-CDF4-795A-DF3B-777B13949C29}"/>
                </a:ext>
              </a:extLst>
            </p:cNvPr>
            <p:cNvSpPr txBox="1"/>
            <p:nvPr/>
          </p:nvSpPr>
          <p:spPr>
            <a:xfrm>
              <a:off x="6634193" y="4718002"/>
              <a:ext cx="5048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err="1"/>
                <a:t>F</a:t>
              </a:r>
              <a:r>
                <a:rPr lang="de-DE" b="1" baseline="-25000" dirty="0" err="1"/>
                <a:t>Cor</a:t>
              </a:r>
              <a:endParaRPr lang="de-DE" b="1" baseline="-25000" dirty="0"/>
            </a:p>
          </p:txBody>
        </p:sp>
        <p:grpSp>
          <p:nvGrpSpPr>
            <p:cNvPr id="43" name="Gruppieren 42">
              <a:extLst>
                <a:ext uri="{FF2B5EF4-FFF2-40B4-BE49-F238E27FC236}">
                  <a16:creationId xmlns:a16="http://schemas.microsoft.com/office/drawing/2014/main" id="{AD7E3A98-5F6B-FE6A-CD5B-A79509CC6A07}"/>
                </a:ext>
              </a:extLst>
            </p:cNvPr>
            <p:cNvGrpSpPr/>
            <p:nvPr/>
          </p:nvGrpSpPr>
          <p:grpSpPr>
            <a:xfrm>
              <a:off x="3470191" y="3746504"/>
              <a:ext cx="2329445" cy="2297211"/>
              <a:chOff x="3470191" y="3746504"/>
              <a:chExt cx="2329445" cy="2297211"/>
            </a:xfrm>
          </p:grpSpPr>
          <p:sp>
            <p:nvSpPr>
              <p:cNvPr id="40" name="Rechteck 39">
                <a:extLst>
                  <a:ext uri="{FF2B5EF4-FFF2-40B4-BE49-F238E27FC236}">
                    <a16:creationId xmlns:a16="http://schemas.microsoft.com/office/drawing/2014/main" id="{3049860E-37E7-C87F-0B0B-BC91EC901541}"/>
                  </a:ext>
                </a:extLst>
              </p:cNvPr>
              <p:cNvSpPr/>
              <p:nvPr/>
            </p:nvSpPr>
            <p:spPr>
              <a:xfrm>
                <a:off x="3520122" y="3761554"/>
                <a:ext cx="2279514" cy="2282161"/>
              </a:xfrm>
              <a:prstGeom prst="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grpSp>
            <p:nvGrpSpPr>
              <p:cNvPr id="39" name="Gruppieren 38">
                <a:extLst>
                  <a:ext uri="{FF2B5EF4-FFF2-40B4-BE49-F238E27FC236}">
                    <a16:creationId xmlns:a16="http://schemas.microsoft.com/office/drawing/2014/main" id="{A0CFD0A8-AE58-720D-D22C-FFC006BADA4D}"/>
                  </a:ext>
                </a:extLst>
              </p:cNvPr>
              <p:cNvGrpSpPr/>
              <p:nvPr/>
            </p:nvGrpSpPr>
            <p:grpSpPr>
              <a:xfrm>
                <a:off x="3865393" y="4219884"/>
                <a:ext cx="1437522" cy="861770"/>
                <a:chOff x="3993985" y="4219884"/>
                <a:chExt cx="1437522" cy="861770"/>
              </a:xfrm>
            </p:grpSpPr>
            <p:pic>
              <p:nvPicPr>
                <p:cNvPr id="26" name="Grafik 25">
                  <a:extLst>
                    <a:ext uri="{FF2B5EF4-FFF2-40B4-BE49-F238E27FC236}">
                      <a16:creationId xmlns:a16="http://schemas.microsoft.com/office/drawing/2014/main" id="{3F9A1B2A-8363-ACEC-0283-BB00E218CBE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4625249" y="4596437"/>
                  <a:ext cx="355600" cy="317500"/>
                </a:xfrm>
                <a:prstGeom prst="rect">
                  <a:avLst/>
                </a:prstGeom>
              </p:spPr>
            </p:pic>
            <p:sp>
              <p:nvSpPr>
                <p:cNvPr id="27" name="Textfeld 26">
                  <a:extLst>
                    <a:ext uri="{FF2B5EF4-FFF2-40B4-BE49-F238E27FC236}">
                      <a16:creationId xmlns:a16="http://schemas.microsoft.com/office/drawing/2014/main" id="{810446B2-0673-7BB3-3754-4FD47FD9D9A7}"/>
                    </a:ext>
                  </a:extLst>
                </p:cNvPr>
                <p:cNvSpPr txBox="1"/>
                <p:nvPr/>
              </p:nvSpPr>
              <p:spPr>
                <a:xfrm>
                  <a:off x="3993985" y="4686407"/>
                  <a:ext cx="598881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de-DE" b="1" dirty="0" err="1"/>
                    <a:t>F</a:t>
                  </a:r>
                  <a:r>
                    <a:rPr lang="de-DE" b="1" baseline="-25000" dirty="0" err="1"/>
                    <a:t>Grad</a:t>
                  </a:r>
                  <a:endParaRPr lang="de-DE" dirty="0"/>
                </a:p>
              </p:txBody>
            </p:sp>
            <p:cxnSp>
              <p:nvCxnSpPr>
                <p:cNvPr id="31" name="Gerade Verbindung mit Pfeil 30">
                  <a:extLst>
                    <a:ext uri="{FF2B5EF4-FFF2-40B4-BE49-F238E27FC236}">
                      <a16:creationId xmlns:a16="http://schemas.microsoft.com/office/drawing/2014/main" id="{38B7C8CC-7E1C-0141-1251-F2CAAD592778}"/>
                    </a:ext>
                  </a:extLst>
                </p:cNvPr>
                <p:cNvCxnSpPr/>
                <p:nvPr/>
              </p:nvCxnSpPr>
              <p:spPr>
                <a:xfrm flipH="1" flipV="1">
                  <a:off x="4224636" y="4789593"/>
                  <a:ext cx="541769" cy="11518"/>
                </a:xfrm>
                <a:prstGeom prst="straightConnector1">
                  <a:avLst/>
                </a:prstGeom>
                <a:ln w="22225">
                  <a:solidFill>
                    <a:schemeClr val="accent6"/>
                  </a:solidFill>
                  <a:tailEnd type="arrow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Gerade Verbindung mit Pfeil 31">
                  <a:extLst>
                    <a:ext uri="{FF2B5EF4-FFF2-40B4-BE49-F238E27FC236}">
                      <a16:creationId xmlns:a16="http://schemas.microsoft.com/office/drawing/2014/main" id="{5785EFE4-8379-059A-2DF7-D4B2A53E411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 flipV="1">
                  <a:off x="4797610" y="4789593"/>
                  <a:ext cx="541769" cy="11518"/>
                </a:xfrm>
                <a:prstGeom prst="straightConnector1">
                  <a:avLst/>
                </a:prstGeom>
                <a:ln w="22225">
                  <a:solidFill>
                    <a:srgbClr val="7030A0"/>
                  </a:solidFill>
                  <a:tailEnd type="arrow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Gerade Verbindung mit Pfeil 33">
                  <a:extLst>
                    <a:ext uri="{FF2B5EF4-FFF2-40B4-BE49-F238E27FC236}">
                      <a16:creationId xmlns:a16="http://schemas.microsoft.com/office/drawing/2014/main" id="{4AD7B6F5-E87C-F776-67A6-BCBC27976EE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H="1" flipV="1">
                  <a:off x="4520408" y="4485010"/>
                  <a:ext cx="541769" cy="11518"/>
                </a:xfrm>
                <a:prstGeom prst="straightConnector1">
                  <a:avLst/>
                </a:prstGeom>
                <a:ln w="22225">
                  <a:solidFill>
                    <a:srgbClr val="FFA2D4"/>
                  </a:solidFill>
                  <a:tailEnd type="arrow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Textfeld 35">
                  <a:extLst>
                    <a:ext uri="{FF2B5EF4-FFF2-40B4-BE49-F238E27FC236}">
                      <a16:creationId xmlns:a16="http://schemas.microsoft.com/office/drawing/2014/main" id="{CB2A69C3-133A-D170-A8BE-59F5782CA947}"/>
                    </a:ext>
                  </a:extLst>
                </p:cNvPr>
                <p:cNvSpPr txBox="1"/>
                <p:nvPr/>
              </p:nvSpPr>
              <p:spPr>
                <a:xfrm>
                  <a:off x="4926689" y="4712322"/>
                  <a:ext cx="50481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 dirty="0" err="1"/>
                    <a:t>F</a:t>
                  </a:r>
                  <a:r>
                    <a:rPr lang="de-DE" b="1" baseline="-25000" dirty="0" err="1"/>
                    <a:t>Cor</a:t>
                  </a:r>
                  <a:endParaRPr lang="de-DE" b="1" baseline="-25000" dirty="0"/>
                </a:p>
              </p:txBody>
            </p:sp>
          </p:grpSp>
          <p:sp>
            <p:nvSpPr>
              <p:cNvPr id="41" name="Textfeld 40">
                <a:extLst>
                  <a:ext uri="{FF2B5EF4-FFF2-40B4-BE49-F238E27FC236}">
                    <a16:creationId xmlns:a16="http://schemas.microsoft.com/office/drawing/2014/main" id="{C9AF57EA-C605-AB43-B336-AD3711CCFC4C}"/>
                  </a:ext>
                </a:extLst>
              </p:cNvPr>
              <p:cNvSpPr txBox="1"/>
              <p:nvPr/>
            </p:nvSpPr>
            <p:spPr>
              <a:xfrm>
                <a:off x="3470191" y="3746504"/>
                <a:ext cx="15600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/>
                  <a:t>Nordhalbkugel</a:t>
                </a:r>
              </a:p>
            </p:txBody>
          </p:sp>
        </p:grp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FB831DB8-9BF6-D5DB-83A3-DD9BED700AE1}"/>
              </a:ext>
            </a:extLst>
          </p:cNvPr>
          <p:cNvSpPr txBox="1"/>
          <p:nvPr/>
        </p:nvSpPr>
        <p:spPr>
          <a:xfrm>
            <a:off x="5180499" y="6017837"/>
            <a:ext cx="1095749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Hilfekarte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369514BD-B636-1B6F-49D1-E5F5C3C87CBC}"/>
              </a:ext>
            </a:extLst>
          </p:cNvPr>
          <p:cNvSpPr/>
          <p:nvPr/>
        </p:nvSpPr>
        <p:spPr>
          <a:xfrm>
            <a:off x="4135736" y="785466"/>
            <a:ext cx="830651" cy="39196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rgbClr val="FFA2D4"/>
                </a:solidFill>
              </a:rPr>
              <a:t>rosa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6C39476F-1FA4-761B-1C2F-62CB02806228}"/>
              </a:ext>
            </a:extLst>
          </p:cNvPr>
          <p:cNvSpPr/>
          <p:nvPr/>
        </p:nvSpPr>
        <p:spPr>
          <a:xfrm>
            <a:off x="7327064" y="1276244"/>
            <a:ext cx="912164" cy="39196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accent6"/>
                </a:solidFill>
              </a:rPr>
              <a:t>grün</a:t>
            </a:r>
            <a:endParaRPr lang="de-DE" sz="2800" dirty="0">
              <a:solidFill>
                <a:srgbClr val="FFA2D4"/>
              </a:solidFill>
            </a:endParaRP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B767D859-8BF4-3701-E37E-D0AD110927C0}"/>
              </a:ext>
            </a:extLst>
          </p:cNvPr>
          <p:cNvSpPr/>
          <p:nvPr/>
        </p:nvSpPr>
        <p:spPr>
          <a:xfrm>
            <a:off x="10110923" y="1276244"/>
            <a:ext cx="912164" cy="39196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rgbClr val="7030A0"/>
                </a:solidFill>
              </a:rPr>
              <a:t>lila</a:t>
            </a:r>
          </a:p>
        </p:txBody>
      </p:sp>
    </p:spTree>
    <p:extLst>
      <p:ext uri="{BB962C8B-B14F-4D97-AF65-F5344CB8AC3E}">
        <p14:creationId xmlns:p14="http://schemas.microsoft.com/office/powerpoint/2010/main" val="3382609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B1E31BFB-2CB3-CA57-BC09-06CE4CEB31A8}"/>
              </a:ext>
            </a:extLst>
          </p:cNvPr>
          <p:cNvSpPr txBox="1"/>
          <p:nvPr/>
        </p:nvSpPr>
        <p:spPr>
          <a:xfrm>
            <a:off x="346976" y="869163"/>
            <a:ext cx="7032130" cy="147732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dirty="0"/>
              <a:t>geg.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err="1"/>
              <a:t>Isobarenkarte</a:t>
            </a:r>
            <a:r>
              <a:rPr lang="de-DE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Nordhalbkugel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in der Höhe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Breite 40°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778EBA09-F28D-9894-56EE-9D368CBBB1AC}"/>
              </a:ext>
            </a:extLst>
          </p:cNvPr>
          <p:cNvSpPr/>
          <p:nvPr/>
        </p:nvSpPr>
        <p:spPr>
          <a:xfrm>
            <a:off x="3465688" y="2649088"/>
            <a:ext cx="5773926" cy="42026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5B7D9993-0C21-64D4-D583-9FC77A54FE9C}"/>
              </a:ext>
            </a:extLst>
          </p:cNvPr>
          <p:cNvSpPr/>
          <p:nvPr/>
        </p:nvSpPr>
        <p:spPr>
          <a:xfrm>
            <a:off x="0" y="2655331"/>
            <a:ext cx="3465689" cy="42026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1256D65-B41E-91B8-0159-0BAFB30A6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6594"/>
            <a:ext cx="12192000" cy="770021"/>
          </a:xfrm>
        </p:spPr>
        <p:txBody>
          <a:bodyPr>
            <a:normAutofit fontScale="90000"/>
          </a:bodyPr>
          <a:lstStyle/>
          <a:p>
            <a:r>
              <a:rPr lang="de-DE" dirty="0"/>
              <a:t>Woher weht der Wind?                   Beispiel „in der Höhe“</a:t>
            </a:r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3329FE59-99D3-690C-C8CF-F16F9E81818F}"/>
              </a:ext>
            </a:extLst>
          </p:cNvPr>
          <p:cNvGrpSpPr/>
          <p:nvPr/>
        </p:nvGrpSpPr>
        <p:grpSpPr>
          <a:xfrm>
            <a:off x="5295589" y="902622"/>
            <a:ext cx="1405060" cy="1398578"/>
            <a:chOff x="4564312" y="3659866"/>
            <a:chExt cx="2329445" cy="2297211"/>
          </a:xfrm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7C90E1A7-BD52-A583-6277-49066EC157A5}"/>
                </a:ext>
              </a:extLst>
            </p:cNvPr>
            <p:cNvSpPr/>
            <p:nvPr/>
          </p:nvSpPr>
          <p:spPr>
            <a:xfrm>
              <a:off x="4614243" y="3674916"/>
              <a:ext cx="2279514" cy="2282161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6" name="Grafik 5">
              <a:extLst>
                <a:ext uri="{FF2B5EF4-FFF2-40B4-BE49-F238E27FC236}">
                  <a16:creationId xmlns:a16="http://schemas.microsoft.com/office/drawing/2014/main" id="{4ECBAFB9-699A-4D8F-3ED4-0F8071E95F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90778" y="4509799"/>
              <a:ext cx="355600" cy="317500"/>
            </a:xfrm>
            <a:prstGeom prst="rect">
              <a:avLst/>
            </a:prstGeom>
          </p:spPr>
        </p:pic>
        <p:cxnSp>
          <p:nvCxnSpPr>
            <p:cNvPr id="7" name="Gerade Verbindung mit Pfeil 6">
              <a:extLst>
                <a:ext uri="{FF2B5EF4-FFF2-40B4-BE49-F238E27FC236}">
                  <a16:creationId xmlns:a16="http://schemas.microsoft.com/office/drawing/2014/main" id="{93B82D49-5F4C-7520-4B14-0E71AA2DD568}"/>
                </a:ext>
              </a:extLst>
            </p:cNvPr>
            <p:cNvCxnSpPr/>
            <p:nvPr/>
          </p:nvCxnSpPr>
          <p:spPr>
            <a:xfrm flipH="1" flipV="1">
              <a:off x="5190165" y="4702955"/>
              <a:ext cx="541769" cy="11518"/>
            </a:xfrm>
            <a:prstGeom prst="straightConnector1">
              <a:avLst/>
            </a:prstGeom>
            <a:ln w="22225">
              <a:solidFill>
                <a:schemeClr val="accent6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Gerade Verbindung mit Pfeil 7">
              <a:extLst>
                <a:ext uri="{FF2B5EF4-FFF2-40B4-BE49-F238E27FC236}">
                  <a16:creationId xmlns:a16="http://schemas.microsoft.com/office/drawing/2014/main" id="{40E9A1C8-D7AE-0FD9-1C3A-94670D5C51E2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5485937" y="4398372"/>
              <a:ext cx="541769" cy="11518"/>
            </a:xfrm>
            <a:prstGeom prst="straightConnector1">
              <a:avLst/>
            </a:prstGeom>
            <a:ln w="22225">
              <a:solidFill>
                <a:srgbClr val="FFA2D4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9462F6FC-A1FE-DCC3-CFFB-DF98745641BC}"/>
                </a:ext>
              </a:extLst>
            </p:cNvPr>
            <p:cNvSpPr txBox="1"/>
            <p:nvPr/>
          </p:nvSpPr>
          <p:spPr>
            <a:xfrm>
              <a:off x="5904296" y="4623962"/>
              <a:ext cx="723828" cy="5055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b="1" dirty="0" err="1"/>
                <a:t>F</a:t>
              </a:r>
              <a:r>
                <a:rPr lang="de-DE" sz="1400" b="1" baseline="-25000" dirty="0" err="1"/>
                <a:t>Cor</a:t>
              </a:r>
              <a:endParaRPr lang="de-DE" sz="1400" b="1" baseline="-25000" dirty="0"/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08B81AB8-9FB6-B79F-6908-38490D128822}"/>
                </a:ext>
              </a:extLst>
            </p:cNvPr>
            <p:cNvSpPr txBox="1"/>
            <p:nvPr/>
          </p:nvSpPr>
          <p:spPr>
            <a:xfrm>
              <a:off x="4564312" y="3659866"/>
              <a:ext cx="2302916" cy="5430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dirty="0"/>
                <a:t>Nordhalbkugel</a:t>
              </a:r>
            </a:p>
          </p:txBody>
        </p:sp>
        <p:cxnSp>
          <p:nvCxnSpPr>
            <p:cNvPr id="11" name="Gerade Verbindung mit Pfeil 10">
              <a:extLst>
                <a:ext uri="{FF2B5EF4-FFF2-40B4-BE49-F238E27FC236}">
                  <a16:creationId xmlns:a16="http://schemas.microsoft.com/office/drawing/2014/main" id="{410ED969-BCE3-1B52-3AC4-11FB4A24CF80}"/>
                </a:ext>
              </a:extLst>
            </p:cNvPr>
            <p:cNvCxnSpPr>
              <a:cxnSpLocks/>
            </p:cNvCxnSpPr>
            <p:nvPr/>
          </p:nvCxnSpPr>
          <p:spPr>
            <a:xfrm rot="10800000" flipH="1" flipV="1">
              <a:off x="5763139" y="4702955"/>
              <a:ext cx="541769" cy="11518"/>
            </a:xfrm>
            <a:prstGeom prst="straightConnector1">
              <a:avLst/>
            </a:prstGeom>
            <a:ln w="22225">
              <a:solidFill>
                <a:srgbClr val="7030A0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7F64693D-7AC3-E663-1A17-223D5908E598}"/>
                </a:ext>
              </a:extLst>
            </p:cNvPr>
            <p:cNvSpPr txBox="1"/>
            <p:nvPr/>
          </p:nvSpPr>
          <p:spPr>
            <a:xfrm>
              <a:off x="4730029" y="4599768"/>
              <a:ext cx="916829" cy="50553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e-DE" sz="1400" b="1" dirty="0" err="1"/>
                <a:t>F</a:t>
              </a:r>
              <a:r>
                <a:rPr lang="de-DE" sz="1400" b="1" baseline="-25000" dirty="0" err="1"/>
                <a:t>Grad</a:t>
              </a:r>
              <a:endParaRPr lang="de-DE" sz="1400" dirty="0"/>
            </a:p>
          </p:txBody>
        </p:sp>
      </p:grpSp>
      <p:sp>
        <p:nvSpPr>
          <p:cNvPr id="16" name="Textfeld 15">
            <a:extLst>
              <a:ext uri="{FF2B5EF4-FFF2-40B4-BE49-F238E27FC236}">
                <a16:creationId xmlns:a16="http://schemas.microsoft.com/office/drawing/2014/main" id="{927C8584-FE0F-55EC-0233-06DACC44F287}"/>
              </a:ext>
            </a:extLst>
          </p:cNvPr>
          <p:cNvSpPr txBox="1"/>
          <p:nvPr/>
        </p:nvSpPr>
        <p:spPr>
          <a:xfrm>
            <a:off x="7622952" y="742359"/>
            <a:ext cx="2648802" cy="73866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ges. </a:t>
            </a:r>
          </a:p>
          <a:p>
            <a:pPr lvl="1"/>
            <a:r>
              <a:rPr lang="de-DE" sz="2400" dirty="0"/>
              <a:t>Windrichtung=?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F6E5C7C0-FC72-7247-FD20-CB403A097BA7}"/>
              </a:ext>
            </a:extLst>
          </p:cNvPr>
          <p:cNvSpPr txBox="1"/>
          <p:nvPr/>
        </p:nvSpPr>
        <p:spPr>
          <a:xfrm>
            <a:off x="661947" y="2285999"/>
            <a:ext cx="655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Lsg</a:t>
            </a:r>
            <a:r>
              <a:rPr lang="de-DE" dirty="0"/>
              <a:t>.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43C39D05-BAA9-5CE0-A59B-A1970C73A7D1}"/>
              </a:ext>
            </a:extLst>
          </p:cNvPr>
          <p:cNvSpPr txBox="1"/>
          <p:nvPr/>
        </p:nvSpPr>
        <p:spPr>
          <a:xfrm>
            <a:off x="0" y="2655331"/>
            <a:ext cx="1317171" cy="36933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Schritt 1.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52B20646-DC41-F4F9-17FB-DFD11B7EC762}"/>
              </a:ext>
            </a:extLst>
          </p:cNvPr>
          <p:cNvSpPr txBox="1"/>
          <p:nvPr/>
        </p:nvSpPr>
        <p:spPr>
          <a:xfrm>
            <a:off x="3464777" y="2659515"/>
            <a:ext cx="1317170" cy="36933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Schritt 2.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4F049DF6-6B96-3A00-0A0A-F1D1465D0EA3}"/>
              </a:ext>
            </a:extLst>
          </p:cNvPr>
          <p:cNvSpPr/>
          <p:nvPr/>
        </p:nvSpPr>
        <p:spPr>
          <a:xfrm>
            <a:off x="9239614" y="2649088"/>
            <a:ext cx="2952386" cy="4208912"/>
          </a:xfrm>
          <a:prstGeom prst="rect">
            <a:avLst/>
          </a:prstGeom>
          <a:gradFill flip="none" rotWithShape="1">
            <a:gsLst>
              <a:gs pos="0">
                <a:srgbClr val="00C2BF">
                  <a:tint val="66000"/>
                  <a:satMod val="160000"/>
                </a:srgbClr>
              </a:gs>
              <a:gs pos="50000">
                <a:srgbClr val="00C2BF">
                  <a:tint val="44500"/>
                  <a:satMod val="160000"/>
                </a:srgbClr>
              </a:gs>
              <a:gs pos="100000">
                <a:srgbClr val="00C2BF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8870DB12-07E0-6D91-6952-5F0A08B7DE2A}"/>
              </a:ext>
            </a:extLst>
          </p:cNvPr>
          <p:cNvSpPr txBox="1"/>
          <p:nvPr/>
        </p:nvSpPr>
        <p:spPr>
          <a:xfrm>
            <a:off x="9253820" y="2654119"/>
            <a:ext cx="1317170" cy="36933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Schritt 3.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C1B2686-F6CF-496C-2611-509E0EA71391}"/>
              </a:ext>
            </a:extLst>
          </p:cNvPr>
          <p:cNvSpPr txBox="1"/>
          <p:nvPr/>
        </p:nvSpPr>
        <p:spPr>
          <a:xfrm>
            <a:off x="9538182" y="3160889"/>
            <a:ext cx="23394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Antwort lautet: </a:t>
            </a:r>
          </a:p>
          <a:p>
            <a:pPr algn="ctr"/>
            <a:r>
              <a:rPr lang="de-DE" dirty="0"/>
              <a:t>der Wind kommt aus Südost! 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3BE745C2-E76C-91D6-98E8-7687CA758719}"/>
              </a:ext>
            </a:extLst>
          </p:cNvPr>
          <p:cNvSpPr txBox="1"/>
          <p:nvPr/>
        </p:nvSpPr>
        <p:spPr>
          <a:xfrm>
            <a:off x="5541854" y="1967489"/>
            <a:ext cx="896527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sz="1400" dirty="0"/>
              <a:t>Hilfekarte</a:t>
            </a:r>
          </a:p>
        </p:txBody>
      </p:sp>
      <p:pic>
        <p:nvPicPr>
          <p:cNvPr id="55" name="Grafik 54">
            <a:extLst>
              <a:ext uri="{FF2B5EF4-FFF2-40B4-BE49-F238E27FC236}">
                <a16:creationId xmlns:a16="http://schemas.microsoft.com/office/drawing/2014/main" id="{37A9F1D5-FAB4-1E03-0A16-032E79C995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4309" y="4455114"/>
            <a:ext cx="2501900" cy="1308100"/>
          </a:xfrm>
          <a:prstGeom prst="rect">
            <a:avLst/>
          </a:prstGeom>
        </p:spPr>
      </p:pic>
      <p:pic>
        <p:nvPicPr>
          <p:cNvPr id="14" name="Рисунок 1">
            <a:extLst>
              <a:ext uri="{FF2B5EF4-FFF2-40B4-BE49-F238E27FC236}">
                <a16:creationId xmlns:a16="http://schemas.microsoft.com/office/drawing/2014/main" id="{7E042FD5-7091-64CD-BA12-842FEC54EF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8858" y="926867"/>
            <a:ext cx="1375198" cy="1386563"/>
          </a:xfrm>
          <a:prstGeom prst="rect">
            <a:avLst/>
          </a:prstGeom>
        </p:spPr>
      </p:pic>
      <p:pic>
        <p:nvPicPr>
          <p:cNvPr id="15" name="Рисунок 1">
            <a:extLst>
              <a:ext uri="{FF2B5EF4-FFF2-40B4-BE49-F238E27FC236}">
                <a16:creationId xmlns:a16="http://schemas.microsoft.com/office/drawing/2014/main" id="{D233816B-DD36-7A79-9200-FBB7B7B000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367" y="3121016"/>
            <a:ext cx="2269084" cy="2287837"/>
          </a:xfrm>
          <a:prstGeom prst="rect">
            <a:avLst/>
          </a:prstGeom>
        </p:spPr>
      </p:pic>
      <p:sp>
        <p:nvSpPr>
          <p:cNvPr id="17" name="Ovale Legende 16">
            <a:extLst>
              <a:ext uri="{FF2B5EF4-FFF2-40B4-BE49-F238E27FC236}">
                <a16:creationId xmlns:a16="http://schemas.microsoft.com/office/drawing/2014/main" id="{32756894-0C69-C8DE-84AC-BDF19D461C9F}"/>
              </a:ext>
            </a:extLst>
          </p:cNvPr>
          <p:cNvSpPr/>
          <p:nvPr/>
        </p:nvSpPr>
        <p:spPr>
          <a:xfrm>
            <a:off x="0" y="5761530"/>
            <a:ext cx="1512984" cy="784400"/>
          </a:xfrm>
          <a:prstGeom prst="wedgeEllipseCallout">
            <a:avLst>
              <a:gd name="adj1" fmla="val -1084"/>
              <a:gd name="adj2" fmla="val -117309"/>
            </a:avLst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Tiefdruck-gebiet</a:t>
            </a:r>
          </a:p>
        </p:txBody>
      </p:sp>
      <p:sp>
        <p:nvSpPr>
          <p:cNvPr id="18" name="Ovale Legende 17">
            <a:extLst>
              <a:ext uri="{FF2B5EF4-FFF2-40B4-BE49-F238E27FC236}">
                <a16:creationId xmlns:a16="http://schemas.microsoft.com/office/drawing/2014/main" id="{ECB58E98-4B98-610F-C81C-8E9C48BA6651}"/>
              </a:ext>
            </a:extLst>
          </p:cNvPr>
          <p:cNvSpPr/>
          <p:nvPr/>
        </p:nvSpPr>
        <p:spPr>
          <a:xfrm>
            <a:off x="1512984" y="6355529"/>
            <a:ext cx="1407012" cy="380802"/>
          </a:xfrm>
          <a:prstGeom prst="wedgeEllipseCallout">
            <a:avLst>
              <a:gd name="adj1" fmla="val -19920"/>
              <a:gd name="adj2" fmla="val -409259"/>
            </a:avLst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Isobaren</a:t>
            </a:r>
          </a:p>
        </p:txBody>
      </p:sp>
      <p:grpSp>
        <p:nvGrpSpPr>
          <p:cNvPr id="31" name="Gruppieren 30">
            <a:extLst>
              <a:ext uri="{FF2B5EF4-FFF2-40B4-BE49-F238E27FC236}">
                <a16:creationId xmlns:a16="http://schemas.microsoft.com/office/drawing/2014/main" id="{E36F4A62-72CE-2445-AC92-3A4DFBD01EC7}"/>
              </a:ext>
            </a:extLst>
          </p:cNvPr>
          <p:cNvGrpSpPr/>
          <p:nvPr/>
        </p:nvGrpSpPr>
        <p:grpSpPr>
          <a:xfrm>
            <a:off x="4139753" y="3124013"/>
            <a:ext cx="2269084" cy="2287837"/>
            <a:chOff x="6098675" y="3210497"/>
            <a:chExt cx="2269084" cy="2287837"/>
          </a:xfrm>
        </p:grpSpPr>
        <p:pic>
          <p:nvPicPr>
            <p:cNvPr id="30" name="Рисунок 1">
              <a:extLst>
                <a:ext uri="{FF2B5EF4-FFF2-40B4-BE49-F238E27FC236}">
                  <a16:creationId xmlns:a16="http://schemas.microsoft.com/office/drawing/2014/main" id="{836143FB-C5B2-4A61-5D4C-A3C9DF7B95C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098675" y="3210497"/>
              <a:ext cx="2269084" cy="2287837"/>
            </a:xfrm>
            <a:prstGeom prst="rect">
              <a:avLst/>
            </a:prstGeom>
          </p:spPr>
        </p:pic>
        <p:grpSp>
          <p:nvGrpSpPr>
            <p:cNvPr id="33" name="Gruppieren 32">
              <a:extLst>
                <a:ext uri="{FF2B5EF4-FFF2-40B4-BE49-F238E27FC236}">
                  <a16:creationId xmlns:a16="http://schemas.microsoft.com/office/drawing/2014/main" id="{6FC1BE20-59FD-D0F7-F52C-9FA52869AA66}"/>
                </a:ext>
              </a:extLst>
            </p:cNvPr>
            <p:cNvGrpSpPr/>
            <p:nvPr/>
          </p:nvGrpSpPr>
          <p:grpSpPr>
            <a:xfrm rot="18808762">
              <a:off x="6398677" y="3889667"/>
              <a:ext cx="1449599" cy="860048"/>
              <a:chOff x="9362165" y="3926638"/>
              <a:chExt cx="1449599" cy="860048"/>
            </a:xfrm>
          </p:grpSpPr>
          <p:pic>
            <p:nvPicPr>
              <p:cNvPr id="25" name="Grafik 24">
                <a:extLst>
                  <a:ext uri="{FF2B5EF4-FFF2-40B4-BE49-F238E27FC236}">
                    <a16:creationId xmlns:a16="http://schemas.microsoft.com/office/drawing/2014/main" id="{D46FB29A-5AAC-ABBD-7C00-3113AF4484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993429" y="4303191"/>
                <a:ext cx="355600" cy="317500"/>
              </a:xfrm>
              <a:prstGeom prst="rect">
                <a:avLst/>
              </a:prstGeom>
            </p:spPr>
          </p:pic>
          <p:cxnSp>
            <p:nvCxnSpPr>
              <p:cNvPr id="26" name="Gerade Verbindung mit Pfeil 25">
                <a:extLst>
                  <a:ext uri="{FF2B5EF4-FFF2-40B4-BE49-F238E27FC236}">
                    <a16:creationId xmlns:a16="http://schemas.microsoft.com/office/drawing/2014/main" id="{7CCAE2C4-4C12-A675-2EB9-6FF910D5848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 flipV="1">
                <a:off x="9888588" y="4191764"/>
                <a:ext cx="541769" cy="11518"/>
              </a:xfrm>
              <a:prstGeom prst="straightConnector1">
                <a:avLst/>
              </a:prstGeom>
              <a:ln w="34925">
                <a:solidFill>
                  <a:srgbClr val="FFA2D4"/>
                </a:solidFill>
                <a:tailEnd type="arrow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feld 26">
                <a:extLst>
                  <a:ext uri="{FF2B5EF4-FFF2-40B4-BE49-F238E27FC236}">
                    <a16:creationId xmlns:a16="http://schemas.microsoft.com/office/drawing/2014/main" id="{A7D87A88-874C-2E28-8A54-8F583687D986}"/>
                  </a:ext>
                </a:extLst>
              </p:cNvPr>
              <p:cNvSpPr txBox="1"/>
              <p:nvPr/>
            </p:nvSpPr>
            <p:spPr>
              <a:xfrm>
                <a:off x="10306946" y="4417354"/>
                <a:ext cx="5048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 dirty="0" err="1"/>
                  <a:t>F</a:t>
                </a:r>
                <a:r>
                  <a:rPr lang="de-DE" b="1" baseline="-25000" dirty="0" err="1"/>
                  <a:t>Cor</a:t>
                </a:r>
                <a:endParaRPr lang="de-DE" b="1" baseline="-25000" dirty="0"/>
              </a:p>
            </p:txBody>
          </p:sp>
          <p:cxnSp>
            <p:nvCxnSpPr>
              <p:cNvPr id="28" name="Gerade Verbindung mit Pfeil 27">
                <a:extLst>
                  <a:ext uri="{FF2B5EF4-FFF2-40B4-BE49-F238E27FC236}">
                    <a16:creationId xmlns:a16="http://schemas.microsoft.com/office/drawing/2014/main" id="{A08D2FC2-84DA-261E-D8DC-AF88DA1F6A54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 flipV="1">
                <a:off x="10165790" y="4496347"/>
                <a:ext cx="541769" cy="11518"/>
              </a:xfrm>
              <a:prstGeom prst="straightConnector1">
                <a:avLst/>
              </a:prstGeom>
              <a:ln w="34925">
                <a:solidFill>
                  <a:srgbClr val="7030A0"/>
                </a:solidFill>
                <a:tailEnd type="arrow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feld 28">
                <a:extLst>
                  <a:ext uri="{FF2B5EF4-FFF2-40B4-BE49-F238E27FC236}">
                    <a16:creationId xmlns:a16="http://schemas.microsoft.com/office/drawing/2014/main" id="{002809D8-F78B-7422-9C73-0DBC5D5B408A}"/>
                  </a:ext>
                </a:extLst>
              </p:cNvPr>
              <p:cNvSpPr txBox="1"/>
              <p:nvPr/>
            </p:nvSpPr>
            <p:spPr>
              <a:xfrm>
                <a:off x="9362165" y="4393161"/>
                <a:ext cx="59888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DE" b="1" dirty="0" err="1"/>
                  <a:t>F</a:t>
                </a:r>
                <a:r>
                  <a:rPr lang="de-DE" b="1" baseline="-25000" dirty="0" err="1"/>
                  <a:t>Grad</a:t>
                </a:r>
                <a:endParaRPr lang="de-DE" dirty="0"/>
              </a:p>
            </p:txBody>
          </p:sp>
          <p:cxnSp>
            <p:nvCxnSpPr>
              <p:cNvPr id="32" name="Gerade Verbindung mit Pfeil 31">
                <a:extLst>
                  <a:ext uri="{FF2B5EF4-FFF2-40B4-BE49-F238E27FC236}">
                    <a16:creationId xmlns:a16="http://schemas.microsoft.com/office/drawing/2014/main" id="{2E45697E-291C-1B12-0692-0CFB543B6123}"/>
                  </a:ext>
                </a:extLst>
              </p:cNvPr>
              <p:cNvCxnSpPr/>
              <p:nvPr/>
            </p:nvCxnSpPr>
            <p:spPr>
              <a:xfrm flipH="1" flipV="1">
                <a:off x="9595098" y="4495715"/>
                <a:ext cx="541769" cy="11518"/>
              </a:xfrm>
              <a:prstGeom prst="straightConnector1">
                <a:avLst/>
              </a:prstGeom>
              <a:ln w="34925">
                <a:solidFill>
                  <a:schemeClr val="accent6"/>
                </a:solidFill>
                <a:tailEnd type="arrow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9" name="Ovale Legende 18">
            <a:extLst>
              <a:ext uri="{FF2B5EF4-FFF2-40B4-BE49-F238E27FC236}">
                <a16:creationId xmlns:a16="http://schemas.microsoft.com/office/drawing/2014/main" id="{33537C19-C204-BBBD-EB15-0EB1336736FD}"/>
              </a:ext>
            </a:extLst>
          </p:cNvPr>
          <p:cNvSpPr/>
          <p:nvPr/>
        </p:nvSpPr>
        <p:spPr>
          <a:xfrm>
            <a:off x="6700649" y="2730328"/>
            <a:ext cx="2244626" cy="1573521"/>
          </a:xfrm>
          <a:prstGeom prst="wedgeEllipseCallout">
            <a:avLst>
              <a:gd name="adj1" fmla="val -131261"/>
              <a:gd name="adj2" fmla="val 16047"/>
            </a:avLst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2. In der Höhe bewegt sich das Luftpaket parallel zu den Isobaren</a:t>
            </a:r>
          </a:p>
        </p:txBody>
      </p:sp>
      <p:sp>
        <p:nvSpPr>
          <p:cNvPr id="23" name="Ovale Legende 22">
            <a:extLst>
              <a:ext uri="{FF2B5EF4-FFF2-40B4-BE49-F238E27FC236}">
                <a16:creationId xmlns:a16="http://schemas.microsoft.com/office/drawing/2014/main" id="{06C5F473-F982-3D11-00A5-87896885D512}"/>
              </a:ext>
            </a:extLst>
          </p:cNvPr>
          <p:cNvSpPr/>
          <p:nvPr/>
        </p:nvSpPr>
        <p:spPr>
          <a:xfrm>
            <a:off x="3464777" y="5664359"/>
            <a:ext cx="2081372" cy="1200329"/>
          </a:xfrm>
          <a:prstGeom prst="wedgeEllipseCallout">
            <a:avLst>
              <a:gd name="adj1" fmla="val 23769"/>
              <a:gd name="adj2" fmla="val -111082"/>
            </a:avLst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4" name="Ovale Legende 33">
            <a:extLst>
              <a:ext uri="{FF2B5EF4-FFF2-40B4-BE49-F238E27FC236}">
                <a16:creationId xmlns:a16="http://schemas.microsoft.com/office/drawing/2014/main" id="{9269995D-F621-FCD9-68ED-8F9D0C536146}"/>
              </a:ext>
            </a:extLst>
          </p:cNvPr>
          <p:cNvSpPr/>
          <p:nvPr/>
        </p:nvSpPr>
        <p:spPr>
          <a:xfrm>
            <a:off x="5923127" y="5474174"/>
            <a:ext cx="3149630" cy="1383826"/>
          </a:xfrm>
          <a:prstGeom prst="wedgeEllipseCallout">
            <a:avLst>
              <a:gd name="adj1" fmla="val -98098"/>
              <a:gd name="adj2" fmla="val -73327"/>
            </a:avLst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323232"/>
                </a:solidFill>
                <a:latin typeface="H5PDroidSans"/>
              </a:rPr>
              <a:t>3. A</a:t>
            </a:r>
            <a:r>
              <a:rPr lang="de-DE" b="0" i="0" u="none" strike="noStrike" dirty="0">
                <a:solidFill>
                  <a:srgbClr val="323232"/>
                </a:solidFill>
                <a:effectLst/>
                <a:latin typeface="H5PDroidSans"/>
              </a:rPr>
              <a:t>uf der Nordhalbkugel liegt der tiefere Druck links der Windrichtung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6ECEA46B-19C7-88F8-E9F8-66955B64588B}"/>
              </a:ext>
            </a:extLst>
          </p:cNvPr>
          <p:cNvSpPr txBox="1"/>
          <p:nvPr/>
        </p:nvSpPr>
        <p:spPr>
          <a:xfrm>
            <a:off x="3601383" y="5811997"/>
            <a:ext cx="175524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dirty="0"/>
              <a:t>1.</a:t>
            </a:r>
            <a:r>
              <a:rPr lang="de-DE" b="1" dirty="0"/>
              <a:t> </a:t>
            </a:r>
            <a:r>
              <a:rPr lang="de-DE" b="1" dirty="0" err="1"/>
              <a:t>F</a:t>
            </a:r>
            <a:r>
              <a:rPr lang="de-DE" b="1" baseline="-25000" dirty="0" err="1"/>
              <a:t>grad</a:t>
            </a:r>
            <a:r>
              <a:rPr lang="de-DE" b="1" dirty="0"/>
              <a:t> </a:t>
            </a:r>
            <a:r>
              <a:rPr lang="de-DE" dirty="0"/>
              <a:t>gerichtet zum Tiefdruckgebiet</a:t>
            </a:r>
          </a:p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5143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hteck 43">
            <a:extLst>
              <a:ext uri="{FF2B5EF4-FFF2-40B4-BE49-F238E27FC236}">
                <a16:creationId xmlns:a16="http://schemas.microsoft.com/office/drawing/2014/main" id="{2533C7B2-D4AC-36CA-E93D-454C9B9F59EB}"/>
              </a:ext>
            </a:extLst>
          </p:cNvPr>
          <p:cNvSpPr/>
          <p:nvPr/>
        </p:nvSpPr>
        <p:spPr>
          <a:xfrm>
            <a:off x="6491698" y="783699"/>
            <a:ext cx="5412268" cy="5647861"/>
          </a:xfrm>
          <a:prstGeom prst="rect">
            <a:avLst/>
          </a:prstGeom>
          <a:gradFill flip="none" rotWithShape="1">
            <a:gsLst>
              <a:gs pos="0">
                <a:srgbClr val="00C2BF">
                  <a:tint val="66000"/>
                  <a:satMod val="160000"/>
                </a:srgbClr>
              </a:gs>
              <a:gs pos="17000">
                <a:srgbClr val="00C2BF">
                  <a:tint val="44500"/>
                  <a:satMod val="160000"/>
                </a:srgbClr>
              </a:gs>
              <a:gs pos="100000">
                <a:srgbClr val="00C2BF">
                  <a:tint val="23500"/>
                  <a:satMod val="160000"/>
                </a:srgbClr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5E3727C-B21E-773C-A927-C2F5EF6B9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317781"/>
            <a:ext cx="10515600" cy="1325563"/>
          </a:xfrm>
        </p:spPr>
        <p:txBody>
          <a:bodyPr/>
          <a:lstStyle/>
          <a:p>
            <a:r>
              <a:rPr lang="de-DE" dirty="0"/>
              <a:t>Aufgabe: in der Höhe</a:t>
            </a:r>
            <a:endParaRPr lang="de-CN"/>
          </a:p>
        </p:txBody>
      </p: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BC8CB272-05B0-D33C-814F-8ECB7113DB19}"/>
              </a:ext>
            </a:extLst>
          </p:cNvPr>
          <p:cNvGrpSpPr/>
          <p:nvPr/>
        </p:nvGrpSpPr>
        <p:grpSpPr>
          <a:xfrm>
            <a:off x="3436313" y="3615669"/>
            <a:ext cx="2844887" cy="2815892"/>
            <a:chOff x="4564312" y="3659866"/>
            <a:chExt cx="2329445" cy="2297211"/>
          </a:xfrm>
        </p:grpSpPr>
        <p:sp>
          <p:nvSpPr>
            <p:cNvPr id="30" name="Rechteck 29">
              <a:extLst>
                <a:ext uri="{FF2B5EF4-FFF2-40B4-BE49-F238E27FC236}">
                  <a16:creationId xmlns:a16="http://schemas.microsoft.com/office/drawing/2014/main" id="{E0ED704F-5EB5-04F3-5810-63802D1C16A5}"/>
                </a:ext>
              </a:extLst>
            </p:cNvPr>
            <p:cNvSpPr/>
            <p:nvPr/>
          </p:nvSpPr>
          <p:spPr>
            <a:xfrm>
              <a:off x="4614243" y="3674916"/>
              <a:ext cx="2279514" cy="2282161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31" name="Grafik 30">
              <a:extLst>
                <a:ext uri="{FF2B5EF4-FFF2-40B4-BE49-F238E27FC236}">
                  <a16:creationId xmlns:a16="http://schemas.microsoft.com/office/drawing/2014/main" id="{7EF7866E-5DB7-2CB4-F6FC-9C9F4D8DE26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90778" y="4509799"/>
              <a:ext cx="355600" cy="317500"/>
            </a:xfrm>
            <a:prstGeom prst="rect">
              <a:avLst/>
            </a:prstGeom>
          </p:spPr>
        </p:pic>
        <p:cxnSp>
          <p:nvCxnSpPr>
            <p:cNvPr id="32" name="Gerade Verbindung mit Pfeil 31">
              <a:extLst>
                <a:ext uri="{FF2B5EF4-FFF2-40B4-BE49-F238E27FC236}">
                  <a16:creationId xmlns:a16="http://schemas.microsoft.com/office/drawing/2014/main" id="{BF6337FF-2EC7-DDEB-52F6-4008273D9A7E}"/>
                </a:ext>
              </a:extLst>
            </p:cNvPr>
            <p:cNvCxnSpPr/>
            <p:nvPr/>
          </p:nvCxnSpPr>
          <p:spPr>
            <a:xfrm flipH="1" flipV="1">
              <a:off x="5190165" y="4702955"/>
              <a:ext cx="541769" cy="11518"/>
            </a:xfrm>
            <a:prstGeom prst="straightConnector1">
              <a:avLst/>
            </a:prstGeom>
            <a:ln w="22225">
              <a:solidFill>
                <a:schemeClr val="accent6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 Verbindung mit Pfeil 32">
              <a:extLst>
                <a:ext uri="{FF2B5EF4-FFF2-40B4-BE49-F238E27FC236}">
                  <a16:creationId xmlns:a16="http://schemas.microsoft.com/office/drawing/2014/main" id="{FC0277C0-1A06-D69A-AD81-829F0D0CD0F4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5485937" y="4398372"/>
              <a:ext cx="541769" cy="11518"/>
            </a:xfrm>
            <a:prstGeom prst="straightConnector1">
              <a:avLst/>
            </a:prstGeom>
            <a:ln w="22225">
              <a:solidFill>
                <a:srgbClr val="FFA2D4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feld 33">
              <a:extLst>
                <a:ext uri="{FF2B5EF4-FFF2-40B4-BE49-F238E27FC236}">
                  <a16:creationId xmlns:a16="http://schemas.microsoft.com/office/drawing/2014/main" id="{72C9501E-1441-1F72-1772-BAAB144CECF3}"/>
                </a:ext>
              </a:extLst>
            </p:cNvPr>
            <p:cNvSpPr txBox="1"/>
            <p:nvPr/>
          </p:nvSpPr>
          <p:spPr>
            <a:xfrm>
              <a:off x="5948974" y="4814125"/>
              <a:ext cx="406692" cy="3013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err="1"/>
                <a:t>F</a:t>
              </a:r>
              <a:r>
                <a:rPr lang="de-DE" b="1" baseline="-25000" dirty="0" err="1"/>
                <a:t>Cor</a:t>
              </a:r>
              <a:endParaRPr lang="de-DE" b="1" baseline="-25000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9257376E-2D26-B643-FE6C-1FE2A4522D45}"/>
                </a:ext>
              </a:extLst>
            </p:cNvPr>
            <p:cNvSpPr txBox="1"/>
            <p:nvPr/>
          </p:nvSpPr>
          <p:spPr>
            <a:xfrm>
              <a:off x="4564312" y="3659866"/>
              <a:ext cx="1247927" cy="3013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Nordhalbkugel</a:t>
              </a:r>
            </a:p>
          </p:txBody>
        </p:sp>
        <p:cxnSp>
          <p:nvCxnSpPr>
            <p:cNvPr id="36" name="Gerade Verbindung mit Pfeil 35">
              <a:extLst>
                <a:ext uri="{FF2B5EF4-FFF2-40B4-BE49-F238E27FC236}">
                  <a16:creationId xmlns:a16="http://schemas.microsoft.com/office/drawing/2014/main" id="{58279FA3-5D93-97EE-B319-4704E61B1DE4}"/>
                </a:ext>
              </a:extLst>
            </p:cNvPr>
            <p:cNvCxnSpPr>
              <a:cxnSpLocks/>
            </p:cNvCxnSpPr>
            <p:nvPr/>
          </p:nvCxnSpPr>
          <p:spPr>
            <a:xfrm rot="10800000" flipH="1" flipV="1">
              <a:off x="5763139" y="4702955"/>
              <a:ext cx="541769" cy="11518"/>
            </a:xfrm>
            <a:prstGeom prst="straightConnector1">
              <a:avLst/>
            </a:prstGeom>
            <a:ln w="22225">
              <a:solidFill>
                <a:srgbClr val="7030A0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feld 36">
              <a:extLst>
                <a:ext uri="{FF2B5EF4-FFF2-40B4-BE49-F238E27FC236}">
                  <a16:creationId xmlns:a16="http://schemas.microsoft.com/office/drawing/2014/main" id="{88A695FF-EAE5-BDA2-E7D7-3B9D378E73C2}"/>
                </a:ext>
              </a:extLst>
            </p:cNvPr>
            <p:cNvSpPr txBox="1"/>
            <p:nvPr/>
          </p:nvSpPr>
          <p:spPr>
            <a:xfrm>
              <a:off x="5087267" y="4782043"/>
              <a:ext cx="916829" cy="30130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e-DE" b="1" dirty="0" err="1"/>
                <a:t>F</a:t>
              </a:r>
              <a:r>
                <a:rPr lang="de-DE" b="1" baseline="-25000" dirty="0" err="1"/>
                <a:t>Grad</a:t>
              </a:r>
              <a:endParaRPr lang="de-DE" dirty="0"/>
            </a:p>
          </p:txBody>
        </p:sp>
      </p:grpSp>
      <p:sp>
        <p:nvSpPr>
          <p:cNvPr id="38" name="Textfeld 37">
            <a:extLst>
              <a:ext uri="{FF2B5EF4-FFF2-40B4-BE49-F238E27FC236}">
                <a16:creationId xmlns:a16="http://schemas.microsoft.com/office/drawing/2014/main" id="{73AF5969-9853-AB1D-4AF1-C94F3724DFF0}"/>
              </a:ext>
            </a:extLst>
          </p:cNvPr>
          <p:cNvSpPr txBox="1"/>
          <p:nvPr/>
        </p:nvSpPr>
        <p:spPr>
          <a:xfrm>
            <a:off x="6830103" y="1157475"/>
            <a:ext cx="4695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Klicken Sie auf die richtige Antwort! 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94455DD-54B0-01EA-DEEF-A41167C72BA0}"/>
              </a:ext>
            </a:extLst>
          </p:cNvPr>
          <p:cNvSpPr txBox="1"/>
          <p:nvPr/>
        </p:nvSpPr>
        <p:spPr>
          <a:xfrm>
            <a:off x="567228" y="788143"/>
            <a:ext cx="5528772" cy="181588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de-DE" sz="2800" dirty="0"/>
              <a:t>Bestimme die Windrichtung in der Höhe bei 40° auf der Nordhalbkugel wenn folgende </a:t>
            </a:r>
            <a:r>
              <a:rPr lang="de-DE" sz="2800" dirty="0" err="1"/>
              <a:t>Isobarenkarte</a:t>
            </a:r>
            <a:r>
              <a:rPr lang="de-DE" sz="2800" dirty="0"/>
              <a:t> und Hilfekarte gegeben sind?  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42783EC-DF26-6A30-B47A-89E5102B5C08}"/>
              </a:ext>
            </a:extLst>
          </p:cNvPr>
          <p:cNvSpPr txBox="1"/>
          <p:nvPr/>
        </p:nvSpPr>
        <p:spPr>
          <a:xfrm>
            <a:off x="4145604" y="6021310"/>
            <a:ext cx="1095749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Hilfekarte</a:t>
            </a:r>
          </a:p>
        </p:txBody>
      </p:sp>
      <p:pic>
        <p:nvPicPr>
          <p:cNvPr id="4" name="Рисунок 1">
            <a:extLst>
              <a:ext uri="{FF2B5EF4-FFF2-40B4-BE49-F238E27FC236}">
                <a16:creationId xmlns:a16="http://schemas.microsoft.com/office/drawing/2014/main" id="{628C694F-85BA-B77C-614E-27E74C5533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761" y="3608189"/>
            <a:ext cx="2854483" cy="2823371"/>
          </a:xfrm>
          <a:prstGeom prst="rect">
            <a:avLst/>
          </a:prstGeom>
        </p:spPr>
      </p:pic>
      <p:pic>
        <p:nvPicPr>
          <p:cNvPr id="10" name="Рисунок 1">
            <a:extLst>
              <a:ext uri="{FF2B5EF4-FFF2-40B4-BE49-F238E27FC236}">
                <a16:creationId xmlns:a16="http://schemas.microsoft.com/office/drawing/2014/main" id="{76CA0F7A-C91B-281A-16EF-E39339C944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80812" y="2654657"/>
            <a:ext cx="1968923" cy="1030063"/>
          </a:xfrm>
          <a:prstGeom prst="rect">
            <a:avLst/>
          </a:prstGeom>
        </p:spPr>
      </p:pic>
      <p:pic>
        <p:nvPicPr>
          <p:cNvPr id="11" name="Рисунок 1">
            <a:extLst>
              <a:ext uri="{FF2B5EF4-FFF2-40B4-BE49-F238E27FC236}">
                <a16:creationId xmlns:a16="http://schemas.microsoft.com/office/drawing/2014/main" id="{AE56C8C6-8969-6C51-8A06-43D68300B1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17651" y="2627034"/>
            <a:ext cx="1968923" cy="1057686"/>
          </a:xfrm>
          <a:prstGeom prst="rect">
            <a:avLst/>
          </a:prstGeom>
        </p:spPr>
      </p:pic>
      <p:pic>
        <p:nvPicPr>
          <p:cNvPr id="12" name="Рисунок 1">
            <a:extLst>
              <a:ext uri="{FF2B5EF4-FFF2-40B4-BE49-F238E27FC236}">
                <a16:creationId xmlns:a16="http://schemas.microsoft.com/office/drawing/2014/main" id="{62473FEC-3508-8E73-610A-FA9374D6FBE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80812" y="4543108"/>
            <a:ext cx="1968923" cy="1030063"/>
          </a:xfrm>
          <a:prstGeom prst="rect">
            <a:avLst/>
          </a:prstGeom>
        </p:spPr>
      </p:pic>
      <p:pic>
        <p:nvPicPr>
          <p:cNvPr id="13" name="Рисунок 1">
            <a:extLst>
              <a:ext uri="{FF2B5EF4-FFF2-40B4-BE49-F238E27FC236}">
                <a16:creationId xmlns:a16="http://schemas.microsoft.com/office/drawing/2014/main" id="{CB5709DE-6B9D-6F3C-9817-51F8A78B0A6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606221" y="4543108"/>
            <a:ext cx="1963558" cy="1030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244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2331AF-9F0F-B2D7-BB4B-5E19F5242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1531065" cy="681037"/>
          </a:xfrm>
        </p:spPr>
        <p:txBody>
          <a:bodyPr>
            <a:normAutofit fontScale="90000"/>
          </a:bodyPr>
          <a:lstStyle/>
          <a:p>
            <a:r>
              <a:rPr lang="de-DE" dirty="0"/>
              <a:t>am Boden: </a:t>
            </a:r>
            <a:r>
              <a:rPr lang="de-DE" dirty="0" err="1"/>
              <a:t>Reibungskraft+</a:t>
            </a:r>
            <a:r>
              <a:rPr lang="de-DE" b="1" dirty="0" err="1"/>
              <a:t>F</a:t>
            </a:r>
            <a:r>
              <a:rPr lang="de-DE" b="1" baseline="-25000" dirty="0" err="1"/>
              <a:t>Grad</a:t>
            </a:r>
            <a:r>
              <a:rPr lang="de-DE" b="1" dirty="0" err="1"/>
              <a:t>+F</a:t>
            </a:r>
            <a:r>
              <a:rPr lang="de-DE" b="1" baseline="-25000" dirty="0" err="1"/>
              <a:t>Cor</a:t>
            </a:r>
            <a:endParaRPr lang="de-DE" b="1" baseline="-25000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5E6DB44B-9E53-6574-8709-46B579322A3D}"/>
              </a:ext>
            </a:extLst>
          </p:cNvPr>
          <p:cNvSpPr txBox="1">
            <a:spLocks/>
          </p:cNvSpPr>
          <p:nvPr/>
        </p:nvSpPr>
        <p:spPr>
          <a:xfrm>
            <a:off x="243811" y="703216"/>
            <a:ext cx="11405134" cy="2933401"/>
          </a:xfrm>
          <a:prstGeom prst="rect">
            <a:avLst/>
          </a:prstGeom>
          <a:solidFill>
            <a:schemeClr val="accent4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dirty="0"/>
              <a:t>Aufgrund der rauen Erdoberfläche spürt das Luftpaket die Reibung.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dirty="0"/>
              <a:t>Die Reibungskraft </a:t>
            </a:r>
            <a:r>
              <a:rPr lang="de-DE" b="1" dirty="0"/>
              <a:t>F</a:t>
            </a:r>
            <a:r>
              <a:rPr lang="de-DE" b="1" baseline="-25000" dirty="0"/>
              <a:t>R  </a:t>
            </a:r>
            <a:r>
              <a:rPr lang="de-DE" dirty="0"/>
              <a:t>(                   )</a:t>
            </a:r>
            <a:r>
              <a:rPr lang="de-DE" baseline="-25000" dirty="0"/>
              <a:t>  </a:t>
            </a:r>
            <a:r>
              <a:rPr lang="de-DE" dirty="0"/>
              <a:t>ist immer entgegengesetzt zu der Windrichtung und senkrecht zu der Corioliskraft.   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dirty="0"/>
              <a:t>Die Windrichtung resultiert aus dem Kräftediagramm.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dirty="0"/>
              <a:t>Der Wind schneidet die Isobaren.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dirty="0"/>
              <a:t>Der Wind weht bis annähernd 45° in Richtung des tiefen Luftdrucks.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dirty="0"/>
          </a:p>
          <a:p>
            <a:pPr marL="0" indent="0" algn="ctr">
              <a:buFont typeface="Arial" panose="020B0604020202020204" pitchFamily="34" charset="0"/>
              <a:buNone/>
            </a:pPr>
            <a:endParaRPr lang="de-DE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de-DE" dirty="0"/>
              <a:t>   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AC92493-A835-7765-4E3A-663849B2BFEB}"/>
              </a:ext>
            </a:extLst>
          </p:cNvPr>
          <p:cNvSpPr/>
          <p:nvPr/>
        </p:nvSpPr>
        <p:spPr>
          <a:xfrm>
            <a:off x="1626641" y="3892905"/>
            <a:ext cx="2497996" cy="2528078"/>
          </a:xfrm>
          <a:prstGeom prst="ellips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1F20F38-163D-C927-8392-3CBAE7ED9F0F}"/>
              </a:ext>
            </a:extLst>
          </p:cNvPr>
          <p:cNvSpPr/>
          <p:nvPr/>
        </p:nvSpPr>
        <p:spPr>
          <a:xfrm>
            <a:off x="2186108" y="4493104"/>
            <a:ext cx="1430473" cy="1300560"/>
          </a:xfrm>
          <a:prstGeom prst="ellips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AA33444A-9FB7-970A-62AF-8007A9F417D9}"/>
              </a:ext>
            </a:extLst>
          </p:cNvPr>
          <p:cNvSpPr txBox="1"/>
          <p:nvPr/>
        </p:nvSpPr>
        <p:spPr>
          <a:xfrm>
            <a:off x="2671489" y="4853039"/>
            <a:ext cx="414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T</a:t>
            </a:r>
          </a:p>
        </p:txBody>
      </p:sp>
      <p:grpSp>
        <p:nvGrpSpPr>
          <p:cNvPr id="42" name="Gruppieren 41">
            <a:extLst>
              <a:ext uri="{FF2B5EF4-FFF2-40B4-BE49-F238E27FC236}">
                <a16:creationId xmlns:a16="http://schemas.microsoft.com/office/drawing/2014/main" id="{57B9D571-F0E7-FFB5-6A05-AA0831F4B5F7}"/>
              </a:ext>
            </a:extLst>
          </p:cNvPr>
          <p:cNvGrpSpPr/>
          <p:nvPr/>
        </p:nvGrpSpPr>
        <p:grpSpPr>
          <a:xfrm>
            <a:off x="7455584" y="3836616"/>
            <a:ext cx="2497996" cy="2528078"/>
            <a:chOff x="3737899" y="3611867"/>
            <a:chExt cx="2497996" cy="2528078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2D4F1333-AD69-506E-ECB3-6BE8E8BEA536}"/>
                </a:ext>
              </a:extLst>
            </p:cNvPr>
            <p:cNvSpPr/>
            <p:nvPr/>
          </p:nvSpPr>
          <p:spPr>
            <a:xfrm>
              <a:off x="3737899" y="3611867"/>
              <a:ext cx="2497996" cy="2528078"/>
            </a:xfrm>
            <a:prstGeom prst="ellips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741FD97B-2EB4-9A52-0918-5A9442DD88B8}"/>
                </a:ext>
              </a:extLst>
            </p:cNvPr>
            <p:cNvSpPr/>
            <p:nvPr/>
          </p:nvSpPr>
          <p:spPr>
            <a:xfrm>
              <a:off x="4297367" y="4244658"/>
              <a:ext cx="1341120" cy="1267968"/>
            </a:xfrm>
            <a:prstGeom prst="ellips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Textfeld 48">
              <a:extLst>
                <a:ext uri="{FF2B5EF4-FFF2-40B4-BE49-F238E27FC236}">
                  <a16:creationId xmlns:a16="http://schemas.microsoft.com/office/drawing/2014/main" id="{46B7739D-8E78-A472-3C46-8EAE501A8A64}"/>
                </a:ext>
              </a:extLst>
            </p:cNvPr>
            <p:cNvSpPr txBox="1"/>
            <p:nvPr/>
          </p:nvSpPr>
          <p:spPr>
            <a:xfrm>
              <a:off x="4782747" y="4572001"/>
              <a:ext cx="4140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200" dirty="0"/>
                <a:t>H</a:t>
              </a:r>
            </a:p>
          </p:txBody>
        </p:sp>
      </p:grpSp>
      <p:sp>
        <p:nvSpPr>
          <p:cNvPr id="27" name="Textfeld 26">
            <a:extLst>
              <a:ext uri="{FF2B5EF4-FFF2-40B4-BE49-F238E27FC236}">
                <a16:creationId xmlns:a16="http://schemas.microsoft.com/office/drawing/2014/main" id="{E311D885-55D1-0B4D-A489-530BBB8FB52B}"/>
              </a:ext>
            </a:extLst>
          </p:cNvPr>
          <p:cNvSpPr txBox="1"/>
          <p:nvPr/>
        </p:nvSpPr>
        <p:spPr>
          <a:xfrm>
            <a:off x="4660888" y="4059991"/>
            <a:ext cx="1560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Nordhalbkugel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3D456FF0-C690-4296-D5C7-1E2AD533466D}"/>
              </a:ext>
            </a:extLst>
          </p:cNvPr>
          <p:cNvSpPr txBox="1"/>
          <p:nvPr/>
        </p:nvSpPr>
        <p:spPr>
          <a:xfrm>
            <a:off x="5375929" y="6016593"/>
            <a:ext cx="1521923" cy="369332"/>
          </a:xfrm>
          <a:prstGeom prst="rect">
            <a:avLst/>
          </a:prstGeom>
          <a:noFill/>
          <a:effectLst>
            <a:reflection endPos="0" dir="5400000" sy="-100000" algn="bl" rotWithShape="0"/>
          </a:effectLst>
          <a:scene3d>
            <a:camera prst="orthographicFront">
              <a:rot lat="0" lon="10800000" rev="0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r>
              <a:rPr lang="de-DE" dirty="0"/>
              <a:t>Südhalbkugel</a:t>
            </a:r>
          </a:p>
        </p:txBody>
      </p:sp>
      <p:grpSp>
        <p:nvGrpSpPr>
          <p:cNvPr id="98" name="Gruppieren 97">
            <a:extLst>
              <a:ext uri="{FF2B5EF4-FFF2-40B4-BE49-F238E27FC236}">
                <a16:creationId xmlns:a16="http://schemas.microsoft.com/office/drawing/2014/main" id="{E6AC98EB-8954-BA2B-4B26-4574FE4D9145}"/>
              </a:ext>
            </a:extLst>
          </p:cNvPr>
          <p:cNvGrpSpPr/>
          <p:nvPr/>
        </p:nvGrpSpPr>
        <p:grpSpPr>
          <a:xfrm>
            <a:off x="4672697" y="4082533"/>
            <a:ext cx="2279514" cy="2282161"/>
            <a:chOff x="4672697" y="4082533"/>
            <a:chExt cx="2279514" cy="2282161"/>
          </a:xfrm>
        </p:grpSpPr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25C833B9-CB9F-2CDC-D87B-0A8FD18D0739}"/>
                </a:ext>
              </a:extLst>
            </p:cNvPr>
            <p:cNvSpPr/>
            <p:nvPr/>
          </p:nvSpPr>
          <p:spPr>
            <a:xfrm>
              <a:off x="4672697" y="4082533"/>
              <a:ext cx="2279514" cy="2282161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60" name="Gruppieren 59">
              <a:extLst>
                <a:ext uri="{FF2B5EF4-FFF2-40B4-BE49-F238E27FC236}">
                  <a16:creationId xmlns:a16="http://schemas.microsoft.com/office/drawing/2014/main" id="{654CACA5-74F5-0868-7BE1-156B465DC997}"/>
                </a:ext>
              </a:extLst>
            </p:cNvPr>
            <p:cNvGrpSpPr/>
            <p:nvPr/>
          </p:nvGrpSpPr>
          <p:grpSpPr>
            <a:xfrm>
              <a:off x="4767818" y="4428315"/>
              <a:ext cx="1635351" cy="1434222"/>
              <a:chOff x="4786193" y="4407203"/>
              <a:chExt cx="1635351" cy="1434222"/>
            </a:xfrm>
          </p:grpSpPr>
          <p:grpSp>
            <p:nvGrpSpPr>
              <p:cNvPr id="26" name="Gruppieren 25">
                <a:extLst>
                  <a:ext uri="{FF2B5EF4-FFF2-40B4-BE49-F238E27FC236}">
                    <a16:creationId xmlns:a16="http://schemas.microsoft.com/office/drawing/2014/main" id="{E9BF91AD-7710-C33A-8616-6E99245A08D9}"/>
                  </a:ext>
                </a:extLst>
              </p:cNvPr>
              <p:cNvGrpSpPr/>
              <p:nvPr/>
            </p:nvGrpSpPr>
            <p:grpSpPr>
              <a:xfrm>
                <a:off x="4786193" y="4407203"/>
                <a:ext cx="1474464" cy="1083679"/>
                <a:chOff x="3993985" y="4029935"/>
                <a:chExt cx="1474464" cy="1083679"/>
              </a:xfrm>
            </p:grpSpPr>
            <p:pic>
              <p:nvPicPr>
                <p:cNvPr id="29" name="Grafik 28">
                  <a:extLst>
                    <a:ext uri="{FF2B5EF4-FFF2-40B4-BE49-F238E27FC236}">
                      <a16:creationId xmlns:a16="http://schemas.microsoft.com/office/drawing/2014/main" id="{4A14C766-6380-51C7-4CA7-7A933103110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4625249" y="4596437"/>
                  <a:ext cx="355600" cy="317500"/>
                </a:xfrm>
                <a:prstGeom prst="rect">
                  <a:avLst/>
                </a:prstGeom>
              </p:spPr>
            </p:pic>
            <p:sp>
              <p:nvSpPr>
                <p:cNvPr id="30" name="Textfeld 29">
                  <a:extLst>
                    <a:ext uri="{FF2B5EF4-FFF2-40B4-BE49-F238E27FC236}">
                      <a16:creationId xmlns:a16="http://schemas.microsoft.com/office/drawing/2014/main" id="{D5DC682C-565D-BC6B-2CCC-CFA3A291BAAB}"/>
                    </a:ext>
                  </a:extLst>
                </p:cNvPr>
                <p:cNvSpPr txBox="1"/>
                <p:nvPr/>
              </p:nvSpPr>
              <p:spPr>
                <a:xfrm>
                  <a:off x="3993985" y="4744282"/>
                  <a:ext cx="598881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de-DE" b="1" dirty="0" err="1"/>
                    <a:t>F</a:t>
                  </a:r>
                  <a:r>
                    <a:rPr lang="de-DE" b="1" baseline="-25000" dirty="0" err="1"/>
                    <a:t>Grad</a:t>
                  </a:r>
                  <a:endParaRPr lang="de-DE" dirty="0"/>
                </a:p>
              </p:txBody>
            </p:sp>
            <p:cxnSp>
              <p:nvCxnSpPr>
                <p:cNvPr id="32" name="Gerade Verbindung mit Pfeil 31">
                  <a:extLst>
                    <a:ext uri="{FF2B5EF4-FFF2-40B4-BE49-F238E27FC236}">
                      <a16:creationId xmlns:a16="http://schemas.microsoft.com/office/drawing/2014/main" id="{F69BDEE8-33F8-93E9-D6DF-76C9257DE0D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 flipV="1">
                  <a:off x="4713425" y="4579666"/>
                  <a:ext cx="541769" cy="11518"/>
                </a:xfrm>
                <a:prstGeom prst="straightConnector1">
                  <a:avLst/>
                </a:prstGeom>
                <a:ln w="22225">
                  <a:solidFill>
                    <a:srgbClr val="7030A0"/>
                  </a:solidFill>
                  <a:tailEnd type="arrow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Gerade Verbindung mit Pfeil 32">
                  <a:extLst>
                    <a:ext uri="{FF2B5EF4-FFF2-40B4-BE49-F238E27FC236}">
                      <a16:creationId xmlns:a16="http://schemas.microsoft.com/office/drawing/2014/main" id="{F94D026B-2B43-971B-CD6C-D81716FE209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2700000" flipH="1" flipV="1">
                  <a:off x="4225634" y="4533062"/>
                  <a:ext cx="648000" cy="11518"/>
                </a:xfrm>
                <a:prstGeom prst="straightConnector1">
                  <a:avLst/>
                </a:prstGeom>
                <a:ln w="22225">
                  <a:solidFill>
                    <a:srgbClr val="FFA2D4"/>
                  </a:solidFill>
                  <a:tailEnd type="arrow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" name="Textfeld 33">
                  <a:extLst>
                    <a:ext uri="{FF2B5EF4-FFF2-40B4-BE49-F238E27FC236}">
                      <a16:creationId xmlns:a16="http://schemas.microsoft.com/office/drawing/2014/main" id="{226B90A7-0195-F297-2E91-36CBB18B77BA}"/>
                    </a:ext>
                  </a:extLst>
                </p:cNvPr>
                <p:cNvSpPr txBox="1"/>
                <p:nvPr/>
              </p:nvSpPr>
              <p:spPr>
                <a:xfrm>
                  <a:off x="4963631" y="4029935"/>
                  <a:ext cx="50481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 dirty="0" err="1"/>
                    <a:t>F</a:t>
                  </a:r>
                  <a:r>
                    <a:rPr lang="de-DE" b="1" baseline="-25000" dirty="0" err="1"/>
                    <a:t>Cor</a:t>
                  </a:r>
                  <a:endParaRPr lang="de-DE" b="1" baseline="-25000" dirty="0"/>
                </a:p>
              </p:txBody>
            </p:sp>
          </p:grpSp>
          <p:grpSp>
            <p:nvGrpSpPr>
              <p:cNvPr id="59" name="Gruppieren 58">
                <a:extLst>
                  <a:ext uri="{FF2B5EF4-FFF2-40B4-BE49-F238E27FC236}">
                    <a16:creationId xmlns:a16="http://schemas.microsoft.com/office/drawing/2014/main" id="{DF9A25CB-A82B-9197-160A-B3BEF106CF5F}"/>
                  </a:ext>
                </a:extLst>
              </p:cNvPr>
              <p:cNvGrpSpPr/>
              <p:nvPr/>
            </p:nvGrpSpPr>
            <p:grpSpPr>
              <a:xfrm>
                <a:off x="4867391" y="4696190"/>
                <a:ext cx="1554153" cy="1145235"/>
                <a:chOff x="4867391" y="4696190"/>
                <a:chExt cx="1554153" cy="1145235"/>
              </a:xfrm>
            </p:grpSpPr>
            <p:cxnSp>
              <p:nvCxnSpPr>
                <p:cNvPr id="51" name="Gerade Verbindung mit Pfeil 50">
                  <a:extLst>
                    <a:ext uri="{FF2B5EF4-FFF2-40B4-BE49-F238E27FC236}">
                      <a16:creationId xmlns:a16="http://schemas.microsoft.com/office/drawing/2014/main" id="{6F32F4D4-3ADA-718B-36B8-31FD5DB8E14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3500000" flipH="1" flipV="1">
                  <a:off x="5496745" y="5360353"/>
                  <a:ext cx="541769" cy="11518"/>
                </a:xfrm>
                <a:prstGeom prst="straightConnector1">
                  <a:avLst/>
                </a:prstGeom>
                <a:ln w="22225">
                  <a:solidFill>
                    <a:schemeClr val="tx1"/>
                  </a:solidFill>
                  <a:tailEnd type="arrow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Gerade Verbindung mit Pfeil 51">
                  <a:extLst>
                    <a:ext uri="{FF2B5EF4-FFF2-40B4-BE49-F238E27FC236}">
                      <a16:creationId xmlns:a16="http://schemas.microsoft.com/office/drawing/2014/main" id="{397DB873-0C42-0B39-E801-CDECA1C0315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3500000" flipH="1" flipV="1">
                  <a:off x="5914249" y="4961316"/>
                  <a:ext cx="541769" cy="11518"/>
                </a:xfrm>
                <a:prstGeom prst="straightConnector1">
                  <a:avLst/>
                </a:prstGeom>
                <a:ln w="22225">
                  <a:solidFill>
                    <a:srgbClr val="FF0000"/>
                  </a:solidFill>
                  <a:prstDash val="dash"/>
                  <a:tailEnd type="non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Gerade Verbindung mit Pfeil 52">
                  <a:extLst>
                    <a:ext uri="{FF2B5EF4-FFF2-40B4-BE49-F238E27FC236}">
                      <a16:creationId xmlns:a16="http://schemas.microsoft.com/office/drawing/2014/main" id="{33C4ADFA-909D-A984-C19D-684C3914FCA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 flipV="1">
                  <a:off x="5879775" y="5367113"/>
                  <a:ext cx="541769" cy="11518"/>
                </a:xfrm>
                <a:prstGeom prst="straightConnector1">
                  <a:avLst/>
                </a:prstGeom>
                <a:ln w="22225">
                  <a:solidFill>
                    <a:srgbClr val="FF0000"/>
                  </a:solidFill>
                  <a:prstDash val="dash"/>
                  <a:tailEnd type="non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" name="Textfeld 53">
                  <a:extLst>
                    <a:ext uri="{FF2B5EF4-FFF2-40B4-BE49-F238E27FC236}">
                      <a16:creationId xmlns:a16="http://schemas.microsoft.com/office/drawing/2014/main" id="{40734760-22EE-CCE8-E19F-C10A72056C65}"/>
                    </a:ext>
                  </a:extLst>
                </p:cNvPr>
                <p:cNvSpPr txBox="1"/>
                <p:nvPr/>
              </p:nvSpPr>
              <p:spPr>
                <a:xfrm>
                  <a:off x="5755907" y="5472093"/>
                  <a:ext cx="37702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 dirty="0"/>
                    <a:t>F</a:t>
                  </a:r>
                  <a:r>
                    <a:rPr lang="de-DE" b="1" baseline="-25000" dirty="0"/>
                    <a:t>R</a:t>
                  </a:r>
                </a:p>
              </p:txBody>
            </p:sp>
            <p:cxnSp>
              <p:nvCxnSpPr>
                <p:cNvPr id="55" name="Gerade Verbindung mit Pfeil 54">
                  <a:extLst>
                    <a:ext uri="{FF2B5EF4-FFF2-40B4-BE49-F238E27FC236}">
                      <a16:creationId xmlns:a16="http://schemas.microsoft.com/office/drawing/2014/main" id="{F0320D71-3081-3DA0-9A61-CB0D8CAF550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5607677" y="5148993"/>
                  <a:ext cx="688551" cy="6901"/>
                </a:xfrm>
                <a:prstGeom prst="straightConnector1">
                  <a:avLst/>
                </a:prstGeom>
                <a:ln w="22225">
                  <a:solidFill>
                    <a:srgbClr val="FF0000"/>
                  </a:solidFill>
                  <a:prstDash val="dash"/>
                  <a:tailEnd type="non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Gerade Verbindung mit Pfeil 56">
                  <a:extLst>
                    <a:ext uri="{FF2B5EF4-FFF2-40B4-BE49-F238E27FC236}">
                      <a16:creationId xmlns:a16="http://schemas.microsoft.com/office/drawing/2014/main" id="{CCEEDA76-77C0-7D18-8FF8-60F857A1FB7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4867391" y="5137320"/>
                  <a:ext cx="688551" cy="6901"/>
                </a:xfrm>
                <a:prstGeom prst="straightConnector1">
                  <a:avLst/>
                </a:prstGeom>
                <a:ln w="22225">
                  <a:solidFill>
                    <a:schemeClr val="accent6"/>
                  </a:solidFill>
                  <a:prstDash val="solid"/>
                  <a:tailEnd type="arrow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62" name="Gruppieren 61">
            <a:extLst>
              <a:ext uri="{FF2B5EF4-FFF2-40B4-BE49-F238E27FC236}">
                <a16:creationId xmlns:a16="http://schemas.microsoft.com/office/drawing/2014/main" id="{C03BBE31-2E96-2F85-44E4-78256883F567}"/>
              </a:ext>
            </a:extLst>
          </p:cNvPr>
          <p:cNvGrpSpPr/>
          <p:nvPr/>
        </p:nvGrpSpPr>
        <p:grpSpPr>
          <a:xfrm>
            <a:off x="2996837" y="4413063"/>
            <a:ext cx="1635351" cy="1434222"/>
            <a:chOff x="4786193" y="4407203"/>
            <a:chExt cx="1635351" cy="1434222"/>
          </a:xfrm>
        </p:grpSpPr>
        <p:grpSp>
          <p:nvGrpSpPr>
            <p:cNvPr id="63" name="Gruppieren 62">
              <a:extLst>
                <a:ext uri="{FF2B5EF4-FFF2-40B4-BE49-F238E27FC236}">
                  <a16:creationId xmlns:a16="http://schemas.microsoft.com/office/drawing/2014/main" id="{B07374F8-F3D7-E204-3E25-FABDD000DF33}"/>
                </a:ext>
              </a:extLst>
            </p:cNvPr>
            <p:cNvGrpSpPr/>
            <p:nvPr/>
          </p:nvGrpSpPr>
          <p:grpSpPr>
            <a:xfrm>
              <a:off x="4786193" y="4407203"/>
              <a:ext cx="1474464" cy="1083679"/>
              <a:chOff x="3993985" y="4029935"/>
              <a:chExt cx="1474464" cy="1083679"/>
            </a:xfrm>
          </p:grpSpPr>
          <p:pic>
            <p:nvPicPr>
              <p:cNvPr id="71" name="Grafik 70">
                <a:extLst>
                  <a:ext uri="{FF2B5EF4-FFF2-40B4-BE49-F238E27FC236}">
                    <a16:creationId xmlns:a16="http://schemas.microsoft.com/office/drawing/2014/main" id="{B5FAAC4B-AA63-504B-E926-11C4ED3DBA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625249" y="4596437"/>
                <a:ext cx="355600" cy="317500"/>
              </a:xfrm>
              <a:prstGeom prst="rect">
                <a:avLst/>
              </a:prstGeom>
            </p:spPr>
          </p:pic>
          <p:sp>
            <p:nvSpPr>
              <p:cNvPr id="72" name="Textfeld 71">
                <a:extLst>
                  <a:ext uri="{FF2B5EF4-FFF2-40B4-BE49-F238E27FC236}">
                    <a16:creationId xmlns:a16="http://schemas.microsoft.com/office/drawing/2014/main" id="{AA209941-88DB-DF2E-C1AB-D1141F218942}"/>
                  </a:ext>
                </a:extLst>
              </p:cNvPr>
              <p:cNvSpPr txBox="1"/>
              <p:nvPr/>
            </p:nvSpPr>
            <p:spPr>
              <a:xfrm>
                <a:off x="3993985" y="4744282"/>
                <a:ext cx="59888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DE" b="1" dirty="0" err="1"/>
                  <a:t>F</a:t>
                </a:r>
                <a:r>
                  <a:rPr lang="de-DE" b="1" baseline="-25000" dirty="0" err="1"/>
                  <a:t>Grad</a:t>
                </a:r>
                <a:endParaRPr lang="de-DE" dirty="0"/>
              </a:p>
            </p:txBody>
          </p:sp>
          <p:cxnSp>
            <p:nvCxnSpPr>
              <p:cNvPr id="73" name="Gerade Verbindung mit Pfeil 72">
                <a:extLst>
                  <a:ext uri="{FF2B5EF4-FFF2-40B4-BE49-F238E27FC236}">
                    <a16:creationId xmlns:a16="http://schemas.microsoft.com/office/drawing/2014/main" id="{DC2987DB-E7C1-E89C-0506-84FC9C53C899}"/>
                  </a:ext>
                </a:extLst>
              </p:cNvPr>
              <p:cNvCxnSpPr>
                <a:cxnSpLocks/>
              </p:cNvCxnSpPr>
              <p:nvPr/>
            </p:nvCxnSpPr>
            <p:spPr>
              <a:xfrm rot="8100000" flipH="1" flipV="1">
                <a:off x="4713425" y="4579666"/>
                <a:ext cx="541769" cy="11518"/>
              </a:xfrm>
              <a:prstGeom prst="straightConnector1">
                <a:avLst/>
              </a:prstGeom>
              <a:ln w="22225">
                <a:solidFill>
                  <a:srgbClr val="7030A0"/>
                </a:solidFill>
                <a:tailEnd type="arrow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Gerade Verbindung mit Pfeil 73">
                <a:extLst>
                  <a:ext uri="{FF2B5EF4-FFF2-40B4-BE49-F238E27FC236}">
                    <a16:creationId xmlns:a16="http://schemas.microsoft.com/office/drawing/2014/main" id="{1A9359DF-46CC-6080-1369-6ECBECAE20B2}"/>
                  </a:ext>
                </a:extLst>
              </p:cNvPr>
              <p:cNvCxnSpPr>
                <a:cxnSpLocks/>
              </p:cNvCxnSpPr>
              <p:nvPr/>
            </p:nvCxnSpPr>
            <p:spPr>
              <a:xfrm rot="2700000" flipH="1" flipV="1">
                <a:off x="4225634" y="4533062"/>
                <a:ext cx="648000" cy="11518"/>
              </a:xfrm>
              <a:prstGeom prst="straightConnector1">
                <a:avLst/>
              </a:prstGeom>
              <a:ln w="22225">
                <a:solidFill>
                  <a:srgbClr val="FFA2D4"/>
                </a:solidFill>
                <a:tailEnd type="arrow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Textfeld 74">
                <a:extLst>
                  <a:ext uri="{FF2B5EF4-FFF2-40B4-BE49-F238E27FC236}">
                    <a16:creationId xmlns:a16="http://schemas.microsoft.com/office/drawing/2014/main" id="{D67D7969-EFB6-749E-254F-6D5C1052A683}"/>
                  </a:ext>
                </a:extLst>
              </p:cNvPr>
              <p:cNvSpPr txBox="1"/>
              <p:nvPr/>
            </p:nvSpPr>
            <p:spPr>
              <a:xfrm>
                <a:off x="4963631" y="4029935"/>
                <a:ext cx="5048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 dirty="0" err="1"/>
                  <a:t>F</a:t>
                </a:r>
                <a:r>
                  <a:rPr lang="de-DE" b="1" baseline="-25000" dirty="0" err="1"/>
                  <a:t>Cor</a:t>
                </a:r>
                <a:endParaRPr lang="de-DE" b="1" baseline="-25000" dirty="0"/>
              </a:p>
            </p:txBody>
          </p:sp>
        </p:grpSp>
        <p:grpSp>
          <p:nvGrpSpPr>
            <p:cNvPr id="64" name="Gruppieren 63">
              <a:extLst>
                <a:ext uri="{FF2B5EF4-FFF2-40B4-BE49-F238E27FC236}">
                  <a16:creationId xmlns:a16="http://schemas.microsoft.com/office/drawing/2014/main" id="{3E99FAAF-38B8-994E-CF63-079D900CF059}"/>
                </a:ext>
              </a:extLst>
            </p:cNvPr>
            <p:cNvGrpSpPr/>
            <p:nvPr/>
          </p:nvGrpSpPr>
          <p:grpSpPr>
            <a:xfrm>
              <a:off x="4867391" y="4696190"/>
              <a:ext cx="1554153" cy="1145235"/>
              <a:chOff x="4867391" y="4696190"/>
              <a:chExt cx="1554153" cy="1145235"/>
            </a:xfrm>
          </p:grpSpPr>
          <p:cxnSp>
            <p:nvCxnSpPr>
              <p:cNvPr id="65" name="Gerade Verbindung mit Pfeil 64">
                <a:extLst>
                  <a:ext uri="{FF2B5EF4-FFF2-40B4-BE49-F238E27FC236}">
                    <a16:creationId xmlns:a16="http://schemas.microsoft.com/office/drawing/2014/main" id="{CA859163-B309-F4F5-4410-3CE06F52989A}"/>
                  </a:ext>
                </a:extLst>
              </p:cNvPr>
              <p:cNvCxnSpPr>
                <a:cxnSpLocks/>
              </p:cNvCxnSpPr>
              <p:nvPr/>
            </p:nvCxnSpPr>
            <p:spPr>
              <a:xfrm rot="13500000" flipH="1" flipV="1">
                <a:off x="5496745" y="5360353"/>
                <a:ext cx="541769" cy="11518"/>
              </a:xfrm>
              <a:prstGeom prst="straightConnector1">
                <a:avLst/>
              </a:prstGeom>
              <a:ln w="22225">
                <a:solidFill>
                  <a:srgbClr val="000000"/>
                </a:solidFill>
                <a:tailEnd type="arrow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Gerade Verbindung mit Pfeil 65">
                <a:extLst>
                  <a:ext uri="{FF2B5EF4-FFF2-40B4-BE49-F238E27FC236}">
                    <a16:creationId xmlns:a16="http://schemas.microsoft.com/office/drawing/2014/main" id="{308F28E9-55CD-4ABD-7ECD-AD91DB963454}"/>
                  </a:ext>
                </a:extLst>
              </p:cNvPr>
              <p:cNvCxnSpPr>
                <a:cxnSpLocks/>
              </p:cNvCxnSpPr>
              <p:nvPr/>
            </p:nvCxnSpPr>
            <p:spPr>
              <a:xfrm rot="13500000" flipH="1" flipV="1">
                <a:off x="5914249" y="4961316"/>
                <a:ext cx="541769" cy="11518"/>
              </a:xfrm>
              <a:prstGeom prst="straightConnector1">
                <a:avLst/>
              </a:prstGeom>
              <a:ln w="22225">
                <a:solidFill>
                  <a:srgbClr val="FF0000"/>
                </a:solidFill>
                <a:prstDash val="dash"/>
                <a:tailEnd type="non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Gerade Verbindung mit Pfeil 66">
                <a:extLst>
                  <a:ext uri="{FF2B5EF4-FFF2-40B4-BE49-F238E27FC236}">
                    <a16:creationId xmlns:a16="http://schemas.microsoft.com/office/drawing/2014/main" id="{BA86B294-E3C7-830E-28AC-B32F82CE9918}"/>
                  </a:ext>
                </a:extLst>
              </p:cNvPr>
              <p:cNvCxnSpPr>
                <a:cxnSpLocks/>
              </p:cNvCxnSpPr>
              <p:nvPr/>
            </p:nvCxnSpPr>
            <p:spPr>
              <a:xfrm rot="8100000" flipH="1" flipV="1">
                <a:off x="5879775" y="5367113"/>
                <a:ext cx="541769" cy="11518"/>
              </a:xfrm>
              <a:prstGeom prst="straightConnector1">
                <a:avLst/>
              </a:prstGeom>
              <a:ln w="22225">
                <a:solidFill>
                  <a:srgbClr val="FF0000"/>
                </a:solidFill>
                <a:prstDash val="dash"/>
                <a:tailEnd type="non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Textfeld 67">
                <a:extLst>
                  <a:ext uri="{FF2B5EF4-FFF2-40B4-BE49-F238E27FC236}">
                    <a16:creationId xmlns:a16="http://schemas.microsoft.com/office/drawing/2014/main" id="{5704F5EB-5DCE-C313-B554-E7F42A642714}"/>
                  </a:ext>
                </a:extLst>
              </p:cNvPr>
              <p:cNvSpPr txBox="1"/>
              <p:nvPr/>
            </p:nvSpPr>
            <p:spPr>
              <a:xfrm>
                <a:off x="5755907" y="5472093"/>
                <a:ext cx="3770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 dirty="0"/>
                  <a:t>F</a:t>
                </a:r>
                <a:r>
                  <a:rPr lang="de-DE" b="1" baseline="-25000" dirty="0"/>
                  <a:t>R</a:t>
                </a:r>
              </a:p>
            </p:txBody>
          </p:sp>
          <p:cxnSp>
            <p:nvCxnSpPr>
              <p:cNvPr id="69" name="Gerade Verbindung mit Pfeil 68">
                <a:extLst>
                  <a:ext uri="{FF2B5EF4-FFF2-40B4-BE49-F238E27FC236}">
                    <a16:creationId xmlns:a16="http://schemas.microsoft.com/office/drawing/2014/main" id="{D85954C5-8B05-E4F3-0F41-F4EDCAD7AC8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607677" y="5148993"/>
                <a:ext cx="688551" cy="6901"/>
              </a:xfrm>
              <a:prstGeom prst="straightConnector1">
                <a:avLst/>
              </a:prstGeom>
              <a:ln w="22225">
                <a:solidFill>
                  <a:srgbClr val="FF0000"/>
                </a:solidFill>
                <a:prstDash val="dash"/>
                <a:tailEnd type="non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Gerade Verbindung mit Pfeil 69">
                <a:extLst>
                  <a:ext uri="{FF2B5EF4-FFF2-40B4-BE49-F238E27FC236}">
                    <a16:creationId xmlns:a16="http://schemas.microsoft.com/office/drawing/2014/main" id="{5E448509-5D88-3133-12AB-39C3A30BBE2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867391" y="5137320"/>
                <a:ext cx="688551" cy="6901"/>
              </a:xfrm>
              <a:prstGeom prst="straightConnector1">
                <a:avLst/>
              </a:prstGeom>
              <a:ln w="22225">
                <a:solidFill>
                  <a:schemeClr val="accent6"/>
                </a:solidFill>
                <a:prstDash val="solid"/>
                <a:tailEnd type="arrow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6" name="Gruppieren 75">
            <a:extLst>
              <a:ext uri="{FF2B5EF4-FFF2-40B4-BE49-F238E27FC236}">
                <a16:creationId xmlns:a16="http://schemas.microsoft.com/office/drawing/2014/main" id="{9C997554-04EC-F32B-34BB-8E30A89D6A86}"/>
              </a:ext>
            </a:extLst>
          </p:cNvPr>
          <p:cNvGrpSpPr/>
          <p:nvPr/>
        </p:nvGrpSpPr>
        <p:grpSpPr>
          <a:xfrm>
            <a:off x="6921689" y="4421204"/>
            <a:ext cx="1635351" cy="1434222"/>
            <a:chOff x="4786193" y="4407203"/>
            <a:chExt cx="1635351" cy="1434222"/>
          </a:xfrm>
        </p:grpSpPr>
        <p:grpSp>
          <p:nvGrpSpPr>
            <p:cNvPr id="77" name="Gruppieren 76">
              <a:extLst>
                <a:ext uri="{FF2B5EF4-FFF2-40B4-BE49-F238E27FC236}">
                  <a16:creationId xmlns:a16="http://schemas.microsoft.com/office/drawing/2014/main" id="{C6A29F16-E3B6-26C9-576E-ABC6E6CC35E8}"/>
                </a:ext>
              </a:extLst>
            </p:cNvPr>
            <p:cNvGrpSpPr/>
            <p:nvPr/>
          </p:nvGrpSpPr>
          <p:grpSpPr>
            <a:xfrm>
              <a:off x="4786193" y="4407203"/>
              <a:ext cx="1474464" cy="1083679"/>
              <a:chOff x="3993985" y="4029935"/>
              <a:chExt cx="1474464" cy="1083679"/>
            </a:xfrm>
          </p:grpSpPr>
          <p:pic>
            <p:nvPicPr>
              <p:cNvPr id="85" name="Grafik 84">
                <a:extLst>
                  <a:ext uri="{FF2B5EF4-FFF2-40B4-BE49-F238E27FC236}">
                    <a16:creationId xmlns:a16="http://schemas.microsoft.com/office/drawing/2014/main" id="{49D3C7A9-BBA7-9D80-AF6A-B50570BDD11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625249" y="4596437"/>
                <a:ext cx="355600" cy="317500"/>
              </a:xfrm>
              <a:prstGeom prst="rect">
                <a:avLst/>
              </a:prstGeom>
            </p:spPr>
          </p:pic>
          <p:sp>
            <p:nvSpPr>
              <p:cNvPr id="86" name="Textfeld 85">
                <a:extLst>
                  <a:ext uri="{FF2B5EF4-FFF2-40B4-BE49-F238E27FC236}">
                    <a16:creationId xmlns:a16="http://schemas.microsoft.com/office/drawing/2014/main" id="{DD18BE9D-D322-26BB-7618-FF064E0B319D}"/>
                  </a:ext>
                </a:extLst>
              </p:cNvPr>
              <p:cNvSpPr txBox="1"/>
              <p:nvPr/>
            </p:nvSpPr>
            <p:spPr>
              <a:xfrm>
                <a:off x="3993985" y="4744282"/>
                <a:ext cx="59888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DE" b="1" dirty="0" err="1"/>
                  <a:t>F</a:t>
                </a:r>
                <a:r>
                  <a:rPr lang="de-DE" b="1" baseline="-25000" dirty="0" err="1"/>
                  <a:t>Grad</a:t>
                </a:r>
                <a:endParaRPr lang="de-DE" dirty="0"/>
              </a:p>
            </p:txBody>
          </p:sp>
          <p:cxnSp>
            <p:nvCxnSpPr>
              <p:cNvPr id="87" name="Gerade Verbindung mit Pfeil 86">
                <a:extLst>
                  <a:ext uri="{FF2B5EF4-FFF2-40B4-BE49-F238E27FC236}">
                    <a16:creationId xmlns:a16="http://schemas.microsoft.com/office/drawing/2014/main" id="{FCC2422A-67C2-EDBE-3117-C56A4CD15246}"/>
                  </a:ext>
                </a:extLst>
              </p:cNvPr>
              <p:cNvCxnSpPr>
                <a:cxnSpLocks/>
              </p:cNvCxnSpPr>
              <p:nvPr/>
            </p:nvCxnSpPr>
            <p:spPr>
              <a:xfrm rot="8100000" flipH="1" flipV="1">
                <a:off x="4713425" y="4579666"/>
                <a:ext cx="541769" cy="11518"/>
              </a:xfrm>
              <a:prstGeom prst="straightConnector1">
                <a:avLst/>
              </a:prstGeom>
              <a:ln w="22225">
                <a:solidFill>
                  <a:srgbClr val="7030A0"/>
                </a:solidFill>
                <a:tailEnd type="arrow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Gerade Verbindung mit Pfeil 87">
                <a:extLst>
                  <a:ext uri="{FF2B5EF4-FFF2-40B4-BE49-F238E27FC236}">
                    <a16:creationId xmlns:a16="http://schemas.microsoft.com/office/drawing/2014/main" id="{09116F61-0B26-4AF6-9A38-57FB5EE8B8CB}"/>
                  </a:ext>
                </a:extLst>
              </p:cNvPr>
              <p:cNvCxnSpPr>
                <a:cxnSpLocks/>
              </p:cNvCxnSpPr>
              <p:nvPr/>
            </p:nvCxnSpPr>
            <p:spPr>
              <a:xfrm rot="2700000" flipH="1" flipV="1">
                <a:off x="4225634" y="4533062"/>
                <a:ext cx="648000" cy="11518"/>
              </a:xfrm>
              <a:prstGeom prst="straightConnector1">
                <a:avLst/>
              </a:prstGeom>
              <a:ln w="22225">
                <a:solidFill>
                  <a:srgbClr val="FFA2D4"/>
                </a:solidFill>
                <a:tailEnd type="arrow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9" name="Textfeld 88">
                <a:extLst>
                  <a:ext uri="{FF2B5EF4-FFF2-40B4-BE49-F238E27FC236}">
                    <a16:creationId xmlns:a16="http://schemas.microsoft.com/office/drawing/2014/main" id="{849605A3-2608-6038-8CA1-44820E2A1286}"/>
                  </a:ext>
                </a:extLst>
              </p:cNvPr>
              <p:cNvSpPr txBox="1"/>
              <p:nvPr/>
            </p:nvSpPr>
            <p:spPr>
              <a:xfrm>
                <a:off x="4963631" y="4029935"/>
                <a:ext cx="5048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 dirty="0" err="1"/>
                  <a:t>F</a:t>
                </a:r>
                <a:r>
                  <a:rPr lang="de-DE" b="1" baseline="-25000" dirty="0" err="1"/>
                  <a:t>Cor</a:t>
                </a:r>
                <a:endParaRPr lang="de-DE" b="1" baseline="-25000" dirty="0"/>
              </a:p>
            </p:txBody>
          </p:sp>
        </p:grpSp>
        <p:grpSp>
          <p:nvGrpSpPr>
            <p:cNvPr id="78" name="Gruppieren 77">
              <a:extLst>
                <a:ext uri="{FF2B5EF4-FFF2-40B4-BE49-F238E27FC236}">
                  <a16:creationId xmlns:a16="http://schemas.microsoft.com/office/drawing/2014/main" id="{43CA7083-7EFD-B39B-00B1-44DE2CBF8734}"/>
                </a:ext>
              </a:extLst>
            </p:cNvPr>
            <p:cNvGrpSpPr/>
            <p:nvPr/>
          </p:nvGrpSpPr>
          <p:grpSpPr>
            <a:xfrm>
              <a:off x="4867391" y="4696190"/>
              <a:ext cx="1554153" cy="1145235"/>
              <a:chOff x="4867391" y="4696190"/>
              <a:chExt cx="1554153" cy="1145235"/>
            </a:xfrm>
          </p:grpSpPr>
          <p:cxnSp>
            <p:nvCxnSpPr>
              <p:cNvPr id="79" name="Gerade Verbindung mit Pfeil 78">
                <a:extLst>
                  <a:ext uri="{FF2B5EF4-FFF2-40B4-BE49-F238E27FC236}">
                    <a16:creationId xmlns:a16="http://schemas.microsoft.com/office/drawing/2014/main" id="{123D6F13-23E4-245A-F5DC-E9C512F76613}"/>
                  </a:ext>
                </a:extLst>
              </p:cNvPr>
              <p:cNvCxnSpPr>
                <a:cxnSpLocks/>
              </p:cNvCxnSpPr>
              <p:nvPr/>
            </p:nvCxnSpPr>
            <p:spPr>
              <a:xfrm rot="13500000" flipH="1" flipV="1">
                <a:off x="5496745" y="5360353"/>
                <a:ext cx="541769" cy="11518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Gerade Verbindung mit Pfeil 79">
                <a:extLst>
                  <a:ext uri="{FF2B5EF4-FFF2-40B4-BE49-F238E27FC236}">
                    <a16:creationId xmlns:a16="http://schemas.microsoft.com/office/drawing/2014/main" id="{BD0E3874-699F-BF76-68FD-10DFF5052170}"/>
                  </a:ext>
                </a:extLst>
              </p:cNvPr>
              <p:cNvCxnSpPr>
                <a:cxnSpLocks/>
              </p:cNvCxnSpPr>
              <p:nvPr/>
            </p:nvCxnSpPr>
            <p:spPr>
              <a:xfrm rot="13500000" flipH="1" flipV="1">
                <a:off x="5914249" y="4961316"/>
                <a:ext cx="541769" cy="11518"/>
              </a:xfrm>
              <a:prstGeom prst="straightConnector1">
                <a:avLst/>
              </a:prstGeom>
              <a:ln w="22225">
                <a:solidFill>
                  <a:srgbClr val="FF0000"/>
                </a:solidFill>
                <a:prstDash val="dash"/>
                <a:tailEnd type="non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Gerade Verbindung mit Pfeil 80">
                <a:extLst>
                  <a:ext uri="{FF2B5EF4-FFF2-40B4-BE49-F238E27FC236}">
                    <a16:creationId xmlns:a16="http://schemas.microsoft.com/office/drawing/2014/main" id="{3E8680CE-5486-71EA-E68B-B19DAA7BC7DB}"/>
                  </a:ext>
                </a:extLst>
              </p:cNvPr>
              <p:cNvCxnSpPr>
                <a:cxnSpLocks/>
              </p:cNvCxnSpPr>
              <p:nvPr/>
            </p:nvCxnSpPr>
            <p:spPr>
              <a:xfrm rot="8100000" flipH="1" flipV="1">
                <a:off x="5879775" y="5367113"/>
                <a:ext cx="541769" cy="11518"/>
              </a:xfrm>
              <a:prstGeom prst="straightConnector1">
                <a:avLst/>
              </a:prstGeom>
              <a:ln w="22225">
                <a:solidFill>
                  <a:srgbClr val="FF0000"/>
                </a:solidFill>
                <a:prstDash val="dash"/>
                <a:tailEnd type="non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Textfeld 81">
                <a:extLst>
                  <a:ext uri="{FF2B5EF4-FFF2-40B4-BE49-F238E27FC236}">
                    <a16:creationId xmlns:a16="http://schemas.microsoft.com/office/drawing/2014/main" id="{FFC5384B-884A-40B9-B0A1-4F1F49928F4E}"/>
                  </a:ext>
                </a:extLst>
              </p:cNvPr>
              <p:cNvSpPr txBox="1"/>
              <p:nvPr/>
            </p:nvSpPr>
            <p:spPr>
              <a:xfrm>
                <a:off x="5755907" y="5472093"/>
                <a:ext cx="3770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 dirty="0"/>
                  <a:t>F</a:t>
                </a:r>
                <a:r>
                  <a:rPr lang="de-DE" b="1" baseline="-25000" dirty="0"/>
                  <a:t>R</a:t>
                </a:r>
              </a:p>
            </p:txBody>
          </p:sp>
          <p:cxnSp>
            <p:nvCxnSpPr>
              <p:cNvPr id="83" name="Gerade Verbindung mit Pfeil 82">
                <a:extLst>
                  <a:ext uri="{FF2B5EF4-FFF2-40B4-BE49-F238E27FC236}">
                    <a16:creationId xmlns:a16="http://schemas.microsoft.com/office/drawing/2014/main" id="{FAE000E6-DAFB-7399-4668-0857BE5B854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607677" y="5148993"/>
                <a:ext cx="688551" cy="6901"/>
              </a:xfrm>
              <a:prstGeom prst="straightConnector1">
                <a:avLst/>
              </a:prstGeom>
              <a:ln w="22225">
                <a:solidFill>
                  <a:srgbClr val="FF0000"/>
                </a:solidFill>
                <a:prstDash val="dash"/>
                <a:tailEnd type="non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Gerade Verbindung mit Pfeil 83">
                <a:extLst>
                  <a:ext uri="{FF2B5EF4-FFF2-40B4-BE49-F238E27FC236}">
                    <a16:creationId xmlns:a16="http://schemas.microsoft.com/office/drawing/2014/main" id="{B371EFB5-2F28-AE44-AFAD-145A4D9C663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867391" y="5137320"/>
                <a:ext cx="688551" cy="6901"/>
              </a:xfrm>
              <a:prstGeom prst="straightConnector1">
                <a:avLst/>
              </a:prstGeom>
              <a:ln w="22225">
                <a:solidFill>
                  <a:schemeClr val="accent6"/>
                </a:solidFill>
                <a:prstDash val="solid"/>
                <a:tailEnd type="arrow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91" name="Gerade Verbindung mit Pfeil 90">
            <a:extLst>
              <a:ext uri="{FF2B5EF4-FFF2-40B4-BE49-F238E27FC236}">
                <a16:creationId xmlns:a16="http://schemas.microsoft.com/office/drawing/2014/main" id="{AF4C4467-43A0-52AF-2C05-AED97B71CF73}"/>
              </a:ext>
            </a:extLst>
          </p:cNvPr>
          <p:cNvCxnSpPr>
            <a:cxnSpLocks/>
          </p:cNvCxnSpPr>
          <p:nvPr/>
        </p:nvCxnSpPr>
        <p:spPr>
          <a:xfrm rot="-2700000" flipH="1" flipV="1">
            <a:off x="2397902" y="4487345"/>
            <a:ext cx="648000" cy="11518"/>
          </a:xfrm>
          <a:prstGeom prst="straightConnector1">
            <a:avLst/>
          </a:prstGeom>
          <a:ln w="22225">
            <a:solidFill>
              <a:srgbClr val="FFA2D4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Gerade Verbindung mit Pfeil 92">
            <a:extLst>
              <a:ext uri="{FF2B5EF4-FFF2-40B4-BE49-F238E27FC236}">
                <a16:creationId xmlns:a16="http://schemas.microsoft.com/office/drawing/2014/main" id="{A66146F0-4F88-2B02-EBCD-9F2817AAB2D0}"/>
              </a:ext>
            </a:extLst>
          </p:cNvPr>
          <p:cNvCxnSpPr>
            <a:cxnSpLocks/>
          </p:cNvCxnSpPr>
          <p:nvPr/>
        </p:nvCxnSpPr>
        <p:spPr>
          <a:xfrm rot="-8100000" flipH="1" flipV="1">
            <a:off x="1869355" y="5328864"/>
            <a:ext cx="648000" cy="11518"/>
          </a:xfrm>
          <a:prstGeom prst="straightConnector1">
            <a:avLst/>
          </a:prstGeom>
          <a:ln w="22225">
            <a:solidFill>
              <a:srgbClr val="FFA2D4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mit Pfeil 93">
            <a:extLst>
              <a:ext uri="{FF2B5EF4-FFF2-40B4-BE49-F238E27FC236}">
                <a16:creationId xmlns:a16="http://schemas.microsoft.com/office/drawing/2014/main" id="{85CB56EE-FC1A-87F7-9D51-A110B4178519}"/>
              </a:ext>
            </a:extLst>
          </p:cNvPr>
          <p:cNvCxnSpPr>
            <a:cxnSpLocks/>
          </p:cNvCxnSpPr>
          <p:nvPr/>
        </p:nvCxnSpPr>
        <p:spPr>
          <a:xfrm rot="-13500000" flipH="1" flipV="1">
            <a:off x="2632828" y="5817016"/>
            <a:ext cx="648000" cy="11518"/>
          </a:xfrm>
          <a:prstGeom prst="straightConnector1">
            <a:avLst/>
          </a:prstGeom>
          <a:ln w="22225">
            <a:solidFill>
              <a:srgbClr val="FFA2D4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Gerade Verbindung mit Pfeil 94">
            <a:extLst>
              <a:ext uri="{FF2B5EF4-FFF2-40B4-BE49-F238E27FC236}">
                <a16:creationId xmlns:a16="http://schemas.microsoft.com/office/drawing/2014/main" id="{9B2E0978-2E95-D171-E5A8-7A677C3CF9FD}"/>
              </a:ext>
            </a:extLst>
          </p:cNvPr>
          <p:cNvCxnSpPr>
            <a:cxnSpLocks/>
          </p:cNvCxnSpPr>
          <p:nvPr/>
        </p:nvCxnSpPr>
        <p:spPr>
          <a:xfrm rot="-13500000" flipH="1" flipV="1">
            <a:off x="8611778" y="3955214"/>
            <a:ext cx="648000" cy="11518"/>
          </a:xfrm>
          <a:prstGeom prst="straightConnector1">
            <a:avLst/>
          </a:prstGeom>
          <a:ln w="22225">
            <a:solidFill>
              <a:srgbClr val="FFA2D4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rade Verbindung mit Pfeil 95">
            <a:extLst>
              <a:ext uri="{FF2B5EF4-FFF2-40B4-BE49-F238E27FC236}">
                <a16:creationId xmlns:a16="http://schemas.microsoft.com/office/drawing/2014/main" id="{555EF129-B6D7-B231-3521-B5F343DFBF3C}"/>
              </a:ext>
            </a:extLst>
          </p:cNvPr>
          <p:cNvCxnSpPr>
            <a:cxnSpLocks/>
          </p:cNvCxnSpPr>
          <p:nvPr/>
        </p:nvCxnSpPr>
        <p:spPr>
          <a:xfrm rot="-2700000" flipH="1" flipV="1">
            <a:off x="8229804" y="6184786"/>
            <a:ext cx="648000" cy="11518"/>
          </a:xfrm>
          <a:prstGeom prst="straightConnector1">
            <a:avLst/>
          </a:prstGeom>
          <a:ln w="22225">
            <a:solidFill>
              <a:srgbClr val="FFA2D4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Gerade Verbindung mit Pfeil 96">
            <a:extLst>
              <a:ext uri="{FF2B5EF4-FFF2-40B4-BE49-F238E27FC236}">
                <a16:creationId xmlns:a16="http://schemas.microsoft.com/office/drawing/2014/main" id="{4B4683DE-5EF3-E590-2BAE-8486E7D53859}"/>
              </a:ext>
            </a:extLst>
          </p:cNvPr>
          <p:cNvCxnSpPr>
            <a:cxnSpLocks/>
          </p:cNvCxnSpPr>
          <p:nvPr/>
        </p:nvCxnSpPr>
        <p:spPr>
          <a:xfrm rot="13500000" flipH="1" flipV="1">
            <a:off x="9520055" y="5399726"/>
            <a:ext cx="648000" cy="11518"/>
          </a:xfrm>
          <a:prstGeom prst="straightConnector1">
            <a:avLst/>
          </a:prstGeom>
          <a:ln w="22225">
            <a:solidFill>
              <a:srgbClr val="FFA2D4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feld 2">
            <a:extLst>
              <a:ext uri="{FF2B5EF4-FFF2-40B4-BE49-F238E27FC236}">
                <a16:creationId xmlns:a16="http://schemas.microsoft.com/office/drawing/2014/main" id="{158390CF-7642-67B2-A296-2E19A4E4EF6A}"/>
              </a:ext>
            </a:extLst>
          </p:cNvPr>
          <p:cNvSpPr txBox="1"/>
          <p:nvPr/>
        </p:nvSpPr>
        <p:spPr>
          <a:xfrm>
            <a:off x="4708680" y="4066569"/>
            <a:ext cx="1524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Nordhalbkugel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B4DD6963-F8C2-2596-06C0-6636020C381C}"/>
              </a:ext>
            </a:extLst>
          </p:cNvPr>
          <p:cNvSpPr/>
          <p:nvPr/>
        </p:nvSpPr>
        <p:spPr>
          <a:xfrm>
            <a:off x="3507501" y="1252902"/>
            <a:ext cx="1446464" cy="39196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schwarz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B0E1A2B-C0CB-E15E-AF82-D020028EEAF2}"/>
              </a:ext>
            </a:extLst>
          </p:cNvPr>
          <p:cNvSpPr txBox="1"/>
          <p:nvPr/>
        </p:nvSpPr>
        <p:spPr>
          <a:xfrm>
            <a:off x="5266877" y="5963876"/>
            <a:ext cx="1095749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Hilfekarte</a:t>
            </a:r>
          </a:p>
        </p:txBody>
      </p:sp>
    </p:spTree>
    <p:extLst>
      <p:ext uri="{BB962C8B-B14F-4D97-AF65-F5344CB8AC3E}">
        <p14:creationId xmlns:p14="http://schemas.microsoft.com/office/powerpoint/2010/main" val="2413431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B1E31BFB-2CB3-CA57-BC09-06CE4CEB31A8}"/>
              </a:ext>
            </a:extLst>
          </p:cNvPr>
          <p:cNvSpPr txBox="1"/>
          <p:nvPr/>
        </p:nvSpPr>
        <p:spPr>
          <a:xfrm>
            <a:off x="494826" y="742360"/>
            <a:ext cx="7032130" cy="147732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dirty="0"/>
              <a:t>geg.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err="1"/>
              <a:t>Isobarenkarte</a:t>
            </a:r>
            <a:r>
              <a:rPr lang="de-DE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Nordhalbkugel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Am Boden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Breite 40°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778EBA09-F28D-9894-56EE-9D368CBBB1AC}"/>
              </a:ext>
            </a:extLst>
          </p:cNvPr>
          <p:cNvSpPr/>
          <p:nvPr/>
        </p:nvSpPr>
        <p:spPr>
          <a:xfrm>
            <a:off x="3465688" y="2649088"/>
            <a:ext cx="5773926" cy="42026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5B7D9993-0C21-64D4-D583-9FC77A54FE9C}"/>
              </a:ext>
            </a:extLst>
          </p:cNvPr>
          <p:cNvSpPr/>
          <p:nvPr/>
        </p:nvSpPr>
        <p:spPr>
          <a:xfrm>
            <a:off x="0" y="2655331"/>
            <a:ext cx="3465689" cy="42026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1256D65-B41E-91B8-0159-0BAFB30A6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6594"/>
            <a:ext cx="12024360" cy="770021"/>
          </a:xfrm>
        </p:spPr>
        <p:txBody>
          <a:bodyPr>
            <a:normAutofit/>
          </a:bodyPr>
          <a:lstStyle/>
          <a:p>
            <a:r>
              <a:rPr lang="de-DE" dirty="0"/>
              <a:t>Woher weht der Wind?               Beispiel „am Boden“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927C8584-FE0F-55EC-0233-06DACC44F287}"/>
              </a:ext>
            </a:extLst>
          </p:cNvPr>
          <p:cNvSpPr txBox="1"/>
          <p:nvPr/>
        </p:nvSpPr>
        <p:spPr>
          <a:xfrm>
            <a:off x="7622952" y="742359"/>
            <a:ext cx="2648802" cy="73866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ges. </a:t>
            </a:r>
          </a:p>
          <a:p>
            <a:pPr lvl="1"/>
            <a:r>
              <a:rPr lang="de-DE" sz="2400" dirty="0"/>
              <a:t>Windrichtung=?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F6E5C7C0-FC72-7247-FD20-CB403A097BA7}"/>
              </a:ext>
            </a:extLst>
          </p:cNvPr>
          <p:cNvSpPr txBox="1"/>
          <p:nvPr/>
        </p:nvSpPr>
        <p:spPr>
          <a:xfrm>
            <a:off x="661947" y="2285999"/>
            <a:ext cx="655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Lsg</a:t>
            </a:r>
            <a:r>
              <a:rPr lang="de-DE" dirty="0"/>
              <a:t>.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43C39D05-BAA9-5CE0-A59B-A1970C73A7D1}"/>
              </a:ext>
            </a:extLst>
          </p:cNvPr>
          <p:cNvSpPr txBox="1"/>
          <p:nvPr/>
        </p:nvSpPr>
        <p:spPr>
          <a:xfrm>
            <a:off x="0" y="2655331"/>
            <a:ext cx="1317171" cy="36933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Schritt 1.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52B20646-DC41-F4F9-17FB-DFD11B7EC762}"/>
              </a:ext>
            </a:extLst>
          </p:cNvPr>
          <p:cNvSpPr txBox="1"/>
          <p:nvPr/>
        </p:nvSpPr>
        <p:spPr>
          <a:xfrm>
            <a:off x="3464777" y="2659515"/>
            <a:ext cx="1317170" cy="36933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Schritt 2.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4F049DF6-6B96-3A00-0A0A-F1D1465D0EA3}"/>
              </a:ext>
            </a:extLst>
          </p:cNvPr>
          <p:cNvSpPr/>
          <p:nvPr/>
        </p:nvSpPr>
        <p:spPr>
          <a:xfrm>
            <a:off x="9239614" y="2649088"/>
            <a:ext cx="2952386" cy="4208912"/>
          </a:xfrm>
          <a:prstGeom prst="rect">
            <a:avLst/>
          </a:prstGeom>
          <a:gradFill flip="none" rotWithShape="1">
            <a:gsLst>
              <a:gs pos="0">
                <a:srgbClr val="00C2BF">
                  <a:tint val="66000"/>
                  <a:satMod val="160000"/>
                </a:srgbClr>
              </a:gs>
              <a:gs pos="50000">
                <a:srgbClr val="00C2BF">
                  <a:tint val="44500"/>
                  <a:satMod val="160000"/>
                </a:srgbClr>
              </a:gs>
              <a:gs pos="100000">
                <a:srgbClr val="00C2BF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8870DB12-07E0-6D91-6952-5F0A08B7DE2A}"/>
              </a:ext>
            </a:extLst>
          </p:cNvPr>
          <p:cNvSpPr txBox="1"/>
          <p:nvPr/>
        </p:nvSpPr>
        <p:spPr>
          <a:xfrm>
            <a:off x="9253820" y="2654119"/>
            <a:ext cx="1317170" cy="36933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Schritt 3.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C1B2686-F6CF-496C-2611-509E0EA71391}"/>
              </a:ext>
            </a:extLst>
          </p:cNvPr>
          <p:cNvSpPr txBox="1"/>
          <p:nvPr/>
        </p:nvSpPr>
        <p:spPr>
          <a:xfrm>
            <a:off x="9538182" y="3160889"/>
            <a:ext cx="23394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Antwort lautet: </a:t>
            </a:r>
          </a:p>
          <a:p>
            <a:pPr algn="ctr"/>
            <a:r>
              <a:rPr lang="de-DE" dirty="0"/>
              <a:t>der Wind kommt aus Osten! </a:t>
            </a:r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5C46BB9-8F7C-4E0C-35BE-116D02508386}"/>
              </a:ext>
            </a:extLst>
          </p:cNvPr>
          <p:cNvGrpSpPr/>
          <p:nvPr/>
        </p:nvGrpSpPr>
        <p:grpSpPr>
          <a:xfrm>
            <a:off x="5092861" y="788731"/>
            <a:ext cx="1355821" cy="1377476"/>
            <a:chOff x="4672697" y="4082533"/>
            <a:chExt cx="2279514" cy="2282161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0250C569-6F50-0785-7CAA-14DCD3452E8F}"/>
                </a:ext>
              </a:extLst>
            </p:cNvPr>
            <p:cNvSpPr/>
            <p:nvPr/>
          </p:nvSpPr>
          <p:spPr>
            <a:xfrm>
              <a:off x="4672697" y="4082533"/>
              <a:ext cx="2279514" cy="2282161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25" name="Gruppieren 24">
              <a:extLst>
                <a:ext uri="{FF2B5EF4-FFF2-40B4-BE49-F238E27FC236}">
                  <a16:creationId xmlns:a16="http://schemas.microsoft.com/office/drawing/2014/main" id="{BE4CFB9F-3A4B-A5DE-4E3B-BC8461F8A2C7}"/>
                </a:ext>
              </a:extLst>
            </p:cNvPr>
            <p:cNvGrpSpPr/>
            <p:nvPr/>
          </p:nvGrpSpPr>
          <p:grpSpPr>
            <a:xfrm>
              <a:off x="4767816" y="4196903"/>
              <a:ext cx="1635353" cy="1665634"/>
              <a:chOff x="4786191" y="4175791"/>
              <a:chExt cx="1635353" cy="1665634"/>
            </a:xfrm>
          </p:grpSpPr>
          <p:grpSp>
            <p:nvGrpSpPr>
              <p:cNvPr id="26" name="Gruppieren 25">
                <a:extLst>
                  <a:ext uri="{FF2B5EF4-FFF2-40B4-BE49-F238E27FC236}">
                    <a16:creationId xmlns:a16="http://schemas.microsoft.com/office/drawing/2014/main" id="{272E1362-0460-0B26-05F6-9F2C2C444554}"/>
                  </a:ext>
                </a:extLst>
              </p:cNvPr>
              <p:cNvGrpSpPr/>
              <p:nvPr/>
            </p:nvGrpSpPr>
            <p:grpSpPr>
              <a:xfrm>
                <a:off x="4786191" y="4175791"/>
                <a:ext cx="1510037" cy="1455675"/>
                <a:chOff x="3993983" y="3798523"/>
                <a:chExt cx="1510037" cy="1455675"/>
              </a:xfrm>
            </p:grpSpPr>
            <p:pic>
              <p:nvPicPr>
                <p:cNvPr id="65" name="Grafik 64">
                  <a:extLst>
                    <a:ext uri="{FF2B5EF4-FFF2-40B4-BE49-F238E27FC236}">
                      <a16:creationId xmlns:a16="http://schemas.microsoft.com/office/drawing/2014/main" id="{268CDB81-744D-E553-6376-20999AED27A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4625249" y="4596437"/>
                  <a:ext cx="355600" cy="317500"/>
                </a:xfrm>
                <a:prstGeom prst="rect">
                  <a:avLst/>
                </a:prstGeom>
              </p:spPr>
            </p:pic>
            <p:sp>
              <p:nvSpPr>
                <p:cNvPr id="66" name="Textfeld 65">
                  <a:extLst>
                    <a:ext uri="{FF2B5EF4-FFF2-40B4-BE49-F238E27FC236}">
                      <a16:creationId xmlns:a16="http://schemas.microsoft.com/office/drawing/2014/main" id="{70002D2D-913E-EC86-9DEE-08A9D7FD8D73}"/>
                    </a:ext>
                  </a:extLst>
                </p:cNvPr>
                <p:cNvSpPr txBox="1"/>
                <p:nvPr/>
              </p:nvSpPr>
              <p:spPr>
                <a:xfrm>
                  <a:off x="3993983" y="4744283"/>
                  <a:ext cx="949114" cy="50991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de-DE" sz="1400" b="1" dirty="0" err="1"/>
                    <a:t>F</a:t>
                  </a:r>
                  <a:r>
                    <a:rPr lang="de-DE" sz="1400" b="1" baseline="-25000" dirty="0" err="1"/>
                    <a:t>Grad</a:t>
                  </a:r>
                  <a:endParaRPr lang="de-DE" sz="1400" dirty="0"/>
                </a:p>
              </p:txBody>
            </p:sp>
            <p:cxnSp>
              <p:nvCxnSpPr>
                <p:cNvPr id="67" name="Gerade Verbindung mit Pfeil 66">
                  <a:extLst>
                    <a:ext uri="{FF2B5EF4-FFF2-40B4-BE49-F238E27FC236}">
                      <a16:creationId xmlns:a16="http://schemas.microsoft.com/office/drawing/2014/main" id="{A7CF6BA4-561D-5548-220D-728A7CD6158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 flipV="1">
                  <a:off x="4713425" y="4579666"/>
                  <a:ext cx="541769" cy="11518"/>
                </a:xfrm>
                <a:prstGeom prst="straightConnector1">
                  <a:avLst/>
                </a:prstGeom>
                <a:ln w="22225">
                  <a:solidFill>
                    <a:srgbClr val="7030A0"/>
                  </a:solidFill>
                  <a:tailEnd type="arrow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Gerade Verbindung mit Pfeil 67">
                  <a:extLst>
                    <a:ext uri="{FF2B5EF4-FFF2-40B4-BE49-F238E27FC236}">
                      <a16:creationId xmlns:a16="http://schemas.microsoft.com/office/drawing/2014/main" id="{B3664C53-FADA-F129-D988-48076180542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2700000" flipH="1" flipV="1">
                  <a:off x="4225634" y="4533062"/>
                  <a:ext cx="648000" cy="11518"/>
                </a:xfrm>
                <a:prstGeom prst="straightConnector1">
                  <a:avLst/>
                </a:prstGeom>
                <a:ln w="22225">
                  <a:solidFill>
                    <a:srgbClr val="FFA2D4"/>
                  </a:solidFill>
                  <a:tailEnd type="arrow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9" name="Textfeld 68">
                  <a:extLst>
                    <a:ext uri="{FF2B5EF4-FFF2-40B4-BE49-F238E27FC236}">
                      <a16:creationId xmlns:a16="http://schemas.microsoft.com/office/drawing/2014/main" id="{2100C28E-169E-7463-C398-05126163046C}"/>
                    </a:ext>
                  </a:extLst>
                </p:cNvPr>
                <p:cNvSpPr txBox="1"/>
                <p:nvPr/>
              </p:nvSpPr>
              <p:spPr>
                <a:xfrm>
                  <a:off x="4999202" y="3798523"/>
                  <a:ext cx="50481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 dirty="0" err="1"/>
                    <a:t>F</a:t>
                  </a:r>
                  <a:r>
                    <a:rPr lang="de-DE" b="1" baseline="-25000" dirty="0" err="1"/>
                    <a:t>Cor</a:t>
                  </a:r>
                  <a:endParaRPr lang="de-DE" b="1" baseline="-25000" dirty="0"/>
                </a:p>
              </p:txBody>
            </p:sp>
          </p:grpSp>
          <p:grpSp>
            <p:nvGrpSpPr>
              <p:cNvPr id="27" name="Gruppieren 26">
                <a:extLst>
                  <a:ext uri="{FF2B5EF4-FFF2-40B4-BE49-F238E27FC236}">
                    <a16:creationId xmlns:a16="http://schemas.microsoft.com/office/drawing/2014/main" id="{3B80B4EE-93D5-B43E-915A-8FE89E6A93BB}"/>
                  </a:ext>
                </a:extLst>
              </p:cNvPr>
              <p:cNvGrpSpPr/>
              <p:nvPr/>
            </p:nvGrpSpPr>
            <p:grpSpPr>
              <a:xfrm>
                <a:off x="4867391" y="4696190"/>
                <a:ext cx="1554153" cy="1145235"/>
                <a:chOff x="4867391" y="4696190"/>
                <a:chExt cx="1554153" cy="1145235"/>
              </a:xfrm>
            </p:grpSpPr>
            <p:cxnSp>
              <p:nvCxnSpPr>
                <p:cNvPr id="28" name="Gerade Verbindung mit Pfeil 27">
                  <a:extLst>
                    <a:ext uri="{FF2B5EF4-FFF2-40B4-BE49-F238E27FC236}">
                      <a16:creationId xmlns:a16="http://schemas.microsoft.com/office/drawing/2014/main" id="{80965D86-BFA3-CF53-B7AA-E758C58D9BE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3500000" flipH="1" flipV="1">
                  <a:off x="5496745" y="5360353"/>
                  <a:ext cx="541769" cy="11518"/>
                </a:xfrm>
                <a:prstGeom prst="straightConnector1">
                  <a:avLst/>
                </a:prstGeom>
                <a:ln w="22225">
                  <a:solidFill>
                    <a:schemeClr val="tx1"/>
                  </a:solidFill>
                  <a:tailEnd type="arrow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Gerade Verbindung mit Pfeil 28">
                  <a:extLst>
                    <a:ext uri="{FF2B5EF4-FFF2-40B4-BE49-F238E27FC236}">
                      <a16:creationId xmlns:a16="http://schemas.microsoft.com/office/drawing/2014/main" id="{50D4138E-C5CB-7849-50AD-6DF89674980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3500000" flipH="1" flipV="1">
                  <a:off x="5914249" y="4961316"/>
                  <a:ext cx="541769" cy="11518"/>
                </a:xfrm>
                <a:prstGeom prst="straightConnector1">
                  <a:avLst/>
                </a:prstGeom>
                <a:ln w="22225">
                  <a:solidFill>
                    <a:srgbClr val="FF0000"/>
                  </a:solidFill>
                  <a:prstDash val="dash"/>
                  <a:tailEnd type="non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Gerade Verbindung mit Pfeil 31">
                  <a:extLst>
                    <a:ext uri="{FF2B5EF4-FFF2-40B4-BE49-F238E27FC236}">
                      <a16:creationId xmlns:a16="http://schemas.microsoft.com/office/drawing/2014/main" id="{4E3B2391-1228-C393-E352-C293F0300F6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 flipV="1">
                  <a:off x="5879775" y="5367113"/>
                  <a:ext cx="541769" cy="11518"/>
                </a:xfrm>
                <a:prstGeom prst="straightConnector1">
                  <a:avLst/>
                </a:prstGeom>
                <a:ln w="22225">
                  <a:solidFill>
                    <a:srgbClr val="FF0000"/>
                  </a:solidFill>
                  <a:prstDash val="dash"/>
                  <a:tailEnd type="non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" name="Textfeld 32">
                  <a:extLst>
                    <a:ext uri="{FF2B5EF4-FFF2-40B4-BE49-F238E27FC236}">
                      <a16:creationId xmlns:a16="http://schemas.microsoft.com/office/drawing/2014/main" id="{8941FCAF-AEDE-0073-613A-B43A36065B6D}"/>
                    </a:ext>
                  </a:extLst>
                </p:cNvPr>
                <p:cNvSpPr txBox="1"/>
                <p:nvPr/>
              </p:nvSpPr>
              <p:spPr>
                <a:xfrm>
                  <a:off x="5755907" y="5472093"/>
                  <a:ext cx="37702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 dirty="0"/>
                    <a:t>F</a:t>
                  </a:r>
                  <a:r>
                    <a:rPr lang="de-DE" b="1" baseline="-25000" dirty="0"/>
                    <a:t>R</a:t>
                  </a:r>
                </a:p>
              </p:txBody>
            </p:sp>
            <p:cxnSp>
              <p:nvCxnSpPr>
                <p:cNvPr id="37" name="Gerade Verbindung mit Pfeil 36">
                  <a:extLst>
                    <a:ext uri="{FF2B5EF4-FFF2-40B4-BE49-F238E27FC236}">
                      <a16:creationId xmlns:a16="http://schemas.microsoft.com/office/drawing/2014/main" id="{E857C9F5-0BC0-BB2F-5D09-812241034F0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5607677" y="5148993"/>
                  <a:ext cx="688551" cy="6901"/>
                </a:xfrm>
                <a:prstGeom prst="straightConnector1">
                  <a:avLst/>
                </a:prstGeom>
                <a:ln w="22225">
                  <a:solidFill>
                    <a:srgbClr val="FF0000"/>
                  </a:solidFill>
                  <a:prstDash val="dash"/>
                  <a:tailEnd type="non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Gerade Verbindung mit Pfeil 43">
                  <a:extLst>
                    <a:ext uri="{FF2B5EF4-FFF2-40B4-BE49-F238E27FC236}">
                      <a16:creationId xmlns:a16="http://schemas.microsoft.com/office/drawing/2014/main" id="{D5C5A0F0-E0F9-5714-3921-59F0D007020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4867391" y="5137320"/>
                  <a:ext cx="688551" cy="6901"/>
                </a:xfrm>
                <a:prstGeom prst="straightConnector1">
                  <a:avLst/>
                </a:prstGeom>
                <a:ln w="22225">
                  <a:solidFill>
                    <a:schemeClr val="accent6"/>
                  </a:solidFill>
                  <a:prstDash val="solid"/>
                  <a:tailEnd type="arrow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0" name="Textfeld 69">
            <a:extLst>
              <a:ext uri="{FF2B5EF4-FFF2-40B4-BE49-F238E27FC236}">
                <a16:creationId xmlns:a16="http://schemas.microsoft.com/office/drawing/2014/main" id="{10195948-BE59-E643-5F5D-70A3C6098EC7}"/>
              </a:ext>
            </a:extLst>
          </p:cNvPr>
          <p:cNvSpPr txBox="1"/>
          <p:nvPr/>
        </p:nvSpPr>
        <p:spPr>
          <a:xfrm>
            <a:off x="5339224" y="1979737"/>
            <a:ext cx="921214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400" dirty="0"/>
              <a:t>Hilfekarte</a:t>
            </a: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FB4FEDAD-16BA-B5B6-55DD-23A812616A2E}"/>
              </a:ext>
            </a:extLst>
          </p:cNvPr>
          <p:cNvSpPr txBox="1"/>
          <p:nvPr/>
        </p:nvSpPr>
        <p:spPr>
          <a:xfrm>
            <a:off x="5076393" y="721130"/>
            <a:ext cx="12556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Nordhalbkugel</a:t>
            </a:r>
          </a:p>
        </p:txBody>
      </p:sp>
      <p:pic>
        <p:nvPicPr>
          <p:cNvPr id="73" name="Grafik 72">
            <a:extLst>
              <a:ext uri="{FF2B5EF4-FFF2-40B4-BE49-F238E27FC236}">
                <a16:creationId xmlns:a16="http://schemas.microsoft.com/office/drawing/2014/main" id="{E1B4B5BB-019B-0480-D141-7723C255E3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3946" y="4331045"/>
            <a:ext cx="2171700" cy="1155700"/>
          </a:xfrm>
          <a:prstGeom prst="rect">
            <a:avLst/>
          </a:prstGeom>
        </p:spPr>
      </p:pic>
      <p:pic>
        <p:nvPicPr>
          <p:cNvPr id="14" name="Рисунок 1">
            <a:extLst>
              <a:ext uri="{FF2B5EF4-FFF2-40B4-BE49-F238E27FC236}">
                <a16:creationId xmlns:a16="http://schemas.microsoft.com/office/drawing/2014/main" id="{6B4C45F2-7EB7-67AF-EBD8-E542D40160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5537" y="790087"/>
            <a:ext cx="1375198" cy="1386563"/>
          </a:xfrm>
          <a:prstGeom prst="rect">
            <a:avLst/>
          </a:prstGeom>
        </p:spPr>
      </p:pic>
      <p:pic>
        <p:nvPicPr>
          <p:cNvPr id="15" name="Рисунок 1">
            <a:extLst>
              <a:ext uri="{FF2B5EF4-FFF2-40B4-BE49-F238E27FC236}">
                <a16:creationId xmlns:a16="http://schemas.microsoft.com/office/drawing/2014/main" id="{20A5A0A7-FCD2-ED7D-72C7-CC56FB5726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367" y="3121016"/>
            <a:ext cx="2269084" cy="2287837"/>
          </a:xfrm>
          <a:prstGeom prst="rect">
            <a:avLst/>
          </a:prstGeom>
        </p:spPr>
      </p:pic>
      <p:sp>
        <p:nvSpPr>
          <p:cNvPr id="17" name="Ovale Legende 16">
            <a:extLst>
              <a:ext uri="{FF2B5EF4-FFF2-40B4-BE49-F238E27FC236}">
                <a16:creationId xmlns:a16="http://schemas.microsoft.com/office/drawing/2014/main" id="{32756894-0C69-C8DE-84AC-BDF19D461C9F}"/>
              </a:ext>
            </a:extLst>
          </p:cNvPr>
          <p:cNvSpPr/>
          <p:nvPr/>
        </p:nvSpPr>
        <p:spPr>
          <a:xfrm>
            <a:off x="0" y="5761530"/>
            <a:ext cx="1512984" cy="784400"/>
          </a:xfrm>
          <a:prstGeom prst="wedgeEllipseCallout">
            <a:avLst>
              <a:gd name="adj1" fmla="val 4960"/>
              <a:gd name="adj2" fmla="val -121680"/>
            </a:avLst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Tiefdruck-gebiet</a:t>
            </a:r>
          </a:p>
        </p:txBody>
      </p:sp>
      <p:sp>
        <p:nvSpPr>
          <p:cNvPr id="18" name="Ovale Legende 17">
            <a:extLst>
              <a:ext uri="{FF2B5EF4-FFF2-40B4-BE49-F238E27FC236}">
                <a16:creationId xmlns:a16="http://schemas.microsoft.com/office/drawing/2014/main" id="{ECB58E98-4B98-610F-C81C-8E9C48BA6651}"/>
              </a:ext>
            </a:extLst>
          </p:cNvPr>
          <p:cNvSpPr/>
          <p:nvPr/>
        </p:nvSpPr>
        <p:spPr>
          <a:xfrm>
            <a:off x="1512984" y="6355529"/>
            <a:ext cx="1407012" cy="380802"/>
          </a:xfrm>
          <a:prstGeom prst="wedgeEllipseCallout">
            <a:avLst>
              <a:gd name="adj1" fmla="val -21545"/>
              <a:gd name="adj2" fmla="val -406258"/>
            </a:avLst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Isobaren</a:t>
            </a:r>
          </a:p>
        </p:txBody>
      </p:sp>
      <p:grpSp>
        <p:nvGrpSpPr>
          <p:cNvPr id="31" name="Gruppieren 30">
            <a:extLst>
              <a:ext uri="{FF2B5EF4-FFF2-40B4-BE49-F238E27FC236}">
                <a16:creationId xmlns:a16="http://schemas.microsoft.com/office/drawing/2014/main" id="{FEA0D235-C872-CF1E-8F6A-AC535E109A9B}"/>
              </a:ext>
            </a:extLst>
          </p:cNvPr>
          <p:cNvGrpSpPr/>
          <p:nvPr/>
        </p:nvGrpSpPr>
        <p:grpSpPr>
          <a:xfrm>
            <a:off x="6096000" y="3095240"/>
            <a:ext cx="2269084" cy="2287837"/>
            <a:chOff x="5406202" y="2912728"/>
            <a:chExt cx="2269084" cy="2287837"/>
          </a:xfrm>
        </p:grpSpPr>
        <p:pic>
          <p:nvPicPr>
            <p:cNvPr id="30" name="Рисунок 1">
              <a:extLst>
                <a:ext uri="{FF2B5EF4-FFF2-40B4-BE49-F238E27FC236}">
                  <a16:creationId xmlns:a16="http://schemas.microsoft.com/office/drawing/2014/main" id="{3F50DF85-026B-D599-2039-0011D59ED03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406202" y="2912728"/>
              <a:ext cx="2269084" cy="2287837"/>
            </a:xfrm>
            <a:prstGeom prst="rect">
              <a:avLst/>
            </a:prstGeom>
          </p:spPr>
        </p:pic>
        <p:grpSp>
          <p:nvGrpSpPr>
            <p:cNvPr id="7" name="Gruppieren 6">
              <a:extLst>
                <a:ext uri="{FF2B5EF4-FFF2-40B4-BE49-F238E27FC236}">
                  <a16:creationId xmlns:a16="http://schemas.microsoft.com/office/drawing/2014/main" id="{50D2301F-C30F-552A-9284-9B3870603251}"/>
                </a:ext>
              </a:extLst>
            </p:cNvPr>
            <p:cNvGrpSpPr/>
            <p:nvPr/>
          </p:nvGrpSpPr>
          <p:grpSpPr>
            <a:xfrm rot="18898958">
              <a:off x="5723067" y="3342822"/>
              <a:ext cx="1635351" cy="1434222"/>
              <a:chOff x="4786193" y="4407203"/>
              <a:chExt cx="1635351" cy="1434222"/>
            </a:xfrm>
          </p:grpSpPr>
          <p:grpSp>
            <p:nvGrpSpPr>
              <p:cNvPr id="8" name="Gruppieren 7">
                <a:extLst>
                  <a:ext uri="{FF2B5EF4-FFF2-40B4-BE49-F238E27FC236}">
                    <a16:creationId xmlns:a16="http://schemas.microsoft.com/office/drawing/2014/main" id="{E68605B6-BC94-848F-0A3D-2986DE929545}"/>
                  </a:ext>
                </a:extLst>
              </p:cNvPr>
              <p:cNvGrpSpPr/>
              <p:nvPr/>
            </p:nvGrpSpPr>
            <p:grpSpPr>
              <a:xfrm>
                <a:off x="4786193" y="4407203"/>
                <a:ext cx="1474464" cy="1083679"/>
                <a:chOff x="3993985" y="4029935"/>
                <a:chExt cx="1474464" cy="1083679"/>
              </a:xfrm>
            </p:grpSpPr>
            <p:pic>
              <p:nvPicPr>
                <p:cNvPr id="58" name="Grafik 57">
                  <a:extLst>
                    <a:ext uri="{FF2B5EF4-FFF2-40B4-BE49-F238E27FC236}">
                      <a16:creationId xmlns:a16="http://schemas.microsoft.com/office/drawing/2014/main" id="{69423664-A1BF-AFD9-E583-A1F3E19D54E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4625249" y="4596437"/>
                  <a:ext cx="355600" cy="317500"/>
                </a:xfrm>
                <a:prstGeom prst="rect">
                  <a:avLst/>
                </a:prstGeom>
              </p:spPr>
            </p:pic>
            <p:sp>
              <p:nvSpPr>
                <p:cNvPr id="59" name="Textfeld 58">
                  <a:extLst>
                    <a:ext uri="{FF2B5EF4-FFF2-40B4-BE49-F238E27FC236}">
                      <a16:creationId xmlns:a16="http://schemas.microsoft.com/office/drawing/2014/main" id="{DF423E83-A0C5-9BE5-71C3-63A34B7D0B75}"/>
                    </a:ext>
                  </a:extLst>
                </p:cNvPr>
                <p:cNvSpPr txBox="1"/>
                <p:nvPr/>
              </p:nvSpPr>
              <p:spPr>
                <a:xfrm>
                  <a:off x="3993985" y="4744282"/>
                  <a:ext cx="598881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de-DE" b="1" dirty="0" err="1"/>
                    <a:t>F</a:t>
                  </a:r>
                  <a:r>
                    <a:rPr lang="de-DE" b="1" baseline="-25000" dirty="0" err="1"/>
                    <a:t>Grad</a:t>
                  </a:r>
                  <a:endParaRPr lang="de-DE" dirty="0"/>
                </a:p>
              </p:txBody>
            </p:sp>
            <p:cxnSp>
              <p:nvCxnSpPr>
                <p:cNvPr id="60" name="Gerade Verbindung mit Pfeil 59">
                  <a:extLst>
                    <a:ext uri="{FF2B5EF4-FFF2-40B4-BE49-F238E27FC236}">
                      <a16:creationId xmlns:a16="http://schemas.microsoft.com/office/drawing/2014/main" id="{4AABBAD4-B5C0-C978-2BE5-ECEF1F57E5C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 flipV="1">
                  <a:off x="4713425" y="4579666"/>
                  <a:ext cx="541769" cy="11518"/>
                </a:xfrm>
                <a:prstGeom prst="straightConnector1">
                  <a:avLst/>
                </a:prstGeom>
                <a:ln w="22225">
                  <a:solidFill>
                    <a:srgbClr val="7030A0"/>
                  </a:solidFill>
                  <a:tailEnd type="arrow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Gerade Verbindung mit Pfeil 60">
                  <a:extLst>
                    <a:ext uri="{FF2B5EF4-FFF2-40B4-BE49-F238E27FC236}">
                      <a16:creationId xmlns:a16="http://schemas.microsoft.com/office/drawing/2014/main" id="{BF8EF76C-735F-297A-0678-FDAAB699DF3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2700000" flipH="1" flipV="1">
                  <a:off x="4225634" y="4533062"/>
                  <a:ext cx="648000" cy="11518"/>
                </a:xfrm>
                <a:prstGeom prst="straightConnector1">
                  <a:avLst/>
                </a:prstGeom>
                <a:ln w="22225">
                  <a:solidFill>
                    <a:srgbClr val="FFA2D4"/>
                  </a:solidFill>
                  <a:tailEnd type="arrow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2" name="Textfeld 61">
                  <a:extLst>
                    <a:ext uri="{FF2B5EF4-FFF2-40B4-BE49-F238E27FC236}">
                      <a16:creationId xmlns:a16="http://schemas.microsoft.com/office/drawing/2014/main" id="{53EB047F-41D1-63CE-668B-9F4FE23364E9}"/>
                    </a:ext>
                  </a:extLst>
                </p:cNvPr>
                <p:cNvSpPr txBox="1"/>
                <p:nvPr/>
              </p:nvSpPr>
              <p:spPr>
                <a:xfrm>
                  <a:off x="4963631" y="4029935"/>
                  <a:ext cx="50481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 dirty="0" err="1"/>
                    <a:t>F</a:t>
                  </a:r>
                  <a:r>
                    <a:rPr lang="de-DE" b="1" baseline="-25000" dirty="0" err="1"/>
                    <a:t>Cor</a:t>
                  </a:r>
                  <a:endParaRPr lang="de-DE" b="1" baseline="-25000" dirty="0"/>
                </a:p>
              </p:txBody>
            </p:sp>
          </p:grpSp>
          <p:grpSp>
            <p:nvGrpSpPr>
              <p:cNvPr id="9" name="Gruppieren 8">
                <a:extLst>
                  <a:ext uri="{FF2B5EF4-FFF2-40B4-BE49-F238E27FC236}">
                    <a16:creationId xmlns:a16="http://schemas.microsoft.com/office/drawing/2014/main" id="{92C9B13C-E2E3-0F32-0691-3D339221E532}"/>
                  </a:ext>
                </a:extLst>
              </p:cNvPr>
              <p:cNvGrpSpPr/>
              <p:nvPr/>
            </p:nvGrpSpPr>
            <p:grpSpPr>
              <a:xfrm>
                <a:off x="4867391" y="4696190"/>
                <a:ext cx="1554153" cy="1145235"/>
                <a:chOff x="4867391" y="4696190"/>
                <a:chExt cx="1554153" cy="1145235"/>
              </a:xfrm>
            </p:grpSpPr>
            <p:cxnSp>
              <p:nvCxnSpPr>
                <p:cNvPr id="10" name="Gerade Verbindung mit Pfeil 9">
                  <a:extLst>
                    <a:ext uri="{FF2B5EF4-FFF2-40B4-BE49-F238E27FC236}">
                      <a16:creationId xmlns:a16="http://schemas.microsoft.com/office/drawing/2014/main" id="{5E4BA0D6-3FFD-378F-5C65-5D132FF26A6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3500000" flipH="1" flipV="1">
                  <a:off x="5496745" y="5360353"/>
                  <a:ext cx="541769" cy="11518"/>
                </a:xfrm>
                <a:prstGeom prst="straightConnector1">
                  <a:avLst/>
                </a:prstGeom>
                <a:ln w="22225">
                  <a:solidFill>
                    <a:schemeClr val="tx1"/>
                  </a:solidFill>
                  <a:tailEnd type="arrow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Gerade Verbindung mit Pfeil 10">
                  <a:extLst>
                    <a:ext uri="{FF2B5EF4-FFF2-40B4-BE49-F238E27FC236}">
                      <a16:creationId xmlns:a16="http://schemas.microsoft.com/office/drawing/2014/main" id="{A3BEEA7B-7717-A629-B312-6487FA991C0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3500000" flipH="1" flipV="1">
                  <a:off x="5914249" y="4961316"/>
                  <a:ext cx="541769" cy="11518"/>
                </a:xfrm>
                <a:prstGeom prst="straightConnector1">
                  <a:avLst/>
                </a:prstGeom>
                <a:ln w="22225">
                  <a:solidFill>
                    <a:srgbClr val="FF0000"/>
                  </a:solidFill>
                  <a:prstDash val="dash"/>
                  <a:tailEnd type="non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Gerade Verbindung mit Pfeil 11">
                  <a:extLst>
                    <a:ext uri="{FF2B5EF4-FFF2-40B4-BE49-F238E27FC236}">
                      <a16:creationId xmlns:a16="http://schemas.microsoft.com/office/drawing/2014/main" id="{C8E2F5AC-AFBA-4D77-3047-CA3C98B0276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 flipV="1">
                  <a:off x="5879775" y="5367113"/>
                  <a:ext cx="541769" cy="11518"/>
                </a:xfrm>
                <a:prstGeom prst="straightConnector1">
                  <a:avLst/>
                </a:prstGeom>
                <a:ln w="22225">
                  <a:solidFill>
                    <a:srgbClr val="FF0000"/>
                  </a:solidFill>
                  <a:prstDash val="dash"/>
                  <a:tailEnd type="non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Gerade Verbindung mit Pfeil 55">
                  <a:extLst>
                    <a:ext uri="{FF2B5EF4-FFF2-40B4-BE49-F238E27FC236}">
                      <a16:creationId xmlns:a16="http://schemas.microsoft.com/office/drawing/2014/main" id="{00491616-7E44-D6C5-3EC7-B4F170A8001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5607677" y="5148993"/>
                  <a:ext cx="688551" cy="6901"/>
                </a:xfrm>
                <a:prstGeom prst="straightConnector1">
                  <a:avLst/>
                </a:prstGeom>
                <a:ln w="22225">
                  <a:solidFill>
                    <a:srgbClr val="FF0000"/>
                  </a:solidFill>
                  <a:prstDash val="dash"/>
                  <a:tailEnd type="non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Gerade Verbindung mit Pfeil 56">
                  <a:extLst>
                    <a:ext uri="{FF2B5EF4-FFF2-40B4-BE49-F238E27FC236}">
                      <a16:creationId xmlns:a16="http://schemas.microsoft.com/office/drawing/2014/main" id="{310E9291-3F30-F1BD-C0FA-FE4EFD75207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4867391" y="5137320"/>
                  <a:ext cx="688551" cy="6901"/>
                </a:xfrm>
                <a:prstGeom prst="straightConnector1">
                  <a:avLst/>
                </a:prstGeom>
                <a:ln w="22225">
                  <a:solidFill>
                    <a:schemeClr val="accent6"/>
                  </a:solidFill>
                  <a:prstDash val="solid"/>
                  <a:tailEnd type="arrow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Textfeld 12">
                  <a:extLst>
                    <a:ext uri="{FF2B5EF4-FFF2-40B4-BE49-F238E27FC236}">
                      <a16:creationId xmlns:a16="http://schemas.microsoft.com/office/drawing/2014/main" id="{9517B76A-1015-DA90-D7A2-229AC1A8B1B4}"/>
                    </a:ext>
                  </a:extLst>
                </p:cNvPr>
                <p:cNvSpPr txBox="1"/>
                <p:nvPr/>
              </p:nvSpPr>
              <p:spPr>
                <a:xfrm>
                  <a:off x="5755907" y="5472093"/>
                  <a:ext cx="37702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 dirty="0"/>
                    <a:t>F</a:t>
                  </a:r>
                  <a:r>
                    <a:rPr lang="de-DE" b="1" baseline="-25000" dirty="0"/>
                    <a:t>R</a:t>
                  </a:r>
                </a:p>
              </p:txBody>
            </p:sp>
          </p:grpSp>
        </p:grpSp>
      </p:grpSp>
      <p:sp>
        <p:nvSpPr>
          <p:cNvPr id="19" name="Ovale Legende 18">
            <a:extLst>
              <a:ext uri="{FF2B5EF4-FFF2-40B4-BE49-F238E27FC236}">
                <a16:creationId xmlns:a16="http://schemas.microsoft.com/office/drawing/2014/main" id="{33537C19-C204-BBBD-EB15-0EB1336736FD}"/>
              </a:ext>
            </a:extLst>
          </p:cNvPr>
          <p:cNvSpPr/>
          <p:nvPr/>
        </p:nvSpPr>
        <p:spPr>
          <a:xfrm>
            <a:off x="3791129" y="3095240"/>
            <a:ext cx="2244626" cy="1573521"/>
          </a:xfrm>
          <a:prstGeom prst="wedgeEllipseCallout">
            <a:avLst>
              <a:gd name="adj1" fmla="val 85387"/>
              <a:gd name="adj2" fmla="val 22651"/>
            </a:avLst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2. In der Höhe schneidet der Wind die Isobaren</a:t>
            </a:r>
          </a:p>
        </p:txBody>
      </p:sp>
      <p:sp>
        <p:nvSpPr>
          <p:cNvPr id="34" name="Ovale Legende 33">
            <a:extLst>
              <a:ext uri="{FF2B5EF4-FFF2-40B4-BE49-F238E27FC236}">
                <a16:creationId xmlns:a16="http://schemas.microsoft.com/office/drawing/2014/main" id="{9269995D-F621-FCD9-68ED-8F9D0C536146}"/>
              </a:ext>
            </a:extLst>
          </p:cNvPr>
          <p:cNvSpPr/>
          <p:nvPr/>
        </p:nvSpPr>
        <p:spPr>
          <a:xfrm>
            <a:off x="3546379" y="5423727"/>
            <a:ext cx="3149630" cy="1383826"/>
          </a:xfrm>
          <a:prstGeom prst="wedgeEllipseCallout">
            <a:avLst>
              <a:gd name="adj1" fmla="val 42451"/>
              <a:gd name="adj2" fmla="val -67372"/>
            </a:avLst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323232"/>
              </a:solidFill>
              <a:latin typeface="H5PDroidSans"/>
            </a:endParaRPr>
          </a:p>
          <a:p>
            <a:pPr algn="ctr"/>
            <a:endParaRPr lang="de-DE" dirty="0">
              <a:solidFill>
                <a:srgbClr val="323232"/>
              </a:solidFill>
              <a:latin typeface="H5PDroidSans"/>
            </a:endParaRPr>
          </a:p>
          <a:p>
            <a:pPr algn="ctr"/>
            <a:r>
              <a:rPr lang="de-DE" dirty="0">
                <a:solidFill>
                  <a:srgbClr val="323232"/>
                </a:solidFill>
                <a:latin typeface="H5PDroidSans"/>
              </a:rPr>
              <a:t>3. </a:t>
            </a:r>
            <a:r>
              <a:rPr lang="de-DE" dirty="0"/>
              <a:t>Der Wind weht bis annähernd 45° in Richtung des tiefen Luftdrucks. </a:t>
            </a:r>
          </a:p>
          <a:p>
            <a:pPr algn="ctr"/>
            <a:endParaRPr lang="de-DE" b="0" i="0" u="none" strike="noStrike" dirty="0">
              <a:solidFill>
                <a:srgbClr val="323232"/>
              </a:solidFill>
              <a:effectLst/>
              <a:latin typeface="H5PDroidSans"/>
            </a:endParaRPr>
          </a:p>
        </p:txBody>
      </p:sp>
      <p:sp>
        <p:nvSpPr>
          <p:cNvPr id="23" name="Ovale Legende 22">
            <a:extLst>
              <a:ext uri="{FF2B5EF4-FFF2-40B4-BE49-F238E27FC236}">
                <a16:creationId xmlns:a16="http://schemas.microsoft.com/office/drawing/2014/main" id="{06C5F473-F982-3D11-00A5-87896885D512}"/>
              </a:ext>
            </a:extLst>
          </p:cNvPr>
          <p:cNvSpPr/>
          <p:nvPr/>
        </p:nvSpPr>
        <p:spPr>
          <a:xfrm>
            <a:off x="6746345" y="5510138"/>
            <a:ext cx="2081372" cy="1200329"/>
          </a:xfrm>
          <a:prstGeom prst="wedgeEllipseCallout">
            <a:avLst>
              <a:gd name="adj1" fmla="val -33893"/>
              <a:gd name="adj2" fmla="val -109784"/>
            </a:avLst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6ECEA46B-19C7-88F8-E9F8-66955B64588B}"/>
              </a:ext>
            </a:extLst>
          </p:cNvPr>
          <p:cNvSpPr txBox="1"/>
          <p:nvPr/>
        </p:nvSpPr>
        <p:spPr>
          <a:xfrm>
            <a:off x="6976698" y="5599579"/>
            <a:ext cx="167620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dirty="0"/>
              <a:t>1. </a:t>
            </a:r>
            <a:r>
              <a:rPr lang="de-DE" b="1" dirty="0" err="1"/>
              <a:t>F</a:t>
            </a:r>
            <a:r>
              <a:rPr lang="de-DE" b="1" baseline="-25000" dirty="0" err="1"/>
              <a:t>Grad</a:t>
            </a:r>
            <a:r>
              <a:rPr lang="de-DE" b="1" dirty="0"/>
              <a:t> </a:t>
            </a:r>
            <a:r>
              <a:rPr lang="de-DE" dirty="0"/>
              <a:t>gerichtet zum Tiefdruckgebiet</a:t>
            </a:r>
          </a:p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76480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704</Words>
  <Application>Microsoft Macintosh PowerPoint</Application>
  <PresentationFormat>Breitbild</PresentationFormat>
  <Paragraphs>160</Paragraphs>
  <Slides>10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H5PDroidSans</vt:lpstr>
      <vt:lpstr>Proxima Nova</vt:lpstr>
      <vt:lpstr>Office</vt:lpstr>
      <vt:lpstr>Windrichtung</vt:lpstr>
      <vt:lpstr>Isobaren</vt:lpstr>
      <vt:lpstr>In der Höhe: Gradientkraft</vt:lpstr>
      <vt:lpstr>PowerPoint-Präsentation</vt:lpstr>
      <vt:lpstr>in der Höhe: FGrad + FCor</vt:lpstr>
      <vt:lpstr>Woher weht der Wind?                   Beispiel „in der Höhe“</vt:lpstr>
      <vt:lpstr>Aufgabe: in der Höhe</vt:lpstr>
      <vt:lpstr>am Boden: Reibungskraft+FGrad+FCor</vt:lpstr>
      <vt:lpstr>Woher weht der Wind?               Beispiel „am Boden“</vt:lpstr>
      <vt:lpstr>Aufgabe: am Boden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Yultuz Omarbakiyeva</dc:creator>
  <cp:lastModifiedBy>Yultuz Omarbakiyeva</cp:lastModifiedBy>
  <cp:revision>48</cp:revision>
  <dcterms:created xsi:type="dcterms:W3CDTF">2023-04-06T10:20:52Z</dcterms:created>
  <dcterms:modified xsi:type="dcterms:W3CDTF">2023-05-04T19:34:03Z</dcterms:modified>
</cp:coreProperties>
</file>