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97C36-30C2-444F-8CBD-B18B608C2076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4E557-0A8A-4AF9-8ACF-12891EC9C8F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61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E9961-3874-8732-EF8D-9AA5B4DA3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9D711-1853-186E-3405-C4FB7C8DE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54A9-2B2B-0993-9CD3-1B95471E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78A5F-C3BF-3122-C59A-C648ADCD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6F7B4-653A-AF7B-C3D3-EC03E9B8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56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1A14-B2B2-BC44-8E9A-D1974926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C47AC-D94A-9C26-AB70-E26E14D15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00C49-5E51-52B6-EB97-917D5596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011D5-EAE8-B695-6C11-B160AB00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781D6-A750-B528-79AA-E9539BE3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77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E1526-8031-9076-EDEA-BF411D9CB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139E-7C2C-F71A-6932-817FC1868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A3CC-5AC2-FB83-6983-7CB96FD1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1457E-7F94-A069-AC19-7BCB94C8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81260-D2C1-9C58-8A7B-FDA2C7899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89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B321-5E46-EC7E-9D50-506B0D8A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8677-5D9B-1216-23A0-9B8A9140C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99B0C-DAD2-CBA9-2068-A4A9A9F8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4D254-B2A2-8640-1AB0-D9FE333F7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A579-5E20-ADD5-5FCC-7AD73BA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921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576E-4AF4-55C2-6241-D2C77C64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488E1-8C95-2CAE-B348-DC36905B0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F0288-32AD-25AA-2262-A65ED9EF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600BB-F803-7CEA-DB36-3CE3E783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B003-B4D1-17C0-6705-A7A7F5FE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283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CC43-8C82-C692-D79C-ACC44CC07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7D9DE-6DE4-85D3-EB62-7C92BFCE0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2240F-D752-9734-8013-1BDF4E106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D1601-259F-00B9-83CA-1F958577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5AC03-5971-B97C-2E34-58FAA940B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C7DED-B93D-FF59-FAB4-F1D99FD4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217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EDACD-82E3-E521-1597-603F47AD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49449-6DC0-9681-606E-0B54C47FD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3D4C9-55C9-794D-5E28-C4A2AAFDC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59FAB-02B3-5400-A4FC-F3375EDD5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7CD67-D50F-BE9F-08B0-B1BC5FBD7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C315F6-8C3F-6403-8663-2BC3DF95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EA99C-EC5A-F24B-B631-DF78B49F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80972-1F0A-FBEC-0AEE-3D4EFC6F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006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37DD-5D8C-AAF3-43A4-D1F17E52A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91BBD-9F6A-FF50-129C-5F65CBB9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1AF5B-4823-1243-FF89-1EB4A4A0D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732A5-559F-E410-59FD-9CDE434E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0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F8FAC-CC18-E737-1835-4211EB76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803533-AE99-E5D8-6BB5-F876A8B5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98DF4-44CB-9323-F2AE-FB3408A12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06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E857-1C0B-6DC7-E9EA-BB34BFC0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D04A-B4F9-7CB0-263E-12D2E1187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95F6A-F19A-7D02-6E20-78D8731A5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6F4C0-E8E7-F4E4-47B6-29E0AAEA5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9CFF05-4526-392C-A15D-062324D3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6894A-C536-5C90-7B92-E56FA3D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99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E8D9-F8D7-C688-4EDE-5CC69513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FADBB1-C1A1-CF5B-FD42-E0655E3FF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94F997-DB6D-B166-7438-8D8A337D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CFB41-41E7-AB08-7CCF-D13E8966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ECB1C-F39A-2CBA-11AC-19966842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6AF63-6265-0158-7028-7709F943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13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2A418-A7BC-D5FD-0E7C-6B693D7F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32D99-C143-153D-9A10-53B3EF28D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B208-DFCA-96F9-60F6-1BEEC9E71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5074FD-32BA-4098-A5AD-6C539A98BFE7}" type="datetimeFigureOut">
              <a:rPr lang="en-IN" smtClean="0"/>
              <a:t>12-10-2024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0A6CB-B2DE-331D-6A1B-8F822BEE3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DAAAA-7B1B-4CE4-5AD2-FE985FD10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111BE9-77DE-42A0-B299-31B67C3266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52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1402C44-9CE8-6AED-81A1-4335FEC72CDA}"/>
              </a:ext>
            </a:extLst>
          </p:cNvPr>
          <p:cNvGrpSpPr/>
          <p:nvPr/>
        </p:nvGrpSpPr>
        <p:grpSpPr>
          <a:xfrm>
            <a:off x="3071062" y="590736"/>
            <a:ext cx="6049876" cy="5048859"/>
            <a:chOff x="4009768" y="571883"/>
            <a:chExt cx="6049876" cy="5048859"/>
          </a:xfrm>
        </p:grpSpPr>
        <p:pic>
          <p:nvPicPr>
            <p:cNvPr id="27" name="Picture 26" descr="A close-up of a bunch of spirals&#10;&#10;Description automatically generated">
              <a:extLst>
                <a:ext uri="{FF2B5EF4-FFF2-40B4-BE49-F238E27FC236}">
                  <a16:creationId xmlns:a16="http://schemas.microsoft.com/office/drawing/2014/main" id="{2DF31803-71B1-18A6-1199-6476B785B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40" r="32770" b="2868"/>
            <a:stretch/>
          </p:blipFill>
          <p:spPr>
            <a:xfrm>
              <a:off x="4009768" y="571883"/>
              <a:ext cx="3825088" cy="504885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1B8C63-1C86-EA6B-0E1C-DC014C279952}"/>
                </a:ext>
              </a:extLst>
            </p:cNvPr>
            <p:cNvSpPr txBox="1"/>
            <p:nvPr/>
          </p:nvSpPr>
          <p:spPr>
            <a:xfrm>
              <a:off x="4174079" y="649911"/>
              <a:ext cx="19616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chemeClr val="bg1">
                      <a:lumMod val="65000"/>
                    </a:schemeClr>
                  </a:solidFill>
                </a:rPr>
                <a:t>β-</a:t>
              </a:r>
              <a:r>
                <a:rPr lang="en-IN" sz="2000" b="1" dirty="0">
                  <a:solidFill>
                    <a:schemeClr val="bg1">
                      <a:lumMod val="65000"/>
                    </a:schemeClr>
                  </a:solidFill>
                </a:rPr>
                <a:t>Lactamase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901FFFB-73F6-3C81-8C9E-D1325DC26826}"/>
                </a:ext>
              </a:extLst>
            </p:cNvPr>
            <p:cNvSpPr txBox="1"/>
            <p:nvPr/>
          </p:nvSpPr>
          <p:spPr>
            <a:xfrm>
              <a:off x="7782558" y="1886417"/>
              <a:ext cx="22770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rgbClr val="00B050"/>
                  </a:solidFill>
                </a:rPr>
                <a:t>Co-crystalized SM23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C0A1EA-5556-7493-3C35-D32BE0FC5748}"/>
                </a:ext>
              </a:extLst>
            </p:cNvPr>
            <p:cNvSpPr txBox="1"/>
            <p:nvPr/>
          </p:nvSpPr>
          <p:spPr>
            <a:xfrm>
              <a:off x="7834855" y="2441011"/>
              <a:ext cx="17346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dirty="0">
                  <a:solidFill>
                    <a:srgbClr val="00B0F0"/>
                  </a:solidFill>
                </a:rPr>
                <a:t>Docked SM23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9B81BFC-7B1B-1D3E-B27C-F391648726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87980" y="2076918"/>
              <a:ext cx="1896708" cy="5079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E7C76CA-B3A2-2343-CEEE-99FB882198E8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5810287" y="2625677"/>
              <a:ext cx="2024568" cy="184666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CF95F29-4AB1-1063-0F3F-E6CFC02E4ED2}"/>
              </a:ext>
            </a:extLst>
          </p:cNvPr>
          <p:cNvSpPr txBox="1"/>
          <p:nvPr/>
        </p:nvSpPr>
        <p:spPr>
          <a:xfrm>
            <a:off x="159687" y="6027003"/>
            <a:ext cx="1152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 algn="just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pose of SM23 in complex with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Lactamase.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and cyan elements show co-crystallized and docked SM23 with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 in the grey, respectively.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structural coordinates for the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Lactamase-SM23 complex were obtained from the RCSB-Protein Data Bank, PDB ID: 5CHJ.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1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F71DA6F-C605-A0FE-81AB-D34721835AB6}"/>
              </a:ext>
            </a:extLst>
          </p:cNvPr>
          <p:cNvGrpSpPr/>
          <p:nvPr/>
        </p:nvGrpSpPr>
        <p:grpSpPr>
          <a:xfrm>
            <a:off x="556857" y="0"/>
            <a:ext cx="11078286" cy="5901179"/>
            <a:chOff x="44405" y="68776"/>
            <a:chExt cx="11884935" cy="65903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E445E1-83AA-81D4-C044-5C8A360A5A23}"/>
                </a:ext>
              </a:extLst>
            </p:cNvPr>
            <p:cNvGrpSpPr/>
            <p:nvPr/>
          </p:nvGrpSpPr>
          <p:grpSpPr>
            <a:xfrm>
              <a:off x="44405" y="3428999"/>
              <a:ext cx="5803294" cy="3230090"/>
              <a:chOff x="44405" y="3428999"/>
              <a:chExt cx="5803294" cy="3230090"/>
            </a:xfrm>
          </p:grpSpPr>
          <p:pic>
            <p:nvPicPr>
              <p:cNvPr id="9" name="Picture 8" descr="A graph of a graph&#10;&#10;Description automatically generated">
                <a:extLst>
                  <a:ext uri="{FF2B5EF4-FFF2-40B4-BE49-F238E27FC236}">
                    <a16:creationId xmlns:a16="http://schemas.microsoft.com/office/drawing/2014/main" id="{F6CE4DB0-4EE5-211F-A781-367EEC0BD4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617" t="12987" r="6156" b="47083"/>
              <a:stretch/>
            </p:blipFill>
            <p:spPr>
              <a:xfrm>
                <a:off x="44405" y="3428999"/>
                <a:ext cx="5700156" cy="2738411"/>
              </a:xfrm>
              <a:prstGeom prst="rect">
                <a:avLst/>
              </a:prstGeom>
            </p:spPr>
          </p:pic>
          <p:pic>
            <p:nvPicPr>
              <p:cNvPr id="23" name="Picture 22" descr="A graph with a blue and pink line&#10;&#10;Description automatically generated with medium confidence">
                <a:extLst>
                  <a:ext uri="{FF2B5EF4-FFF2-40B4-BE49-F238E27FC236}">
                    <a16:creationId xmlns:a16="http://schemas.microsoft.com/office/drawing/2014/main" id="{60FB8235-3F58-2051-86D0-00D74AF748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905" t="51197" r="4818" b="39740"/>
              <a:stretch/>
            </p:blipFill>
            <p:spPr>
              <a:xfrm>
                <a:off x="764349" y="6037589"/>
                <a:ext cx="5083350" cy="621500"/>
              </a:xfrm>
              <a:prstGeom prst="rect">
                <a:avLst/>
              </a:prstGeom>
            </p:spPr>
          </p:pic>
        </p:grpSp>
        <p:pic>
          <p:nvPicPr>
            <p:cNvPr id="5" name="Picture 4" descr="A graph with a blue and pink line&#10;&#10;Description automatically generated with medium confidence">
              <a:extLst>
                <a:ext uri="{FF2B5EF4-FFF2-40B4-BE49-F238E27FC236}">
                  <a16:creationId xmlns:a16="http://schemas.microsoft.com/office/drawing/2014/main" id="{99666C47-A409-5593-73AA-3914FDA71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5" t="13160" r="4818" b="39740"/>
            <a:stretch/>
          </p:blipFill>
          <p:spPr>
            <a:xfrm>
              <a:off x="183695" y="198911"/>
              <a:ext cx="5700156" cy="3230089"/>
            </a:xfrm>
            <a:prstGeom prst="rect">
              <a:avLst/>
            </a:prstGeom>
          </p:spPr>
        </p:pic>
        <p:pic>
          <p:nvPicPr>
            <p:cNvPr id="7" name="Picture 6" descr="A graph of a graph&#10;&#10;Description automatically generated">
              <a:extLst>
                <a:ext uri="{FF2B5EF4-FFF2-40B4-BE49-F238E27FC236}">
                  <a16:creationId xmlns:a16="http://schemas.microsoft.com/office/drawing/2014/main" id="{309B02B7-22F5-EB42-DC42-7A426D28C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6" t="13333" r="4817" b="39567"/>
            <a:stretch/>
          </p:blipFill>
          <p:spPr>
            <a:xfrm>
              <a:off x="6217465" y="198909"/>
              <a:ext cx="5700156" cy="3230089"/>
            </a:xfrm>
            <a:prstGeom prst="rect">
              <a:avLst/>
            </a:prstGeom>
          </p:spPr>
        </p:pic>
        <p:pic>
          <p:nvPicPr>
            <p:cNvPr id="11" name="Picture 10" descr="A graph of a sound wave&#10;&#10;Description automatically generated with medium confidence">
              <a:extLst>
                <a:ext uri="{FF2B5EF4-FFF2-40B4-BE49-F238E27FC236}">
                  <a16:creationId xmlns:a16="http://schemas.microsoft.com/office/drawing/2014/main" id="{1461C074-CE44-C6F3-01CA-4D7C2B435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7" t="12937" r="4741" b="39963"/>
            <a:stretch/>
          </p:blipFill>
          <p:spPr>
            <a:xfrm>
              <a:off x="6062694" y="3428998"/>
              <a:ext cx="5866646" cy="32300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05DA94-7B36-49C8-544D-7E9A84B683D4}"/>
                </a:ext>
              </a:extLst>
            </p:cNvPr>
            <p:cNvSpPr txBox="1"/>
            <p:nvPr/>
          </p:nvSpPr>
          <p:spPr>
            <a:xfrm>
              <a:off x="7628699" y="280311"/>
              <a:ext cx="1421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9D9B95-40F7-BEA1-1A64-37572A6AFFEE}"/>
                </a:ext>
              </a:extLst>
            </p:cNvPr>
            <p:cNvSpPr txBox="1"/>
            <p:nvPr/>
          </p:nvSpPr>
          <p:spPr>
            <a:xfrm>
              <a:off x="7628699" y="530441"/>
              <a:ext cx="2428250" cy="348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Lactamase-Aristospan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E83B9C-5E3E-DFA5-73B8-279A9C1673BA}"/>
                </a:ext>
              </a:extLst>
            </p:cNvPr>
            <p:cNvSpPr txBox="1"/>
            <p:nvPr/>
          </p:nvSpPr>
          <p:spPr>
            <a:xfrm>
              <a:off x="7628699" y="808852"/>
              <a:ext cx="193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Lactamase-SM23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370602-45B2-D6B6-8F4C-D04FD9C23BA6}"/>
                </a:ext>
              </a:extLst>
            </p:cNvPr>
            <p:cNvSpPr/>
            <p:nvPr/>
          </p:nvSpPr>
          <p:spPr>
            <a:xfrm flipV="1">
              <a:off x="7253795" y="448375"/>
              <a:ext cx="374904" cy="45719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E899EAB-D17B-0C8D-70CC-88E4CCD0C107}"/>
                </a:ext>
              </a:extLst>
            </p:cNvPr>
            <p:cNvSpPr/>
            <p:nvPr/>
          </p:nvSpPr>
          <p:spPr>
            <a:xfrm flipV="1">
              <a:off x="7253795" y="985341"/>
              <a:ext cx="37490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08994E6-EC2B-DA96-C1DA-7366160CB1B7}"/>
                </a:ext>
              </a:extLst>
            </p:cNvPr>
            <p:cNvSpPr/>
            <p:nvPr/>
          </p:nvSpPr>
          <p:spPr>
            <a:xfrm flipV="1">
              <a:off x="7253795" y="695024"/>
              <a:ext cx="374904" cy="45719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E2FDA0-BD39-E49E-ABE3-77BB5330E68B}"/>
                </a:ext>
              </a:extLst>
            </p:cNvPr>
            <p:cNvSpPr txBox="1"/>
            <p:nvPr/>
          </p:nvSpPr>
          <p:spPr>
            <a:xfrm>
              <a:off x="6071747" y="68776"/>
              <a:ext cx="56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00F14C-32ED-67F8-7D04-453899EC3D89}"/>
                </a:ext>
              </a:extLst>
            </p:cNvPr>
            <p:cNvSpPr txBox="1"/>
            <p:nvPr/>
          </p:nvSpPr>
          <p:spPr>
            <a:xfrm>
              <a:off x="44405" y="77759"/>
              <a:ext cx="56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8950D79-F9E7-157E-FF3D-B1B6E182639F}"/>
                </a:ext>
              </a:extLst>
            </p:cNvPr>
            <p:cNvSpPr txBox="1"/>
            <p:nvPr/>
          </p:nvSpPr>
          <p:spPr>
            <a:xfrm>
              <a:off x="44405" y="3277834"/>
              <a:ext cx="488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80564D-63FF-B6D4-A22A-94CB680B022D}"/>
                </a:ext>
              </a:extLst>
            </p:cNvPr>
            <p:cNvSpPr txBox="1"/>
            <p:nvPr/>
          </p:nvSpPr>
          <p:spPr>
            <a:xfrm>
              <a:off x="6029569" y="3269165"/>
              <a:ext cx="56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A63DDB-F338-56ED-F772-2646AE1C54BB}"/>
              </a:ext>
            </a:extLst>
          </p:cNvPr>
          <p:cNvSpPr txBox="1"/>
          <p:nvPr/>
        </p:nvSpPr>
        <p:spPr>
          <a:xfrm>
            <a:off x="105486" y="6018610"/>
            <a:ext cx="1194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 algn="just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S2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 simulation showed similar structural dynamics and compactness of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 upon Aristospan and SM23 binding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(A) RMSD plot of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 in complex with Aristospan and SM23. (B) Residual fluctuations of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 with Aristospan and SM23.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) Time evolution of radius of gyration (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g) and (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D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) SASA of β-Lactamase and its docked complexes.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0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92A1708-9E08-D14B-09BE-5825999CD59D}"/>
              </a:ext>
            </a:extLst>
          </p:cNvPr>
          <p:cNvGrpSpPr/>
          <p:nvPr/>
        </p:nvGrpSpPr>
        <p:grpSpPr>
          <a:xfrm>
            <a:off x="981007" y="0"/>
            <a:ext cx="10472560" cy="5782450"/>
            <a:chOff x="196058" y="0"/>
            <a:chExt cx="11757817" cy="6657990"/>
          </a:xfrm>
        </p:grpSpPr>
        <p:pic>
          <p:nvPicPr>
            <p:cNvPr id="5" name="Picture 4" descr="A pink bar graph with numbers&#10;&#10;Description automatically generated">
              <a:extLst>
                <a:ext uri="{FF2B5EF4-FFF2-40B4-BE49-F238E27FC236}">
                  <a16:creationId xmlns:a16="http://schemas.microsoft.com/office/drawing/2014/main" id="{5AED1A31-D473-E88E-7A29-BC90089F7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65" t="13334" r="6159" b="48645"/>
            <a:stretch/>
          </p:blipFill>
          <p:spPr>
            <a:xfrm>
              <a:off x="585935" y="3429001"/>
              <a:ext cx="5367190" cy="2607490"/>
            </a:xfrm>
            <a:prstGeom prst="rect">
              <a:avLst/>
            </a:prstGeom>
          </p:spPr>
        </p:pic>
        <p:pic>
          <p:nvPicPr>
            <p:cNvPr id="9" name="Picture 8" descr="A bar graph with numbers and lines&#10;&#10;Description automatically generated">
              <a:extLst>
                <a:ext uri="{FF2B5EF4-FFF2-40B4-BE49-F238E27FC236}">
                  <a16:creationId xmlns:a16="http://schemas.microsoft.com/office/drawing/2014/main" id="{7A2BC24D-4C0B-BE19-6462-BC092EBC7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7" t="13194" r="5784" b="48837"/>
            <a:stretch/>
          </p:blipFill>
          <p:spPr>
            <a:xfrm>
              <a:off x="6391373" y="3429000"/>
              <a:ext cx="5476777" cy="2603915"/>
            </a:xfrm>
            <a:prstGeom prst="rect">
              <a:avLst/>
            </a:prstGeom>
          </p:spPr>
        </p:pic>
        <p:pic>
          <p:nvPicPr>
            <p:cNvPr id="10" name="Picture 9" descr="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D8EAE74A-CF88-F4C1-DF91-6E1EA140E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60" t="13472" r="6213" b="48251"/>
            <a:stretch/>
          </p:blipFill>
          <p:spPr>
            <a:xfrm>
              <a:off x="466823" y="120055"/>
              <a:ext cx="5629177" cy="26250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DE874A-93E8-9AD3-0204-AE75D2787453}"/>
                </a:ext>
              </a:extLst>
            </p:cNvPr>
            <p:cNvSpPr txBox="1"/>
            <p:nvPr/>
          </p:nvSpPr>
          <p:spPr>
            <a:xfrm>
              <a:off x="7111992" y="1043980"/>
              <a:ext cx="1421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2251ED-720C-335A-C332-DAF15002E0D4}"/>
                </a:ext>
              </a:extLst>
            </p:cNvPr>
            <p:cNvSpPr txBox="1"/>
            <p:nvPr/>
          </p:nvSpPr>
          <p:spPr>
            <a:xfrm>
              <a:off x="7111991" y="1294110"/>
              <a:ext cx="2545274" cy="38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Lactamase-Aristospan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1C5A04F-1CA6-FD61-1B21-564C0348D4DE}"/>
                </a:ext>
              </a:extLst>
            </p:cNvPr>
            <p:cNvSpPr txBox="1"/>
            <p:nvPr/>
          </p:nvSpPr>
          <p:spPr>
            <a:xfrm>
              <a:off x="7111992" y="1572521"/>
              <a:ext cx="2325051" cy="381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Lactamase-SM23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0ED601-8CC2-FBD0-9F94-80A1597BB229}"/>
                </a:ext>
              </a:extLst>
            </p:cNvPr>
            <p:cNvSpPr/>
            <p:nvPr/>
          </p:nvSpPr>
          <p:spPr>
            <a:xfrm flipV="1">
              <a:off x="6737088" y="1212044"/>
              <a:ext cx="374904" cy="45719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8A0493-9669-C56D-FA41-A2C73709491A}"/>
                </a:ext>
              </a:extLst>
            </p:cNvPr>
            <p:cNvSpPr/>
            <p:nvPr/>
          </p:nvSpPr>
          <p:spPr>
            <a:xfrm flipV="1">
              <a:off x="6737088" y="1749010"/>
              <a:ext cx="37490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D702E3-54B6-CD40-872C-90DA11E73A39}"/>
                </a:ext>
              </a:extLst>
            </p:cNvPr>
            <p:cNvSpPr/>
            <p:nvPr/>
          </p:nvSpPr>
          <p:spPr>
            <a:xfrm flipV="1">
              <a:off x="6737088" y="1458693"/>
              <a:ext cx="374904" cy="45719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pic>
          <p:nvPicPr>
            <p:cNvPr id="18" name="Picture 17" descr="A graph with a blue and pink line&#10;&#10;Description automatically generated with medium confidence">
              <a:extLst>
                <a:ext uri="{FF2B5EF4-FFF2-40B4-BE49-F238E27FC236}">
                  <a16:creationId xmlns:a16="http://schemas.microsoft.com/office/drawing/2014/main" id="{28D1F64A-B87E-682F-7DFF-26BBF266A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05" t="51197" r="4818" b="39740"/>
            <a:stretch/>
          </p:blipFill>
          <p:spPr>
            <a:xfrm>
              <a:off x="1112811" y="2710366"/>
              <a:ext cx="5083350" cy="621500"/>
            </a:xfrm>
            <a:prstGeom prst="rect">
              <a:avLst/>
            </a:prstGeom>
          </p:spPr>
        </p:pic>
        <p:pic>
          <p:nvPicPr>
            <p:cNvPr id="19" name="Picture 18" descr="A graph with a blue and pink line&#10;&#10;Description automatically generated with medium confidence">
              <a:extLst>
                <a:ext uri="{FF2B5EF4-FFF2-40B4-BE49-F238E27FC236}">
                  <a16:creationId xmlns:a16="http://schemas.microsoft.com/office/drawing/2014/main" id="{CED37A1B-5ECB-659F-B8D1-31D3CD9ED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05" t="51197" r="4818" b="39740"/>
            <a:stretch/>
          </p:blipFill>
          <p:spPr>
            <a:xfrm>
              <a:off x="1012650" y="6017425"/>
              <a:ext cx="5083350" cy="621500"/>
            </a:xfrm>
            <a:prstGeom prst="rect">
              <a:avLst/>
            </a:prstGeom>
          </p:spPr>
        </p:pic>
        <p:pic>
          <p:nvPicPr>
            <p:cNvPr id="20" name="Picture 19" descr="A graph with a blue and pink line&#10;&#10;Description automatically generated with medium confidence">
              <a:extLst>
                <a:ext uri="{FF2B5EF4-FFF2-40B4-BE49-F238E27FC236}">
                  <a16:creationId xmlns:a16="http://schemas.microsoft.com/office/drawing/2014/main" id="{B3B87A30-693C-E769-9EA8-C9E965F0E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05" t="51197" r="4818" b="39740"/>
            <a:stretch/>
          </p:blipFill>
          <p:spPr>
            <a:xfrm>
              <a:off x="6870525" y="6036490"/>
              <a:ext cx="5083350" cy="6215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F49019-0BBE-BCF9-A14D-292AE4001D52}"/>
                </a:ext>
              </a:extLst>
            </p:cNvPr>
            <p:cNvSpPr txBox="1"/>
            <p:nvPr/>
          </p:nvSpPr>
          <p:spPr>
            <a:xfrm>
              <a:off x="196058" y="0"/>
              <a:ext cx="541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6E13AF-7F67-2C71-0FCC-7E96CBD1627F}"/>
                </a:ext>
              </a:extLst>
            </p:cNvPr>
            <p:cNvSpPr txBox="1"/>
            <p:nvPr/>
          </p:nvSpPr>
          <p:spPr>
            <a:xfrm>
              <a:off x="248287" y="3331866"/>
              <a:ext cx="541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BB02CD-1BD7-4D5A-B7BC-01AC34B469D4}"/>
                </a:ext>
              </a:extLst>
            </p:cNvPr>
            <p:cNvSpPr txBox="1"/>
            <p:nvPr/>
          </p:nvSpPr>
          <p:spPr>
            <a:xfrm>
              <a:off x="6185068" y="3331865"/>
              <a:ext cx="541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984954-EFF3-65F5-69A1-F8C880D2739E}"/>
                </a:ext>
              </a:extLst>
            </p:cNvPr>
            <p:cNvSpPr txBox="1"/>
            <p:nvPr/>
          </p:nvSpPr>
          <p:spPr>
            <a:xfrm>
              <a:off x="7675396" y="3425424"/>
              <a:ext cx="2325051" cy="3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SM23-</a:t>
              </a:r>
              <a:r>
                <a:rPr lang="el-G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FBF851-D9DA-FC5B-014D-B6B76A5DD231}"/>
                </a:ext>
              </a:extLst>
            </p:cNvPr>
            <p:cNvSpPr/>
            <p:nvPr/>
          </p:nvSpPr>
          <p:spPr>
            <a:xfrm flipV="1">
              <a:off x="7300491" y="3601913"/>
              <a:ext cx="374904" cy="45719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60E833-C5C4-173B-DCA5-CAE360F5EB2C}"/>
                </a:ext>
              </a:extLst>
            </p:cNvPr>
            <p:cNvSpPr txBox="1"/>
            <p:nvPr/>
          </p:nvSpPr>
          <p:spPr>
            <a:xfrm>
              <a:off x="1772092" y="3532134"/>
              <a:ext cx="2545274" cy="370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Aristospan-</a:t>
              </a:r>
              <a:r>
                <a:rPr lang="el-G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β-</a:t>
              </a:r>
              <a:r>
                <a:rPr lang="en-I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Lactamase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6D8C4F-413C-BD91-BECB-6620244AF8E6}"/>
                </a:ext>
              </a:extLst>
            </p:cNvPr>
            <p:cNvSpPr/>
            <p:nvPr/>
          </p:nvSpPr>
          <p:spPr>
            <a:xfrm flipV="1">
              <a:off x="1397188" y="3696717"/>
              <a:ext cx="374904" cy="45719"/>
            </a:xfrm>
            <a:prstGeom prst="rect">
              <a:avLst/>
            </a:prstGeom>
            <a:solidFill>
              <a:srgbClr val="FF00FF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6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989034-ACA5-0B9A-8BEB-27AF7A9456D1}"/>
              </a:ext>
            </a:extLst>
          </p:cNvPr>
          <p:cNvSpPr txBox="1"/>
          <p:nvPr/>
        </p:nvSpPr>
        <p:spPr>
          <a:xfrm>
            <a:off x="125015" y="5782450"/>
            <a:ext cx="11941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indent="-990600" algn="just"/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S3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 simulation showed similar dynamics of hydrogen bonds in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Lactamase and its docked complexes with Aristospan and SM23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(A)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Time evolution of hydrogen bonds formed intra-β-Lactamase before and after Aristospan and SM23 binding. (B) The time evolution plot shows the formation of intermolecular hydrogen bonds between β-Lactamase and Aristospan. (C) The time evolution plot shows the formation of intermolecular hydrogen bonds between β-Lactamase and SM23. </a:t>
            </a:r>
            <a:endParaRPr lang="en-I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2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234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Arunabh Choudhury</dc:creator>
  <cp:lastModifiedBy>Admin</cp:lastModifiedBy>
  <cp:revision>24</cp:revision>
  <dcterms:created xsi:type="dcterms:W3CDTF">2024-06-10T08:54:58Z</dcterms:created>
  <dcterms:modified xsi:type="dcterms:W3CDTF">2024-10-12T10:44:04Z</dcterms:modified>
</cp:coreProperties>
</file>