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75" r:id="rId2"/>
    <p:sldId id="261" r:id="rId3"/>
    <p:sldId id="260" r:id="rId4"/>
    <p:sldId id="276" r:id="rId5"/>
    <p:sldId id="262" r:id="rId6"/>
  </p:sldIdLst>
  <p:sldSz cx="6858000" cy="9144000" type="screen4x3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9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2676" y="108"/>
      </p:cViewPr>
      <p:guideLst>
        <p:guide orient="horz" pos="2880"/>
        <p:guide pos="21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A5390-9DFC-4B0E-8722-9104A63C49D3}" type="datetimeFigureOut">
              <a:rPr lang="en-AU" smtClean="0"/>
              <a:t>8/09/2024</a:t>
            </a:fld>
            <a:endParaRPr lang="en-AU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144713" y="1238250"/>
            <a:ext cx="2505075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A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BB7FD-F1EB-44A2-957F-60E0A84EAB9B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8319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59F1-C77A-4EAD-A417-62818BBE362C}" type="datetimeFigureOut">
              <a:rPr lang="en-AU" smtClean="0"/>
              <a:t>8/09/2024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BA1D-413E-4295-B7CC-5267FF57B3BF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7242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59F1-C77A-4EAD-A417-62818BBE362C}" type="datetimeFigureOut">
              <a:rPr lang="en-AU" smtClean="0"/>
              <a:t>8/09/2024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BA1D-413E-4295-B7CC-5267FF57B3BF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524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59F1-C77A-4EAD-A417-62818BBE362C}" type="datetimeFigureOut">
              <a:rPr lang="en-AU" smtClean="0"/>
              <a:t>8/09/2024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BA1D-413E-4295-B7CC-5267FF57B3BF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207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59F1-C77A-4EAD-A417-62818BBE362C}" type="datetimeFigureOut">
              <a:rPr lang="en-AU" smtClean="0"/>
              <a:t>8/09/2024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BA1D-413E-4295-B7CC-5267FF57B3BF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233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59F1-C77A-4EAD-A417-62818BBE362C}" type="datetimeFigureOut">
              <a:rPr lang="en-AU" smtClean="0"/>
              <a:t>8/09/2024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BA1D-413E-4295-B7CC-5267FF57B3BF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327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59F1-C77A-4EAD-A417-62818BBE362C}" type="datetimeFigureOut">
              <a:rPr lang="en-AU" smtClean="0"/>
              <a:t>8/09/2024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BA1D-413E-4295-B7CC-5267FF57B3BF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489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59F1-C77A-4EAD-A417-62818BBE362C}" type="datetimeFigureOut">
              <a:rPr lang="en-AU" smtClean="0"/>
              <a:t>8/09/2024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BA1D-413E-4295-B7CC-5267FF57B3BF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8252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59F1-C77A-4EAD-A417-62818BBE362C}" type="datetimeFigureOut">
              <a:rPr lang="en-AU" smtClean="0"/>
              <a:t>8/09/2024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BA1D-413E-4295-B7CC-5267FF57B3BF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1786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59F1-C77A-4EAD-A417-62818BBE362C}" type="datetimeFigureOut">
              <a:rPr lang="en-AU" smtClean="0"/>
              <a:t>8/09/2024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BA1D-413E-4295-B7CC-5267FF57B3BF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1816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59F1-C77A-4EAD-A417-62818BBE362C}" type="datetimeFigureOut">
              <a:rPr lang="en-AU" smtClean="0"/>
              <a:t>8/09/2024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BA1D-413E-4295-B7CC-5267FF57B3BF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6174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59F1-C77A-4EAD-A417-62818BBE362C}" type="datetimeFigureOut">
              <a:rPr lang="en-AU" smtClean="0"/>
              <a:t>8/09/2024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BA1D-413E-4295-B7CC-5267FF57B3BF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6570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559F1-C77A-4EAD-A417-62818BBE362C}" type="datetimeFigureOut">
              <a:rPr lang="en-AU" smtClean="0"/>
              <a:t>8/09/2024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8BA1D-413E-4295-B7CC-5267FF57B3BF}" type="slidenum">
              <a:rPr lang="en-AU" smtClean="0"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308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13" Type="http://schemas.openxmlformats.org/officeDocument/2006/relationships/image" Target="../media/image17.tiff"/><Relationship Id="rId18" Type="http://schemas.openxmlformats.org/officeDocument/2006/relationships/image" Target="../media/image22.tiff"/><Relationship Id="rId3" Type="http://schemas.openxmlformats.org/officeDocument/2006/relationships/image" Target="../media/image7.tiff"/><Relationship Id="rId7" Type="http://schemas.openxmlformats.org/officeDocument/2006/relationships/image" Target="../media/image11.tiff"/><Relationship Id="rId12" Type="http://schemas.openxmlformats.org/officeDocument/2006/relationships/image" Target="../media/image16.tiff"/><Relationship Id="rId17" Type="http://schemas.openxmlformats.org/officeDocument/2006/relationships/image" Target="../media/image21.tiff"/><Relationship Id="rId2" Type="http://schemas.openxmlformats.org/officeDocument/2006/relationships/image" Target="../media/image6.tiff"/><Relationship Id="rId16" Type="http://schemas.openxmlformats.org/officeDocument/2006/relationships/image" Target="../media/image2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f"/><Relationship Id="rId11" Type="http://schemas.openxmlformats.org/officeDocument/2006/relationships/image" Target="../media/image15.tiff"/><Relationship Id="rId5" Type="http://schemas.openxmlformats.org/officeDocument/2006/relationships/image" Target="../media/image9.tiff"/><Relationship Id="rId15" Type="http://schemas.openxmlformats.org/officeDocument/2006/relationships/image" Target="../media/image19.tiff"/><Relationship Id="rId10" Type="http://schemas.openxmlformats.org/officeDocument/2006/relationships/image" Target="../media/image14.tiff"/><Relationship Id="rId19" Type="http://schemas.openxmlformats.org/officeDocument/2006/relationships/image" Target="../media/image23.tiff"/><Relationship Id="rId4" Type="http://schemas.openxmlformats.org/officeDocument/2006/relationships/image" Target="../media/image8.tiff"/><Relationship Id="rId9" Type="http://schemas.openxmlformats.org/officeDocument/2006/relationships/image" Target="../media/image13.tiff"/><Relationship Id="rId14" Type="http://schemas.openxmlformats.org/officeDocument/2006/relationships/image" Target="../media/image18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7" Type="http://schemas.openxmlformats.org/officeDocument/2006/relationships/image" Target="../media/image32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tiff"/><Relationship Id="rId5" Type="http://schemas.openxmlformats.org/officeDocument/2006/relationships/image" Target="../media/image30.tiff"/><Relationship Id="rId4" Type="http://schemas.openxmlformats.org/officeDocument/2006/relationships/image" Target="../media/image29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tiff"/><Relationship Id="rId5" Type="http://schemas.openxmlformats.org/officeDocument/2006/relationships/image" Target="../media/image36.tiff"/><Relationship Id="rId4" Type="http://schemas.openxmlformats.org/officeDocument/2006/relationships/image" Target="../media/image3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9879" y="4822140"/>
            <a:ext cx="359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A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302924" y="4909663"/>
            <a:ext cx="1818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MV4-11, 8 h</a:t>
            </a:r>
            <a:endParaRPr lang="en-A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1" y="5010987"/>
            <a:ext cx="2340000" cy="1869705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9879" y="2532430"/>
            <a:ext cx="359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A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feld 77"/>
          <p:cNvSpPr txBox="1"/>
          <p:nvPr/>
        </p:nvSpPr>
        <p:spPr>
          <a:xfrm>
            <a:off x="3279586" y="2532430"/>
            <a:ext cx="359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A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feld 80"/>
          <p:cNvSpPr txBox="1"/>
          <p:nvPr/>
        </p:nvSpPr>
        <p:spPr>
          <a:xfrm>
            <a:off x="1681928" y="2587065"/>
            <a:ext cx="12073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fibroblasts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8 h</a:t>
            </a:r>
            <a:endParaRPr lang="en-A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feld 81"/>
          <p:cNvSpPr txBox="1"/>
          <p:nvPr/>
        </p:nvSpPr>
        <p:spPr>
          <a:xfrm>
            <a:off x="4616323" y="2587065"/>
            <a:ext cx="1818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fibroblasts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24 h</a:t>
            </a:r>
            <a:endParaRPr lang="en-A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52" y="2763562"/>
            <a:ext cx="2880000" cy="224228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776" y="2731843"/>
            <a:ext cx="2880000" cy="2274005"/>
          </a:xfrm>
          <a:prstGeom prst="rect">
            <a:avLst/>
          </a:prstGeom>
        </p:spPr>
      </p:pic>
      <p:sp>
        <p:nvSpPr>
          <p:cNvPr id="46" name="Rechteck 45"/>
          <p:cNvSpPr/>
          <p:nvPr/>
        </p:nvSpPr>
        <p:spPr>
          <a:xfrm>
            <a:off x="-69049" y="6880692"/>
            <a:ext cx="69270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de-DE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Supplementary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</a:t>
            </a:r>
            <a:r>
              <a:rPr lang="de-DE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de-DE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Combinatorial</a:t>
            </a:r>
            <a:r>
              <a:rPr lang="de-DE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r>
              <a:rPr lang="de-DE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de-DE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FLIPinB, BV6 </a:t>
            </a:r>
            <a:r>
              <a:rPr lang="de-DE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DL </a:t>
            </a:r>
            <a:r>
              <a:rPr lang="de-DE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de-DE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minor </a:t>
            </a:r>
            <a:r>
              <a:rPr lang="de-DE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r>
              <a:rPr lang="de-DE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non-</a:t>
            </a:r>
            <a:r>
              <a:rPr lang="de-DE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cancerous</a:t>
            </a:r>
            <a:r>
              <a:rPr lang="de-DE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r>
              <a:rPr lang="de-DE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(A,B) IC50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BV6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FLIPinB/CD95L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was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calculated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C-H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HT29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(A)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SUIT-020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(B).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Synergism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was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calculated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formula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after Loewe. IC50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line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indicated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concentrations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shown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diagram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Concentrations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below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IC50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taken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synergisitc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(C,D) 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Primary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fibroblasts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pretreated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 µM FLIPinB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h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indicated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concentrations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BV6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h. Cells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treated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TRAIL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CD95L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h 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(C)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22 h 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(D). (E) 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MV4-11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pretreated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 µM FLIPinB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h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µM BV6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h. Cells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treated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/ml TRAIL.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Means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deviations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independent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shown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viability was measured using the Cell Titer-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® Luminescent Cell Viability Assay.</a:t>
            </a:r>
            <a:endParaRPr lang="de-DE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Grafik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474" y="83382"/>
            <a:ext cx="3060000" cy="2395632"/>
          </a:xfrm>
          <a:prstGeom prst="rect">
            <a:avLst/>
          </a:prstGeom>
        </p:spPr>
      </p:pic>
      <p:pic>
        <p:nvPicPr>
          <p:cNvPr id="59" name="Grafik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1091" y="116224"/>
            <a:ext cx="3060000" cy="2399540"/>
          </a:xfrm>
          <a:prstGeom prst="rect">
            <a:avLst/>
          </a:prstGeom>
        </p:spPr>
      </p:pic>
      <p:sp>
        <p:nvSpPr>
          <p:cNvPr id="87" name="Textfeld 86"/>
          <p:cNvSpPr txBox="1"/>
          <p:nvPr/>
        </p:nvSpPr>
        <p:spPr>
          <a:xfrm>
            <a:off x="1769474" y="155630"/>
            <a:ext cx="12073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HT29</a:t>
            </a:r>
            <a:endParaRPr lang="en-A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feld 87"/>
          <p:cNvSpPr txBox="1"/>
          <p:nvPr/>
        </p:nvSpPr>
        <p:spPr>
          <a:xfrm>
            <a:off x="5150182" y="155630"/>
            <a:ext cx="12073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SUIT-020</a:t>
            </a:r>
            <a:endParaRPr lang="en-A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feld 88"/>
          <p:cNvSpPr txBox="1"/>
          <p:nvPr/>
        </p:nvSpPr>
        <p:spPr>
          <a:xfrm>
            <a:off x="59879" y="59234"/>
            <a:ext cx="359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90" name="Textfeld 89"/>
          <p:cNvSpPr txBox="1"/>
          <p:nvPr/>
        </p:nvSpPr>
        <p:spPr>
          <a:xfrm>
            <a:off x="3279586" y="59234"/>
            <a:ext cx="359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A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34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feld 38"/>
          <p:cNvSpPr txBox="1"/>
          <p:nvPr/>
        </p:nvSpPr>
        <p:spPr>
          <a:xfrm>
            <a:off x="3281033" y="1981147"/>
            <a:ext cx="424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A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Grafik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108" y="2261190"/>
            <a:ext cx="3561588" cy="2537460"/>
          </a:xfrm>
          <a:prstGeom prst="rect">
            <a:avLst/>
          </a:prstGeom>
        </p:spPr>
      </p:pic>
      <p:sp>
        <p:nvSpPr>
          <p:cNvPr id="41" name="Textfeld 40"/>
          <p:cNvSpPr txBox="1"/>
          <p:nvPr/>
        </p:nvSpPr>
        <p:spPr>
          <a:xfrm>
            <a:off x="4648326" y="2284532"/>
            <a:ext cx="5492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HT29</a:t>
            </a:r>
            <a:endParaRPr lang="en-A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Grafik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73" y="4820346"/>
            <a:ext cx="3558540" cy="2535936"/>
          </a:xfrm>
          <a:prstGeom prst="rect">
            <a:avLst/>
          </a:prstGeom>
        </p:spPr>
      </p:pic>
      <p:sp>
        <p:nvSpPr>
          <p:cNvPr id="43" name="Textfeld 42"/>
          <p:cNvSpPr txBox="1"/>
          <p:nvPr/>
        </p:nvSpPr>
        <p:spPr>
          <a:xfrm>
            <a:off x="1222992" y="4820346"/>
            <a:ext cx="8657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SUIT-020</a:t>
            </a:r>
            <a:endParaRPr lang="en-A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70491" y="4814355"/>
            <a:ext cx="424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en-A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3" t="45651" r="64988" b="51607"/>
          <a:stretch/>
        </p:blipFill>
        <p:spPr>
          <a:xfrm>
            <a:off x="4545152" y="5736005"/>
            <a:ext cx="373620" cy="1140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feld 15"/>
          <p:cNvSpPr txBox="1"/>
          <p:nvPr/>
        </p:nvSpPr>
        <p:spPr>
          <a:xfrm>
            <a:off x="5383524" y="5687301"/>
            <a:ext cx="5180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RIPK3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8" t="45650" r="59353" b="49584"/>
          <a:stretch/>
        </p:blipFill>
        <p:spPr>
          <a:xfrm>
            <a:off x="4545151" y="5860440"/>
            <a:ext cx="373621" cy="1983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feld 17"/>
          <p:cNvSpPr txBox="1"/>
          <p:nvPr/>
        </p:nvSpPr>
        <p:spPr>
          <a:xfrm>
            <a:off x="5383524" y="5860440"/>
            <a:ext cx="4283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actin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3" t="34910" r="61300" b="62343"/>
          <a:stretch/>
        </p:blipFill>
        <p:spPr>
          <a:xfrm>
            <a:off x="4990144" y="5734809"/>
            <a:ext cx="306098" cy="114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2" t="39846" r="56850" b="55407"/>
          <a:stretch/>
        </p:blipFill>
        <p:spPr>
          <a:xfrm>
            <a:off x="4990144" y="5860843"/>
            <a:ext cx="305560" cy="19751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4" name="Gerade Verbindung mit Pfeil 23"/>
          <p:cNvCxnSpPr/>
          <p:nvPr/>
        </p:nvCxnSpPr>
        <p:spPr>
          <a:xfrm flipH="1">
            <a:off x="5312062" y="5799603"/>
            <a:ext cx="1440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H="1">
            <a:off x="5312062" y="5984277"/>
            <a:ext cx="1440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 rot="19609099">
            <a:off x="4552448" y="5413757"/>
            <a:ext cx="6783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SUIT-020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 rot="19609099">
            <a:off x="5005300" y="5471660"/>
            <a:ext cx="4667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HT29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991046" y="4814355"/>
            <a:ext cx="424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en-A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-37898" y="7219668"/>
            <a:ext cx="68958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de-DE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Supplementary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</a:t>
            </a:r>
            <a:r>
              <a:rPr lang="de-DE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The </a:t>
            </a:r>
            <a:r>
              <a:rPr lang="de-DE" sz="1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de-DE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cell</a:t>
            </a:r>
            <a:r>
              <a:rPr lang="de-DE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viability</a:t>
            </a:r>
            <a:r>
              <a:rPr lang="de-DE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de-DE" sz="1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de-DE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de-DE" sz="1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r>
              <a:rPr lang="de-DE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de-DE" sz="1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cell</a:t>
            </a:r>
            <a:r>
              <a:rPr lang="de-DE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death </a:t>
            </a:r>
            <a:r>
              <a:rPr lang="de-DE" sz="1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markers</a:t>
            </a:r>
            <a:r>
              <a:rPr lang="de-DE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SUIT-020 and HT-29 </a:t>
            </a:r>
            <a:r>
              <a:rPr lang="de-DE" sz="1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r>
              <a:rPr lang="de-DE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de-DE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(A-C) 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Primary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donor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on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 (non-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activated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pretreated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 µM FLIPinB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h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treated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500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/ml CD95L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TRAIL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 h 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(A), 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48 h 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(B)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72 h 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(C).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Means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deviations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shown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(D) 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Primary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donor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on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 (non-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activated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pretreated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 µM FLIPinB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h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treated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500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/ml CD95L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indicated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time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points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Western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Blot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was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performed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corresponding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antibodies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actin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loading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Abbreviations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s.e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short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exposure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l.e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exposure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(E,F)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Quantification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Western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Blots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A,B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shown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deviations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independent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shown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Values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normalised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towards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actin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(G) 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Western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Blot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total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cell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lysates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SUIT-020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HT29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220747" y="8914"/>
            <a:ext cx="359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A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712894" y="2664537"/>
            <a:ext cx="5874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c-FLIP</a:t>
            </a:r>
            <a:r>
              <a:rPr lang="de-DE" sz="9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Gerade Verbindung mit Pfeil 28"/>
          <p:cNvCxnSpPr/>
          <p:nvPr/>
        </p:nvCxnSpPr>
        <p:spPr>
          <a:xfrm flipH="1">
            <a:off x="1630677" y="2786723"/>
            <a:ext cx="1440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1712894" y="2751095"/>
            <a:ext cx="4552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p43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Gerade Verbindung mit Pfeil 30"/>
          <p:cNvCxnSpPr/>
          <p:nvPr/>
        </p:nvCxnSpPr>
        <p:spPr>
          <a:xfrm flipH="1">
            <a:off x="1630677" y="2873281"/>
            <a:ext cx="1440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1712894" y="2857917"/>
            <a:ext cx="16083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FADD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Gerade Verbindung mit Pfeil 32"/>
          <p:cNvCxnSpPr/>
          <p:nvPr/>
        </p:nvCxnSpPr>
        <p:spPr>
          <a:xfrm flipH="1">
            <a:off x="1630677" y="2980103"/>
            <a:ext cx="1440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1712894" y="3083280"/>
            <a:ext cx="16083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p43/p41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Gerade Verbindung mit Pfeil 34"/>
          <p:cNvCxnSpPr/>
          <p:nvPr/>
        </p:nvCxnSpPr>
        <p:spPr>
          <a:xfrm flipH="1">
            <a:off x="1630677" y="3195418"/>
            <a:ext cx="1440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 flipH="1">
            <a:off x="1630677" y="3228574"/>
            <a:ext cx="1440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1712894" y="3714535"/>
            <a:ext cx="16083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RIPK1</a:t>
            </a:r>
          </a:p>
        </p:txBody>
      </p:sp>
      <p:cxnSp>
        <p:nvCxnSpPr>
          <p:cNvPr id="38" name="Gerade Verbindung mit Pfeil 37"/>
          <p:cNvCxnSpPr/>
          <p:nvPr/>
        </p:nvCxnSpPr>
        <p:spPr>
          <a:xfrm flipH="1">
            <a:off x="1630677" y="3836721"/>
            <a:ext cx="1440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44"/>
          <p:cNvSpPr txBox="1"/>
          <p:nvPr/>
        </p:nvSpPr>
        <p:spPr>
          <a:xfrm>
            <a:off x="1712894" y="4434240"/>
            <a:ext cx="4552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actin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Gerade Verbindung mit Pfeil 45"/>
          <p:cNvCxnSpPr/>
          <p:nvPr/>
        </p:nvCxnSpPr>
        <p:spPr>
          <a:xfrm flipH="1">
            <a:off x="1630677" y="4551828"/>
            <a:ext cx="1440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Tabel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514925"/>
              </p:ext>
            </p:extLst>
          </p:nvPr>
        </p:nvGraphicFramePr>
        <p:xfrm>
          <a:off x="542676" y="2178468"/>
          <a:ext cx="1080008" cy="4694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0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0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0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50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6498">
                <a:tc>
                  <a:txBody>
                    <a:bodyPr/>
                    <a:lstStyle/>
                    <a:p>
                      <a:pPr algn="ctr"/>
                      <a:r>
                        <a:rPr lang="de-DE" sz="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e-DE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de-DE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de-DE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de-DE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de-DE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de-DE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de-DE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de-DE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498">
                <a:tc>
                  <a:txBody>
                    <a:bodyPr/>
                    <a:lstStyle/>
                    <a:p>
                      <a:pPr algn="ctr"/>
                      <a:r>
                        <a:rPr lang="de-DE" sz="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de-DE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e-DE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de-DE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e-DE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de-DE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e-DE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de-DE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e-DE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498">
                <a:tc>
                  <a:txBody>
                    <a:bodyPr/>
                    <a:lstStyle/>
                    <a:p>
                      <a:pPr algn="ctr"/>
                      <a:r>
                        <a:rPr lang="de-DE" sz="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de-DE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de-DE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de-DE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de-DE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de-DE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de-DE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de-DE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de-DE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8" name="Textfeld 47"/>
          <p:cNvSpPr txBox="1"/>
          <p:nvPr/>
        </p:nvSpPr>
        <p:spPr>
          <a:xfrm>
            <a:off x="1554330" y="2287748"/>
            <a:ext cx="12541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20 µM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FLIPinB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(2 h)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1554330" y="2459694"/>
            <a:ext cx="14589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00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CD95L in min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1712894" y="2971859"/>
            <a:ext cx="16083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procaspase-8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Gerade Verbindung mit Pfeil 50"/>
          <p:cNvCxnSpPr/>
          <p:nvPr/>
        </p:nvCxnSpPr>
        <p:spPr>
          <a:xfrm flipH="1">
            <a:off x="1630677" y="3083997"/>
            <a:ext cx="1440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/>
          <p:nvPr/>
        </p:nvCxnSpPr>
        <p:spPr>
          <a:xfrm flipH="1">
            <a:off x="1630677" y="3117153"/>
            <a:ext cx="1440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feld 52"/>
          <p:cNvSpPr txBox="1"/>
          <p:nvPr/>
        </p:nvSpPr>
        <p:spPr>
          <a:xfrm>
            <a:off x="1712894" y="3609000"/>
            <a:ext cx="5627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PARP1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Gerade Verbindung mit Pfeil 53"/>
          <p:cNvCxnSpPr/>
          <p:nvPr/>
        </p:nvCxnSpPr>
        <p:spPr>
          <a:xfrm flipH="1">
            <a:off x="1630677" y="3704987"/>
            <a:ext cx="1440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/>
          <p:nvPr/>
        </p:nvCxnSpPr>
        <p:spPr>
          <a:xfrm flipH="1">
            <a:off x="1630677" y="3750459"/>
            <a:ext cx="1440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feld 55"/>
          <p:cNvSpPr txBox="1"/>
          <p:nvPr/>
        </p:nvSpPr>
        <p:spPr>
          <a:xfrm>
            <a:off x="1712894" y="3862589"/>
            <a:ext cx="16083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procaspase-3 (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s.e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Gerade Verbindung mit Pfeil 56"/>
          <p:cNvCxnSpPr/>
          <p:nvPr/>
        </p:nvCxnSpPr>
        <p:spPr>
          <a:xfrm flipH="1">
            <a:off x="1630677" y="4000273"/>
            <a:ext cx="1440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feld 57"/>
          <p:cNvSpPr txBox="1"/>
          <p:nvPr/>
        </p:nvSpPr>
        <p:spPr>
          <a:xfrm>
            <a:off x="1712894" y="3972661"/>
            <a:ext cx="16083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procaspase-3 (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l.e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Gerade Verbindung mit Pfeil 58"/>
          <p:cNvCxnSpPr/>
          <p:nvPr/>
        </p:nvCxnSpPr>
        <p:spPr>
          <a:xfrm flipH="1">
            <a:off x="1630677" y="4110345"/>
            <a:ext cx="1440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feld 59"/>
          <p:cNvSpPr txBox="1"/>
          <p:nvPr/>
        </p:nvSpPr>
        <p:spPr>
          <a:xfrm>
            <a:off x="1712894" y="4227691"/>
            <a:ext cx="5579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p19/17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Gerade Verbindung mit Pfeil 60"/>
          <p:cNvCxnSpPr/>
          <p:nvPr/>
        </p:nvCxnSpPr>
        <p:spPr>
          <a:xfrm flipH="1">
            <a:off x="1630677" y="4327521"/>
            <a:ext cx="1440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/>
          <p:nvPr/>
        </p:nvCxnSpPr>
        <p:spPr>
          <a:xfrm flipH="1">
            <a:off x="1630677" y="4366225"/>
            <a:ext cx="1440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Grafik 6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0" t="27146" r="28783" b="66572"/>
          <a:stretch/>
        </p:blipFill>
        <p:spPr>
          <a:xfrm>
            <a:off x="542680" y="2646501"/>
            <a:ext cx="1080000" cy="1215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4" name="Textfeld 63"/>
          <p:cNvSpPr txBox="1"/>
          <p:nvPr/>
        </p:nvSpPr>
        <p:spPr>
          <a:xfrm>
            <a:off x="1712894" y="2567185"/>
            <a:ext cx="10257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procaspase-10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5" name="Gerade Verbindung mit Pfeil 64"/>
          <p:cNvCxnSpPr/>
          <p:nvPr/>
        </p:nvCxnSpPr>
        <p:spPr>
          <a:xfrm flipH="1">
            <a:off x="1630677" y="2689371"/>
            <a:ext cx="1440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/>
          <p:nvPr/>
        </p:nvCxnSpPr>
        <p:spPr>
          <a:xfrm flipH="1">
            <a:off x="1630677" y="2722527"/>
            <a:ext cx="1440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Grafik 6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7" t="32747" r="33386" b="59008"/>
          <a:stretch/>
        </p:blipFill>
        <p:spPr>
          <a:xfrm>
            <a:off x="542680" y="2778064"/>
            <a:ext cx="1080000" cy="1595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8" name="Textfeld 67"/>
          <p:cNvSpPr txBox="1"/>
          <p:nvPr/>
        </p:nvSpPr>
        <p:spPr>
          <a:xfrm>
            <a:off x="1552129" y="2111918"/>
            <a:ext cx="5381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DMSO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9" name="Grafik 6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6" t="40970" r="31012" b="53367"/>
          <a:stretch/>
        </p:blipFill>
        <p:spPr>
          <a:xfrm>
            <a:off x="542680" y="2947399"/>
            <a:ext cx="1080000" cy="1097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0" name="Grafik 6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4" t="30989" r="24209" b="37351"/>
          <a:stretch/>
        </p:blipFill>
        <p:spPr>
          <a:xfrm>
            <a:off x="542680" y="3067108"/>
            <a:ext cx="1080000" cy="6126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1" name="Grafik 7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7" t="19921" r="33696" b="74507"/>
          <a:stretch/>
        </p:blipFill>
        <p:spPr>
          <a:xfrm>
            <a:off x="542680" y="3685804"/>
            <a:ext cx="1080000" cy="1078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2" name="Grafik 7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7" t="25010" r="35846" b="68182"/>
          <a:stretch/>
        </p:blipFill>
        <p:spPr>
          <a:xfrm>
            <a:off x="541571" y="3804804"/>
            <a:ext cx="1080000" cy="1317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3" name="Grafik 7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8" t="36574" r="31899" b="57508"/>
          <a:stretch/>
        </p:blipFill>
        <p:spPr>
          <a:xfrm>
            <a:off x="541571" y="3945282"/>
            <a:ext cx="1080000" cy="1146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4" name="Grafik 7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8" t="37040" r="31805" b="41500"/>
          <a:stretch/>
        </p:blipFill>
        <p:spPr>
          <a:xfrm>
            <a:off x="541571" y="4069641"/>
            <a:ext cx="1080000" cy="4153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5" name="Grafik 74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8" t="28371" r="32015" b="65368"/>
          <a:stretch/>
        </p:blipFill>
        <p:spPr>
          <a:xfrm>
            <a:off x="541571" y="4491537"/>
            <a:ext cx="1080000" cy="1211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6" name="Textfeld 75"/>
          <p:cNvSpPr txBox="1"/>
          <p:nvPr/>
        </p:nvSpPr>
        <p:spPr>
          <a:xfrm>
            <a:off x="103155" y="1981147"/>
            <a:ext cx="359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A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feld 76"/>
          <p:cNvSpPr txBox="1"/>
          <p:nvPr/>
        </p:nvSpPr>
        <p:spPr>
          <a:xfrm>
            <a:off x="741203" y="1948179"/>
            <a:ext cx="1818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donor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de-DE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  <a:endParaRPr lang="en-A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feld 77"/>
          <p:cNvSpPr txBox="1"/>
          <p:nvPr/>
        </p:nvSpPr>
        <p:spPr>
          <a:xfrm>
            <a:off x="130800" y="3095212"/>
            <a:ext cx="4713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43/41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feld 78"/>
          <p:cNvSpPr txBox="1"/>
          <p:nvPr/>
        </p:nvSpPr>
        <p:spPr>
          <a:xfrm>
            <a:off x="130800" y="2994080"/>
            <a:ext cx="4713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55/53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feld 79"/>
          <p:cNvSpPr txBox="1"/>
          <p:nvPr/>
        </p:nvSpPr>
        <p:spPr>
          <a:xfrm>
            <a:off x="130800" y="2599220"/>
            <a:ext cx="4713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57/55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feld 80"/>
          <p:cNvSpPr txBox="1"/>
          <p:nvPr/>
        </p:nvSpPr>
        <p:spPr>
          <a:xfrm>
            <a:off x="286790" y="2694150"/>
            <a:ext cx="4713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feld 81"/>
          <p:cNvSpPr txBox="1"/>
          <p:nvPr/>
        </p:nvSpPr>
        <p:spPr>
          <a:xfrm>
            <a:off x="286790" y="2783957"/>
            <a:ext cx="4713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feld 82"/>
          <p:cNvSpPr txBox="1"/>
          <p:nvPr/>
        </p:nvSpPr>
        <p:spPr>
          <a:xfrm>
            <a:off x="286790" y="2884509"/>
            <a:ext cx="4713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feld 83"/>
          <p:cNvSpPr txBox="1"/>
          <p:nvPr/>
        </p:nvSpPr>
        <p:spPr>
          <a:xfrm>
            <a:off x="69534" y="3635259"/>
            <a:ext cx="5326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116/89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feld 84"/>
          <p:cNvSpPr txBox="1"/>
          <p:nvPr/>
        </p:nvSpPr>
        <p:spPr>
          <a:xfrm>
            <a:off x="283584" y="3751064"/>
            <a:ext cx="5326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feld 85"/>
          <p:cNvSpPr txBox="1"/>
          <p:nvPr/>
        </p:nvSpPr>
        <p:spPr>
          <a:xfrm>
            <a:off x="283584" y="3901106"/>
            <a:ext cx="5326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feld 86"/>
          <p:cNvSpPr txBox="1"/>
          <p:nvPr/>
        </p:nvSpPr>
        <p:spPr>
          <a:xfrm>
            <a:off x="283584" y="4031394"/>
            <a:ext cx="5326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feld 87"/>
          <p:cNvSpPr txBox="1"/>
          <p:nvPr/>
        </p:nvSpPr>
        <p:spPr>
          <a:xfrm>
            <a:off x="283584" y="4467555"/>
            <a:ext cx="5326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feld 88"/>
          <p:cNvSpPr txBox="1"/>
          <p:nvPr/>
        </p:nvSpPr>
        <p:spPr>
          <a:xfrm>
            <a:off x="127594" y="4257798"/>
            <a:ext cx="5326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19/17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feld 89"/>
          <p:cNvSpPr txBox="1"/>
          <p:nvPr/>
        </p:nvSpPr>
        <p:spPr>
          <a:xfrm>
            <a:off x="4918772" y="60464"/>
            <a:ext cx="1818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donor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de-DE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0, 48 h</a:t>
            </a:r>
            <a:endParaRPr lang="en-A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1" name="Grafik 9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113" y="146793"/>
            <a:ext cx="1800000" cy="1796329"/>
          </a:xfrm>
          <a:prstGeom prst="rect">
            <a:avLst/>
          </a:prstGeom>
        </p:spPr>
      </p:pic>
      <p:pic>
        <p:nvPicPr>
          <p:cNvPr id="92" name="Grafik 9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18" y="309300"/>
            <a:ext cx="1800000" cy="1626241"/>
          </a:xfrm>
          <a:prstGeom prst="rect">
            <a:avLst/>
          </a:prstGeom>
        </p:spPr>
      </p:pic>
      <p:sp>
        <p:nvSpPr>
          <p:cNvPr id="93" name="Textfeld 92"/>
          <p:cNvSpPr txBox="1"/>
          <p:nvPr/>
        </p:nvSpPr>
        <p:spPr>
          <a:xfrm>
            <a:off x="676306" y="106282"/>
            <a:ext cx="1818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donor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de-DE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0, 24 h</a:t>
            </a:r>
            <a:endParaRPr lang="en-A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4" name="Grafik 9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824" y="248885"/>
            <a:ext cx="1800000" cy="1680082"/>
          </a:xfrm>
          <a:prstGeom prst="rect">
            <a:avLst/>
          </a:prstGeom>
        </p:spPr>
      </p:pic>
      <p:sp>
        <p:nvSpPr>
          <p:cNvPr id="95" name="Textfeld 94"/>
          <p:cNvSpPr txBox="1"/>
          <p:nvPr/>
        </p:nvSpPr>
        <p:spPr>
          <a:xfrm>
            <a:off x="2689245" y="106282"/>
            <a:ext cx="1818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donor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de-DE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0, 72 h</a:t>
            </a:r>
            <a:endParaRPr lang="en-A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feld 95"/>
          <p:cNvSpPr txBox="1"/>
          <p:nvPr/>
        </p:nvSpPr>
        <p:spPr>
          <a:xfrm>
            <a:off x="235031" y="8914"/>
            <a:ext cx="359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A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feld 96"/>
          <p:cNvSpPr txBox="1"/>
          <p:nvPr/>
        </p:nvSpPr>
        <p:spPr>
          <a:xfrm>
            <a:off x="2301660" y="8914"/>
            <a:ext cx="359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A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49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754566" y="2705136"/>
            <a:ext cx="1818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donor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5, 24 h</a:t>
            </a:r>
            <a:endParaRPr lang="en-A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767054" y="5205365"/>
            <a:ext cx="1818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donor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6, 24 h</a:t>
            </a:r>
            <a:endParaRPr lang="en-A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0" y="-9623"/>
            <a:ext cx="1360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A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-3" y="4995043"/>
            <a:ext cx="1360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A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2"/>
          <a:stretch/>
        </p:blipFill>
        <p:spPr>
          <a:xfrm>
            <a:off x="391730" y="144384"/>
            <a:ext cx="5055108" cy="2525802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2767054" y="95684"/>
            <a:ext cx="1818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MV4-11, 18 h</a:t>
            </a:r>
            <a:endParaRPr lang="en-A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0"/>
          <a:stretch/>
        </p:blipFill>
        <p:spPr>
          <a:xfrm>
            <a:off x="391730" y="2781706"/>
            <a:ext cx="5053584" cy="243525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0" y="2474450"/>
            <a:ext cx="1360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A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0"/>
          <a:stretch/>
        </p:blipFill>
        <p:spPr>
          <a:xfrm>
            <a:off x="391730" y="5139897"/>
            <a:ext cx="5126736" cy="245490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0" y="7578746"/>
            <a:ext cx="685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de-DE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Supplementary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</a:t>
            </a:r>
            <a:r>
              <a:rPr lang="de-DE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de-DE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lang="de-DE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de-DE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Annexin</a:t>
            </a:r>
            <a:r>
              <a:rPr lang="de-DE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-V-positive and double positive </a:t>
            </a:r>
            <a:r>
              <a:rPr lang="de-DE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r>
              <a:rPr lang="de-DE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upon</a:t>
            </a:r>
            <a:r>
              <a:rPr lang="de-DE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FLIPinB, BV6 and DL </a:t>
            </a:r>
            <a:r>
              <a:rPr lang="de-DE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endParaRPr lang="de-DE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(A-C) MV4-11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(A)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donor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(B),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donor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(C))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pretreated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h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corresponding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concentrations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FLIPinB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h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BV6,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zVAD-fmk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Nec-1s.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Afterwards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treated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16 h (A)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22 h (B,C)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TRAIL (A)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CD95L (B,C). Cells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stained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Annexin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-V-FITC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PI.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Cell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death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was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measured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Imaging Flow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Cytometry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Populations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gated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negative (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healthy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viable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Annexin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-V-FITC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Annex-V-FITC/PI positive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deviation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independent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(A)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representative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(B,C)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shown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9" t="3072" b="89493"/>
          <a:stretch/>
        </p:blipFill>
        <p:spPr>
          <a:xfrm>
            <a:off x="5203871" y="3740690"/>
            <a:ext cx="1747603" cy="202131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7" t="4547" r="35311" b="88726"/>
          <a:stretch/>
        </p:blipFill>
        <p:spPr>
          <a:xfrm>
            <a:off x="5203871" y="3458726"/>
            <a:ext cx="1482290" cy="18288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7" r="64421" b="89362"/>
          <a:stretch/>
        </p:blipFill>
        <p:spPr>
          <a:xfrm>
            <a:off x="4499459" y="3612731"/>
            <a:ext cx="1798023" cy="178916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7" t="3584" b="89565"/>
          <a:stretch/>
        </p:blipFill>
        <p:spPr>
          <a:xfrm>
            <a:off x="5213496" y="1173719"/>
            <a:ext cx="1797254" cy="192505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9" t="3072" b="89493"/>
          <a:stretch/>
        </p:blipFill>
        <p:spPr>
          <a:xfrm>
            <a:off x="5203871" y="6168648"/>
            <a:ext cx="1747603" cy="202131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7" t="4547" r="35311" b="88726"/>
          <a:stretch/>
        </p:blipFill>
        <p:spPr>
          <a:xfrm>
            <a:off x="5203871" y="5886684"/>
            <a:ext cx="1482290" cy="182880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7" r="64421" b="89362"/>
          <a:stretch/>
        </p:blipFill>
        <p:spPr>
          <a:xfrm>
            <a:off x="4499459" y="6040689"/>
            <a:ext cx="1798023" cy="178916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7" t="4547" r="35311" b="88726"/>
          <a:stretch/>
        </p:blipFill>
        <p:spPr>
          <a:xfrm>
            <a:off x="5205905" y="848481"/>
            <a:ext cx="1482290" cy="182880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7" r="64421" b="89362"/>
          <a:stretch/>
        </p:blipFill>
        <p:spPr>
          <a:xfrm>
            <a:off x="4501493" y="1002486"/>
            <a:ext cx="1798023" cy="1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2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558240"/>
              </p:ext>
            </p:extLst>
          </p:nvPr>
        </p:nvGraphicFramePr>
        <p:xfrm>
          <a:off x="578561" y="930586"/>
          <a:ext cx="1798264" cy="59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83">
                  <a:extLst>
                    <a:ext uri="{9D8B030D-6E8A-4147-A177-3AD203B41FA5}">
                      <a16:colId xmlns:a16="http://schemas.microsoft.com/office/drawing/2014/main" val="92975363"/>
                    </a:ext>
                  </a:extLst>
                </a:gridCol>
                <a:gridCol w="224783">
                  <a:extLst>
                    <a:ext uri="{9D8B030D-6E8A-4147-A177-3AD203B41FA5}">
                      <a16:colId xmlns:a16="http://schemas.microsoft.com/office/drawing/2014/main" val="1624820090"/>
                    </a:ext>
                  </a:extLst>
                </a:gridCol>
                <a:gridCol w="224783">
                  <a:extLst>
                    <a:ext uri="{9D8B030D-6E8A-4147-A177-3AD203B41FA5}">
                      <a16:colId xmlns:a16="http://schemas.microsoft.com/office/drawing/2014/main" val="3169522250"/>
                    </a:ext>
                  </a:extLst>
                </a:gridCol>
                <a:gridCol w="224783">
                  <a:extLst>
                    <a:ext uri="{9D8B030D-6E8A-4147-A177-3AD203B41FA5}">
                      <a16:colId xmlns:a16="http://schemas.microsoft.com/office/drawing/2014/main" val="3003388787"/>
                    </a:ext>
                  </a:extLst>
                </a:gridCol>
                <a:gridCol w="224783">
                  <a:extLst>
                    <a:ext uri="{9D8B030D-6E8A-4147-A177-3AD203B41FA5}">
                      <a16:colId xmlns:a16="http://schemas.microsoft.com/office/drawing/2014/main" val="2721011522"/>
                    </a:ext>
                  </a:extLst>
                </a:gridCol>
                <a:gridCol w="224783">
                  <a:extLst>
                    <a:ext uri="{9D8B030D-6E8A-4147-A177-3AD203B41FA5}">
                      <a16:colId xmlns:a16="http://schemas.microsoft.com/office/drawing/2014/main" val="2284111872"/>
                    </a:ext>
                  </a:extLst>
                </a:gridCol>
                <a:gridCol w="224783">
                  <a:extLst>
                    <a:ext uri="{9D8B030D-6E8A-4147-A177-3AD203B41FA5}">
                      <a16:colId xmlns:a16="http://schemas.microsoft.com/office/drawing/2014/main" val="1421307760"/>
                    </a:ext>
                  </a:extLst>
                </a:gridCol>
                <a:gridCol w="224783">
                  <a:extLst>
                    <a:ext uri="{9D8B030D-6E8A-4147-A177-3AD203B41FA5}">
                      <a16:colId xmlns:a16="http://schemas.microsoft.com/office/drawing/2014/main" val="2383079239"/>
                    </a:ext>
                  </a:extLst>
                </a:gridCol>
              </a:tblGrid>
              <a:tr h="149070">
                <a:tc>
                  <a:txBody>
                    <a:bodyPr/>
                    <a:lstStyle/>
                    <a:p>
                      <a:pPr algn="ctr"/>
                      <a:r>
                        <a:rPr lang="de-DE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de-DE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de-DE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e-DE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de-DE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de-DE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de-DE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e-DE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6646183"/>
                  </a:ext>
                </a:extLst>
              </a:tr>
              <a:tr h="149070">
                <a:tc>
                  <a:txBody>
                    <a:bodyPr/>
                    <a:lstStyle/>
                    <a:p>
                      <a:pPr algn="ctr"/>
                      <a:r>
                        <a:rPr lang="de-DE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de-DE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e-DE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e-DE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de-DE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de-DE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e-DE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e-DE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0779397"/>
                  </a:ext>
                </a:extLst>
              </a:tr>
              <a:tr h="149070">
                <a:tc>
                  <a:txBody>
                    <a:bodyPr/>
                    <a:lstStyle/>
                    <a:p>
                      <a:pPr algn="ctr"/>
                      <a:r>
                        <a:rPr lang="de-DE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de-DE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e-DE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e-DE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de-DE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de-DE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e-DE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e-DE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39788"/>
                  </a:ext>
                </a:extLst>
              </a:tr>
              <a:tr h="149070">
                <a:tc>
                  <a:txBody>
                    <a:bodyPr/>
                    <a:lstStyle/>
                    <a:p>
                      <a:pPr algn="ctr"/>
                      <a:r>
                        <a:rPr lang="de-DE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de-DE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e-DE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e-DE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</a:t>
                      </a:r>
                      <a:endParaRPr lang="de-DE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de-DE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e-DE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de-DE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115275"/>
                  </a:ext>
                </a:extLst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2326672" y="1015253"/>
            <a:ext cx="9172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5 µM BV6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 [4h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326672" y="1176039"/>
            <a:ext cx="12827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50 µM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zVAD-fmk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[4h]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326672" y="880202"/>
            <a:ext cx="12314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20 µM FLIPinB</a:t>
            </a:r>
            <a:r>
              <a:rPr lang="el-G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[5h]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326672" y="1337693"/>
            <a:ext cx="13067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250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/ml CD95L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[3h]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504198" y="1660133"/>
            <a:ext cx="13195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K63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ubiquitination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s.e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36950" y="1723563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57341" y="1373562"/>
            <a:ext cx="3898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kDa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340065" y="404254"/>
            <a:ext cx="4972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HT29</a:t>
            </a:r>
            <a:endParaRPr lang="de-D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504198" y="2171496"/>
            <a:ext cx="12875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K63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ubiquitination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l.e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36950" y="2236281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3" t="26683" r="24484" b="57988"/>
          <a:stretch/>
        </p:blipFill>
        <p:spPr>
          <a:xfrm>
            <a:off x="576823" y="1530225"/>
            <a:ext cx="1800000" cy="4784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1" t="26313" r="24378" b="54479"/>
          <a:stretch/>
        </p:blipFill>
        <p:spPr>
          <a:xfrm>
            <a:off x="576823" y="2022168"/>
            <a:ext cx="1800000" cy="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feld 16"/>
          <p:cNvSpPr txBox="1"/>
          <p:nvPr/>
        </p:nvSpPr>
        <p:spPr>
          <a:xfrm>
            <a:off x="639782" y="656642"/>
            <a:ext cx="7815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pRIPK1-IP 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Gerade Verbindung 5"/>
          <p:cNvCxnSpPr/>
          <p:nvPr/>
        </p:nvCxnSpPr>
        <p:spPr>
          <a:xfrm flipH="1" flipV="1">
            <a:off x="581628" y="876175"/>
            <a:ext cx="900000" cy="9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74"/>
          <p:cNvCxnSpPr/>
          <p:nvPr/>
        </p:nvCxnSpPr>
        <p:spPr>
          <a:xfrm flipH="1">
            <a:off x="1726239" y="876981"/>
            <a:ext cx="64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1806859" y="643121"/>
            <a:ext cx="5628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lysate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1" t="31300" r="27408" b="54848"/>
          <a:stretch/>
        </p:blipFill>
        <p:spPr>
          <a:xfrm>
            <a:off x="576823" y="2627928"/>
            <a:ext cx="1800000" cy="4326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Textfeld 21"/>
          <p:cNvSpPr txBox="1"/>
          <p:nvPr/>
        </p:nvSpPr>
        <p:spPr>
          <a:xfrm>
            <a:off x="2504198" y="2732906"/>
            <a:ext cx="11015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K48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ubiquitination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336950" y="2789394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Gerade Verbindung mit Pfeil 23"/>
          <p:cNvCxnSpPr/>
          <p:nvPr/>
        </p:nvCxnSpPr>
        <p:spPr>
          <a:xfrm flipH="1">
            <a:off x="2395873" y="1771188"/>
            <a:ext cx="1440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H="1">
            <a:off x="2395873" y="2847513"/>
            <a:ext cx="1440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H="1">
            <a:off x="2395873" y="2295063"/>
            <a:ext cx="1440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fik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0" t="40367" r="21044" b="53639"/>
          <a:stretch/>
        </p:blipFill>
        <p:spPr>
          <a:xfrm>
            <a:off x="1659088" y="3368014"/>
            <a:ext cx="720000" cy="1866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Grafik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4" t="40701" r="23203" b="54227"/>
          <a:stretch/>
        </p:blipFill>
        <p:spPr>
          <a:xfrm>
            <a:off x="576823" y="3211453"/>
            <a:ext cx="1800000" cy="1582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Grafik 2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8" t="41547" r="23519" b="54015"/>
          <a:stretch/>
        </p:blipFill>
        <p:spPr>
          <a:xfrm>
            <a:off x="576823" y="3070631"/>
            <a:ext cx="1800000" cy="1384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Textfeld 29"/>
          <p:cNvSpPr txBox="1"/>
          <p:nvPr/>
        </p:nvSpPr>
        <p:spPr>
          <a:xfrm>
            <a:off x="2504198" y="3020226"/>
            <a:ext cx="736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RIPK1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s.e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Gerade Verbindung mit Pfeil 30"/>
          <p:cNvCxnSpPr/>
          <p:nvPr/>
        </p:nvCxnSpPr>
        <p:spPr>
          <a:xfrm flipH="1">
            <a:off x="2395873" y="3134833"/>
            <a:ext cx="1440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2504198" y="3193754"/>
            <a:ext cx="7040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RIPK1 </a:t>
            </a:r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l.e</a:t>
            </a:r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Gerade Verbindung mit Pfeil 32"/>
          <p:cNvCxnSpPr/>
          <p:nvPr/>
        </p:nvCxnSpPr>
        <p:spPr>
          <a:xfrm flipH="1">
            <a:off x="2395873" y="3308361"/>
            <a:ext cx="1440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2501933" y="3323851"/>
            <a:ext cx="4283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actin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Gerade Verbindung mit Pfeil 34"/>
          <p:cNvCxnSpPr/>
          <p:nvPr/>
        </p:nvCxnSpPr>
        <p:spPr>
          <a:xfrm flipH="1">
            <a:off x="2393608" y="3438458"/>
            <a:ext cx="14400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>
            <a:off x="336950" y="3047594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336950" y="3176200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1379790" y="3346773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-23381" y="4243492"/>
            <a:ext cx="685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de-DE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Supplementary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</a:t>
            </a:r>
            <a:r>
              <a:rPr lang="de-DE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de-DE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de-DE" sz="1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de-DE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RIPK1 </a:t>
            </a:r>
            <a:r>
              <a:rPr lang="en-GB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ubiquitinylation</a:t>
            </a:r>
            <a:r>
              <a:rPr lang="de-DE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upon DL/BV6/</a:t>
            </a:r>
            <a:r>
              <a:rPr lang="de-DE" sz="1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FLIPin</a:t>
            </a:r>
            <a:r>
              <a:rPr lang="de-DE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r>
              <a:rPr lang="de-DE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HT29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pretreated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h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FLIPinB</a:t>
            </a:r>
            <a:r>
              <a:rPr lang="el-GR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h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BV6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zVAD-fmk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Afterwards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treated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h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CD95L. pRIPK1 was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immunopecipitated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anti-pRIPK1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antibody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IP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total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lysates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analyzed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Western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Blot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indicated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antibodies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representative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out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shown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Abbreviations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IP: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Immunoprecipitation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s.e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short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expsoure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l.e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exposure</a:t>
            </a:r>
            <a:endParaRPr lang="de-DE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062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-7095" y="2728485"/>
            <a:ext cx="1360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A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353962" y="2728485"/>
            <a:ext cx="1360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A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981" y="2896062"/>
            <a:ext cx="3240000" cy="2293313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1232627" y="2792517"/>
            <a:ext cx="1818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donor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7, 8 h</a:t>
            </a:r>
            <a:endParaRPr lang="en-A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20" y="2926588"/>
            <a:ext cx="3240000" cy="2278125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4790222" y="2792517"/>
            <a:ext cx="1818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donor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7, 24 h</a:t>
            </a:r>
            <a:endParaRPr lang="en-A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-7095" y="27038"/>
            <a:ext cx="1360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A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374509" y="27038"/>
            <a:ext cx="1360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A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188035" y="9959"/>
            <a:ext cx="1818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donor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5, 24 h</a:t>
            </a:r>
            <a:endParaRPr lang="en-A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091"/>
            <a:ext cx="2880000" cy="2654041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591" y="173090"/>
            <a:ext cx="2880000" cy="2688000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4749566" y="-2086"/>
            <a:ext cx="1818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donor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5, 48 h</a:t>
            </a:r>
            <a:endParaRPr lang="en-A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604743" y="5299900"/>
            <a:ext cx="1360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048" y="5332472"/>
            <a:ext cx="2880000" cy="2357788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3036349" y="5155064"/>
            <a:ext cx="1818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donor</a:t>
            </a:r>
            <a:r>
              <a:rPr lang="de-DE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3, 8 h</a:t>
            </a:r>
            <a:endParaRPr lang="en-A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-54491" y="7719845"/>
            <a:ext cx="69124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de-DE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Supplementary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</a:t>
            </a:r>
            <a:r>
              <a:rPr lang="de-DE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de-DE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Loss </a:t>
            </a:r>
            <a:r>
              <a:rPr lang="de-DE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cell</a:t>
            </a:r>
            <a:r>
              <a:rPr lang="de-DE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viability</a:t>
            </a:r>
            <a:r>
              <a:rPr lang="de-DE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upon</a:t>
            </a:r>
            <a:r>
              <a:rPr lang="de-DE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FLIPinB</a:t>
            </a:r>
            <a:r>
              <a:rPr lang="de-DE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/BV6/CD95L </a:t>
            </a:r>
            <a:r>
              <a:rPr lang="de-DE" sz="1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r>
              <a:rPr lang="de-DE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de-DE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  <a:r>
              <a:rPr lang="de-DE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de-DE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de-DE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cell</a:t>
            </a:r>
            <a:r>
              <a:rPr lang="de-DE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samples</a:t>
            </a:r>
            <a:endParaRPr lang="de-DE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(A-E) Primary T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donor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(A,B),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donor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 (C,D),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donor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(E))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pretreated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h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 µM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FLIPinBγ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(A,B)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 µM FLIPinB (C,D,E)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h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µM (A,B,E)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µM (C,D) BV6, 50 µM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zVAD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10 µM Nec-1s. Cells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stimulated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CD95L (A-E)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500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CD95L (A,B)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h (C,E), 24 h (A,D)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48 h (B).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Cell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viability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was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measured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Cell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Titer-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Glo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®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Luminescent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Cell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Viability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Assay. The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deviation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representative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shown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8758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1003</Words>
  <Application>Microsoft Office PowerPoint</Application>
  <PresentationFormat>Bildschirmpräsentation (4:3)</PresentationFormat>
  <Paragraphs>153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UMMD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Hillert, Laura</dc:creator>
  <cp:lastModifiedBy>Lavrik, Inna</cp:lastModifiedBy>
  <cp:revision>227</cp:revision>
  <cp:lastPrinted>2021-09-09T11:54:35Z</cp:lastPrinted>
  <dcterms:created xsi:type="dcterms:W3CDTF">2020-07-10T11:27:08Z</dcterms:created>
  <dcterms:modified xsi:type="dcterms:W3CDTF">2024-09-08T17:07:20Z</dcterms:modified>
</cp:coreProperties>
</file>