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7"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11" r:id="rId19"/>
    <p:sldId id="312" r:id="rId20"/>
    <p:sldId id="313" r:id="rId21"/>
    <p:sldId id="314" r:id="rId22"/>
    <p:sldId id="315" r:id="rId23"/>
    <p:sldId id="316" r:id="rId24"/>
    <p:sldId id="3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902" autoAdjust="0"/>
  </p:normalViewPr>
  <p:slideViewPr>
    <p:cSldViewPr snapToGrid="0">
      <p:cViewPr varScale="1">
        <p:scale>
          <a:sx n="58" d="100"/>
          <a:sy n="58" d="100"/>
        </p:scale>
        <p:origin x="96"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A2538-3487-4FA2-89C6-372A8DFFFE72}"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450F8-075F-49D1-9E33-5D88AFBE87EF}" type="slidenum">
              <a:rPr lang="en-US" smtClean="0"/>
              <a:t>‹#›</a:t>
            </a:fld>
            <a:endParaRPr lang="en-US"/>
          </a:p>
        </p:txBody>
      </p:sp>
    </p:spTree>
    <p:extLst>
      <p:ext uri="{BB962C8B-B14F-4D97-AF65-F5344CB8AC3E}">
        <p14:creationId xmlns:p14="http://schemas.microsoft.com/office/powerpoint/2010/main" val="278696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450F8-075F-49D1-9E33-5D88AFBE87EF}" type="slidenum">
              <a:rPr lang="en-US" smtClean="0"/>
              <a:t>20</a:t>
            </a:fld>
            <a:endParaRPr lang="en-US"/>
          </a:p>
        </p:txBody>
      </p:sp>
    </p:spTree>
    <p:extLst>
      <p:ext uri="{BB962C8B-B14F-4D97-AF65-F5344CB8AC3E}">
        <p14:creationId xmlns:p14="http://schemas.microsoft.com/office/powerpoint/2010/main" val="293630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3EB7-D1B4-A3A9-E59D-BE35D4AF46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5763FE-8685-8C0D-2FC2-3688714BEE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436D5D-EFAB-3551-4176-9C906C421E7A}"/>
              </a:ext>
            </a:extLst>
          </p:cNvPr>
          <p:cNvSpPr>
            <a:spLocks noGrp="1"/>
          </p:cNvSpPr>
          <p:nvPr>
            <p:ph type="dt" sz="half" idx="10"/>
          </p:nvPr>
        </p:nvSpPr>
        <p:spPr/>
        <p:txBody>
          <a:bodyPr/>
          <a:lstStyle/>
          <a:p>
            <a:fld id="{D7A6CD66-9E59-4A90-AFCC-6D2FA2F77E17}" type="datetimeFigureOut">
              <a:rPr lang="en-US" smtClean="0"/>
              <a:t>2/17/2025</a:t>
            </a:fld>
            <a:endParaRPr lang="en-US"/>
          </a:p>
        </p:txBody>
      </p:sp>
      <p:sp>
        <p:nvSpPr>
          <p:cNvPr id="5" name="Footer Placeholder 4">
            <a:extLst>
              <a:ext uri="{FF2B5EF4-FFF2-40B4-BE49-F238E27FC236}">
                <a16:creationId xmlns:a16="http://schemas.microsoft.com/office/drawing/2014/main" id="{0B3D3B31-3239-A3CD-3832-539A12B07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9FB75-0F35-C6C5-5818-B7C0920CB126}"/>
              </a:ext>
            </a:extLst>
          </p:cNvPr>
          <p:cNvSpPr>
            <a:spLocks noGrp="1"/>
          </p:cNvSpPr>
          <p:nvPr>
            <p:ph type="sldNum" sz="quarter" idx="12"/>
          </p:nvPr>
        </p:nvSpPr>
        <p:spPr/>
        <p:txBody>
          <a:bodyPr/>
          <a:lstStyle/>
          <a:p>
            <a:fld id="{646BF4BC-4495-462D-8404-2D3327AD45CA}" type="slidenum">
              <a:rPr lang="en-US" smtClean="0"/>
              <a:t>‹#›</a:t>
            </a:fld>
            <a:endParaRPr lang="en-US"/>
          </a:p>
        </p:txBody>
      </p:sp>
    </p:spTree>
    <p:extLst>
      <p:ext uri="{BB962C8B-B14F-4D97-AF65-F5344CB8AC3E}">
        <p14:creationId xmlns:p14="http://schemas.microsoft.com/office/powerpoint/2010/main" val="227213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0CCD-6953-338F-6F2F-5CC863D8BE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FCE43C-8D3F-A49C-540B-3C082DD7D9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5EBCB-947A-46B7-806C-58E05C77F83E}"/>
              </a:ext>
            </a:extLst>
          </p:cNvPr>
          <p:cNvSpPr>
            <a:spLocks noGrp="1"/>
          </p:cNvSpPr>
          <p:nvPr>
            <p:ph type="dt" sz="half" idx="10"/>
          </p:nvPr>
        </p:nvSpPr>
        <p:spPr/>
        <p:txBody>
          <a:bodyPr/>
          <a:lstStyle/>
          <a:p>
            <a:fld id="{D7A6CD66-9E59-4A90-AFCC-6D2FA2F77E17}" type="datetimeFigureOut">
              <a:rPr lang="en-US" smtClean="0"/>
              <a:t>2/17/2025</a:t>
            </a:fld>
            <a:endParaRPr lang="en-US"/>
          </a:p>
        </p:txBody>
      </p:sp>
      <p:sp>
        <p:nvSpPr>
          <p:cNvPr id="5" name="Footer Placeholder 4">
            <a:extLst>
              <a:ext uri="{FF2B5EF4-FFF2-40B4-BE49-F238E27FC236}">
                <a16:creationId xmlns:a16="http://schemas.microsoft.com/office/drawing/2014/main" id="{03B3E203-0E43-2A3F-A77B-06568B20B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3D408-D81A-9CF8-B6DF-4DA3268AB120}"/>
              </a:ext>
            </a:extLst>
          </p:cNvPr>
          <p:cNvSpPr>
            <a:spLocks noGrp="1"/>
          </p:cNvSpPr>
          <p:nvPr>
            <p:ph type="sldNum" sz="quarter" idx="12"/>
          </p:nvPr>
        </p:nvSpPr>
        <p:spPr/>
        <p:txBody>
          <a:bodyPr/>
          <a:lstStyle/>
          <a:p>
            <a:fld id="{646BF4BC-4495-462D-8404-2D3327AD45CA}" type="slidenum">
              <a:rPr lang="en-US" smtClean="0"/>
              <a:t>‹#›</a:t>
            </a:fld>
            <a:endParaRPr lang="en-US"/>
          </a:p>
        </p:txBody>
      </p:sp>
    </p:spTree>
    <p:extLst>
      <p:ext uri="{BB962C8B-B14F-4D97-AF65-F5344CB8AC3E}">
        <p14:creationId xmlns:p14="http://schemas.microsoft.com/office/powerpoint/2010/main" val="1559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58F521-4F2E-C0C9-9311-331546C260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EDF389-DF18-C609-7FE4-846C3E3EA4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31ADC-4610-E0D6-173D-B6D1545AAA99}"/>
              </a:ext>
            </a:extLst>
          </p:cNvPr>
          <p:cNvSpPr>
            <a:spLocks noGrp="1"/>
          </p:cNvSpPr>
          <p:nvPr>
            <p:ph type="dt" sz="half" idx="10"/>
          </p:nvPr>
        </p:nvSpPr>
        <p:spPr/>
        <p:txBody>
          <a:bodyPr/>
          <a:lstStyle/>
          <a:p>
            <a:fld id="{D7A6CD66-9E59-4A90-AFCC-6D2FA2F77E17}" type="datetimeFigureOut">
              <a:rPr lang="en-US" smtClean="0"/>
              <a:t>2/17/2025</a:t>
            </a:fld>
            <a:endParaRPr lang="en-US"/>
          </a:p>
        </p:txBody>
      </p:sp>
      <p:sp>
        <p:nvSpPr>
          <p:cNvPr id="5" name="Footer Placeholder 4">
            <a:extLst>
              <a:ext uri="{FF2B5EF4-FFF2-40B4-BE49-F238E27FC236}">
                <a16:creationId xmlns:a16="http://schemas.microsoft.com/office/drawing/2014/main" id="{F3AE457E-EF1F-73A2-24CF-2696C9A19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8E1C2-8E44-06CC-CD30-3DDB0B4F979A}"/>
              </a:ext>
            </a:extLst>
          </p:cNvPr>
          <p:cNvSpPr>
            <a:spLocks noGrp="1"/>
          </p:cNvSpPr>
          <p:nvPr>
            <p:ph type="sldNum" sz="quarter" idx="12"/>
          </p:nvPr>
        </p:nvSpPr>
        <p:spPr/>
        <p:txBody>
          <a:bodyPr/>
          <a:lstStyle/>
          <a:p>
            <a:fld id="{646BF4BC-4495-462D-8404-2D3327AD45CA}" type="slidenum">
              <a:rPr lang="en-US" smtClean="0"/>
              <a:t>‹#›</a:t>
            </a:fld>
            <a:endParaRPr lang="en-US"/>
          </a:p>
        </p:txBody>
      </p:sp>
    </p:spTree>
    <p:extLst>
      <p:ext uri="{BB962C8B-B14F-4D97-AF65-F5344CB8AC3E}">
        <p14:creationId xmlns:p14="http://schemas.microsoft.com/office/powerpoint/2010/main" val="65603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706F-5555-9D1C-6E09-426790D34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C0AACF-78F3-9055-016B-890537CBA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5721B-579E-5879-AFC5-5CEF9D1D1AA3}"/>
              </a:ext>
            </a:extLst>
          </p:cNvPr>
          <p:cNvSpPr>
            <a:spLocks noGrp="1"/>
          </p:cNvSpPr>
          <p:nvPr>
            <p:ph type="dt" sz="half" idx="10"/>
          </p:nvPr>
        </p:nvSpPr>
        <p:spPr/>
        <p:txBody>
          <a:bodyPr/>
          <a:lstStyle/>
          <a:p>
            <a:fld id="{D7A6CD66-9E59-4A90-AFCC-6D2FA2F77E17}" type="datetimeFigureOut">
              <a:rPr lang="en-US" smtClean="0"/>
              <a:t>2/17/2025</a:t>
            </a:fld>
            <a:endParaRPr lang="en-US"/>
          </a:p>
        </p:txBody>
      </p:sp>
      <p:sp>
        <p:nvSpPr>
          <p:cNvPr id="5" name="Footer Placeholder 4">
            <a:extLst>
              <a:ext uri="{FF2B5EF4-FFF2-40B4-BE49-F238E27FC236}">
                <a16:creationId xmlns:a16="http://schemas.microsoft.com/office/drawing/2014/main" id="{935392FD-61F1-F23C-F36C-60EF8B859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2B53E-2170-8246-D447-335CA1857128}"/>
              </a:ext>
            </a:extLst>
          </p:cNvPr>
          <p:cNvSpPr>
            <a:spLocks noGrp="1"/>
          </p:cNvSpPr>
          <p:nvPr>
            <p:ph type="sldNum" sz="quarter" idx="12"/>
          </p:nvPr>
        </p:nvSpPr>
        <p:spPr/>
        <p:txBody>
          <a:bodyPr/>
          <a:lstStyle/>
          <a:p>
            <a:fld id="{646BF4BC-4495-462D-8404-2D3327AD45CA}" type="slidenum">
              <a:rPr lang="en-US" smtClean="0"/>
              <a:t>‹#›</a:t>
            </a:fld>
            <a:endParaRPr lang="en-US"/>
          </a:p>
        </p:txBody>
      </p:sp>
    </p:spTree>
    <p:extLst>
      <p:ext uri="{BB962C8B-B14F-4D97-AF65-F5344CB8AC3E}">
        <p14:creationId xmlns:p14="http://schemas.microsoft.com/office/powerpoint/2010/main" val="362226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145A-B7F5-EE0F-4D97-F918CAAF23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4001D-0670-BD0A-53B0-F39C6F5F1E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0A549-14C7-178C-E475-79BC90D3183D}"/>
              </a:ext>
            </a:extLst>
          </p:cNvPr>
          <p:cNvSpPr>
            <a:spLocks noGrp="1"/>
          </p:cNvSpPr>
          <p:nvPr>
            <p:ph type="dt" sz="half" idx="10"/>
          </p:nvPr>
        </p:nvSpPr>
        <p:spPr/>
        <p:txBody>
          <a:bodyPr/>
          <a:lstStyle/>
          <a:p>
            <a:fld id="{D7A6CD66-9E59-4A90-AFCC-6D2FA2F77E17}" type="datetimeFigureOut">
              <a:rPr lang="en-US" smtClean="0"/>
              <a:t>2/17/2025</a:t>
            </a:fld>
            <a:endParaRPr lang="en-US"/>
          </a:p>
        </p:txBody>
      </p:sp>
      <p:sp>
        <p:nvSpPr>
          <p:cNvPr id="5" name="Footer Placeholder 4">
            <a:extLst>
              <a:ext uri="{FF2B5EF4-FFF2-40B4-BE49-F238E27FC236}">
                <a16:creationId xmlns:a16="http://schemas.microsoft.com/office/drawing/2014/main" id="{EECA2B66-737A-866E-A2C7-8652795D5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927C9-DB9E-4EBD-C47F-85B4A89973A8}"/>
              </a:ext>
            </a:extLst>
          </p:cNvPr>
          <p:cNvSpPr>
            <a:spLocks noGrp="1"/>
          </p:cNvSpPr>
          <p:nvPr>
            <p:ph type="sldNum" sz="quarter" idx="12"/>
          </p:nvPr>
        </p:nvSpPr>
        <p:spPr/>
        <p:txBody>
          <a:bodyPr/>
          <a:lstStyle/>
          <a:p>
            <a:fld id="{646BF4BC-4495-462D-8404-2D3327AD45CA}" type="slidenum">
              <a:rPr lang="en-US" smtClean="0"/>
              <a:t>‹#›</a:t>
            </a:fld>
            <a:endParaRPr lang="en-US"/>
          </a:p>
        </p:txBody>
      </p:sp>
    </p:spTree>
    <p:extLst>
      <p:ext uri="{BB962C8B-B14F-4D97-AF65-F5344CB8AC3E}">
        <p14:creationId xmlns:p14="http://schemas.microsoft.com/office/powerpoint/2010/main" val="178312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7AE0-CF56-0A1E-86A0-1FF24E9506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B506E-D46E-8E2C-9692-F1E40BF99F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50820D-6919-A3CA-FAF0-75C0FFCBDB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F100EA-C68C-13AB-8425-C6D7BCF8EC91}"/>
              </a:ext>
            </a:extLst>
          </p:cNvPr>
          <p:cNvSpPr>
            <a:spLocks noGrp="1"/>
          </p:cNvSpPr>
          <p:nvPr>
            <p:ph type="dt" sz="half" idx="10"/>
          </p:nvPr>
        </p:nvSpPr>
        <p:spPr/>
        <p:txBody>
          <a:bodyPr/>
          <a:lstStyle/>
          <a:p>
            <a:fld id="{D7A6CD66-9E59-4A90-AFCC-6D2FA2F77E17}" type="datetimeFigureOut">
              <a:rPr lang="en-US" smtClean="0"/>
              <a:t>2/17/2025</a:t>
            </a:fld>
            <a:endParaRPr lang="en-US"/>
          </a:p>
        </p:txBody>
      </p:sp>
      <p:sp>
        <p:nvSpPr>
          <p:cNvPr id="6" name="Footer Placeholder 5">
            <a:extLst>
              <a:ext uri="{FF2B5EF4-FFF2-40B4-BE49-F238E27FC236}">
                <a16:creationId xmlns:a16="http://schemas.microsoft.com/office/drawing/2014/main" id="{0EE7E2E6-F8FE-8D97-4AE7-321413F8E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8EECA1-B879-97FD-692A-05C1F05072CA}"/>
              </a:ext>
            </a:extLst>
          </p:cNvPr>
          <p:cNvSpPr>
            <a:spLocks noGrp="1"/>
          </p:cNvSpPr>
          <p:nvPr>
            <p:ph type="sldNum" sz="quarter" idx="12"/>
          </p:nvPr>
        </p:nvSpPr>
        <p:spPr/>
        <p:txBody>
          <a:bodyPr/>
          <a:lstStyle/>
          <a:p>
            <a:fld id="{646BF4BC-4495-462D-8404-2D3327AD45CA}" type="slidenum">
              <a:rPr lang="en-US" smtClean="0"/>
              <a:t>‹#›</a:t>
            </a:fld>
            <a:endParaRPr lang="en-US"/>
          </a:p>
        </p:txBody>
      </p:sp>
    </p:spTree>
    <p:extLst>
      <p:ext uri="{BB962C8B-B14F-4D97-AF65-F5344CB8AC3E}">
        <p14:creationId xmlns:p14="http://schemas.microsoft.com/office/powerpoint/2010/main" val="359391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4BDF-9972-4261-98E9-4B1E6C2264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D140B-2C0E-E211-D1F2-3716612241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04B52-94F0-B1B6-AA4A-D3029EFF8E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D46013-1BD2-AE44-B118-37B3518207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65E720-A92D-5CDB-BED7-5FA28F7BB3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9AB6F-F016-7F34-95EC-4F860D9F3B3F}"/>
              </a:ext>
            </a:extLst>
          </p:cNvPr>
          <p:cNvSpPr>
            <a:spLocks noGrp="1"/>
          </p:cNvSpPr>
          <p:nvPr>
            <p:ph type="dt" sz="half" idx="10"/>
          </p:nvPr>
        </p:nvSpPr>
        <p:spPr/>
        <p:txBody>
          <a:bodyPr/>
          <a:lstStyle/>
          <a:p>
            <a:fld id="{D7A6CD66-9E59-4A90-AFCC-6D2FA2F77E17}" type="datetimeFigureOut">
              <a:rPr lang="en-US" smtClean="0"/>
              <a:t>2/17/2025</a:t>
            </a:fld>
            <a:endParaRPr lang="en-US"/>
          </a:p>
        </p:txBody>
      </p:sp>
      <p:sp>
        <p:nvSpPr>
          <p:cNvPr id="8" name="Footer Placeholder 7">
            <a:extLst>
              <a:ext uri="{FF2B5EF4-FFF2-40B4-BE49-F238E27FC236}">
                <a16:creationId xmlns:a16="http://schemas.microsoft.com/office/drawing/2014/main" id="{CF5EA937-3BD8-14C6-AD2F-9BD6440195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BD5EB0-BB85-D7E7-EF10-34EAE06D5BCA}"/>
              </a:ext>
            </a:extLst>
          </p:cNvPr>
          <p:cNvSpPr>
            <a:spLocks noGrp="1"/>
          </p:cNvSpPr>
          <p:nvPr>
            <p:ph type="sldNum" sz="quarter" idx="12"/>
          </p:nvPr>
        </p:nvSpPr>
        <p:spPr/>
        <p:txBody>
          <a:bodyPr/>
          <a:lstStyle/>
          <a:p>
            <a:fld id="{646BF4BC-4495-462D-8404-2D3327AD45CA}" type="slidenum">
              <a:rPr lang="en-US" smtClean="0"/>
              <a:t>‹#›</a:t>
            </a:fld>
            <a:endParaRPr lang="en-US"/>
          </a:p>
        </p:txBody>
      </p:sp>
    </p:spTree>
    <p:extLst>
      <p:ext uri="{BB962C8B-B14F-4D97-AF65-F5344CB8AC3E}">
        <p14:creationId xmlns:p14="http://schemas.microsoft.com/office/powerpoint/2010/main" val="278358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F9A6-2308-8D2D-A726-8EBD0CB5C6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D85D5-9191-4243-541D-891FF65169FA}"/>
              </a:ext>
            </a:extLst>
          </p:cNvPr>
          <p:cNvSpPr>
            <a:spLocks noGrp="1"/>
          </p:cNvSpPr>
          <p:nvPr>
            <p:ph type="dt" sz="half" idx="10"/>
          </p:nvPr>
        </p:nvSpPr>
        <p:spPr/>
        <p:txBody>
          <a:bodyPr/>
          <a:lstStyle/>
          <a:p>
            <a:fld id="{D7A6CD66-9E59-4A90-AFCC-6D2FA2F77E17}" type="datetimeFigureOut">
              <a:rPr lang="en-US" smtClean="0"/>
              <a:t>2/17/2025</a:t>
            </a:fld>
            <a:endParaRPr lang="en-US"/>
          </a:p>
        </p:txBody>
      </p:sp>
      <p:sp>
        <p:nvSpPr>
          <p:cNvPr id="4" name="Footer Placeholder 3">
            <a:extLst>
              <a:ext uri="{FF2B5EF4-FFF2-40B4-BE49-F238E27FC236}">
                <a16:creationId xmlns:a16="http://schemas.microsoft.com/office/drawing/2014/main" id="{F920C715-3EA2-563E-55A6-A4207117A1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3D67C5-9D17-B2EA-FB47-4E733E9C7C77}"/>
              </a:ext>
            </a:extLst>
          </p:cNvPr>
          <p:cNvSpPr>
            <a:spLocks noGrp="1"/>
          </p:cNvSpPr>
          <p:nvPr>
            <p:ph type="sldNum" sz="quarter" idx="12"/>
          </p:nvPr>
        </p:nvSpPr>
        <p:spPr/>
        <p:txBody>
          <a:bodyPr/>
          <a:lstStyle/>
          <a:p>
            <a:fld id="{646BF4BC-4495-462D-8404-2D3327AD45CA}" type="slidenum">
              <a:rPr lang="en-US" smtClean="0"/>
              <a:t>‹#›</a:t>
            </a:fld>
            <a:endParaRPr lang="en-US"/>
          </a:p>
        </p:txBody>
      </p:sp>
    </p:spTree>
    <p:extLst>
      <p:ext uri="{BB962C8B-B14F-4D97-AF65-F5344CB8AC3E}">
        <p14:creationId xmlns:p14="http://schemas.microsoft.com/office/powerpoint/2010/main" val="292236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3BFEA7-334F-1B01-E6A9-7EE850792A80}"/>
              </a:ext>
            </a:extLst>
          </p:cNvPr>
          <p:cNvSpPr>
            <a:spLocks noGrp="1"/>
          </p:cNvSpPr>
          <p:nvPr>
            <p:ph type="dt" sz="half" idx="10"/>
          </p:nvPr>
        </p:nvSpPr>
        <p:spPr/>
        <p:txBody>
          <a:bodyPr/>
          <a:lstStyle/>
          <a:p>
            <a:fld id="{D7A6CD66-9E59-4A90-AFCC-6D2FA2F77E17}" type="datetimeFigureOut">
              <a:rPr lang="en-US" smtClean="0"/>
              <a:t>2/17/2025</a:t>
            </a:fld>
            <a:endParaRPr lang="en-US"/>
          </a:p>
        </p:txBody>
      </p:sp>
      <p:sp>
        <p:nvSpPr>
          <p:cNvPr id="3" name="Footer Placeholder 2">
            <a:extLst>
              <a:ext uri="{FF2B5EF4-FFF2-40B4-BE49-F238E27FC236}">
                <a16:creationId xmlns:a16="http://schemas.microsoft.com/office/drawing/2014/main" id="{46332F09-AD52-12F7-05C9-3A865A91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4507A6-4169-531D-E4F1-5B95671E37A9}"/>
              </a:ext>
            </a:extLst>
          </p:cNvPr>
          <p:cNvSpPr>
            <a:spLocks noGrp="1"/>
          </p:cNvSpPr>
          <p:nvPr>
            <p:ph type="sldNum" sz="quarter" idx="12"/>
          </p:nvPr>
        </p:nvSpPr>
        <p:spPr/>
        <p:txBody>
          <a:bodyPr/>
          <a:lstStyle/>
          <a:p>
            <a:fld id="{646BF4BC-4495-462D-8404-2D3327AD45CA}" type="slidenum">
              <a:rPr lang="en-US" smtClean="0"/>
              <a:t>‹#›</a:t>
            </a:fld>
            <a:endParaRPr lang="en-US"/>
          </a:p>
        </p:txBody>
      </p:sp>
    </p:spTree>
    <p:extLst>
      <p:ext uri="{BB962C8B-B14F-4D97-AF65-F5344CB8AC3E}">
        <p14:creationId xmlns:p14="http://schemas.microsoft.com/office/powerpoint/2010/main" val="98977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8C5C-6F21-B408-443A-7C1307691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8173F-96C5-9740-4A47-C0210E867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DE70C2-BC2B-28A0-427F-A2C390D98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694AE4-0505-EF4A-DC84-7284C6F2E2E0}"/>
              </a:ext>
            </a:extLst>
          </p:cNvPr>
          <p:cNvSpPr>
            <a:spLocks noGrp="1"/>
          </p:cNvSpPr>
          <p:nvPr>
            <p:ph type="dt" sz="half" idx="10"/>
          </p:nvPr>
        </p:nvSpPr>
        <p:spPr/>
        <p:txBody>
          <a:bodyPr/>
          <a:lstStyle/>
          <a:p>
            <a:fld id="{D7A6CD66-9E59-4A90-AFCC-6D2FA2F77E17}" type="datetimeFigureOut">
              <a:rPr lang="en-US" smtClean="0"/>
              <a:t>2/17/2025</a:t>
            </a:fld>
            <a:endParaRPr lang="en-US"/>
          </a:p>
        </p:txBody>
      </p:sp>
      <p:sp>
        <p:nvSpPr>
          <p:cNvPr id="6" name="Footer Placeholder 5">
            <a:extLst>
              <a:ext uri="{FF2B5EF4-FFF2-40B4-BE49-F238E27FC236}">
                <a16:creationId xmlns:a16="http://schemas.microsoft.com/office/drawing/2014/main" id="{11064378-BCAB-C5D1-AF44-C224447EC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58DD5-3B24-A465-4E45-DDAF7370FE74}"/>
              </a:ext>
            </a:extLst>
          </p:cNvPr>
          <p:cNvSpPr>
            <a:spLocks noGrp="1"/>
          </p:cNvSpPr>
          <p:nvPr>
            <p:ph type="sldNum" sz="quarter" idx="12"/>
          </p:nvPr>
        </p:nvSpPr>
        <p:spPr/>
        <p:txBody>
          <a:bodyPr/>
          <a:lstStyle/>
          <a:p>
            <a:fld id="{646BF4BC-4495-462D-8404-2D3327AD45CA}" type="slidenum">
              <a:rPr lang="en-US" smtClean="0"/>
              <a:t>‹#›</a:t>
            </a:fld>
            <a:endParaRPr lang="en-US"/>
          </a:p>
        </p:txBody>
      </p:sp>
    </p:spTree>
    <p:extLst>
      <p:ext uri="{BB962C8B-B14F-4D97-AF65-F5344CB8AC3E}">
        <p14:creationId xmlns:p14="http://schemas.microsoft.com/office/powerpoint/2010/main" val="201819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6FEA-EAAB-CD70-FFE0-928EFE739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5D4874-BC49-EED1-B960-9BC874AE9F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8DA744-E291-E637-96F7-5A674CF16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EF6087-E6C6-38DB-C6CD-15EFD5EE2A96}"/>
              </a:ext>
            </a:extLst>
          </p:cNvPr>
          <p:cNvSpPr>
            <a:spLocks noGrp="1"/>
          </p:cNvSpPr>
          <p:nvPr>
            <p:ph type="dt" sz="half" idx="10"/>
          </p:nvPr>
        </p:nvSpPr>
        <p:spPr/>
        <p:txBody>
          <a:bodyPr/>
          <a:lstStyle/>
          <a:p>
            <a:fld id="{D7A6CD66-9E59-4A90-AFCC-6D2FA2F77E17}" type="datetimeFigureOut">
              <a:rPr lang="en-US" smtClean="0"/>
              <a:t>2/17/2025</a:t>
            </a:fld>
            <a:endParaRPr lang="en-US"/>
          </a:p>
        </p:txBody>
      </p:sp>
      <p:sp>
        <p:nvSpPr>
          <p:cNvPr id="6" name="Footer Placeholder 5">
            <a:extLst>
              <a:ext uri="{FF2B5EF4-FFF2-40B4-BE49-F238E27FC236}">
                <a16:creationId xmlns:a16="http://schemas.microsoft.com/office/drawing/2014/main" id="{379E4842-A60B-74BE-E135-0B71F6D10B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DF93E-338C-F337-FB3E-89814343CE04}"/>
              </a:ext>
            </a:extLst>
          </p:cNvPr>
          <p:cNvSpPr>
            <a:spLocks noGrp="1"/>
          </p:cNvSpPr>
          <p:nvPr>
            <p:ph type="sldNum" sz="quarter" idx="12"/>
          </p:nvPr>
        </p:nvSpPr>
        <p:spPr/>
        <p:txBody>
          <a:bodyPr/>
          <a:lstStyle/>
          <a:p>
            <a:fld id="{646BF4BC-4495-462D-8404-2D3327AD45CA}" type="slidenum">
              <a:rPr lang="en-US" smtClean="0"/>
              <a:t>‹#›</a:t>
            </a:fld>
            <a:endParaRPr lang="en-US"/>
          </a:p>
        </p:txBody>
      </p:sp>
    </p:spTree>
    <p:extLst>
      <p:ext uri="{BB962C8B-B14F-4D97-AF65-F5344CB8AC3E}">
        <p14:creationId xmlns:p14="http://schemas.microsoft.com/office/powerpoint/2010/main" val="552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E6033-7DA3-3939-CE7A-F1D021E1E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8459EA-6B4A-B760-B06E-6EC33944C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2B033-76D2-3CEF-D753-EC5C69EC89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A6CD66-9E59-4A90-AFCC-6D2FA2F77E17}" type="datetimeFigureOut">
              <a:rPr lang="en-US" smtClean="0"/>
              <a:t>2/17/2025</a:t>
            </a:fld>
            <a:endParaRPr lang="en-US"/>
          </a:p>
        </p:txBody>
      </p:sp>
      <p:sp>
        <p:nvSpPr>
          <p:cNvPr id="5" name="Footer Placeholder 4">
            <a:extLst>
              <a:ext uri="{FF2B5EF4-FFF2-40B4-BE49-F238E27FC236}">
                <a16:creationId xmlns:a16="http://schemas.microsoft.com/office/drawing/2014/main" id="{FE67B0C1-468D-62A6-CC9B-7E9BEEE0BA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F593C9-2C15-6D48-CC69-843400B8B3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6BF4BC-4495-462D-8404-2D3327AD45CA}" type="slidenum">
              <a:rPr lang="en-US" smtClean="0"/>
              <a:t>‹#›</a:t>
            </a:fld>
            <a:endParaRPr lang="en-US"/>
          </a:p>
        </p:txBody>
      </p:sp>
    </p:spTree>
    <p:extLst>
      <p:ext uri="{BB962C8B-B14F-4D97-AF65-F5344CB8AC3E}">
        <p14:creationId xmlns:p14="http://schemas.microsoft.com/office/powerpoint/2010/main" val="1050576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978C5-34FF-708E-DFE8-E2F267CC9B88}"/>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896C79D-2C28-C18B-32EF-A218A0E1C6E5}"/>
              </a:ext>
            </a:extLst>
          </p:cNvPr>
          <p:cNvPicPr>
            <a:picLocks noChangeAspect="1"/>
          </p:cNvPicPr>
          <p:nvPr/>
        </p:nvPicPr>
        <p:blipFill>
          <a:blip r:embed="rId2">
            <a:extLst>
              <a:ext uri="{28A0092B-C50C-407E-A947-70E740481C1C}">
                <a14:useLocalDpi xmlns:a14="http://schemas.microsoft.com/office/drawing/2010/main" val="0"/>
              </a:ext>
            </a:extLst>
          </a:blip>
          <a:srcRect t="44" b="44"/>
          <a:stretch/>
        </p:blipFill>
        <p:spPr>
          <a:xfrm>
            <a:off x="0" y="2184399"/>
            <a:ext cx="12192000" cy="2923526"/>
          </a:xfrm>
          <a:prstGeom prst="rect">
            <a:avLst/>
          </a:prstGeom>
        </p:spPr>
      </p:pic>
      <p:sp>
        <p:nvSpPr>
          <p:cNvPr id="5" name="Title 1">
            <a:extLst>
              <a:ext uri="{FF2B5EF4-FFF2-40B4-BE49-F238E27FC236}">
                <a16:creationId xmlns:a16="http://schemas.microsoft.com/office/drawing/2014/main" id="{8872007D-F816-6E4C-82A6-FAB9E507BD89}"/>
              </a:ext>
            </a:extLst>
          </p:cNvPr>
          <p:cNvSpPr>
            <a:spLocks noGrp="1"/>
          </p:cNvSpPr>
          <p:nvPr>
            <p:ph type="title"/>
          </p:nvPr>
        </p:nvSpPr>
        <p:spPr>
          <a:xfrm>
            <a:off x="838200" y="365125"/>
            <a:ext cx="10515600" cy="1325563"/>
          </a:xfrm>
        </p:spPr>
        <p:txBody>
          <a:bodyPr/>
          <a:lstStyle/>
          <a:p>
            <a:r>
              <a:rPr lang="en-US" dirty="0"/>
              <a:t>AMBRA1</a:t>
            </a:r>
          </a:p>
        </p:txBody>
      </p:sp>
      <p:sp>
        <p:nvSpPr>
          <p:cNvPr id="7" name="Text Box 2">
            <a:extLst>
              <a:ext uri="{FF2B5EF4-FFF2-40B4-BE49-F238E27FC236}">
                <a16:creationId xmlns:a16="http://schemas.microsoft.com/office/drawing/2014/main" id="{DFF89859-7A8B-E8F7-83F4-AF714FD892A5}"/>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AMBRA1 from LC8Pred and AlphaFold results as interpreted through each of 4 score thresholds. AMBRA was investigated because LC8hub does not list a binding site.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130991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998EA-4550-87F0-6918-149E4A46A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E4770-BFA9-7867-C138-F487ABA4291C}"/>
              </a:ext>
            </a:extLst>
          </p:cNvPr>
          <p:cNvSpPr>
            <a:spLocks noGrp="1"/>
          </p:cNvSpPr>
          <p:nvPr>
            <p:ph type="title"/>
          </p:nvPr>
        </p:nvSpPr>
        <p:spPr/>
        <p:txBody>
          <a:bodyPr/>
          <a:lstStyle/>
          <a:p>
            <a:r>
              <a:rPr lang="en-US" dirty="0"/>
              <a:t>LCA5</a:t>
            </a:r>
          </a:p>
        </p:txBody>
      </p:sp>
      <p:pic>
        <p:nvPicPr>
          <p:cNvPr id="4" name="Picture 3">
            <a:extLst>
              <a:ext uri="{FF2B5EF4-FFF2-40B4-BE49-F238E27FC236}">
                <a16:creationId xmlns:a16="http://schemas.microsoft.com/office/drawing/2014/main" id="{C9FC0A0E-277C-35DE-628D-E305D67C5417}"/>
              </a:ext>
            </a:extLst>
          </p:cNvPr>
          <p:cNvPicPr>
            <a:picLocks noChangeAspect="1"/>
          </p:cNvPicPr>
          <p:nvPr/>
        </p:nvPicPr>
        <p:blipFill>
          <a:blip r:embed="rId2">
            <a:extLst>
              <a:ext uri="{28A0092B-C50C-407E-A947-70E740481C1C}">
                <a14:useLocalDpi xmlns:a14="http://schemas.microsoft.com/office/drawing/2010/main" val="0"/>
              </a:ext>
            </a:extLst>
          </a:blip>
          <a:srcRect t="40" b="40"/>
          <a:stretch/>
        </p:blipFill>
        <p:spPr>
          <a:xfrm>
            <a:off x="0" y="2159829"/>
            <a:ext cx="12192000" cy="2948096"/>
          </a:xfrm>
          <a:prstGeom prst="rect">
            <a:avLst/>
          </a:prstGeom>
        </p:spPr>
      </p:pic>
      <p:sp>
        <p:nvSpPr>
          <p:cNvPr id="5" name="Text Box 2">
            <a:extLst>
              <a:ext uri="{FF2B5EF4-FFF2-40B4-BE49-F238E27FC236}">
                <a16:creationId xmlns:a16="http://schemas.microsoft.com/office/drawing/2014/main" id="{4F107C76-F74F-D315-81EF-EF6710CF6988}"/>
              </a:ext>
            </a:extLst>
          </p:cNvPr>
          <p:cNvSpPr txBox="1">
            <a:spLocks noChangeArrowheads="1"/>
          </p:cNvSpPr>
          <p:nvPr/>
        </p:nvSpPr>
        <p:spPr bwMode="auto">
          <a:xfrm>
            <a:off x="838200" y="5423836"/>
            <a:ext cx="10515600" cy="1170833"/>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LCA5</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LCA5 was investigated because it is a relatively newly found LC8 binder and LC8Pred predicts different binding sites than are experimentally reported.</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16747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C1D09-5F5C-5F8B-57D6-89C4E0B89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4F01A-D345-94B1-24F7-F75127D3D2FC}"/>
              </a:ext>
            </a:extLst>
          </p:cNvPr>
          <p:cNvSpPr>
            <a:spLocks noGrp="1"/>
          </p:cNvSpPr>
          <p:nvPr>
            <p:ph type="title"/>
          </p:nvPr>
        </p:nvSpPr>
        <p:spPr/>
        <p:txBody>
          <a:bodyPr/>
          <a:lstStyle/>
          <a:p>
            <a:r>
              <a:rPr lang="en-US" dirty="0"/>
              <a:t>MARK3</a:t>
            </a:r>
          </a:p>
        </p:txBody>
      </p:sp>
      <p:pic>
        <p:nvPicPr>
          <p:cNvPr id="4" name="Picture 3">
            <a:extLst>
              <a:ext uri="{FF2B5EF4-FFF2-40B4-BE49-F238E27FC236}">
                <a16:creationId xmlns:a16="http://schemas.microsoft.com/office/drawing/2014/main" id="{22CF7FAF-1722-A896-E868-A584C83A910A}"/>
              </a:ext>
            </a:extLst>
          </p:cNvPr>
          <p:cNvPicPr>
            <a:picLocks noChangeAspect="1"/>
          </p:cNvPicPr>
          <p:nvPr/>
        </p:nvPicPr>
        <p:blipFill>
          <a:blip r:embed="rId2">
            <a:extLst>
              <a:ext uri="{28A0092B-C50C-407E-A947-70E740481C1C}">
                <a14:useLocalDpi xmlns:a14="http://schemas.microsoft.com/office/drawing/2010/main" val="0"/>
              </a:ext>
            </a:extLst>
          </a:blip>
          <a:srcRect t="44" b="44"/>
          <a:stretch/>
        </p:blipFill>
        <p:spPr>
          <a:xfrm>
            <a:off x="0" y="2184399"/>
            <a:ext cx="12192000" cy="2923526"/>
          </a:xfrm>
          <a:prstGeom prst="rect">
            <a:avLst/>
          </a:prstGeom>
        </p:spPr>
      </p:pic>
      <p:sp>
        <p:nvSpPr>
          <p:cNvPr id="5" name="Text Box 2">
            <a:extLst>
              <a:ext uri="{FF2B5EF4-FFF2-40B4-BE49-F238E27FC236}">
                <a16:creationId xmlns:a16="http://schemas.microsoft.com/office/drawing/2014/main" id="{258524D8-576A-297B-E2B8-848B45DB2673}"/>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MARK3</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MARK3 was investigated because LC8Pred does not predict the binding site that is reported in literature.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691474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07B8E-3CB0-E029-F85B-630659A52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E896C-2E0A-C419-A102-0A0F15854E68}"/>
              </a:ext>
            </a:extLst>
          </p:cNvPr>
          <p:cNvSpPr>
            <a:spLocks noGrp="1"/>
          </p:cNvSpPr>
          <p:nvPr>
            <p:ph type="title"/>
          </p:nvPr>
        </p:nvSpPr>
        <p:spPr/>
        <p:txBody>
          <a:bodyPr/>
          <a:lstStyle/>
          <a:p>
            <a:r>
              <a:rPr lang="en-US" dirty="0"/>
              <a:t>MTCL1</a:t>
            </a:r>
          </a:p>
        </p:txBody>
      </p:sp>
      <p:pic>
        <p:nvPicPr>
          <p:cNvPr id="4" name="Picture 3">
            <a:extLst>
              <a:ext uri="{FF2B5EF4-FFF2-40B4-BE49-F238E27FC236}">
                <a16:creationId xmlns:a16="http://schemas.microsoft.com/office/drawing/2014/main" id="{E7915734-C68D-113D-1E5C-CC3279B66BFF}"/>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0" y="2169989"/>
            <a:ext cx="12192000" cy="2937936"/>
          </a:xfrm>
          <a:prstGeom prst="rect">
            <a:avLst/>
          </a:prstGeom>
        </p:spPr>
      </p:pic>
      <p:sp>
        <p:nvSpPr>
          <p:cNvPr id="5" name="Text Box 2">
            <a:extLst>
              <a:ext uri="{FF2B5EF4-FFF2-40B4-BE49-F238E27FC236}">
                <a16:creationId xmlns:a16="http://schemas.microsoft.com/office/drawing/2014/main" id="{9A0055CB-98F5-BC8C-19D7-8BF071577EE7}"/>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MTCL1</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MTCL1 was investigated because LC8Pred predicts more binding sites than are reported in literature.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67546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04545-57A4-43C8-D29D-5C444A92F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7EFA7-1243-856F-FD6A-1B8CDA3AB1FB}"/>
              </a:ext>
            </a:extLst>
          </p:cNvPr>
          <p:cNvSpPr>
            <a:spLocks noGrp="1"/>
          </p:cNvSpPr>
          <p:nvPr>
            <p:ph type="title"/>
          </p:nvPr>
        </p:nvSpPr>
        <p:spPr/>
        <p:txBody>
          <a:bodyPr/>
          <a:lstStyle/>
          <a:p>
            <a:r>
              <a:rPr lang="en-US" dirty="0"/>
              <a:t>NRF1</a:t>
            </a:r>
          </a:p>
        </p:txBody>
      </p:sp>
      <p:pic>
        <p:nvPicPr>
          <p:cNvPr id="4" name="Picture 3">
            <a:extLst>
              <a:ext uri="{FF2B5EF4-FFF2-40B4-BE49-F238E27FC236}">
                <a16:creationId xmlns:a16="http://schemas.microsoft.com/office/drawing/2014/main" id="{2AC0E31A-08A1-9EA8-9243-B0DAD2B46A19}"/>
              </a:ext>
            </a:extLst>
          </p:cNvPr>
          <p:cNvPicPr>
            <a:picLocks noChangeAspect="1"/>
          </p:cNvPicPr>
          <p:nvPr/>
        </p:nvPicPr>
        <p:blipFill>
          <a:blip r:embed="rId2">
            <a:extLst>
              <a:ext uri="{28A0092B-C50C-407E-A947-70E740481C1C}">
                <a14:useLocalDpi xmlns:a14="http://schemas.microsoft.com/office/drawing/2010/main" val="0"/>
              </a:ext>
            </a:extLst>
          </a:blip>
          <a:srcRect l="29" r="29"/>
          <a:stretch/>
        </p:blipFill>
        <p:spPr>
          <a:xfrm>
            <a:off x="0" y="2120762"/>
            <a:ext cx="12192000" cy="2927776"/>
          </a:xfrm>
          <a:prstGeom prst="rect">
            <a:avLst/>
          </a:prstGeom>
        </p:spPr>
      </p:pic>
      <p:sp>
        <p:nvSpPr>
          <p:cNvPr id="5" name="Text Box 2">
            <a:extLst>
              <a:ext uri="{FF2B5EF4-FFF2-40B4-BE49-F238E27FC236}">
                <a16:creationId xmlns:a16="http://schemas.microsoft.com/office/drawing/2014/main" id="{33C066CD-BC64-A19A-A3CE-F473D107318F}"/>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NRF1</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NRF1 was investigated because LC8Pred predicts more binding sites than are reported in literature.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1926836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1D3D9-217C-2E13-1F75-547C13DCA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114B8-76F9-3018-EEA9-6294D72202C2}"/>
              </a:ext>
            </a:extLst>
          </p:cNvPr>
          <p:cNvSpPr>
            <a:spLocks noGrp="1"/>
          </p:cNvSpPr>
          <p:nvPr>
            <p:ph type="title"/>
          </p:nvPr>
        </p:nvSpPr>
        <p:spPr/>
        <p:txBody>
          <a:bodyPr/>
          <a:lstStyle/>
          <a:p>
            <a:r>
              <a:rPr lang="en-US" dirty="0"/>
              <a:t>OFD1</a:t>
            </a:r>
          </a:p>
        </p:txBody>
      </p:sp>
      <p:pic>
        <p:nvPicPr>
          <p:cNvPr id="4" name="Picture 3">
            <a:extLst>
              <a:ext uri="{FF2B5EF4-FFF2-40B4-BE49-F238E27FC236}">
                <a16:creationId xmlns:a16="http://schemas.microsoft.com/office/drawing/2014/main" id="{8F442190-3991-62F0-7DE2-B6CBEC0EBB10}"/>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0" y="2169989"/>
            <a:ext cx="12192000" cy="2937936"/>
          </a:xfrm>
          <a:prstGeom prst="rect">
            <a:avLst/>
          </a:prstGeom>
        </p:spPr>
      </p:pic>
      <p:sp>
        <p:nvSpPr>
          <p:cNvPr id="5" name="Text Box 2">
            <a:extLst>
              <a:ext uri="{FF2B5EF4-FFF2-40B4-BE49-F238E27FC236}">
                <a16:creationId xmlns:a16="http://schemas.microsoft.com/office/drawing/2014/main" id="{19ABFD7B-0563-ADAF-2993-82C1034EC738}"/>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OFD</a:t>
            </a:r>
            <a:r>
              <a:rPr lang="en-US" kern="100" dirty="0">
                <a:effectLst/>
                <a:latin typeface="Times New Roman" panose="02020603050405020304" pitchFamily="18" charset="0"/>
                <a:ea typeface="Aptos"/>
                <a:cs typeface="Times New Roman" panose="02020603050405020304" pitchFamily="18" charset="0"/>
              </a:rPr>
              <a:t>1 from LC8Pred and AlphaFold results as interpreted through each of 4 score thresholds. OFD1 was investigated because LC8Pred predicts more binding sites than are reported in literature.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869580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2031B-A19C-D004-6B9C-241755A20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F4698-E583-4638-AD22-8242986F3C56}"/>
              </a:ext>
            </a:extLst>
          </p:cNvPr>
          <p:cNvSpPr>
            <a:spLocks noGrp="1"/>
          </p:cNvSpPr>
          <p:nvPr>
            <p:ph type="title"/>
          </p:nvPr>
        </p:nvSpPr>
        <p:spPr>
          <a:xfrm>
            <a:off x="838200" y="375285"/>
            <a:ext cx="10515600" cy="1325563"/>
          </a:xfrm>
        </p:spPr>
        <p:txBody>
          <a:bodyPr/>
          <a:lstStyle/>
          <a:p>
            <a:r>
              <a:rPr lang="en-US" dirty="0"/>
              <a:t>PAC11</a:t>
            </a:r>
          </a:p>
        </p:txBody>
      </p:sp>
      <p:pic>
        <p:nvPicPr>
          <p:cNvPr id="4" name="Picture 3">
            <a:extLst>
              <a:ext uri="{FF2B5EF4-FFF2-40B4-BE49-F238E27FC236}">
                <a16:creationId xmlns:a16="http://schemas.microsoft.com/office/drawing/2014/main" id="{66E3E6C4-9426-E0C8-AE32-3C6B7373DC7E}"/>
              </a:ext>
            </a:extLst>
          </p:cNvPr>
          <p:cNvPicPr>
            <a:picLocks noChangeAspect="1"/>
          </p:cNvPicPr>
          <p:nvPr/>
        </p:nvPicPr>
        <p:blipFill>
          <a:blip r:embed="rId2">
            <a:extLst>
              <a:ext uri="{28A0092B-C50C-407E-A947-70E740481C1C}">
                <a14:useLocalDpi xmlns:a14="http://schemas.microsoft.com/office/drawing/2010/main" val="0"/>
              </a:ext>
            </a:extLst>
          </a:blip>
          <a:srcRect t="40" b="40"/>
          <a:stretch/>
        </p:blipFill>
        <p:spPr>
          <a:xfrm>
            <a:off x="0" y="2159829"/>
            <a:ext cx="12192000" cy="2948096"/>
          </a:xfrm>
          <a:prstGeom prst="rect">
            <a:avLst/>
          </a:prstGeom>
        </p:spPr>
      </p:pic>
      <p:sp>
        <p:nvSpPr>
          <p:cNvPr id="5" name="Text Box 2">
            <a:extLst>
              <a:ext uri="{FF2B5EF4-FFF2-40B4-BE49-F238E27FC236}">
                <a16:creationId xmlns:a16="http://schemas.microsoft.com/office/drawing/2014/main" id="{E83DB99F-AAA7-1AE0-E13D-023C91B1205C}"/>
              </a:ext>
            </a:extLst>
          </p:cNvPr>
          <p:cNvSpPr txBox="1">
            <a:spLocks noChangeArrowheads="1"/>
          </p:cNvSpPr>
          <p:nvPr/>
        </p:nvSpPr>
        <p:spPr bwMode="auto">
          <a:xfrm>
            <a:off x="838200" y="5423836"/>
            <a:ext cx="10515600" cy="1170833"/>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PAC11 from LC8Pred and AlphaFold results as interpreted through each of 4 score thresholds. PAC11 was investigated because at first look, LC8Pred seemed to predict more binding sites than are reported in literature. However, it turns out that these predicted sites were found in structured regions, so won’t bind.</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407272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D1CAA-A366-CB35-35DA-AF1F17B8F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CFF22-4A60-1FD3-19E7-71E0FB0F2D43}"/>
              </a:ext>
            </a:extLst>
          </p:cNvPr>
          <p:cNvSpPr>
            <a:spLocks noGrp="1"/>
          </p:cNvSpPr>
          <p:nvPr>
            <p:ph type="title"/>
          </p:nvPr>
        </p:nvSpPr>
        <p:spPr/>
        <p:txBody>
          <a:bodyPr/>
          <a:lstStyle/>
          <a:p>
            <a:r>
              <a:rPr lang="en-US" dirty="0"/>
              <a:t>PAK1</a:t>
            </a:r>
          </a:p>
        </p:txBody>
      </p:sp>
      <p:pic>
        <p:nvPicPr>
          <p:cNvPr id="4" name="Picture 3">
            <a:extLst>
              <a:ext uri="{FF2B5EF4-FFF2-40B4-BE49-F238E27FC236}">
                <a16:creationId xmlns:a16="http://schemas.microsoft.com/office/drawing/2014/main" id="{9CC6FBF2-C34D-4A93-5DE7-5EA9FB7F8CC7}"/>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0" y="2169989"/>
            <a:ext cx="12192000" cy="2937935"/>
          </a:xfrm>
          <a:prstGeom prst="rect">
            <a:avLst/>
          </a:prstGeom>
        </p:spPr>
      </p:pic>
      <p:sp>
        <p:nvSpPr>
          <p:cNvPr id="5" name="Text Box 2">
            <a:extLst>
              <a:ext uri="{FF2B5EF4-FFF2-40B4-BE49-F238E27FC236}">
                <a16:creationId xmlns:a16="http://schemas.microsoft.com/office/drawing/2014/main" id="{12B286C3-A5B6-69A4-70B2-889C5BCCC368}"/>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PAK</a:t>
            </a:r>
            <a:r>
              <a:rPr lang="en-US" kern="100" dirty="0">
                <a:effectLst/>
                <a:latin typeface="Times New Roman" panose="02020603050405020304" pitchFamily="18" charset="0"/>
                <a:ea typeface="Aptos"/>
                <a:cs typeface="Times New Roman" panose="02020603050405020304" pitchFamily="18" charset="0"/>
              </a:rPr>
              <a:t>1 from LC8Pred and AlphaFold results as interpreted through each of 4 score thresholds. PAK1 was investigated because LC8Pred does not predict the binding site reported in literature.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11961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C6694-3A39-C0AB-54DA-6D91A8740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D971A-0584-1E42-48CE-F3EA14F8FC43}"/>
              </a:ext>
            </a:extLst>
          </p:cNvPr>
          <p:cNvSpPr>
            <a:spLocks noGrp="1"/>
          </p:cNvSpPr>
          <p:nvPr>
            <p:ph type="title"/>
          </p:nvPr>
        </p:nvSpPr>
        <p:spPr/>
        <p:txBody>
          <a:bodyPr/>
          <a:lstStyle/>
          <a:p>
            <a:r>
              <a:rPr lang="en-US" dirty="0" err="1"/>
              <a:t>pilA</a:t>
            </a:r>
            <a:endParaRPr lang="en-US" dirty="0"/>
          </a:p>
        </p:txBody>
      </p:sp>
      <p:pic>
        <p:nvPicPr>
          <p:cNvPr id="4" name="Picture 3">
            <a:extLst>
              <a:ext uri="{FF2B5EF4-FFF2-40B4-BE49-F238E27FC236}">
                <a16:creationId xmlns:a16="http://schemas.microsoft.com/office/drawing/2014/main" id="{A29AE8BD-76C6-EC3D-588A-06AA28F2CFE8}"/>
              </a:ext>
            </a:extLst>
          </p:cNvPr>
          <p:cNvPicPr>
            <a:picLocks noChangeAspect="1"/>
          </p:cNvPicPr>
          <p:nvPr/>
        </p:nvPicPr>
        <p:blipFill>
          <a:blip r:embed="rId2">
            <a:extLst>
              <a:ext uri="{28A0092B-C50C-407E-A947-70E740481C1C}">
                <a14:useLocalDpi xmlns:a14="http://schemas.microsoft.com/office/drawing/2010/main" val="0"/>
              </a:ext>
            </a:extLst>
          </a:blip>
          <a:srcRect t="40" b="40"/>
          <a:stretch/>
        </p:blipFill>
        <p:spPr>
          <a:xfrm>
            <a:off x="0" y="2159829"/>
            <a:ext cx="12192000" cy="2948095"/>
          </a:xfrm>
          <a:prstGeom prst="rect">
            <a:avLst/>
          </a:prstGeom>
        </p:spPr>
      </p:pic>
      <p:sp>
        <p:nvSpPr>
          <p:cNvPr id="5" name="Text Box 2">
            <a:extLst>
              <a:ext uri="{FF2B5EF4-FFF2-40B4-BE49-F238E27FC236}">
                <a16:creationId xmlns:a16="http://schemas.microsoft.com/office/drawing/2014/main" id="{828802A7-901C-D2E4-AB83-9793B98BBB24}"/>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err="1">
                <a:latin typeface="Times New Roman" panose="02020603050405020304" pitchFamily="18" charset="0"/>
                <a:ea typeface="Aptos"/>
                <a:cs typeface="Times New Roman" panose="02020603050405020304" pitchFamily="18" charset="0"/>
              </a:rPr>
              <a:t>pilA</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a:t>
            </a:r>
            <a:r>
              <a:rPr lang="en-US" kern="100" dirty="0" err="1">
                <a:effectLst/>
                <a:latin typeface="Times New Roman" panose="02020603050405020304" pitchFamily="18" charset="0"/>
                <a:ea typeface="Aptos"/>
                <a:cs typeface="Times New Roman" panose="02020603050405020304" pitchFamily="18" charset="0"/>
              </a:rPr>
              <a:t>PilA</a:t>
            </a:r>
            <a:r>
              <a:rPr lang="en-US" kern="100" dirty="0">
                <a:effectLst/>
                <a:latin typeface="Times New Roman" panose="02020603050405020304" pitchFamily="18" charset="0"/>
                <a:ea typeface="Aptos"/>
                <a:cs typeface="Times New Roman" panose="02020603050405020304" pitchFamily="18" charset="0"/>
              </a:rPr>
              <a:t> was investigate because LC8Pred does not predict the binding reported in literature.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232857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2E351-6533-5D73-8F2B-EAC2D4DD0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7C410-9437-E3C8-8417-7BD40D56B625}"/>
              </a:ext>
            </a:extLst>
          </p:cNvPr>
          <p:cNvSpPr>
            <a:spLocks noGrp="1"/>
          </p:cNvSpPr>
          <p:nvPr>
            <p:ph type="title"/>
          </p:nvPr>
        </p:nvSpPr>
        <p:spPr/>
        <p:txBody>
          <a:bodyPr/>
          <a:lstStyle/>
          <a:p>
            <a:r>
              <a:rPr lang="en-US" dirty="0" err="1"/>
              <a:t>TbLAP</a:t>
            </a:r>
            <a:endParaRPr lang="en-US" dirty="0"/>
          </a:p>
        </p:txBody>
      </p:sp>
      <p:pic>
        <p:nvPicPr>
          <p:cNvPr id="4" name="Picture 3">
            <a:extLst>
              <a:ext uri="{FF2B5EF4-FFF2-40B4-BE49-F238E27FC236}">
                <a16:creationId xmlns:a16="http://schemas.microsoft.com/office/drawing/2014/main" id="{74990A65-76DE-2F4F-B2CE-6F0B1705BF70}"/>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0" y="2169989"/>
            <a:ext cx="12192000" cy="2937936"/>
          </a:xfrm>
          <a:prstGeom prst="rect">
            <a:avLst/>
          </a:prstGeom>
        </p:spPr>
      </p:pic>
      <p:sp>
        <p:nvSpPr>
          <p:cNvPr id="5" name="Text Box 2">
            <a:extLst>
              <a:ext uri="{FF2B5EF4-FFF2-40B4-BE49-F238E27FC236}">
                <a16:creationId xmlns:a16="http://schemas.microsoft.com/office/drawing/2014/main" id="{4A4490CA-C508-DF87-E23F-4EFF4D238C1B}"/>
              </a:ext>
            </a:extLst>
          </p:cNvPr>
          <p:cNvSpPr txBox="1">
            <a:spLocks noChangeArrowheads="1"/>
          </p:cNvSpPr>
          <p:nvPr/>
        </p:nvSpPr>
        <p:spPr bwMode="auto">
          <a:xfrm>
            <a:off x="838200" y="5423836"/>
            <a:ext cx="10515600" cy="1170833"/>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err="1">
                <a:latin typeface="Times New Roman" panose="02020603050405020304" pitchFamily="18" charset="0"/>
                <a:ea typeface="Aptos"/>
                <a:cs typeface="Times New Roman" panose="02020603050405020304" pitchFamily="18" charset="0"/>
              </a:rPr>
              <a:t>TbLAP</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a:t>
            </a:r>
            <a:r>
              <a:rPr lang="en-US" kern="100" dirty="0" err="1">
                <a:effectLst/>
                <a:latin typeface="Times New Roman" panose="02020603050405020304" pitchFamily="18" charset="0"/>
                <a:ea typeface="Aptos"/>
                <a:cs typeface="Times New Roman" panose="02020603050405020304" pitchFamily="18" charset="0"/>
              </a:rPr>
              <a:t>TbLA</a:t>
            </a:r>
            <a:r>
              <a:rPr lang="en-US" kern="100" dirty="0" err="1">
                <a:latin typeface="Times New Roman" panose="02020603050405020304" pitchFamily="18" charset="0"/>
                <a:ea typeface="Aptos"/>
                <a:cs typeface="Times New Roman" panose="02020603050405020304" pitchFamily="18" charset="0"/>
              </a:rPr>
              <a:t>P</a:t>
            </a:r>
            <a:r>
              <a:rPr lang="en-US" kern="100" dirty="0">
                <a:latin typeface="Times New Roman" panose="02020603050405020304" pitchFamily="18" charset="0"/>
                <a:ea typeface="Aptos"/>
                <a:cs typeface="Times New Roman" panose="02020603050405020304" pitchFamily="18" charset="0"/>
              </a:rPr>
              <a:t> was investigated because it is a relatively newly found LC8 binder and LC8Pred does not predict binding to the reported binding site.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82631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A83A2-C587-2BCE-57A2-B68602FA2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9B2D5-26E2-4B28-8B00-BA26833EE9D4}"/>
              </a:ext>
            </a:extLst>
          </p:cNvPr>
          <p:cNvSpPr>
            <a:spLocks noGrp="1"/>
          </p:cNvSpPr>
          <p:nvPr>
            <p:ph type="title"/>
          </p:nvPr>
        </p:nvSpPr>
        <p:spPr/>
        <p:txBody>
          <a:bodyPr/>
          <a:lstStyle/>
          <a:p>
            <a:r>
              <a:rPr lang="en-US" dirty="0"/>
              <a:t>TPR</a:t>
            </a:r>
          </a:p>
        </p:txBody>
      </p:sp>
      <p:pic>
        <p:nvPicPr>
          <p:cNvPr id="4" name="Picture 3">
            <a:extLst>
              <a:ext uri="{FF2B5EF4-FFF2-40B4-BE49-F238E27FC236}">
                <a16:creationId xmlns:a16="http://schemas.microsoft.com/office/drawing/2014/main" id="{07095D8C-C7B6-6008-6188-4654632FA6A3}"/>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0" y="2169989"/>
            <a:ext cx="12192000" cy="2937936"/>
          </a:xfrm>
          <a:prstGeom prst="rect">
            <a:avLst/>
          </a:prstGeom>
        </p:spPr>
      </p:pic>
      <p:sp>
        <p:nvSpPr>
          <p:cNvPr id="5" name="Text Box 2">
            <a:extLst>
              <a:ext uri="{FF2B5EF4-FFF2-40B4-BE49-F238E27FC236}">
                <a16:creationId xmlns:a16="http://schemas.microsoft.com/office/drawing/2014/main" id="{88ACA42E-83F6-6D64-3316-042DA210D5BD}"/>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TPR</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TPR was investigated because LC8hub does not list a binding site.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39126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C8126-5AAC-FD49-9D51-61EA2B4E8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36C69-2EF9-43F4-35E5-EA44381FC129}"/>
              </a:ext>
            </a:extLst>
          </p:cNvPr>
          <p:cNvSpPr>
            <a:spLocks noGrp="1"/>
          </p:cNvSpPr>
          <p:nvPr>
            <p:ph type="title"/>
          </p:nvPr>
        </p:nvSpPr>
        <p:spPr/>
        <p:txBody>
          <a:bodyPr/>
          <a:lstStyle/>
          <a:p>
            <a:r>
              <a:rPr lang="en-US" dirty="0"/>
              <a:t>CITFA</a:t>
            </a:r>
          </a:p>
        </p:txBody>
      </p:sp>
      <p:pic>
        <p:nvPicPr>
          <p:cNvPr id="4" name="Picture 3">
            <a:extLst>
              <a:ext uri="{FF2B5EF4-FFF2-40B4-BE49-F238E27FC236}">
                <a16:creationId xmlns:a16="http://schemas.microsoft.com/office/drawing/2014/main" id="{47AD48AF-CC6F-4FE4-4F49-98D7951B7489}"/>
              </a:ext>
            </a:extLst>
          </p:cNvPr>
          <p:cNvPicPr>
            <a:picLocks noChangeAspect="1"/>
          </p:cNvPicPr>
          <p:nvPr/>
        </p:nvPicPr>
        <p:blipFill>
          <a:blip r:embed="rId2">
            <a:extLst>
              <a:ext uri="{28A0092B-C50C-407E-A947-70E740481C1C}">
                <a14:useLocalDpi xmlns:a14="http://schemas.microsoft.com/office/drawing/2010/main" val="0"/>
              </a:ext>
            </a:extLst>
          </a:blip>
          <a:srcRect t="40" b="40"/>
          <a:stretch/>
        </p:blipFill>
        <p:spPr>
          <a:xfrm>
            <a:off x="0" y="2159829"/>
            <a:ext cx="12192000" cy="2948095"/>
          </a:xfrm>
          <a:prstGeom prst="rect">
            <a:avLst/>
          </a:prstGeom>
        </p:spPr>
      </p:pic>
      <p:sp>
        <p:nvSpPr>
          <p:cNvPr id="5" name="Text Box 2">
            <a:extLst>
              <a:ext uri="{FF2B5EF4-FFF2-40B4-BE49-F238E27FC236}">
                <a16:creationId xmlns:a16="http://schemas.microsoft.com/office/drawing/2014/main" id="{F4F130CC-0584-7493-6B4E-09D85A51B1CF}"/>
              </a:ext>
            </a:extLst>
          </p:cNvPr>
          <p:cNvSpPr txBox="1">
            <a:spLocks noChangeArrowheads="1"/>
          </p:cNvSpPr>
          <p:nvPr/>
        </p:nvSpPr>
        <p:spPr bwMode="auto">
          <a:xfrm>
            <a:off x="838200" y="5423836"/>
            <a:ext cx="10515600" cy="1170833"/>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CITFA from LC8Pred and AlphaFold results as interpreted through each of 4 score thresholds. CITFA was investigated because it is a newly discovered interacting protein and LC8Pred does not predict any binding sites.</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74640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1A69F-E780-C6A2-0102-A665AFC30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EAFB6-D7B6-26B7-01BA-8A8668071BB2}"/>
              </a:ext>
            </a:extLst>
          </p:cNvPr>
          <p:cNvSpPr>
            <a:spLocks noGrp="1"/>
          </p:cNvSpPr>
          <p:nvPr>
            <p:ph type="title"/>
          </p:nvPr>
        </p:nvSpPr>
        <p:spPr/>
        <p:txBody>
          <a:bodyPr/>
          <a:lstStyle/>
          <a:p>
            <a:r>
              <a:rPr lang="en-US" dirty="0"/>
              <a:t>TRPS1</a:t>
            </a:r>
          </a:p>
        </p:txBody>
      </p:sp>
      <p:pic>
        <p:nvPicPr>
          <p:cNvPr id="4" name="Picture 3">
            <a:extLst>
              <a:ext uri="{FF2B5EF4-FFF2-40B4-BE49-F238E27FC236}">
                <a16:creationId xmlns:a16="http://schemas.microsoft.com/office/drawing/2014/main" id="{362184EE-C74A-6B8E-7B03-1D4560138BE9}"/>
              </a:ext>
            </a:extLst>
          </p:cNvPr>
          <p:cNvPicPr>
            <a:picLocks noChangeAspect="1"/>
          </p:cNvPicPr>
          <p:nvPr/>
        </p:nvPicPr>
        <p:blipFill>
          <a:blip r:embed="rId3">
            <a:extLst>
              <a:ext uri="{28A0092B-C50C-407E-A947-70E740481C1C}">
                <a14:useLocalDpi xmlns:a14="http://schemas.microsoft.com/office/drawing/2010/main" val="0"/>
              </a:ext>
            </a:extLst>
          </a:blip>
          <a:srcRect t="40" b="40"/>
          <a:stretch/>
        </p:blipFill>
        <p:spPr>
          <a:xfrm>
            <a:off x="0" y="2159830"/>
            <a:ext cx="12192000" cy="2948095"/>
          </a:xfrm>
          <a:prstGeom prst="rect">
            <a:avLst/>
          </a:prstGeom>
        </p:spPr>
      </p:pic>
      <p:sp>
        <p:nvSpPr>
          <p:cNvPr id="5" name="Text Box 2">
            <a:extLst>
              <a:ext uri="{FF2B5EF4-FFF2-40B4-BE49-F238E27FC236}">
                <a16:creationId xmlns:a16="http://schemas.microsoft.com/office/drawing/2014/main" id="{28819C69-2055-7A39-5AE5-398BBDE8A40B}"/>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TRPS1 from LC8Pred and AlphaFold results as interpreted through each of 4 score thresholds. TRPS1 was investigated because LC8Pred does not predict the binding site that is reported in the literature.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404011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256EF-70FF-1CED-42F4-A63CB707B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4001E-2E7D-F683-19CB-CCB59A5620DE}"/>
              </a:ext>
            </a:extLst>
          </p:cNvPr>
          <p:cNvSpPr>
            <a:spLocks noGrp="1"/>
          </p:cNvSpPr>
          <p:nvPr>
            <p:ph type="title"/>
          </p:nvPr>
        </p:nvSpPr>
        <p:spPr/>
        <p:txBody>
          <a:bodyPr/>
          <a:lstStyle/>
          <a:p>
            <a:r>
              <a:rPr lang="en-US" dirty="0"/>
              <a:t>Vfphot1b</a:t>
            </a:r>
          </a:p>
        </p:txBody>
      </p:sp>
      <p:pic>
        <p:nvPicPr>
          <p:cNvPr id="4" name="Picture 3">
            <a:extLst>
              <a:ext uri="{FF2B5EF4-FFF2-40B4-BE49-F238E27FC236}">
                <a16:creationId xmlns:a16="http://schemas.microsoft.com/office/drawing/2014/main" id="{0BF9CF87-A3DA-C644-0859-36DF0FCA09D4}"/>
              </a:ext>
            </a:extLst>
          </p:cNvPr>
          <p:cNvPicPr>
            <a:picLocks noChangeAspect="1"/>
          </p:cNvPicPr>
          <p:nvPr/>
        </p:nvPicPr>
        <p:blipFill>
          <a:blip r:embed="rId2">
            <a:extLst>
              <a:ext uri="{28A0092B-C50C-407E-A947-70E740481C1C}">
                <a14:useLocalDpi xmlns:a14="http://schemas.microsoft.com/office/drawing/2010/main" val="0"/>
              </a:ext>
            </a:extLst>
          </a:blip>
          <a:srcRect t="41" b="41"/>
          <a:stretch/>
        </p:blipFill>
        <p:spPr>
          <a:xfrm>
            <a:off x="0" y="2190309"/>
            <a:ext cx="12192000" cy="2917615"/>
          </a:xfrm>
          <a:prstGeom prst="rect">
            <a:avLst/>
          </a:prstGeom>
        </p:spPr>
      </p:pic>
      <p:sp>
        <p:nvSpPr>
          <p:cNvPr id="5" name="Text Box 2">
            <a:extLst>
              <a:ext uri="{FF2B5EF4-FFF2-40B4-BE49-F238E27FC236}">
                <a16:creationId xmlns:a16="http://schemas.microsoft.com/office/drawing/2014/main" id="{C62EDA96-97A8-1F91-9E83-CFFD0E4663D3}"/>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Vfphot1b</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Vfphot1b was investigated because LC8hub does not list a binding site for this protein.</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826707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8B7F3-ACC2-4286-7B62-43829A1AE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E4526-450B-5A06-320F-30565FF6A9CC}"/>
              </a:ext>
            </a:extLst>
          </p:cNvPr>
          <p:cNvSpPr>
            <a:spLocks noGrp="1"/>
          </p:cNvSpPr>
          <p:nvPr>
            <p:ph type="title"/>
          </p:nvPr>
        </p:nvSpPr>
        <p:spPr/>
        <p:txBody>
          <a:bodyPr/>
          <a:lstStyle/>
          <a:p>
            <a:r>
              <a:rPr lang="en-US" dirty="0"/>
              <a:t>WWC2</a:t>
            </a:r>
          </a:p>
        </p:txBody>
      </p:sp>
      <p:pic>
        <p:nvPicPr>
          <p:cNvPr id="4" name="Picture 3">
            <a:extLst>
              <a:ext uri="{FF2B5EF4-FFF2-40B4-BE49-F238E27FC236}">
                <a16:creationId xmlns:a16="http://schemas.microsoft.com/office/drawing/2014/main" id="{D6EAC426-ADCB-64E7-38D1-039744E627E4}"/>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0" y="2172719"/>
            <a:ext cx="12192000" cy="2937936"/>
          </a:xfrm>
          <a:prstGeom prst="rect">
            <a:avLst/>
          </a:prstGeom>
        </p:spPr>
      </p:pic>
      <p:sp>
        <p:nvSpPr>
          <p:cNvPr id="5" name="Text Box 2">
            <a:extLst>
              <a:ext uri="{FF2B5EF4-FFF2-40B4-BE49-F238E27FC236}">
                <a16:creationId xmlns:a16="http://schemas.microsoft.com/office/drawing/2014/main" id="{CEE827E4-14EB-B1FC-EE16-21A80D95C04E}"/>
              </a:ext>
            </a:extLst>
          </p:cNvPr>
          <p:cNvSpPr txBox="1">
            <a:spLocks noChangeArrowheads="1"/>
          </p:cNvSpPr>
          <p:nvPr/>
        </p:nvSpPr>
        <p:spPr bwMode="auto">
          <a:xfrm>
            <a:off x="838200" y="5423836"/>
            <a:ext cx="10515600" cy="1170833"/>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WWC2</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WWC2 was investigated because LC8Pred predicts more binding sites than are reported in literature and because of interest in the interplay between LC8 binding and the WW domains.</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794285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912C1-CADC-B9AF-9B1D-282557888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1E1C1-4A7F-6AC8-C0CD-A8A0B4EB79FD}"/>
              </a:ext>
            </a:extLst>
          </p:cNvPr>
          <p:cNvSpPr>
            <a:spLocks noGrp="1"/>
          </p:cNvSpPr>
          <p:nvPr>
            <p:ph type="title"/>
          </p:nvPr>
        </p:nvSpPr>
        <p:spPr/>
        <p:txBody>
          <a:bodyPr/>
          <a:lstStyle/>
          <a:p>
            <a:r>
              <a:rPr lang="en-US" dirty="0"/>
              <a:t>WWC3</a:t>
            </a:r>
          </a:p>
        </p:txBody>
      </p:sp>
      <p:pic>
        <p:nvPicPr>
          <p:cNvPr id="4" name="Picture 3">
            <a:extLst>
              <a:ext uri="{FF2B5EF4-FFF2-40B4-BE49-F238E27FC236}">
                <a16:creationId xmlns:a16="http://schemas.microsoft.com/office/drawing/2014/main" id="{186D8A0F-FDAE-A089-B102-150FBA0504E3}"/>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0" y="2169989"/>
            <a:ext cx="12192000" cy="2937935"/>
          </a:xfrm>
          <a:prstGeom prst="rect">
            <a:avLst/>
          </a:prstGeom>
        </p:spPr>
      </p:pic>
      <p:sp>
        <p:nvSpPr>
          <p:cNvPr id="5" name="Text Box 2">
            <a:extLst>
              <a:ext uri="{FF2B5EF4-FFF2-40B4-BE49-F238E27FC236}">
                <a16:creationId xmlns:a16="http://schemas.microsoft.com/office/drawing/2014/main" id="{8BA93A0A-2EA4-7D49-3ACA-1CEFBF843196}"/>
              </a:ext>
            </a:extLst>
          </p:cNvPr>
          <p:cNvSpPr txBox="1">
            <a:spLocks noChangeArrowheads="1"/>
          </p:cNvSpPr>
          <p:nvPr/>
        </p:nvSpPr>
        <p:spPr bwMode="auto">
          <a:xfrm>
            <a:off x="838200" y="5423836"/>
            <a:ext cx="10515600" cy="1170833"/>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WWC3 from LC8Pred and AlphaFold results as interpreted through each of 4 score thresholds. WWC3 was investigated because LC8Pred predicts more binding sites than are reported in literature and because of interest in the interplay between LC8 binding and the WW domains.</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58535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AB2DD-F579-1036-0FB8-8E96A58B8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9F29F-ABBB-1AC3-93B9-DD484B43D37C}"/>
              </a:ext>
            </a:extLst>
          </p:cNvPr>
          <p:cNvSpPr>
            <a:spLocks noGrp="1"/>
          </p:cNvSpPr>
          <p:nvPr>
            <p:ph type="title"/>
          </p:nvPr>
        </p:nvSpPr>
        <p:spPr/>
        <p:txBody>
          <a:bodyPr/>
          <a:lstStyle/>
          <a:p>
            <a:r>
              <a:rPr lang="en-US" dirty="0"/>
              <a:t>ZMYM3</a:t>
            </a:r>
          </a:p>
        </p:txBody>
      </p:sp>
      <p:pic>
        <p:nvPicPr>
          <p:cNvPr id="4" name="Picture 3">
            <a:extLst>
              <a:ext uri="{FF2B5EF4-FFF2-40B4-BE49-F238E27FC236}">
                <a16:creationId xmlns:a16="http://schemas.microsoft.com/office/drawing/2014/main" id="{2968CF4B-6B03-C204-7C55-81808137E6C6}"/>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0" y="2139509"/>
            <a:ext cx="12192000" cy="2968415"/>
          </a:xfrm>
          <a:prstGeom prst="rect">
            <a:avLst/>
          </a:prstGeom>
        </p:spPr>
      </p:pic>
      <p:sp>
        <p:nvSpPr>
          <p:cNvPr id="5" name="Text Box 2">
            <a:extLst>
              <a:ext uri="{FF2B5EF4-FFF2-40B4-BE49-F238E27FC236}">
                <a16:creationId xmlns:a16="http://schemas.microsoft.com/office/drawing/2014/main" id="{4BAF478C-BCCD-45A3-25B7-D76F16A0A0A7}"/>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ZMYM3</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ZMYM3 was investigated because LC8Pred predicts more binding sites than are reported in the literature.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25430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BEFC-A28E-CC40-17B6-F3D237010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D219D-69AE-B5EE-BE49-C160583577AC}"/>
              </a:ext>
            </a:extLst>
          </p:cNvPr>
          <p:cNvSpPr>
            <a:spLocks noGrp="1"/>
          </p:cNvSpPr>
          <p:nvPr>
            <p:ph type="title"/>
          </p:nvPr>
        </p:nvSpPr>
        <p:spPr/>
        <p:txBody>
          <a:bodyPr/>
          <a:lstStyle/>
          <a:p>
            <a:r>
              <a:rPr lang="en-US" dirty="0"/>
              <a:t>CIZ1</a:t>
            </a:r>
          </a:p>
        </p:txBody>
      </p:sp>
      <p:pic>
        <p:nvPicPr>
          <p:cNvPr id="4" name="Picture 3">
            <a:extLst>
              <a:ext uri="{FF2B5EF4-FFF2-40B4-BE49-F238E27FC236}">
                <a16:creationId xmlns:a16="http://schemas.microsoft.com/office/drawing/2014/main" id="{7992A475-289D-1E0B-99E6-159C87FBF30F}"/>
              </a:ext>
            </a:extLst>
          </p:cNvPr>
          <p:cNvPicPr>
            <a:picLocks noChangeAspect="1"/>
          </p:cNvPicPr>
          <p:nvPr/>
        </p:nvPicPr>
        <p:blipFill>
          <a:blip r:embed="rId2">
            <a:extLst>
              <a:ext uri="{28A0092B-C50C-407E-A947-70E740481C1C}">
                <a14:useLocalDpi xmlns:a14="http://schemas.microsoft.com/office/drawing/2010/main" val="0"/>
              </a:ext>
            </a:extLst>
          </a:blip>
          <a:srcRect l="29" r="29"/>
          <a:stretch/>
        </p:blipFill>
        <p:spPr>
          <a:xfrm>
            <a:off x="0" y="2180149"/>
            <a:ext cx="12192000" cy="2927776"/>
          </a:xfrm>
          <a:prstGeom prst="rect">
            <a:avLst/>
          </a:prstGeom>
        </p:spPr>
      </p:pic>
      <p:sp>
        <p:nvSpPr>
          <p:cNvPr id="5" name="Text Box 2">
            <a:extLst>
              <a:ext uri="{FF2B5EF4-FFF2-40B4-BE49-F238E27FC236}">
                <a16:creationId xmlns:a16="http://schemas.microsoft.com/office/drawing/2014/main" id="{32C2977A-6A82-A9D2-DEDF-A1BF12688818}"/>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CIZ1</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CIZ1 was investigated because LC8hub does not list a binding site.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1985946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F8518-AECB-CB66-75C7-3FE0C1994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E9AE4-5D35-F4D6-174E-CE1D98332B3B}"/>
              </a:ext>
            </a:extLst>
          </p:cNvPr>
          <p:cNvSpPr>
            <a:spLocks noGrp="1"/>
          </p:cNvSpPr>
          <p:nvPr>
            <p:ph type="title"/>
          </p:nvPr>
        </p:nvSpPr>
        <p:spPr/>
        <p:txBody>
          <a:bodyPr/>
          <a:lstStyle/>
          <a:p>
            <a:r>
              <a:rPr lang="en-US" dirty="0"/>
              <a:t>ESR1</a:t>
            </a:r>
          </a:p>
        </p:txBody>
      </p:sp>
      <p:pic>
        <p:nvPicPr>
          <p:cNvPr id="4" name="Picture 3">
            <a:extLst>
              <a:ext uri="{FF2B5EF4-FFF2-40B4-BE49-F238E27FC236}">
                <a16:creationId xmlns:a16="http://schemas.microsoft.com/office/drawing/2014/main" id="{6DD298A8-AC2D-2D53-B1C1-7FD2A001B16B}"/>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0" y="2169989"/>
            <a:ext cx="12192000" cy="2937935"/>
          </a:xfrm>
          <a:prstGeom prst="rect">
            <a:avLst/>
          </a:prstGeom>
        </p:spPr>
      </p:pic>
      <p:sp>
        <p:nvSpPr>
          <p:cNvPr id="5" name="Text Box 2">
            <a:extLst>
              <a:ext uri="{FF2B5EF4-FFF2-40B4-BE49-F238E27FC236}">
                <a16:creationId xmlns:a16="http://schemas.microsoft.com/office/drawing/2014/main" id="{D03C1CD2-0A66-03F8-DD31-4DD1BA62769A}"/>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ESR1</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ESR1 was investigated because LC8hub does not list a binding site.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296431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9E299-911B-5057-D49F-2AFEDDD99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0356D-ECF7-07D3-76ED-00F7230B20CF}"/>
              </a:ext>
            </a:extLst>
          </p:cNvPr>
          <p:cNvSpPr>
            <a:spLocks noGrp="1"/>
          </p:cNvSpPr>
          <p:nvPr>
            <p:ph type="title"/>
          </p:nvPr>
        </p:nvSpPr>
        <p:spPr/>
        <p:txBody>
          <a:bodyPr/>
          <a:lstStyle/>
          <a:p>
            <a:r>
              <a:rPr lang="en-US" dirty="0" err="1"/>
              <a:t>ewg</a:t>
            </a:r>
            <a:endParaRPr lang="en-US" dirty="0"/>
          </a:p>
        </p:txBody>
      </p:sp>
      <p:pic>
        <p:nvPicPr>
          <p:cNvPr id="6" name="Picture 5">
            <a:extLst>
              <a:ext uri="{FF2B5EF4-FFF2-40B4-BE49-F238E27FC236}">
                <a16:creationId xmlns:a16="http://schemas.microsoft.com/office/drawing/2014/main" id="{275227AA-2AA1-3D7A-D14F-F9A0E6456B47}"/>
              </a:ext>
            </a:extLst>
          </p:cNvPr>
          <p:cNvPicPr>
            <a:picLocks noChangeAspect="1"/>
          </p:cNvPicPr>
          <p:nvPr/>
        </p:nvPicPr>
        <p:blipFill>
          <a:blip r:embed="rId2">
            <a:extLst>
              <a:ext uri="{28A0092B-C50C-407E-A947-70E740481C1C}">
                <a14:useLocalDpi xmlns:a14="http://schemas.microsoft.com/office/drawing/2010/main" val="0"/>
              </a:ext>
            </a:extLst>
          </a:blip>
          <a:srcRect l="29" r="29"/>
          <a:stretch/>
        </p:blipFill>
        <p:spPr>
          <a:xfrm>
            <a:off x="0" y="2180149"/>
            <a:ext cx="12192000" cy="2927775"/>
          </a:xfrm>
          <a:prstGeom prst="rect">
            <a:avLst/>
          </a:prstGeom>
        </p:spPr>
      </p:pic>
      <p:sp>
        <p:nvSpPr>
          <p:cNvPr id="4" name="Text Box 2">
            <a:extLst>
              <a:ext uri="{FF2B5EF4-FFF2-40B4-BE49-F238E27FC236}">
                <a16:creationId xmlns:a16="http://schemas.microsoft.com/office/drawing/2014/main" id="{6FF428A5-8688-708C-7F23-38E31D3263AA}"/>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err="1">
                <a:latin typeface="Times New Roman" panose="02020603050405020304" pitchFamily="18" charset="0"/>
                <a:ea typeface="Aptos"/>
                <a:cs typeface="Times New Roman" panose="02020603050405020304" pitchFamily="18" charset="0"/>
              </a:rPr>
              <a:t>ewg</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a:t>
            </a:r>
            <a:r>
              <a:rPr lang="en-US" kern="100" dirty="0" err="1">
                <a:latin typeface="Times New Roman" panose="02020603050405020304" pitchFamily="18" charset="0"/>
                <a:ea typeface="Aptos"/>
                <a:cs typeface="Times New Roman" panose="02020603050405020304" pitchFamily="18" charset="0"/>
              </a:rPr>
              <a:t>Ewg</a:t>
            </a:r>
            <a:r>
              <a:rPr lang="en-US" kern="100" dirty="0">
                <a:latin typeface="Times New Roman" panose="02020603050405020304" pitchFamily="18" charset="0"/>
                <a:ea typeface="Aptos"/>
                <a:cs typeface="Times New Roman" panose="02020603050405020304" pitchFamily="18" charset="0"/>
              </a:rPr>
              <a:t> was investigated because LC8Pred predicts many more binding sites than are experimentally confirmed.</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89181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D263A-6702-A34A-EABE-0337244FD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E0E76-71B3-3362-5E85-D70725F5957C}"/>
              </a:ext>
            </a:extLst>
          </p:cNvPr>
          <p:cNvSpPr>
            <a:spLocks noGrp="1"/>
          </p:cNvSpPr>
          <p:nvPr>
            <p:ph type="title"/>
          </p:nvPr>
        </p:nvSpPr>
        <p:spPr/>
        <p:txBody>
          <a:bodyPr/>
          <a:lstStyle/>
          <a:p>
            <a:r>
              <a:rPr lang="en-US" dirty="0"/>
              <a:t>GCOM1</a:t>
            </a:r>
          </a:p>
        </p:txBody>
      </p:sp>
      <p:pic>
        <p:nvPicPr>
          <p:cNvPr id="6" name="Picture 5">
            <a:extLst>
              <a:ext uri="{FF2B5EF4-FFF2-40B4-BE49-F238E27FC236}">
                <a16:creationId xmlns:a16="http://schemas.microsoft.com/office/drawing/2014/main" id="{AD8324EA-8E63-47BB-8BE5-1D543BF5611D}"/>
              </a:ext>
            </a:extLst>
          </p:cNvPr>
          <p:cNvPicPr>
            <a:picLocks noChangeAspect="1"/>
          </p:cNvPicPr>
          <p:nvPr/>
        </p:nvPicPr>
        <p:blipFill>
          <a:blip r:embed="rId2">
            <a:extLst>
              <a:ext uri="{28A0092B-C50C-407E-A947-70E740481C1C}">
                <a14:useLocalDpi xmlns:a14="http://schemas.microsoft.com/office/drawing/2010/main" val="0"/>
              </a:ext>
            </a:extLst>
          </a:blip>
          <a:srcRect l="29" r="29"/>
          <a:stretch/>
        </p:blipFill>
        <p:spPr>
          <a:xfrm>
            <a:off x="0" y="2180149"/>
            <a:ext cx="12192000" cy="2927776"/>
          </a:xfrm>
          <a:prstGeom prst="rect">
            <a:avLst/>
          </a:prstGeom>
        </p:spPr>
      </p:pic>
      <p:sp>
        <p:nvSpPr>
          <p:cNvPr id="4" name="Text Box 2">
            <a:extLst>
              <a:ext uri="{FF2B5EF4-FFF2-40B4-BE49-F238E27FC236}">
                <a16:creationId xmlns:a16="http://schemas.microsoft.com/office/drawing/2014/main" id="{F8FD24FE-E5BD-7E2F-7FF3-1DBF54AC5194}"/>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GCOM1</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GCOM1 was investigated because LC8Pred does not predict the reported binding site.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12070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5AE6A-D650-A8F2-D60B-46209A340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14B54-6DC3-BB57-E9F4-D948CDD93A2E}"/>
              </a:ext>
            </a:extLst>
          </p:cNvPr>
          <p:cNvSpPr>
            <a:spLocks noGrp="1"/>
          </p:cNvSpPr>
          <p:nvPr>
            <p:ph type="title"/>
          </p:nvPr>
        </p:nvSpPr>
        <p:spPr/>
        <p:txBody>
          <a:bodyPr/>
          <a:lstStyle/>
          <a:p>
            <a:r>
              <a:rPr lang="en-US" dirty="0" err="1"/>
              <a:t>Gphn</a:t>
            </a:r>
            <a:endParaRPr lang="en-US" dirty="0"/>
          </a:p>
        </p:txBody>
      </p:sp>
      <p:pic>
        <p:nvPicPr>
          <p:cNvPr id="4" name="Picture 3">
            <a:extLst>
              <a:ext uri="{FF2B5EF4-FFF2-40B4-BE49-F238E27FC236}">
                <a16:creationId xmlns:a16="http://schemas.microsoft.com/office/drawing/2014/main" id="{806E3F25-6B75-1232-3264-AD5DA11F4033}"/>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0" y="2169989"/>
            <a:ext cx="12192000" cy="2937935"/>
          </a:xfrm>
          <a:prstGeom prst="rect">
            <a:avLst/>
          </a:prstGeom>
        </p:spPr>
      </p:pic>
      <p:sp>
        <p:nvSpPr>
          <p:cNvPr id="5" name="Text Box 2">
            <a:extLst>
              <a:ext uri="{FF2B5EF4-FFF2-40B4-BE49-F238E27FC236}">
                <a16:creationId xmlns:a16="http://schemas.microsoft.com/office/drawing/2014/main" id="{9E4CC017-D704-BC56-91A1-3C02257ED232}"/>
              </a:ext>
            </a:extLst>
          </p:cNvPr>
          <p:cNvSpPr txBox="1">
            <a:spLocks noChangeArrowheads="1"/>
          </p:cNvSpPr>
          <p:nvPr/>
        </p:nvSpPr>
        <p:spPr bwMode="auto">
          <a:xfrm>
            <a:off x="838200" y="5423836"/>
            <a:ext cx="10515600" cy="874470"/>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err="1">
                <a:effectLst/>
                <a:latin typeface="Times New Roman" panose="02020603050405020304" pitchFamily="18" charset="0"/>
                <a:ea typeface="Aptos"/>
                <a:cs typeface="Times New Roman" panose="02020603050405020304" pitchFamily="18" charset="0"/>
              </a:rPr>
              <a:t>Gphn</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a:t>
            </a:r>
            <a:r>
              <a:rPr lang="en-US" kern="100" dirty="0" err="1">
                <a:effectLst/>
                <a:latin typeface="Times New Roman" panose="02020603050405020304" pitchFamily="18" charset="0"/>
                <a:ea typeface="Aptos"/>
                <a:cs typeface="Times New Roman" panose="02020603050405020304" pitchFamily="18" charset="0"/>
              </a:rPr>
              <a:t>Gphn</a:t>
            </a:r>
            <a:r>
              <a:rPr lang="en-US" kern="100" dirty="0">
                <a:effectLst/>
                <a:latin typeface="Times New Roman" panose="02020603050405020304" pitchFamily="18" charset="0"/>
                <a:ea typeface="Aptos"/>
                <a:cs typeface="Times New Roman" panose="02020603050405020304" pitchFamily="18" charset="0"/>
              </a:rPr>
              <a:t> was investigated because LC8Pred predicted more binding sites than are reported in literature.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96286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621B3-8E78-67D4-A4EA-ADC4AF9E2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BCFD4C-3C41-B02C-F8B2-F68A5E918349}"/>
              </a:ext>
            </a:extLst>
          </p:cNvPr>
          <p:cNvSpPr>
            <a:spLocks noGrp="1"/>
          </p:cNvSpPr>
          <p:nvPr>
            <p:ph type="title"/>
          </p:nvPr>
        </p:nvSpPr>
        <p:spPr/>
        <p:txBody>
          <a:bodyPr/>
          <a:lstStyle/>
          <a:p>
            <a:r>
              <a:rPr lang="en-US" dirty="0"/>
              <a:t>HTATSF1</a:t>
            </a:r>
          </a:p>
        </p:txBody>
      </p:sp>
      <p:pic>
        <p:nvPicPr>
          <p:cNvPr id="5" name="Picture 4">
            <a:extLst>
              <a:ext uri="{FF2B5EF4-FFF2-40B4-BE49-F238E27FC236}">
                <a16:creationId xmlns:a16="http://schemas.microsoft.com/office/drawing/2014/main" id="{85891FA7-E11A-CAD0-C4C1-BBF4003CB043}"/>
              </a:ext>
            </a:extLst>
          </p:cNvPr>
          <p:cNvPicPr>
            <a:picLocks noChangeAspect="1"/>
          </p:cNvPicPr>
          <p:nvPr/>
        </p:nvPicPr>
        <p:blipFill>
          <a:blip r:embed="rId2">
            <a:extLst>
              <a:ext uri="{28A0092B-C50C-407E-A947-70E740481C1C}">
                <a14:useLocalDpi xmlns:a14="http://schemas.microsoft.com/office/drawing/2010/main" val="0"/>
              </a:ext>
            </a:extLst>
          </a:blip>
          <a:srcRect t="52" b="52"/>
          <a:stretch/>
        </p:blipFill>
        <p:spPr>
          <a:xfrm>
            <a:off x="0" y="2160505"/>
            <a:ext cx="12192000" cy="2947420"/>
          </a:xfrm>
          <a:prstGeom prst="rect">
            <a:avLst/>
          </a:prstGeom>
        </p:spPr>
      </p:pic>
      <p:sp>
        <p:nvSpPr>
          <p:cNvPr id="6" name="Text Box 2">
            <a:extLst>
              <a:ext uri="{FF2B5EF4-FFF2-40B4-BE49-F238E27FC236}">
                <a16:creationId xmlns:a16="http://schemas.microsoft.com/office/drawing/2014/main" id="{D7F4F3C6-BF8F-FB3E-7E84-09E1D4F72060}"/>
              </a:ext>
            </a:extLst>
          </p:cNvPr>
          <p:cNvSpPr txBox="1">
            <a:spLocks noChangeArrowheads="1"/>
          </p:cNvSpPr>
          <p:nvPr/>
        </p:nvSpPr>
        <p:spPr bwMode="auto">
          <a:xfrm>
            <a:off x="838200" y="5423836"/>
            <a:ext cx="10515600" cy="1170833"/>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HTATSF1</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HTATSF1 was investigated because one binding site has been identified through LC8Pred and experimentally confirmed by peptide characterization, but no full assessment of LC8 interaction has been done.</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226030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F1C2E-3888-C759-C395-1005C73F5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91D69-857D-3727-2AF6-337934661C4C}"/>
              </a:ext>
            </a:extLst>
          </p:cNvPr>
          <p:cNvSpPr>
            <a:spLocks noGrp="1"/>
          </p:cNvSpPr>
          <p:nvPr>
            <p:ph type="title"/>
          </p:nvPr>
        </p:nvSpPr>
        <p:spPr/>
        <p:txBody>
          <a:bodyPr/>
          <a:lstStyle/>
          <a:p>
            <a:r>
              <a:rPr lang="en-US" dirty="0"/>
              <a:t>KIBRA</a:t>
            </a:r>
          </a:p>
        </p:txBody>
      </p:sp>
      <p:pic>
        <p:nvPicPr>
          <p:cNvPr id="4" name="Picture 3">
            <a:extLst>
              <a:ext uri="{FF2B5EF4-FFF2-40B4-BE49-F238E27FC236}">
                <a16:creationId xmlns:a16="http://schemas.microsoft.com/office/drawing/2014/main" id="{8AB9DECE-BAF2-8921-0E93-714DBCD72400}"/>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0" y="2169989"/>
            <a:ext cx="12192000" cy="2937936"/>
          </a:xfrm>
          <a:prstGeom prst="rect">
            <a:avLst/>
          </a:prstGeom>
        </p:spPr>
      </p:pic>
      <p:sp>
        <p:nvSpPr>
          <p:cNvPr id="5" name="Text Box 2">
            <a:extLst>
              <a:ext uri="{FF2B5EF4-FFF2-40B4-BE49-F238E27FC236}">
                <a16:creationId xmlns:a16="http://schemas.microsoft.com/office/drawing/2014/main" id="{9095B6B9-3F86-C202-C1EE-BBCA61EF1CF1}"/>
              </a:ext>
            </a:extLst>
          </p:cNvPr>
          <p:cNvSpPr txBox="1">
            <a:spLocks noChangeArrowheads="1"/>
          </p:cNvSpPr>
          <p:nvPr/>
        </p:nvSpPr>
        <p:spPr bwMode="auto">
          <a:xfrm>
            <a:off x="838200" y="5423836"/>
            <a:ext cx="10515600" cy="1170833"/>
          </a:xfrm>
          <a:prstGeom prst="rect">
            <a:avLst/>
          </a:prstGeom>
          <a:noFill/>
          <a:ln w="9525">
            <a:noFill/>
            <a:miter lim="800000"/>
            <a:headEnd/>
            <a:tailEnd/>
          </a:ln>
        </p:spPr>
        <p:txBody>
          <a:bodyPr rot="0" vert="horz" wrap="square" lIns="0" tIns="0" rIns="45720" bIns="0" anchor="t" anchorCtr="0">
            <a:spAutoFit/>
          </a:bodyPr>
          <a:lstStyle/>
          <a:p>
            <a:pPr marL="0" marR="0" algn="just">
              <a:lnSpc>
                <a:spcPct val="107000"/>
              </a:lnSpc>
              <a:spcAft>
                <a:spcPts val="800"/>
              </a:spcAft>
            </a:pPr>
            <a:r>
              <a:rPr lang="en-US" kern="100" dirty="0">
                <a:effectLst/>
                <a:latin typeface="Times New Roman" panose="02020603050405020304" pitchFamily="18" charset="0"/>
                <a:ea typeface="Aptos"/>
                <a:cs typeface="Times New Roman" panose="02020603050405020304" pitchFamily="18" charset="0"/>
              </a:rPr>
              <a:t>Figure Caption. Sequence map of AlphaFold predicted structured domains (cyan) and predicted binding sites (orange) on </a:t>
            </a:r>
            <a:r>
              <a:rPr lang="en-US" kern="100" dirty="0">
                <a:latin typeface="Times New Roman" panose="02020603050405020304" pitchFamily="18" charset="0"/>
                <a:ea typeface="Aptos"/>
                <a:cs typeface="Times New Roman" panose="02020603050405020304" pitchFamily="18" charset="0"/>
              </a:rPr>
              <a:t>KIBRA</a:t>
            </a:r>
            <a:r>
              <a:rPr lang="en-US" kern="100" dirty="0">
                <a:effectLst/>
                <a:latin typeface="Times New Roman" panose="02020603050405020304" pitchFamily="18" charset="0"/>
                <a:ea typeface="Aptos"/>
                <a:cs typeface="Times New Roman" panose="02020603050405020304" pitchFamily="18" charset="0"/>
              </a:rPr>
              <a:t> from LC8Pred and AlphaFold results as interpreted through each of 4 score thresholds. KIBRA was investigated because LC8Pred predicts more binding sites than are reported in literature and because of interest in the interplay between LC8 binding and the WW domains.</a:t>
            </a:r>
            <a:endParaRPr lang="en-US"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981179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22295</TotalTime>
  <Words>1344</Words>
  <Application>Microsoft Office PowerPoint</Application>
  <PresentationFormat>Widescreen</PresentationFormat>
  <Paragraphs>49</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Times New Roman</vt:lpstr>
      <vt:lpstr>Office Theme</vt:lpstr>
      <vt:lpstr>AMBRA1</vt:lpstr>
      <vt:lpstr>CITFA</vt:lpstr>
      <vt:lpstr>CIZ1</vt:lpstr>
      <vt:lpstr>ESR1</vt:lpstr>
      <vt:lpstr>ewg</vt:lpstr>
      <vt:lpstr>GCOM1</vt:lpstr>
      <vt:lpstr>Gphn</vt:lpstr>
      <vt:lpstr>HTATSF1</vt:lpstr>
      <vt:lpstr>KIBRA</vt:lpstr>
      <vt:lpstr>LCA5</vt:lpstr>
      <vt:lpstr>MARK3</vt:lpstr>
      <vt:lpstr>MTCL1</vt:lpstr>
      <vt:lpstr>NRF1</vt:lpstr>
      <vt:lpstr>OFD1</vt:lpstr>
      <vt:lpstr>PAC11</vt:lpstr>
      <vt:lpstr>PAK1</vt:lpstr>
      <vt:lpstr>pilA</vt:lpstr>
      <vt:lpstr>TbLAP</vt:lpstr>
      <vt:lpstr>TPR</vt:lpstr>
      <vt:lpstr>TRPS1</vt:lpstr>
      <vt:lpstr>Vfphot1b</vt:lpstr>
      <vt:lpstr>WWC2</vt:lpstr>
      <vt:lpstr>WWC3</vt:lpstr>
      <vt:lpstr>ZMYM3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Dougika Walker</dc:creator>
  <cp:lastModifiedBy>Dougika Walker</cp:lastModifiedBy>
  <cp:revision>20</cp:revision>
  <dcterms:created xsi:type="dcterms:W3CDTF">2024-08-23T19:50:09Z</dcterms:created>
  <dcterms:modified xsi:type="dcterms:W3CDTF">2025-02-17T20:02:57Z</dcterms:modified>
</cp:coreProperties>
</file>