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56" r:id="rId4"/>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28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A71CC-2394-EB69-A405-DF7CC9BCA1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501CBE-39FF-82EA-9B4D-9B95610716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92A3B38-0D55-3DFD-AF12-9D82D0C863D7}"/>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FA08C145-B545-EC88-DE35-7C713CDF2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A0A724-6C14-6E5C-B4F1-DA6D70F6D9FC}"/>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119898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3F71-4ED6-D098-B479-19CEEAA16B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82175D-8BB6-714A-95D3-F5E7A4CF83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C2FC4-C3C2-26D9-B26E-1490CAF686D0}"/>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6010E6CA-89CD-F635-DEDD-8E16E78E1B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8B378-FFA2-2B09-99D2-8520605BCB17}"/>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30583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66A3A-F3E3-6B88-7CA6-64C98FD457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AED4A9-B29C-50F6-B0EB-3A4B9F3960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D53F21-89A3-ECFB-BC3B-2C7078B583C0}"/>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BC206798-D938-A39A-AD85-E0CD3E909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3C027B-6FD7-2118-ED05-CD7276816FD9}"/>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93870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79B2B-7AAB-A99D-334F-ADD031755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054FD3-165B-9074-A7E9-7E4CBEF5B1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C4683B-9753-64D9-AF93-555EE2BF69B6}"/>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E4CAE0BB-9B3E-ABF5-17C7-9C212377B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25C75-17A7-A346-E85E-1FC21E4C2856}"/>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15078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C84CF-C49B-F902-7651-63C2499A2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BD213B-0189-028D-4106-672BC0326C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206763-568E-DADC-80D2-69E2822B59A5}"/>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C64760D8-D81B-7240-52E4-7481B6027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1AB5F-FE03-6E6D-7BCB-2FFEA578AA08}"/>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22325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71CA7-3832-671A-FF27-AD6FE8687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332660-A9F9-5DCE-8208-8B43A5FD54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740CC5-E2A9-0C36-FF1F-FA1F8C44F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24C77F-37DE-BDE0-6F9D-1B56F0FB4C46}"/>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6" name="Footer Placeholder 5">
            <a:extLst>
              <a:ext uri="{FF2B5EF4-FFF2-40B4-BE49-F238E27FC236}">
                <a16:creationId xmlns:a16="http://schemas.microsoft.com/office/drawing/2014/main" id="{683BF229-DC42-3A36-EB42-F78DACC695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25D153-A745-09A7-AA13-29FE62878083}"/>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35205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8BE24-FA53-DE88-F519-DA310A18A8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481B1-57AB-F6DF-2B7B-24FFA1596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1677EF-B660-8F6E-0414-5EC3F07721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B99045-ACF4-521F-28DA-14B81526BE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3BECD-5423-34B5-3793-0B9D111301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CCAEAA-61BE-5DC0-392D-67CC59547860}"/>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8" name="Footer Placeholder 7">
            <a:extLst>
              <a:ext uri="{FF2B5EF4-FFF2-40B4-BE49-F238E27FC236}">
                <a16:creationId xmlns:a16="http://schemas.microsoft.com/office/drawing/2014/main" id="{19CB1781-EB11-0D27-DAB9-6B1826B7FF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1D8B01-999D-9B89-EBD4-C94113AA0695}"/>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281091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33A9C-3322-A5EF-13ED-81D892EDED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D26C1B-7AE0-35CE-8232-E40D2DB90C7D}"/>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4" name="Footer Placeholder 3">
            <a:extLst>
              <a:ext uri="{FF2B5EF4-FFF2-40B4-BE49-F238E27FC236}">
                <a16:creationId xmlns:a16="http://schemas.microsoft.com/office/drawing/2014/main" id="{D78E3C37-F831-DE6C-122F-A85818CC8E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F2B7CC-47CB-A5EB-AE50-21210DDA7010}"/>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406382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AEF4C8-9F9B-CD87-9EAA-4106D3CAB774}"/>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3" name="Footer Placeholder 2">
            <a:extLst>
              <a:ext uri="{FF2B5EF4-FFF2-40B4-BE49-F238E27FC236}">
                <a16:creationId xmlns:a16="http://schemas.microsoft.com/office/drawing/2014/main" id="{6DF14176-8E05-A972-8DE6-4849FB4766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E241C0-9FF0-FC1F-6C5C-79DF150620B2}"/>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31573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DF4D-D007-FEDE-543F-BA2E098CF7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C6F2F2-AF4E-E4A3-C77E-1F3B90E3A7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E49F53-FC55-E5CB-BDF0-08187665A3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7755B8-8CCF-4367-2AE6-F2A287005A7D}"/>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6" name="Footer Placeholder 5">
            <a:extLst>
              <a:ext uri="{FF2B5EF4-FFF2-40B4-BE49-F238E27FC236}">
                <a16:creationId xmlns:a16="http://schemas.microsoft.com/office/drawing/2014/main" id="{10C8ACB5-24E9-5303-1EA7-5488E3E6FF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283972-7441-D117-C6B7-F5A6B2E2478A}"/>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372238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2337A-316B-ACE5-D01A-8664C27996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A55922-AF83-FCB5-282A-54444E6EC3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397B03-6493-0AEA-F0F0-9D5370C0EB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95B57-7C59-7DB7-C39C-1F145F829344}"/>
              </a:ext>
            </a:extLst>
          </p:cNvPr>
          <p:cNvSpPr>
            <a:spLocks noGrp="1"/>
          </p:cNvSpPr>
          <p:nvPr>
            <p:ph type="dt" sz="half" idx="10"/>
          </p:nvPr>
        </p:nvSpPr>
        <p:spPr/>
        <p:txBody>
          <a:bodyPr/>
          <a:lstStyle/>
          <a:p>
            <a:fld id="{C4637D75-F0C3-4CD0-86A8-176F8472397A}" type="datetimeFigureOut">
              <a:rPr lang="en-US" smtClean="0"/>
              <a:t>2/17/2025</a:t>
            </a:fld>
            <a:endParaRPr lang="en-US"/>
          </a:p>
        </p:txBody>
      </p:sp>
      <p:sp>
        <p:nvSpPr>
          <p:cNvPr id="6" name="Footer Placeholder 5">
            <a:extLst>
              <a:ext uri="{FF2B5EF4-FFF2-40B4-BE49-F238E27FC236}">
                <a16:creationId xmlns:a16="http://schemas.microsoft.com/office/drawing/2014/main" id="{1A901F8D-9047-6561-7DD5-683127801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94606-09A7-8086-9752-8471451DFB5B}"/>
              </a:ext>
            </a:extLst>
          </p:cNvPr>
          <p:cNvSpPr>
            <a:spLocks noGrp="1"/>
          </p:cNvSpPr>
          <p:nvPr>
            <p:ph type="sldNum" sz="quarter" idx="12"/>
          </p:nvPr>
        </p:nvSpPr>
        <p:spPr/>
        <p:txBody>
          <a:bodyPr/>
          <a:lstStyle/>
          <a:p>
            <a:fld id="{DCC3DD32-5047-4796-8E2A-FD5218262072}" type="slidenum">
              <a:rPr lang="en-US" smtClean="0"/>
              <a:t>‹#›</a:t>
            </a:fld>
            <a:endParaRPr lang="en-US"/>
          </a:p>
        </p:txBody>
      </p:sp>
    </p:spTree>
    <p:extLst>
      <p:ext uri="{BB962C8B-B14F-4D97-AF65-F5344CB8AC3E}">
        <p14:creationId xmlns:p14="http://schemas.microsoft.com/office/powerpoint/2010/main" val="10236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7762FA-2171-6DBC-5828-25A6114B8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50F209-1299-4853-2751-14AD7783A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674FF-B73B-300A-6341-3A946D2144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637D75-F0C3-4CD0-86A8-176F8472397A}" type="datetimeFigureOut">
              <a:rPr lang="en-US" smtClean="0"/>
              <a:t>2/17/2025</a:t>
            </a:fld>
            <a:endParaRPr lang="en-US"/>
          </a:p>
        </p:txBody>
      </p:sp>
      <p:sp>
        <p:nvSpPr>
          <p:cNvPr id="5" name="Footer Placeholder 4">
            <a:extLst>
              <a:ext uri="{FF2B5EF4-FFF2-40B4-BE49-F238E27FC236}">
                <a16:creationId xmlns:a16="http://schemas.microsoft.com/office/drawing/2014/main" id="{AF9F3402-6F78-81D3-C0C6-7FDE985EFF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BA448B1-ACDC-4F0C-559B-81C9E750AD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CC3DD32-5047-4796-8E2A-FD5218262072}" type="slidenum">
              <a:rPr lang="en-US" smtClean="0"/>
              <a:t>‹#›</a:t>
            </a:fld>
            <a:endParaRPr lang="en-US"/>
          </a:p>
        </p:txBody>
      </p:sp>
    </p:spTree>
    <p:extLst>
      <p:ext uri="{BB962C8B-B14F-4D97-AF65-F5344CB8AC3E}">
        <p14:creationId xmlns:p14="http://schemas.microsoft.com/office/powerpoint/2010/main" val="386875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9.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9.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569DA-E401-9B27-CAE8-CCE5F2E8ECE3}"/>
            </a:ext>
          </a:extLst>
        </p:cNvPr>
        <p:cNvGrpSpPr/>
        <p:nvPr/>
      </p:nvGrpSpPr>
      <p:grpSpPr>
        <a:xfrm>
          <a:off x="0" y="0"/>
          <a:ext cx="0" cy="0"/>
          <a:chOff x="0" y="0"/>
          <a:chExt cx="0" cy="0"/>
        </a:xfrm>
      </p:grpSpPr>
      <p:pic>
        <p:nvPicPr>
          <p:cNvPr id="8" name="Picture 7" descr="A graph of a training and test accuracy&#10;&#10;AI-generated content may be incorrect.">
            <a:extLst>
              <a:ext uri="{FF2B5EF4-FFF2-40B4-BE49-F238E27FC236}">
                <a16:creationId xmlns:a16="http://schemas.microsoft.com/office/drawing/2014/main" id="{0834BDDE-F2CF-6551-6FD1-8F1A8B4C4C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9107" y="0"/>
            <a:ext cx="3931920" cy="2948941"/>
          </a:xfrm>
          <a:prstGeom prst="rect">
            <a:avLst/>
          </a:prstGeom>
        </p:spPr>
      </p:pic>
      <p:pic>
        <p:nvPicPr>
          <p:cNvPr id="10" name="Picture 9">
            <a:extLst>
              <a:ext uri="{FF2B5EF4-FFF2-40B4-BE49-F238E27FC236}">
                <a16:creationId xmlns:a16="http://schemas.microsoft.com/office/drawing/2014/main" id="{CBD02FD5-9041-A279-79A0-379D75A27EE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32140" y="2948941"/>
            <a:ext cx="3931920" cy="2948939"/>
          </a:xfrm>
          <a:prstGeom prst="rect">
            <a:avLst/>
          </a:prstGeom>
        </p:spPr>
      </p:pic>
      <p:pic>
        <p:nvPicPr>
          <p:cNvPr id="12" name="Picture 11" descr="A graph of a graph with red and blue lines&#10;&#10;AI-generated content may be incorrect.">
            <a:extLst>
              <a:ext uri="{FF2B5EF4-FFF2-40B4-BE49-F238E27FC236}">
                <a16:creationId xmlns:a16="http://schemas.microsoft.com/office/drawing/2014/main" id="{C3B22288-A1C9-2102-3A0D-0A7A1AD6D7F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4060" y="63543"/>
            <a:ext cx="3931921" cy="2954444"/>
          </a:xfrm>
          <a:prstGeom prst="rect">
            <a:avLst/>
          </a:prstGeom>
        </p:spPr>
      </p:pic>
      <p:pic>
        <p:nvPicPr>
          <p:cNvPr id="14" name="Picture 13" descr="A graph of a graph with red and blue lines&#10;&#10;AI-generated content may be incorrect.">
            <a:extLst>
              <a:ext uri="{FF2B5EF4-FFF2-40B4-BE49-F238E27FC236}">
                <a16:creationId xmlns:a16="http://schemas.microsoft.com/office/drawing/2014/main" id="{D699BBC0-500B-AA7C-1DBA-31253C87AF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478" y="0"/>
            <a:ext cx="3931920" cy="2948940"/>
          </a:xfrm>
          <a:prstGeom prst="rect">
            <a:avLst/>
          </a:prstGeom>
        </p:spPr>
      </p:pic>
      <p:pic>
        <p:nvPicPr>
          <p:cNvPr id="16" name="Picture 15">
            <a:extLst>
              <a:ext uri="{FF2B5EF4-FFF2-40B4-BE49-F238E27FC236}">
                <a16:creationId xmlns:a16="http://schemas.microsoft.com/office/drawing/2014/main" id="{8B46130D-88CC-6327-4A44-036C57A2CFE8}"/>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203319" y="2948941"/>
            <a:ext cx="3931920" cy="2948939"/>
          </a:xfrm>
          <a:prstGeom prst="rect">
            <a:avLst/>
          </a:prstGeom>
        </p:spPr>
      </p:pic>
      <p:pic>
        <p:nvPicPr>
          <p:cNvPr id="6" name="Picture 5">
            <a:extLst>
              <a:ext uri="{FF2B5EF4-FFF2-40B4-BE49-F238E27FC236}">
                <a16:creationId xmlns:a16="http://schemas.microsoft.com/office/drawing/2014/main" id="{F205A624-7416-39A2-2D14-80C78885019E}"/>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327187" y="2948941"/>
            <a:ext cx="3931920" cy="2948939"/>
          </a:xfrm>
          <a:prstGeom prst="rect">
            <a:avLst/>
          </a:prstGeom>
          <a:ln>
            <a:solidFill>
              <a:schemeClr val="tx1"/>
            </a:solidFill>
          </a:ln>
        </p:spPr>
      </p:pic>
      <p:sp>
        <p:nvSpPr>
          <p:cNvPr id="2" name="Text Placeholder 5">
            <a:extLst>
              <a:ext uri="{FF2B5EF4-FFF2-40B4-BE49-F238E27FC236}">
                <a16:creationId xmlns:a16="http://schemas.microsoft.com/office/drawing/2014/main" id="{8B23FAB6-FA02-E663-8F91-9BD2CD42CFB6}"/>
              </a:ext>
            </a:extLst>
          </p:cNvPr>
          <p:cNvSpPr txBox="1">
            <a:spLocks/>
          </p:cNvSpPr>
          <p:nvPr/>
        </p:nvSpPr>
        <p:spPr>
          <a:xfrm>
            <a:off x="838200" y="5897880"/>
            <a:ext cx="10515600" cy="10683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t>Learning curves for six repeats of training the threshold on fractions of the data and testing on the rest. Error bars are produced by an internal set of ten repeats at each fraction. As can be seen, plateaus have been reached in the testing sets accuracy by at most the set using half the data. The boxed example is the one used to inform the thresholds used in the paper.</a:t>
            </a:r>
          </a:p>
        </p:txBody>
      </p:sp>
    </p:spTree>
    <p:extLst>
      <p:ext uri="{BB962C8B-B14F-4D97-AF65-F5344CB8AC3E}">
        <p14:creationId xmlns:p14="http://schemas.microsoft.com/office/powerpoint/2010/main" val="1137181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E1CBB73-464C-8B05-E9D3-B4AD690167D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426954" y="63543"/>
            <a:ext cx="3596225" cy="2698563"/>
          </a:xfrm>
          <a:prstGeom prst="rect">
            <a:avLst/>
          </a:prstGeom>
        </p:spPr>
      </p:pic>
      <p:pic>
        <p:nvPicPr>
          <p:cNvPr id="10" name="Picture 9">
            <a:extLst>
              <a:ext uri="{FF2B5EF4-FFF2-40B4-BE49-F238E27FC236}">
                <a16:creationId xmlns:a16="http://schemas.microsoft.com/office/drawing/2014/main" id="{73E80521-8F3E-B8F7-6C06-8C0333F11B6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32140" y="2954903"/>
            <a:ext cx="3931920" cy="2948939"/>
          </a:xfrm>
          <a:prstGeom prst="rect">
            <a:avLst/>
          </a:prstGeom>
        </p:spPr>
      </p:pic>
      <p:pic>
        <p:nvPicPr>
          <p:cNvPr id="12" name="Picture 11">
            <a:extLst>
              <a:ext uri="{FF2B5EF4-FFF2-40B4-BE49-F238E27FC236}">
                <a16:creationId xmlns:a16="http://schemas.microsoft.com/office/drawing/2014/main" id="{6DB639D8-692D-E25E-62CD-04680C62CEE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269136" y="63543"/>
            <a:ext cx="3929106" cy="2954444"/>
          </a:xfrm>
          <a:prstGeom prst="rect">
            <a:avLst/>
          </a:prstGeom>
        </p:spPr>
      </p:pic>
      <p:pic>
        <p:nvPicPr>
          <p:cNvPr id="14" name="Picture 13">
            <a:extLst>
              <a:ext uri="{FF2B5EF4-FFF2-40B4-BE49-F238E27FC236}">
                <a16:creationId xmlns:a16="http://schemas.microsoft.com/office/drawing/2014/main" id="{EB4D5FB1-DD26-5718-D042-C13DEAC3B0B0}"/>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017" y="1"/>
            <a:ext cx="3929888" cy="2948940"/>
          </a:xfrm>
          <a:prstGeom prst="rect">
            <a:avLst/>
          </a:prstGeom>
        </p:spPr>
      </p:pic>
      <p:pic>
        <p:nvPicPr>
          <p:cNvPr id="16" name="Picture 15">
            <a:extLst>
              <a:ext uri="{FF2B5EF4-FFF2-40B4-BE49-F238E27FC236}">
                <a16:creationId xmlns:a16="http://schemas.microsoft.com/office/drawing/2014/main" id="{4BDFDD5B-1727-7A5B-3A06-CED1FCADEF6B}"/>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203319" y="2948941"/>
            <a:ext cx="3931920" cy="2948939"/>
          </a:xfrm>
          <a:prstGeom prst="rect">
            <a:avLst/>
          </a:prstGeom>
        </p:spPr>
      </p:pic>
      <p:pic>
        <p:nvPicPr>
          <p:cNvPr id="6" name="Picture 5">
            <a:extLst>
              <a:ext uri="{FF2B5EF4-FFF2-40B4-BE49-F238E27FC236}">
                <a16:creationId xmlns:a16="http://schemas.microsoft.com/office/drawing/2014/main" id="{ED846169-76D6-F3F5-DEB6-0100DD83E6A0}"/>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327187" y="2951693"/>
            <a:ext cx="3931920" cy="2948939"/>
          </a:xfrm>
          <a:prstGeom prst="rect">
            <a:avLst/>
          </a:prstGeom>
          <a:ln>
            <a:solidFill>
              <a:schemeClr val="tx1"/>
            </a:solidFill>
          </a:ln>
        </p:spPr>
      </p:pic>
      <p:sp>
        <p:nvSpPr>
          <p:cNvPr id="2" name="Text Placeholder 5">
            <a:extLst>
              <a:ext uri="{FF2B5EF4-FFF2-40B4-BE49-F238E27FC236}">
                <a16:creationId xmlns:a16="http://schemas.microsoft.com/office/drawing/2014/main" id="{ABA9496E-4E93-C5F0-31A9-C5D8E05B5807}"/>
              </a:ext>
            </a:extLst>
          </p:cNvPr>
          <p:cNvSpPr txBox="1">
            <a:spLocks/>
          </p:cNvSpPr>
          <p:nvPr/>
        </p:nvSpPr>
        <p:spPr>
          <a:xfrm>
            <a:off x="838200" y="5897880"/>
            <a:ext cx="10515600" cy="10683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t>ROC curves for six repeats of training the threshold on fractions of the data and testing on the rest. The iteration taken to produce these plots was taken from the 0.9 fraction iteration which achieved the higher AUROC, regardless of the performance of the test data set. The boxed example is the one from which the thresholds presented in the paper are taken.</a:t>
            </a:r>
          </a:p>
        </p:txBody>
      </p:sp>
    </p:spTree>
    <p:extLst>
      <p:ext uri="{BB962C8B-B14F-4D97-AF65-F5344CB8AC3E}">
        <p14:creationId xmlns:p14="http://schemas.microsoft.com/office/powerpoint/2010/main" val="426203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11132C0-12C4-19AA-2FEC-D3D2820DA149}"/>
              </a:ext>
            </a:extLst>
          </p:cNvPr>
          <p:cNvSpPr>
            <a:spLocks noGrp="1"/>
          </p:cNvSpPr>
          <p:nvPr>
            <p:ph type="body" sz="half" idx="2"/>
          </p:nvPr>
        </p:nvSpPr>
        <p:spPr>
          <a:xfrm>
            <a:off x="839788" y="4800600"/>
            <a:ext cx="10515600" cy="1068387"/>
          </a:xfrm>
        </p:spPr>
        <p:txBody>
          <a:bodyPr/>
          <a:lstStyle/>
          <a:p>
            <a:r>
              <a:rPr lang="en-US" dirty="0"/>
              <a:t>Hand-trained receiver operating characteristic curve and associated AUROC for the model using all 10 parameters together. (superseded by new genetic algorithm trained version)</a:t>
            </a:r>
          </a:p>
        </p:txBody>
      </p:sp>
      <p:pic>
        <p:nvPicPr>
          <p:cNvPr id="3" name="Picture 2">
            <a:extLst>
              <a:ext uri="{FF2B5EF4-FFF2-40B4-BE49-F238E27FC236}">
                <a16:creationId xmlns:a16="http://schemas.microsoft.com/office/drawing/2014/main" id="{A120DCAF-DC0E-2B0A-2E39-8850DC559363}"/>
              </a:ext>
            </a:extLst>
          </p:cNvPr>
          <p:cNvPicPr>
            <a:picLocks noChangeAspect="1"/>
          </p:cNvPicPr>
          <p:nvPr/>
        </p:nvPicPr>
        <p:blipFill>
          <a:blip r:embed="rId2"/>
          <a:stretch>
            <a:fillRect/>
          </a:stretch>
        </p:blipFill>
        <p:spPr>
          <a:xfrm>
            <a:off x="2890534" y="372855"/>
            <a:ext cx="4274195" cy="4008166"/>
          </a:xfrm>
          <a:prstGeom prst="rect">
            <a:avLst/>
          </a:prstGeom>
        </p:spPr>
      </p:pic>
    </p:spTree>
    <p:extLst>
      <p:ext uri="{BB962C8B-B14F-4D97-AF65-F5344CB8AC3E}">
        <p14:creationId xmlns:p14="http://schemas.microsoft.com/office/powerpoint/2010/main" val="101841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5EFCA-0DA6-8776-2C30-A30F4B1744D1}"/>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BDB5F406-F6D5-BA69-1D5B-9C6A0E8A47B3}"/>
              </a:ext>
            </a:extLst>
          </p:cNvPr>
          <p:cNvSpPr>
            <a:spLocks noGrp="1"/>
          </p:cNvSpPr>
          <p:nvPr>
            <p:ph type="body" sz="half" idx="2"/>
          </p:nvPr>
        </p:nvSpPr>
        <p:spPr>
          <a:xfrm>
            <a:off x="839788" y="5903089"/>
            <a:ext cx="10515600" cy="637230"/>
          </a:xfrm>
        </p:spPr>
        <p:txBody>
          <a:bodyPr/>
          <a:lstStyle/>
          <a:p>
            <a:r>
              <a:rPr lang="en-US" dirty="0"/>
              <a:t>Exhaustive  receiver operating characteristic curves and associated AUROCs for the five models that use a single 2client test parameter.</a:t>
            </a:r>
          </a:p>
        </p:txBody>
      </p:sp>
      <p:pic>
        <p:nvPicPr>
          <p:cNvPr id="2" name="Picture 1">
            <a:extLst>
              <a:ext uri="{FF2B5EF4-FFF2-40B4-BE49-F238E27FC236}">
                <a16:creationId xmlns:a16="http://schemas.microsoft.com/office/drawing/2014/main" id="{CF11DB61-B5CC-0406-DB69-FB45C3E38A0A}"/>
              </a:ext>
            </a:extLst>
          </p:cNvPr>
          <p:cNvPicPr>
            <a:picLocks noChangeAspect="1"/>
          </p:cNvPicPr>
          <p:nvPr/>
        </p:nvPicPr>
        <p:blipFill>
          <a:blip r:embed="rId2"/>
          <a:stretch>
            <a:fillRect/>
          </a:stretch>
        </p:blipFill>
        <p:spPr>
          <a:xfrm>
            <a:off x="1273215" y="219919"/>
            <a:ext cx="2938527" cy="2755631"/>
          </a:xfrm>
          <a:prstGeom prst="rect">
            <a:avLst/>
          </a:prstGeom>
        </p:spPr>
      </p:pic>
      <p:pic>
        <p:nvPicPr>
          <p:cNvPr id="4" name="Picture 3">
            <a:extLst>
              <a:ext uri="{FF2B5EF4-FFF2-40B4-BE49-F238E27FC236}">
                <a16:creationId xmlns:a16="http://schemas.microsoft.com/office/drawing/2014/main" id="{10948495-639E-9190-982B-CF5C028EE191}"/>
              </a:ext>
            </a:extLst>
          </p:cNvPr>
          <p:cNvPicPr>
            <a:picLocks noChangeAspect="1"/>
          </p:cNvPicPr>
          <p:nvPr/>
        </p:nvPicPr>
        <p:blipFill>
          <a:blip r:embed="rId3"/>
          <a:stretch>
            <a:fillRect/>
          </a:stretch>
        </p:blipFill>
        <p:spPr>
          <a:xfrm>
            <a:off x="4211743" y="219919"/>
            <a:ext cx="2938527" cy="2755631"/>
          </a:xfrm>
          <a:prstGeom prst="rect">
            <a:avLst/>
          </a:prstGeom>
        </p:spPr>
      </p:pic>
      <p:pic>
        <p:nvPicPr>
          <p:cNvPr id="5" name="Picture 4">
            <a:extLst>
              <a:ext uri="{FF2B5EF4-FFF2-40B4-BE49-F238E27FC236}">
                <a16:creationId xmlns:a16="http://schemas.microsoft.com/office/drawing/2014/main" id="{B0B7B175-E4CF-4E03-17FA-0056E22DFFEC}"/>
              </a:ext>
            </a:extLst>
          </p:cNvPr>
          <p:cNvPicPr>
            <a:picLocks noChangeAspect="1"/>
          </p:cNvPicPr>
          <p:nvPr/>
        </p:nvPicPr>
        <p:blipFill>
          <a:blip r:embed="rId4"/>
          <a:stretch>
            <a:fillRect/>
          </a:stretch>
        </p:blipFill>
        <p:spPr>
          <a:xfrm>
            <a:off x="7150269" y="219919"/>
            <a:ext cx="2938527" cy="2755631"/>
          </a:xfrm>
          <a:prstGeom prst="rect">
            <a:avLst/>
          </a:prstGeom>
        </p:spPr>
      </p:pic>
      <p:pic>
        <p:nvPicPr>
          <p:cNvPr id="7" name="Picture 6">
            <a:extLst>
              <a:ext uri="{FF2B5EF4-FFF2-40B4-BE49-F238E27FC236}">
                <a16:creationId xmlns:a16="http://schemas.microsoft.com/office/drawing/2014/main" id="{7288B818-083E-88BA-9AE7-40671FAFBC44}"/>
              </a:ext>
            </a:extLst>
          </p:cNvPr>
          <p:cNvPicPr>
            <a:picLocks noChangeAspect="1"/>
          </p:cNvPicPr>
          <p:nvPr/>
        </p:nvPicPr>
        <p:blipFill>
          <a:blip r:embed="rId5"/>
          <a:stretch>
            <a:fillRect/>
          </a:stretch>
        </p:blipFill>
        <p:spPr>
          <a:xfrm>
            <a:off x="2742479" y="2975550"/>
            <a:ext cx="2938527" cy="2755631"/>
          </a:xfrm>
          <a:prstGeom prst="rect">
            <a:avLst/>
          </a:prstGeom>
        </p:spPr>
      </p:pic>
      <p:pic>
        <p:nvPicPr>
          <p:cNvPr id="8" name="Picture 7">
            <a:extLst>
              <a:ext uri="{FF2B5EF4-FFF2-40B4-BE49-F238E27FC236}">
                <a16:creationId xmlns:a16="http://schemas.microsoft.com/office/drawing/2014/main" id="{E8416466-9927-14FA-9938-9D25A0EF907A}"/>
              </a:ext>
            </a:extLst>
          </p:cNvPr>
          <p:cNvPicPr>
            <a:picLocks noChangeAspect="1"/>
          </p:cNvPicPr>
          <p:nvPr/>
        </p:nvPicPr>
        <p:blipFill>
          <a:blip r:embed="rId6"/>
          <a:stretch>
            <a:fillRect/>
          </a:stretch>
        </p:blipFill>
        <p:spPr>
          <a:xfrm>
            <a:off x="5681007" y="2975549"/>
            <a:ext cx="2938527" cy="2755631"/>
          </a:xfrm>
          <a:prstGeom prst="rect">
            <a:avLst/>
          </a:prstGeom>
        </p:spPr>
      </p:pic>
    </p:spTree>
    <p:extLst>
      <p:ext uri="{BB962C8B-B14F-4D97-AF65-F5344CB8AC3E}">
        <p14:creationId xmlns:p14="http://schemas.microsoft.com/office/powerpoint/2010/main" val="108749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F4BC8C-6B33-4345-E104-67029172FF26}"/>
            </a:ext>
          </a:extLst>
        </p:cNvPr>
        <p:cNvGrpSpPr/>
        <p:nvPr/>
      </p:nvGrpSpPr>
      <p:grpSpPr>
        <a:xfrm>
          <a:off x="0" y="0"/>
          <a:ext cx="0" cy="0"/>
          <a:chOff x="0" y="0"/>
          <a:chExt cx="0" cy="0"/>
        </a:xfrm>
      </p:grpSpPr>
      <p:sp>
        <p:nvSpPr>
          <p:cNvPr id="6" name="Text Placeholder 5">
            <a:extLst>
              <a:ext uri="{FF2B5EF4-FFF2-40B4-BE49-F238E27FC236}">
                <a16:creationId xmlns:a16="http://schemas.microsoft.com/office/drawing/2014/main" id="{073007E8-258F-C097-42BF-40185BD15A88}"/>
              </a:ext>
            </a:extLst>
          </p:cNvPr>
          <p:cNvSpPr>
            <a:spLocks noGrp="1"/>
          </p:cNvSpPr>
          <p:nvPr>
            <p:ph type="body" sz="half" idx="2"/>
          </p:nvPr>
        </p:nvSpPr>
        <p:spPr>
          <a:xfrm>
            <a:off x="839788" y="5903089"/>
            <a:ext cx="10515600" cy="637230"/>
          </a:xfrm>
        </p:spPr>
        <p:txBody>
          <a:bodyPr/>
          <a:lstStyle/>
          <a:p>
            <a:r>
              <a:rPr lang="en-US" dirty="0"/>
              <a:t>Exhaustive receiver operating characteristic curves and associated AUROCs for the five models that use a single 1client test parameter.</a:t>
            </a:r>
          </a:p>
        </p:txBody>
      </p:sp>
      <p:pic>
        <p:nvPicPr>
          <p:cNvPr id="2" name="Picture 1">
            <a:extLst>
              <a:ext uri="{FF2B5EF4-FFF2-40B4-BE49-F238E27FC236}">
                <a16:creationId xmlns:a16="http://schemas.microsoft.com/office/drawing/2014/main" id="{A54E3328-7D2A-51F2-E696-191CE0DA4D9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76458" y="219919"/>
            <a:ext cx="2932040" cy="2755631"/>
          </a:xfrm>
          <a:prstGeom prst="rect">
            <a:avLst/>
          </a:prstGeom>
        </p:spPr>
      </p:pic>
      <p:pic>
        <p:nvPicPr>
          <p:cNvPr id="4" name="Picture 3">
            <a:extLst>
              <a:ext uri="{FF2B5EF4-FFF2-40B4-BE49-F238E27FC236}">
                <a16:creationId xmlns:a16="http://schemas.microsoft.com/office/drawing/2014/main" id="{CAB956D4-907C-332E-6034-F66DE156DB9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214986" y="219919"/>
            <a:ext cx="2932040" cy="2755631"/>
          </a:xfrm>
          <a:prstGeom prst="rect">
            <a:avLst/>
          </a:prstGeom>
        </p:spPr>
      </p:pic>
      <p:pic>
        <p:nvPicPr>
          <p:cNvPr id="5" name="Picture 4">
            <a:extLst>
              <a:ext uri="{FF2B5EF4-FFF2-40B4-BE49-F238E27FC236}">
                <a16:creationId xmlns:a16="http://schemas.microsoft.com/office/drawing/2014/main" id="{767FC7D6-AD11-5BDE-399F-0E0E38D175E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153512" y="219919"/>
            <a:ext cx="2932040" cy="2755631"/>
          </a:xfrm>
          <a:prstGeom prst="rect">
            <a:avLst/>
          </a:prstGeom>
        </p:spPr>
      </p:pic>
      <p:pic>
        <p:nvPicPr>
          <p:cNvPr id="7" name="Picture 6">
            <a:extLst>
              <a:ext uri="{FF2B5EF4-FFF2-40B4-BE49-F238E27FC236}">
                <a16:creationId xmlns:a16="http://schemas.microsoft.com/office/drawing/2014/main" id="{81E21482-EBA3-351E-35A0-C3B6DCABCDE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745722" y="2975550"/>
            <a:ext cx="2932040" cy="2755631"/>
          </a:xfrm>
          <a:prstGeom prst="rect">
            <a:avLst/>
          </a:prstGeom>
        </p:spPr>
      </p:pic>
      <p:pic>
        <p:nvPicPr>
          <p:cNvPr id="8" name="Picture 7">
            <a:extLst>
              <a:ext uri="{FF2B5EF4-FFF2-40B4-BE49-F238E27FC236}">
                <a16:creationId xmlns:a16="http://schemas.microsoft.com/office/drawing/2014/main" id="{905129F5-8CF6-3D49-F912-2AA1D664C26E}"/>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5684250" y="2975549"/>
            <a:ext cx="2932040" cy="2755631"/>
          </a:xfrm>
          <a:prstGeom prst="rect">
            <a:avLst/>
          </a:prstGeom>
        </p:spPr>
      </p:pic>
    </p:spTree>
    <p:extLst>
      <p:ext uri="{BB962C8B-B14F-4D97-AF65-F5344CB8AC3E}">
        <p14:creationId xmlns:p14="http://schemas.microsoft.com/office/powerpoint/2010/main" val="3260504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75</TotalTime>
  <Words>208</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Dougika Walker</dc:creator>
  <cp:lastModifiedBy>Dougika Walker</cp:lastModifiedBy>
  <cp:revision>6</cp:revision>
  <dcterms:created xsi:type="dcterms:W3CDTF">2025-01-30T00:02:48Z</dcterms:created>
  <dcterms:modified xsi:type="dcterms:W3CDTF">2025-02-17T19:52:37Z</dcterms:modified>
</cp:coreProperties>
</file>