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3B9CF1-3417-42DE-904E-AFF091A605C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2024/1/3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3B9CF1-3417-42DE-904E-AFF091A605C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2024/1/3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3B9CF1-3417-42DE-904E-AFF091A605C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2024/1/3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3B9CF1-3417-42DE-904E-AFF091A605C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2024/1/3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3B9CF1-3417-42DE-904E-AFF091A605C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2024/1/3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3B9CF1-3417-42DE-904E-AFF091A605C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2024/1/3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3B9CF1-3417-42DE-904E-AFF091A605C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2024/1/3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3B9CF1-3417-42DE-904E-AFF091A605C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2024/1/3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3B9CF1-3417-42DE-904E-AFF091A605C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2024/1/3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3B9CF1-3417-42DE-904E-AFF091A605C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2024/1/3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3B9CF1-3417-42DE-904E-AFF091A605C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2024/1/3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3B9CF1-3417-42DE-904E-AFF091A605C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2024/1/3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71500" y="714375"/>
          <a:ext cx="8072436" cy="5715003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1345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5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5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5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54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54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21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NAC</a:t>
                      </a:r>
                      <a:r>
                        <a:rPr lang="zh-CN" altLang="en-US" sz="1600" u="none" strike="noStrike" dirty="0"/>
                        <a:t>组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/>
                        <a:t>新编号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mPFC</a:t>
                      </a:r>
                      <a:r>
                        <a:rPr lang="zh-CN" altLang="en-US" sz="1600" u="none" strike="noStrike"/>
                        <a:t>组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 dirty="0"/>
                        <a:t>新编号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CPU</a:t>
                      </a:r>
                      <a:r>
                        <a:rPr lang="zh-CN" altLang="en-US" sz="1600" u="none" strike="noStrike" dirty="0"/>
                        <a:t>组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/>
                        <a:t>新编号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1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SF1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NF1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SF1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PF1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SF1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CF1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1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SF2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NF2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SF2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PF2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SF2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CF2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1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SF3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NF3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SF3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PF3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SF3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CF3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1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SF7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NF7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SF7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PF7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SF7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CF7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1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SF10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NF10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SF10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PF10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SF10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CF10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1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SF11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NF11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SF11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PF11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SF11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CF11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143"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1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MF-H 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NB9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MF-H 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PB9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MF-H 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CB9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1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MF-H 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NB15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MF-H 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PB15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MF-H 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CB15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1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MF-H 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NB17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MF-H 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PB17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MF-H 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CB17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1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MF-H 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NB19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MF-H 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PB19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MF-H 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CB19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1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MF-H 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NB28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MF-H 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PB28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MF-H 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CB28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21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MF-H 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NB29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MF-H 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PB29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MF-H 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CB29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2143"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21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MF-L 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ND14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MF-L 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PD14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MF-L 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CD14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21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MF-L 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ND16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MF-L 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PD16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MF-L 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CD16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21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MF-L 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ND18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MF-L 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PD18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MF-L 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CD18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21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MF-L 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ND22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MF-L 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PD22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MF-L 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CD22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21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MF-L 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ND23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MF-L 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PD23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MF-L 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CD23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21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MF-L 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ND24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MF-L 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PD24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MF-L 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CD24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2205" name="TextBox 2"/>
          <p:cNvSpPr txBox="1"/>
          <p:nvPr/>
        </p:nvSpPr>
        <p:spPr>
          <a:xfrm>
            <a:off x="3643313" y="214313"/>
            <a:ext cx="1928812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SzTx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样本新编号对照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Box 1"/>
          <p:cNvSpPr txBox="1"/>
          <p:nvPr/>
        </p:nvSpPr>
        <p:spPr>
          <a:xfrm>
            <a:off x="2357438" y="5032375"/>
            <a:ext cx="4286250" cy="17541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BDNF(Epitomics,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兔单抗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,2960-1)   1:5000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D2R(Abcam,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兔多抗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,ab85367)  1:4000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D3DR(Santa,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兔多抗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,sc-9114)  1:500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GAPDH(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天德悦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,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鼠单抗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,TDY042)    1:20000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290" name="矩形 2"/>
          <p:cNvSpPr/>
          <p:nvPr/>
        </p:nvSpPr>
        <p:spPr>
          <a:xfrm>
            <a:off x="1143000" y="1030288"/>
            <a:ext cx="706438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BDNF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291" name="矩形 3"/>
          <p:cNvSpPr/>
          <p:nvPr/>
        </p:nvSpPr>
        <p:spPr>
          <a:xfrm>
            <a:off x="1071563" y="1590675"/>
            <a:ext cx="868362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GAPDH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292" name="矩形 5"/>
          <p:cNvSpPr/>
          <p:nvPr/>
        </p:nvSpPr>
        <p:spPr>
          <a:xfrm>
            <a:off x="1216025" y="2500313"/>
            <a:ext cx="569913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D2R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293" name="矩形 6"/>
          <p:cNvSpPr/>
          <p:nvPr/>
        </p:nvSpPr>
        <p:spPr>
          <a:xfrm>
            <a:off x="1071563" y="3143250"/>
            <a:ext cx="868362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GAPDH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294" name="矩形 7"/>
          <p:cNvSpPr/>
          <p:nvPr/>
        </p:nvSpPr>
        <p:spPr>
          <a:xfrm>
            <a:off x="1194301" y="3975100"/>
            <a:ext cx="569387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D3R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295" name="矩形 8"/>
          <p:cNvSpPr/>
          <p:nvPr/>
        </p:nvSpPr>
        <p:spPr>
          <a:xfrm>
            <a:off x="1000125" y="4587875"/>
            <a:ext cx="8683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GAPDH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296" name="TextBox 10"/>
          <p:cNvSpPr txBox="1"/>
          <p:nvPr/>
        </p:nvSpPr>
        <p:spPr>
          <a:xfrm>
            <a:off x="2500313" y="571500"/>
            <a:ext cx="4357687" cy="3381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1600" dirty="0">
                <a:latin typeface="Calibri" panose="020F0502020204030204" pitchFamily="34" charset="0"/>
                <a:ea typeface="宋体" panose="02010600030101010101" pitchFamily="2" charset="-122"/>
              </a:rPr>
              <a:t>公共             </a:t>
            </a:r>
            <a:r>
              <a:rPr lang="en-US" altLang="zh-CN" sz="1600" dirty="0">
                <a:latin typeface="Calibri" panose="020F0502020204030204" pitchFamily="34" charset="0"/>
                <a:ea typeface="宋体" panose="02010600030101010101" pitchFamily="2" charset="-122"/>
              </a:rPr>
              <a:t>CF10   CB28  CD23  CF11  CB29  CD24</a:t>
            </a:r>
            <a:endParaRPr lang="zh-CN" altLang="en-US" sz="16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229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1000125"/>
            <a:ext cx="4319588" cy="441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8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5" y="2459038"/>
            <a:ext cx="4319588" cy="522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9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75" y="3929063"/>
            <a:ext cx="4319588" cy="474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0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75" y="1587500"/>
            <a:ext cx="4319588" cy="449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1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8875" y="3117850"/>
            <a:ext cx="4319588" cy="48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2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8875" y="4527550"/>
            <a:ext cx="4319588" cy="473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Box 1"/>
          <p:cNvSpPr txBox="1"/>
          <p:nvPr/>
        </p:nvSpPr>
        <p:spPr>
          <a:xfrm>
            <a:off x="2428875" y="4929188"/>
            <a:ext cx="4286250" cy="17541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BDNF(Epitomics,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兔单抗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,2960-1)   1:5000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D2R(Abcam,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兔多抗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,ab85367)  1:4000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D3DR(Santa,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兔多抗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,sc-9114)  1:500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GAPDH(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天德悦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,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鼠单抗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,TDY042)    1:20000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074" name="矩形 2"/>
          <p:cNvSpPr/>
          <p:nvPr/>
        </p:nvSpPr>
        <p:spPr>
          <a:xfrm>
            <a:off x="1143000" y="985838"/>
            <a:ext cx="706438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BDNF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075" name="矩形 3"/>
          <p:cNvSpPr/>
          <p:nvPr/>
        </p:nvSpPr>
        <p:spPr>
          <a:xfrm>
            <a:off x="1071563" y="1546225"/>
            <a:ext cx="868362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GAPDH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076" name="TextBox 4"/>
          <p:cNvSpPr txBox="1"/>
          <p:nvPr/>
        </p:nvSpPr>
        <p:spPr>
          <a:xfrm>
            <a:off x="2571750" y="557213"/>
            <a:ext cx="4429125" cy="3397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1600" dirty="0">
                <a:latin typeface="Calibri" panose="020F0502020204030204" pitchFamily="34" charset="0"/>
                <a:ea typeface="宋体" panose="02010600030101010101" pitchFamily="2" charset="-122"/>
              </a:rPr>
              <a:t>公共             </a:t>
            </a:r>
            <a:r>
              <a:rPr lang="en-US" altLang="zh-CN" sz="1600" dirty="0">
                <a:latin typeface="Calibri" panose="020F0502020204030204" pitchFamily="34" charset="0"/>
                <a:ea typeface="宋体" panose="02010600030101010101" pitchFamily="2" charset="-122"/>
              </a:rPr>
              <a:t>NF1    NB9    ND14  NF2   NB15  ND16</a:t>
            </a:r>
            <a:endParaRPr lang="zh-CN" altLang="en-US" sz="16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077" name="矩形 5"/>
          <p:cNvSpPr/>
          <p:nvPr/>
        </p:nvSpPr>
        <p:spPr>
          <a:xfrm>
            <a:off x="1216025" y="2384425"/>
            <a:ext cx="569913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D2R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078" name="矩形 6"/>
          <p:cNvSpPr/>
          <p:nvPr/>
        </p:nvSpPr>
        <p:spPr>
          <a:xfrm>
            <a:off x="1071563" y="3027363"/>
            <a:ext cx="868362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GAPDH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079" name="矩形 7"/>
          <p:cNvSpPr/>
          <p:nvPr/>
        </p:nvSpPr>
        <p:spPr>
          <a:xfrm>
            <a:off x="1194301" y="3827463"/>
            <a:ext cx="569387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D3R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080" name="矩形 8"/>
          <p:cNvSpPr/>
          <p:nvPr/>
        </p:nvSpPr>
        <p:spPr>
          <a:xfrm>
            <a:off x="1000125" y="4387850"/>
            <a:ext cx="8683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GAPDH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3081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2301875"/>
            <a:ext cx="4319588" cy="511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975" y="3756025"/>
            <a:ext cx="4319588" cy="500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975" y="985838"/>
            <a:ext cx="4319588" cy="468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4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6975" y="2984500"/>
            <a:ext cx="4319588" cy="471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5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975" y="1557338"/>
            <a:ext cx="4319588" cy="442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6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6975" y="4398963"/>
            <a:ext cx="4319588" cy="4587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Box 4"/>
          <p:cNvSpPr txBox="1"/>
          <p:nvPr/>
        </p:nvSpPr>
        <p:spPr>
          <a:xfrm>
            <a:off x="2500313" y="785813"/>
            <a:ext cx="4429125" cy="3381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1600" dirty="0">
                <a:latin typeface="Calibri" panose="020F0502020204030204" pitchFamily="34" charset="0"/>
                <a:ea typeface="宋体" panose="02010600030101010101" pitchFamily="2" charset="-122"/>
              </a:rPr>
              <a:t>公共               </a:t>
            </a:r>
            <a:r>
              <a:rPr lang="en-US" altLang="zh-CN" sz="1600" dirty="0">
                <a:latin typeface="Calibri" panose="020F0502020204030204" pitchFamily="34" charset="0"/>
                <a:ea typeface="宋体" panose="02010600030101010101" pitchFamily="2" charset="-122"/>
              </a:rPr>
              <a:t>NF3  NB17  ND18  NF7    NB19 ND22 </a:t>
            </a:r>
            <a:endParaRPr lang="zh-CN" altLang="en-US" sz="16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098" name="TextBox 5"/>
          <p:cNvSpPr txBox="1"/>
          <p:nvPr/>
        </p:nvSpPr>
        <p:spPr>
          <a:xfrm>
            <a:off x="2428875" y="5032375"/>
            <a:ext cx="4286250" cy="17541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BDNF(Epitomics,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兔单抗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,2960-1)   1:5000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D2R(Abcam,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兔多抗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,ab85367)  1:4000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D3DR(Santa,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兔多抗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,sc-9114)  1:500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GAPDH(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天德悦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,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鼠单抗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,TDY042)    1:20000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099" name="矩形 6"/>
          <p:cNvSpPr/>
          <p:nvPr/>
        </p:nvSpPr>
        <p:spPr>
          <a:xfrm>
            <a:off x="1000125" y="1219200"/>
            <a:ext cx="706438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BDNF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100" name="矩形 7"/>
          <p:cNvSpPr/>
          <p:nvPr/>
        </p:nvSpPr>
        <p:spPr>
          <a:xfrm>
            <a:off x="928688" y="1785938"/>
            <a:ext cx="868362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GAPDH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101" name="矩形 8"/>
          <p:cNvSpPr/>
          <p:nvPr/>
        </p:nvSpPr>
        <p:spPr>
          <a:xfrm>
            <a:off x="1073150" y="2570163"/>
            <a:ext cx="569913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D2R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102" name="矩形 9"/>
          <p:cNvSpPr/>
          <p:nvPr/>
        </p:nvSpPr>
        <p:spPr>
          <a:xfrm>
            <a:off x="928688" y="3233738"/>
            <a:ext cx="868362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GAPDH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104" name="矩形 11"/>
          <p:cNvSpPr/>
          <p:nvPr/>
        </p:nvSpPr>
        <p:spPr>
          <a:xfrm>
            <a:off x="857250" y="4551363"/>
            <a:ext cx="868363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GAPDH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410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3986213"/>
            <a:ext cx="4319588" cy="441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5" y="2516188"/>
            <a:ext cx="4319588" cy="481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75" y="1214438"/>
            <a:ext cx="4319588" cy="400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8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75" y="4522788"/>
            <a:ext cx="4319588" cy="477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8875" y="3160713"/>
            <a:ext cx="4319588" cy="49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8875" y="1752600"/>
            <a:ext cx="4319588" cy="461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7">
            <a:extLst>
              <a:ext uri="{FF2B5EF4-FFF2-40B4-BE49-F238E27FC236}">
                <a16:creationId xmlns:a16="http://schemas.microsoft.com/office/drawing/2014/main" id="{62AC89DB-FA01-DE60-9EA5-4C63A7B8E97B}"/>
              </a:ext>
            </a:extLst>
          </p:cNvPr>
          <p:cNvSpPr/>
          <p:nvPr/>
        </p:nvSpPr>
        <p:spPr>
          <a:xfrm>
            <a:off x="1068650" y="4058206"/>
            <a:ext cx="569387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D3R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Box 1"/>
          <p:cNvSpPr txBox="1"/>
          <p:nvPr/>
        </p:nvSpPr>
        <p:spPr>
          <a:xfrm>
            <a:off x="2500313" y="4929188"/>
            <a:ext cx="4286250" cy="17541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BDNF(Epitomics,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兔单抗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,2960-1)   1:5000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D2R(Abcam,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兔多抗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,ab85367)  1:4000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D3DR(Santa,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兔多抗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,sc-9114)  1:500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GAPDH(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天德悦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,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鼠单抗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,TDY042)    1:20000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122" name="矩形 2"/>
          <p:cNvSpPr/>
          <p:nvPr/>
        </p:nvSpPr>
        <p:spPr>
          <a:xfrm>
            <a:off x="1101725" y="1143000"/>
            <a:ext cx="708025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BDNF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123" name="矩形 3"/>
          <p:cNvSpPr/>
          <p:nvPr/>
        </p:nvSpPr>
        <p:spPr>
          <a:xfrm>
            <a:off x="1000125" y="1630363"/>
            <a:ext cx="868363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GAPDH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124" name="矩形 4"/>
          <p:cNvSpPr/>
          <p:nvPr/>
        </p:nvSpPr>
        <p:spPr>
          <a:xfrm>
            <a:off x="1144588" y="2470150"/>
            <a:ext cx="569912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D2R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125" name="矩形 5"/>
          <p:cNvSpPr/>
          <p:nvPr/>
        </p:nvSpPr>
        <p:spPr>
          <a:xfrm>
            <a:off x="1000125" y="3028950"/>
            <a:ext cx="868363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GAPDH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126" name="矩形 6"/>
          <p:cNvSpPr/>
          <p:nvPr/>
        </p:nvSpPr>
        <p:spPr>
          <a:xfrm>
            <a:off x="1116600" y="3880140"/>
            <a:ext cx="569387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D3R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127" name="矩形 7"/>
          <p:cNvSpPr/>
          <p:nvPr/>
        </p:nvSpPr>
        <p:spPr>
          <a:xfrm>
            <a:off x="928688" y="4387850"/>
            <a:ext cx="868362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GAPDH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128" name="TextBox 8"/>
          <p:cNvSpPr txBox="1"/>
          <p:nvPr/>
        </p:nvSpPr>
        <p:spPr>
          <a:xfrm>
            <a:off x="2500313" y="714375"/>
            <a:ext cx="4357687" cy="3381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1600" dirty="0">
                <a:latin typeface="Calibri" panose="020F0502020204030204" pitchFamily="34" charset="0"/>
                <a:ea typeface="宋体" panose="02010600030101010101" pitchFamily="2" charset="-122"/>
              </a:rPr>
              <a:t>公共              </a:t>
            </a:r>
            <a:r>
              <a:rPr lang="en-US" altLang="zh-CN" sz="1600" dirty="0">
                <a:latin typeface="Calibri" panose="020F0502020204030204" pitchFamily="34" charset="0"/>
                <a:ea typeface="宋体" panose="02010600030101010101" pitchFamily="2" charset="-122"/>
              </a:rPr>
              <a:t>NF10  NB28 ND23 NF11  NB29  ND24</a:t>
            </a:r>
            <a:endParaRPr lang="zh-CN" altLang="en-US" sz="16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512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313" y="3857625"/>
            <a:ext cx="4319587" cy="398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13" y="2428875"/>
            <a:ext cx="4319587" cy="45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1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313" y="1143000"/>
            <a:ext cx="4319587" cy="403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2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313" y="3000375"/>
            <a:ext cx="4319587" cy="449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3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313" y="4368800"/>
            <a:ext cx="4319587" cy="417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4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0313" y="1643063"/>
            <a:ext cx="4319587" cy="425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Box 1"/>
          <p:cNvSpPr txBox="1"/>
          <p:nvPr/>
        </p:nvSpPr>
        <p:spPr>
          <a:xfrm>
            <a:off x="2428875" y="4889500"/>
            <a:ext cx="4286250" cy="17541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BDNF(Epitomics,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兔单抗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,2960-1)   1:5000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D2R(Abcam,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兔多抗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,ab85367)  1:4000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D3DR(Santa,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兔多抗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,sc-9114)  1:500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GAPDH(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天德悦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,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鼠单抗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,TDY042)    1:20000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46" name="矩形 2"/>
          <p:cNvSpPr/>
          <p:nvPr/>
        </p:nvSpPr>
        <p:spPr>
          <a:xfrm>
            <a:off x="1000125" y="1100138"/>
            <a:ext cx="706438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BDNF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47" name="矩形 3"/>
          <p:cNvSpPr/>
          <p:nvPr/>
        </p:nvSpPr>
        <p:spPr>
          <a:xfrm>
            <a:off x="928688" y="1660525"/>
            <a:ext cx="868362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GAPDH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48" name="TextBox 4"/>
          <p:cNvSpPr txBox="1"/>
          <p:nvPr/>
        </p:nvSpPr>
        <p:spPr>
          <a:xfrm>
            <a:off x="2571750" y="642938"/>
            <a:ext cx="4429125" cy="3381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1600" dirty="0">
                <a:latin typeface="Calibri" panose="020F0502020204030204" pitchFamily="34" charset="0"/>
                <a:ea typeface="宋体" panose="02010600030101010101" pitchFamily="2" charset="-122"/>
              </a:rPr>
              <a:t>公共               </a:t>
            </a:r>
            <a:r>
              <a:rPr lang="en-US" altLang="zh-CN" sz="1600" dirty="0">
                <a:latin typeface="Calibri" panose="020F0502020204030204" pitchFamily="34" charset="0"/>
                <a:ea typeface="宋体" panose="02010600030101010101" pitchFamily="2" charset="-122"/>
              </a:rPr>
              <a:t>PF1    PB9     PD14  PF2   PB15   PD16</a:t>
            </a:r>
            <a:endParaRPr lang="zh-CN" altLang="en-US" sz="16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49" name="矩形 5"/>
          <p:cNvSpPr/>
          <p:nvPr/>
        </p:nvSpPr>
        <p:spPr>
          <a:xfrm>
            <a:off x="1073150" y="2428875"/>
            <a:ext cx="569913" cy="3698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D2R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50" name="矩形 6"/>
          <p:cNvSpPr/>
          <p:nvPr/>
        </p:nvSpPr>
        <p:spPr>
          <a:xfrm>
            <a:off x="928688" y="3071813"/>
            <a:ext cx="868362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GAPDH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51" name="矩形 7"/>
          <p:cNvSpPr/>
          <p:nvPr/>
        </p:nvSpPr>
        <p:spPr>
          <a:xfrm>
            <a:off x="1047571" y="3841751"/>
            <a:ext cx="569387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D3R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52" name="矩形 8"/>
          <p:cNvSpPr/>
          <p:nvPr/>
        </p:nvSpPr>
        <p:spPr>
          <a:xfrm>
            <a:off x="857250" y="4402138"/>
            <a:ext cx="8683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GAPDH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615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313" y="3786188"/>
            <a:ext cx="4319587" cy="420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13" y="3036888"/>
            <a:ext cx="4319587" cy="46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313" y="1028700"/>
            <a:ext cx="4319587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025" y="2428875"/>
            <a:ext cx="4319588" cy="446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313" y="4362450"/>
            <a:ext cx="4319587" cy="479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8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0313" y="1600200"/>
            <a:ext cx="4319587" cy="4714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Box 1"/>
          <p:cNvSpPr txBox="1"/>
          <p:nvPr/>
        </p:nvSpPr>
        <p:spPr>
          <a:xfrm>
            <a:off x="2428875" y="4902200"/>
            <a:ext cx="4286250" cy="17541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BDNF(Epitomics,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兔单抗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,2960-1)   1:5000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D2R(Abcam,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兔多抗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,ab85367)  1:4000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D3DR(Santa,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兔多抗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,sc-9114)  1:500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GAPDH(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天德悦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,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鼠单抗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,TDY042)    1:20000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170" name="矩形 2"/>
          <p:cNvSpPr/>
          <p:nvPr/>
        </p:nvSpPr>
        <p:spPr>
          <a:xfrm>
            <a:off x="1143000" y="1168400"/>
            <a:ext cx="706438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BDNF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171" name="矩形 3"/>
          <p:cNvSpPr/>
          <p:nvPr/>
        </p:nvSpPr>
        <p:spPr>
          <a:xfrm>
            <a:off x="1071563" y="1746250"/>
            <a:ext cx="868362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GAPDH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172" name="矩形 5"/>
          <p:cNvSpPr/>
          <p:nvPr/>
        </p:nvSpPr>
        <p:spPr>
          <a:xfrm>
            <a:off x="1216025" y="2492375"/>
            <a:ext cx="569913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D2R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1071563" y="3041650"/>
            <a:ext cx="868362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GAPDH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174" name="矩形 7"/>
          <p:cNvSpPr/>
          <p:nvPr/>
        </p:nvSpPr>
        <p:spPr>
          <a:xfrm>
            <a:off x="1143000" y="3857625"/>
            <a:ext cx="712788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D3DR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175" name="矩形 8"/>
          <p:cNvSpPr/>
          <p:nvPr/>
        </p:nvSpPr>
        <p:spPr>
          <a:xfrm>
            <a:off x="1058863" y="4357688"/>
            <a:ext cx="869950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GAPDH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176" name="TextBox 10"/>
          <p:cNvSpPr txBox="1"/>
          <p:nvPr/>
        </p:nvSpPr>
        <p:spPr>
          <a:xfrm>
            <a:off x="2571750" y="704850"/>
            <a:ext cx="4429125" cy="3381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1600" dirty="0">
                <a:latin typeface="Calibri" panose="020F0502020204030204" pitchFamily="34" charset="0"/>
                <a:ea typeface="宋体" panose="02010600030101010101" pitchFamily="2" charset="-122"/>
              </a:rPr>
              <a:t>公共              </a:t>
            </a:r>
            <a:r>
              <a:rPr lang="en-US" altLang="zh-CN" sz="1600" dirty="0">
                <a:latin typeface="Calibri" panose="020F0502020204030204" pitchFamily="34" charset="0"/>
                <a:ea typeface="宋体" panose="02010600030101010101" pitchFamily="2" charset="-122"/>
              </a:rPr>
              <a:t>PF3   PB17   PD18   PF7   PB19  PD22 </a:t>
            </a:r>
            <a:endParaRPr lang="zh-CN" altLang="en-US" sz="16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717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313" y="3786188"/>
            <a:ext cx="4319587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13" y="4360863"/>
            <a:ext cx="4319587" cy="509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313" y="1704975"/>
            <a:ext cx="4319587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0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313" y="1114425"/>
            <a:ext cx="4319587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1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313" y="2435225"/>
            <a:ext cx="4319587" cy="493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2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0313" y="3041650"/>
            <a:ext cx="4319587" cy="442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Box 1"/>
          <p:cNvSpPr txBox="1"/>
          <p:nvPr/>
        </p:nvSpPr>
        <p:spPr>
          <a:xfrm>
            <a:off x="2428875" y="4960938"/>
            <a:ext cx="4286250" cy="17541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BDNF(Epitomics,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兔单抗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,2960-1)   1:5000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D2R(Abcam,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兔多抗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,ab85367)  1:4000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D3DR(Santa,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兔多抗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,sc-9114)  1:500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GAPDH(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天德悦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,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鼠单抗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,TDY042)    1:20000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194" name="矩形 2"/>
          <p:cNvSpPr/>
          <p:nvPr/>
        </p:nvSpPr>
        <p:spPr>
          <a:xfrm>
            <a:off x="1143000" y="1138238"/>
            <a:ext cx="706438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BDNF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195" name="矩形 3"/>
          <p:cNvSpPr/>
          <p:nvPr/>
        </p:nvSpPr>
        <p:spPr>
          <a:xfrm>
            <a:off x="1071563" y="1773238"/>
            <a:ext cx="868362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GAPDH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196" name="矩形 5"/>
          <p:cNvSpPr/>
          <p:nvPr/>
        </p:nvSpPr>
        <p:spPr>
          <a:xfrm>
            <a:off x="1216025" y="2500313"/>
            <a:ext cx="569913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D2R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197" name="矩形 6"/>
          <p:cNvSpPr/>
          <p:nvPr/>
        </p:nvSpPr>
        <p:spPr>
          <a:xfrm>
            <a:off x="1071563" y="3143250"/>
            <a:ext cx="868362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GAPDH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198" name="矩形 7"/>
          <p:cNvSpPr/>
          <p:nvPr/>
        </p:nvSpPr>
        <p:spPr>
          <a:xfrm>
            <a:off x="1149612" y="3916640"/>
            <a:ext cx="569387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D3R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199" name="矩形 8"/>
          <p:cNvSpPr/>
          <p:nvPr/>
        </p:nvSpPr>
        <p:spPr>
          <a:xfrm>
            <a:off x="1000125" y="4487863"/>
            <a:ext cx="868363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GAPDH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200" name="TextBox 10"/>
          <p:cNvSpPr txBox="1"/>
          <p:nvPr/>
        </p:nvSpPr>
        <p:spPr>
          <a:xfrm>
            <a:off x="2571750" y="714375"/>
            <a:ext cx="4357688" cy="3381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1600" dirty="0">
                <a:latin typeface="Calibri" panose="020F0502020204030204" pitchFamily="34" charset="0"/>
                <a:ea typeface="宋体" panose="02010600030101010101" pitchFamily="2" charset="-122"/>
              </a:rPr>
              <a:t>公共             </a:t>
            </a:r>
            <a:r>
              <a:rPr lang="en-US" altLang="zh-CN" sz="1600" dirty="0">
                <a:latin typeface="Calibri" panose="020F0502020204030204" pitchFamily="34" charset="0"/>
                <a:ea typeface="宋体" panose="02010600030101010101" pitchFamily="2" charset="-122"/>
              </a:rPr>
              <a:t>PF10  PB28   PD23  PF11  PB29  PD24</a:t>
            </a:r>
            <a:endParaRPr lang="zh-CN" altLang="en-US" sz="16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8201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313" y="3873500"/>
            <a:ext cx="4319587" cy="455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2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13" y="1143000"/>
            <a:ext cx="4319587" cy="436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3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313" y="2479675"/>
            <a:ext cx="4319587" cy="455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4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313" y="1673225"/>
            <a:ext cx="4319587" cy="461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5" name="Picture 6"/>
          <p:cNvPicPr>
            <a:picLocks noChangeAspect="1"/>
          </p:cNvPicPr>
          <p:nvPr/>
        </p:nvPicPr>
        <p:blipFill>
          <a:blip r:embed="rId6">
            <a:lum bright="7999" contrast="8000"/>
          </a:blip>
          <a:stretch>
            <a:fillRect/>
          </a:stretch>
        </p:blipFill>
        <p:spPr>
          <a:xfrm>
            <a:off x="2500313" y="3143250"/>
            <a:ext cx="4319587" cy="449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6" name="Picture 7"/>
          <p:cNvPicPr>
            <a:picLocks noChangeAspect="1"/>
          </p:cNvPicPr>
          <p:nvPr/>
        </p:nvPicPr>
        <p:blipFill>
          <a:blip r:embed="rId7">
            <a:lum bright="7999" contrast="8000"/>
          </a:blip>
          <a:stretch>
            <a:fillRect/>
          </a:stretch>
        </p:blipFill>
        <p:spPr>
          <a:xfrm>
            <a:off x="2500313" y="4445000"/>
            <a:ext cx="4319587" cy="434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Box 1"/>
          <p:cNvSpPr txBox="1"/>
          <p:nvPr/>
        </p:nvSpPr>
        <p:spPr>
          <a:xfrm>
            <a:off x="2428875" y="4932363"/>
            <a:ext cx="4286250" cy="17541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BDNF(Epitomics,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兔单抗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,2960-1)   1:5000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D2R(Abcam,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兔多抗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,ab85367)  1:4000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D3DR(Santa,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兔多抗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,sc-9114)  1:500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GAPDH(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天德悦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,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鼠单抗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,TDY042)    1:20000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242" name="矩形 2"/>
          <p:cNvSpPr/>
          <p:nvPr/>
        </p:nvSpPr>
        <p:spPr>
          <a:xfrm>
            <a:off x="1252538" y="1071563"/>
            <a:ext cx="706437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BDNF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243" name="矩形 3"/>
          <p:cNvSpPr/>
          <p:nvPr/>
        </p:nvSpPr>
        <p:spPr>
          <a:xfrm>
            <a:off x="1181100" y="1689100"/>
            <a:ext cx="868363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GAPDH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244" name="TextBox 4"/>
          <p:cNvSpPr txBox="1"/>
          <p:nvPr/>
        </p:nvSpPr>
        <p:spPr>
          <a:xfrm>
            <a:off x="2500313" y="642938"/>
            <a:ext cx="4429125" cy="3381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1600" dirty="0">
                <a:latin typeface="Calibri" panose="020F0502020204030204" pitchFamily="34" charset="0"/>
                <a:ea typeface="宋体" panose="02010600030101010101" pitchFamily="2" charset="-122"/>
              </a:rPr>
              <a:t>公共               </a:t>
            </a:r>
            <a:r>
              <a:rPr lang="en-US" altLang="zh-CN" sz="1600" dirty="0">
                <a:latin typeface="Calibri" panose="020F0502020204030204" pitchFamily="34" charset="0"/>
                <a:ea typeface="宋体" panose="02010600030101010101" pitchFamily="2" charset="-122"/>
              </a:rPr>
              <a:t>CF1    CB9    CD14   CF2    CB15  CD16</a:t>
            </a:r>
            <a:endParaRPr lang="zh-CN" altLang="en-US" sz="16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245" name="矩形 5"/>
          <p:cNvSpPr/>
          <p:nvPr/>
        </p:nvSpPr>
        <p:spPr>
          <a:xfrm>
            <a:off x="1325563" y="2428875"/>
            <a:ext cx="569912" cy="3698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D2R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246" name="矩形 6"/>
          <p:cNvSpPr/>
          <p:nvPr/>
        </p:nvSpPr>
        <p:spPr>
          <a:xfrm>
            <a:off x="1181100" y="3071813"/>
            <a:ext cx="868363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GAPDH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247" name="矩形 7"/>
          <p:cNvSpPr/>
          <p:nvPr/>
        </p:nvSpPr>
        <p:spPr>
          <a:xfrm>
            <a:off x="1293809" y="3843337"/>
            <a:ext cx="569387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D3R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248" name="矩形 8"/>
          <p:cNvSpPr/>
          <p:nvPr/>
        </p:nvSpPr>
        <p:spPr>
          <a:xfrm>
            <a:off x="1109663" y="4460875"/>
            <a:ext cx="868362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GAPDH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024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1050925"/>
            <a:ext cx="4319588" cy="449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0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975" y="2357438"/>
            <a:ext cx="4319588" cy="48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1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975" y="3786188"/>
            <a:ext cx="4319588" cy="512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2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6975" y="3000375"/>
            <a:ext cx="4319588" cy="449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3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975" y="4437063"/>
            <a:ext cx="4319588" cy="46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6975" y="1630363"/>
            <a:ext cx="4319588" cy="441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Box 1"/>
          <p:cNvSpPr txBox="1"/>
          <p:nvPr/>
        </p:nvSpPr>
        <p:spPr>
          <a:xfrm>
            <a:off x="2428875" y="5032375"/>
            <a:ext cx="4286250" cy="17541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BDNF(Epitomics,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兔单抗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,2960-1)   1:5000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D2R(Abcam,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兔多抗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,ab85367)  1:4000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D3DR(Santa,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兔多抗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,sc-9114)  1:500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GAPDH(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天德悦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,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鼠单抗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,TDY042)    1:20000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266" name="矩形 2"/>
          <p:cNvSpPr/>
          <p:nvPr/>
        </p:nvSpPr>
        <p:spPr>
          <a:xfrm>
            <a:off x="1143000" y="1214438"/>
            <a:ext cx="706438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BDNF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267" name="矩形 3"/>
          <p:cNvSpPr/>
          <p:nvPr/>
        </p:nvSpPr>
        <p:spPr>
          <a:xfrm>
            <a:off x="1071563" y="1773238"/>
            <a:ext cx="868362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GAPDH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268" name="矩形 5"/>
          <p:cNvSpPr/>
          <p:nvPr/>
        </p:nvSpPr>
        <p:spPr>
          <a:xfrm>
            <a:off x="1216025" y="2500313"/>
            <a:ext cx="569913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D2R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269" name="矩形 6"/>
          <p:cNvSpPr/>
          <p:nvPr/>
        </p:nvSpPr>
        <p:spPr>
          <a:xfrm>
            <a:off x="1071563" y="3143250"/>
            <a:ext cx="868362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GAPDH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270" name="矩形 7"/>
          <p:cNvSpPr/>
          <p:nvPr/>
        </p:nvSpPr>
        <p:spPr>
          <a:xfrm>
            <a:off x="1211525" y="3960297"/>
            <a:ext cx="569387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D3R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271" name="矩形 8"/>
          <p:cNvSpPr/>
          <p:nvPr/>
        </p:nvSpPr>
        <p:spPr>
          <a:xfrm>
            <a:off x="1000125" y="4487863"/>
            <a:ext cx="868363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GAPDH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272" name="TextBox 10"/>
          <p:cNvSpPr txBox="1"/>
          <p:nvPr/>
        </p:nvSpPr>
        <p:spPr>
          <a:xfrm>
            <a:off x="2500313" y="661988"/>
            <a:ext cx="4429125" cy="3381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1600" dirty="0">
                <a:latin typeface="Calibri" panose="020F0502020204030204" pitchFamily="34" charset="0"/>
                <a:ea typeface="宋体" panose="02010600030101010101" pitchFamily="2" charset="-122"/>
              </a:rPr>
              <a:t>公共               </a:t>
            </a:r>
            <a:r>
              <a:rPr lang="en-US" altLang="zh-CN" sz="1600" dirty="0">
                <a:latin typeface="Calibri" panose="020F0502020204030204" pitchFamily="34" charset="0"/>
                <a:ea typeface="宋体" panose="02010600030101010101" pitchFamily="2" charset="-122"/>
              </a:rPr>
              <a:t>CF3  CB17  CD18    CF7   CB19  CD22 </a:t>
            </a:r>
            <a:endParaRPr lang="zh-CN" altLang="en-US" sz="16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127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100" y="1143000"/>
            <a:ext cx="4319588" cy="450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038" y="2432050"/>
            <a:ext cx="4319587" cy="496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100" y="3932238"/>
            <a:ext cx="4319588" cy="425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6975" y="3060700"/>
            <a:ext cx="4319588" cy="511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1100" y="4470400"/>
            <a:ext cx="4319588" cy="45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5863" y="1714500"/>
            <a:ext cx="4319587" cy="420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691</Words>
  <Application>Microsoft Office PowerPoint</Application>
  <PresentationFormat>全屏显示(4:3)</PresentationFormat>
  <Paragraphs>214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thinkpad</dc:creator>
  <cp:lastModifiedBy>云静 白</cp:lastModifiedBy>
  <cp:revision>29</cp:revision>
  <dcterms:created xsi:type="dcterms:W3CDTF">2014-06-09T08:30:00Z</dcterms:created>
  <dcterms:modified xsi:type="dcterms:W3CDTF">2024-01-03T13:47:33Z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2052-11.1.0.9172</vt:lpwstr>
  </property>
</Properties>
</file>