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2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64" r:id="rId4"/>
    <p:sldId id="263" r:id="rId5"/>
    <p:sldId id="261" r:id="rId6"/>
    <p:sldId id="262" r:id="rId7"/>
    <p:sldId id="265" r:id="rId8"/>
    <p:sldId id="266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7" d="100"/>
          <a:sy n="97" d="100"/>
        </p:scale>
        <p:origin x="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E263-F6BF-4D16-A184-D91C6342F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C928-E885-4765-8F93-6E8C6D3046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E263-F6BF-4D16-A184-D91C6342F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C928-E885-4765-8F93-6E8C6D3046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E263-F6BF-4D16-A184-D91C6342F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C928-E885-4765-8F93-6E8C6D3046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E263-F6BF-4D16-A184-D91C6342F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C928-E885-4765-8F93-6E8C6D3046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E263-F6BF-4D16-A184-D91C6342F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C928-E885-4765-8F93-6E8C6D3046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E263-F6BF-4D16-A184-D91C6342F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C928-E885-4765-8F93-6E8C6D3046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E263-F6BF-4D16-A184-D91C6342F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C928-E885-4765-8F93-6E8C6D3046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E263-F6BF-4D16-A184-D91C6342F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C928-E885-4765-8F93-6E8C6D3046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E263-F6BF-4D16-A184-D91C6342F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C928-E885-4765-8F93-6E8C6D3046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E263-F6BF-4D16-A184-D91C6342F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C928-E885-4765-8F93-6E8C6D3046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E263-F6BF-4D16-A184-D91C6342F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C928-E885-4765-8F93-6E8C6D3046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827E263-F6BF-4D16-A184-D91C6342FD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252C928-E885-4765-8F93-6E8C6D30460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463040" y="1026160"/>
          <a:ext cx="9000000" cy="3960000"/>
        </p:xfrm>
        <a:graphic>
          <a:graphicData uri="http://schemas.openxmlformats.org/drawingml/2006/table">
            <a:tbl>
              <a:tblPr/>
              <a:tblGrid>
                <a:gridCol w="1984888"/>
                <a:gridCol w="3507556"/>
                <a:gridCol w="3507556"/>
              </a:tblGrid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Gene name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Forward primer （5′-3′）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Reverse primer （5′-3′）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Glyma.12G051100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GCTGCATGTGAAGAGGAGAATTG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CAAGGGACAAGCGGATTGAATAAG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Glyma.05G000050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GCTGTTACTAATGGTGTGAAGGTTC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TCAAAGCTCGCCCTGTCATATAG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Glyma.05G219900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TTCGTTGCTCACTTCCACTCTC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CTGTCTCCTTCGCCGTTTCC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Glyma.14G213600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GACTTTGTTCATGGTTGGGTTT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CCAGCGAGGTGAGTAGCGA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Glyma.19G135600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CCTTACCTCAATGGCTTCAAGAAAC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CATAGTTCAGGACAACCGACAATTC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Glyma.05G175500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ATAGGTGATGGGCAGGACG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TAAGACACCCCTACTTGCTGC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Glyma.14G223700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CCACTGGTCCTGGCAATTATCC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TTCTTGGCTTCCTCCTCTTGATTC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Glyma.17G172400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GAGAATGGATTCAGGTGAAGAAAGC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TGATGGAGTTGGCACGGATTG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Glyma.19G072702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TGACCTTGCTGCCCTTTGC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ACCTCAACAACAGTTTCTCGTAAAG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1463040" y="656828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 S1.</a:t>
            </a:r>
            <a:r>
              <a: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Primers used for quantitative real-time PCR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13658" y="446314"/>
          <a:ext cx="10476600" cy="4319159"/>
        </p:xfrm>
        <a:graphic>
          <a:graphicData uri="http://schemas.openxmlformats.org/drawingml/2006/table">
            <a:tbl>
              <a:tblPr/>
              <a:tblGrid>
                <a:gridCol w="622224"/>
                <a:gridCol w="813511"/>
                <a:gridCol w="981244"/>
                <a:gridCol w="1241232"/>
                <a:gridCol w="578682"/>
                <a:gridCol w="578682"/>
                <a:gridCol w="1065111"/>
                <a:gridCol w="1660568"/>
                <a:gridCol w="2935346"/>
              </a:tblGrid>
              <a:tr h="33224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Sample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Raw bases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 bases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Valid bases(%)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Q30(%)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GC(%)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Total </a:t>
                      </a:r>
                      <a:r>
                        <a:rPr lang="en-US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readsa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Total mapped </a:t>
                      </a:r>
                      <a:r>
                        <a:rPr lang="en-US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readsb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Ratio (total mapped /total)c （%）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224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EC1</a:t>
                      </a:r>
                      <a:endParaRPr lang="en-US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42760870</a:t>
                      </a:r>
                      <a:endParaRPr lang="en-US" altLang="zh-CN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40311496</a:t>
                      </a:r>
                      <a:endParaRPr lang="en-US" altLang="zh-CN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94.27%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96.27%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45.31%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38810142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38269798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98.61%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33224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EC2</a:t>
                      </a:r>
                      <a:endParaRPr lang="en-US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37282700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35160254</a:t>
                      </a:r>
                      <a:endParaRPr lang="en-US" altLang="zh-CN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94.31%</a:t>
                      </a:r>
                      <a:endParaRPr lang="en-US" altLang="zh-CN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96.16%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45.39%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33137806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32486190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98.03%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3224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EC3</a:t>
                      </a:r>
                      <a:endParaRPr lang="en-US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44559592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41946904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94.14%</a:t>
                      </a:r>
                      <a:endParaRPr lang="en-US" altLang="zh-CN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96.15%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45.12%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41093408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40595511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98.79%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3224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ES1</a:t>
                      </a:r>
                      <a:endParaRPr lang="en-US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42933568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40404226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94.11%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95.93%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44.94%</a:t>
                      </a:r>
                      <a:endParaRPr lang="en-US" altLang="zh-CN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40084420</a:t>
                      </a:r>
                      <a:endParaRPr lang="en-US" altLang="zh-CN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39705295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99.05%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3224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ES2</a:t>
                      </a:r>
                      <a:endParaRPr lang="en-US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43180634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40359286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93.47%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95.88%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45.09%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39068694</a:t>
                      </a:r>
                      <a:endParaRPr lang="en-US" altLang="zh-CN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38666568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98.97%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3224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ES3</a:t>
                      </a:r>
                      <a:endParaRPr lang="en-US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42760444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40026930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93.61%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95.81%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45.77%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35205098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34384287</a:t>
                      </a:r>
                      <a:endParaRPr lang="en-US" altLang="zh-CN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97.67%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3224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TC1</a:t>
                      </a:r>
                      <a:endParaRPr lang="en-US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48003146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45355812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94.49%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96.23%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45.29%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42987142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42015761</a:t>
                      </a:r>
                      <a:endParaRPr lang="en-US" altLang="zh-CN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97.74%</a:t>
                      </a:r>
                      <a:endParaRPr lang="en-US" altLang="zh-CN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3224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TC2</a:t>
                      </a:r>
                      <a:endParaRPr lang="en-US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42297056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39628454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93.69%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95.84%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45.22%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39235622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38553861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98.26%</a:t>
                      </a:r>
                      <a:endParaRPr lang="en-US" altLang="zh-CN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3224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TC3</a:t>
                      </a:r>
                      <a:endParaRPr lang="en-US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42578138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39995354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93.93%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95.99%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44.72%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39715862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39089690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98.42%</a:t>
                      </a:r>
                      <a:endParaRPr lang="en-US" altLang="zh-CN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3224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TS1</a:t>
                      </a:r>
                      <a:endParaRPr lang="en-US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42840294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40322744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94.12%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96.14%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44.98%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39243960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38626418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98.43%</a:t>
                      </a:r>
                      <a:endParaRPr lang="en-US" altLang="zh-CN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3224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TS2</a:t>
                      </a:r>
                      <a:endParaRPr lang="en-US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39202698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36784766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93.83%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96.01%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44.42%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36530268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36007939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98.57%</a:t>
                      </a:r>
                      <a:endParaRPr lang="en-US" altLang="zh-CN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3224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TS3</a:t>
                      </a:r>
                      <a:endParaRPr lang="en-US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42880540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40434290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94.30%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96.12%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45.33%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39188412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38524208</a:t>
                      </a:r>
                      <a:endParaRPr lang="en-US" altLang="zh-CN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98.31%</a:t>
                      </a:r>
                      <a:endParaRPr lang="en-US" altLang="zh-CN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500744" y="4931343"/>
            <a:ext cx="814251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Raw bases: The number of original sequencing bases.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Clean bases: The amount of sequencing bases after filtering .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Valid bases(%): The ratio of bases between the clean and the raw bases.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Q30(%): The percentage of raw bases with a Phred value &gt; 30 .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GC(%): The total number of G and C in clean bases as a percentage of the total number of bases.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 Total reads: The number of sequencing sequences filtered by sequencing data (Clean reads).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Total mapped reads: The number of sequencing sequences that can be located on the genome.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Ratio (total mapped /total)(%): The ratio of reads between the total mapped and the total reads.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3657" y="110775"/>
            <a:ext cx="70197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 S2. Quality Metrics of 36-hour Transcriptome Sequencing Data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50372" y="555172"/>
          <a:ext cx="11092544" cy="4057911"/>
        </p:xfrm>
        <a:graphic>
          <a:graphicData uri="http://schemas.openxmlformats.org/drawingml/2006/table">
            <a:tbl>
              <a:tblPr/>
              <a:tblGrid>
                <a:gridCol w="630466"/>
                <a:gridCol w="886307"/>
                <a:gridCol w="1069051"/>
                <a:gridCol w="1352303"/>
                <a:gridCol w="630466"/>
                <a:gridCol w="630466"/>
                <a:gridCol w="1069051"/>
                <a:gridCol w="1717791"/>
                <a:gridCol w="3106643"/>
              </a:tblGrid>
              <a:tr h="3121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Sample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Raw bases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 bases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Valid bases(%)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Q30(%)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GC(%)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Total reads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Total mapped reads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Ratio (total mapped /total) （%）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1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DC1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42885118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40345738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94.08%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95.97%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45.05%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39711694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39263696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98.87%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3121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DC2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42478124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40032814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94.24%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96.18%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44.81%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39020292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38622137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98.98%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121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DC3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38268548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35762002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93.45%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95.84%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44.43%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34905504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34449672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98.69%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121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DS1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38165456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35999632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94.33%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95.94%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45.48%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35051106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34648837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98.85%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121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DS2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43467850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40972348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94.26%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96.25%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44.78%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40135068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39703523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98.92%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121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DS3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38244078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35951338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94.00%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95.93%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44.74%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35660358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35329436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99.07%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121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36126672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33998516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94.11%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96.04%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45.28%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33425282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32851841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98.28%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121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43647966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41426392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94.91%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96.42%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44.87%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40733882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40147157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98.56%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121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42847330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40203048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93.83%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95.82%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45.17%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39490052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38695767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97.99%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121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SS1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42763566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40122408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93.82%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95.98%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44.81%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38661146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38033910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98.38%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121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SS2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40609704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38203360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94.07%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96.11%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44.67%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37556310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37018836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98.57%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121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SS3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37012466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34825380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94.09%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95.89%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45.22%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33534090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32962590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98.30%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250372" y="4931343"/>
            <a:ext cx="8719457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Raw bases: The number of original sequencing bases.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Clean bases: The amount of sequencing bases after filtering .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Valid bases(%): The ratio of bases between the clean and the raw bases.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Q30(%): The percentage of raw bases with a Phred value &gt; 30 .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GC(%): The total number of G and C in clean bases as a percentage of the total number of bases.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 Total reads: The number of sequencing sequences filtered by sequencing data (Clean reads).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Total mapped reads: The number of sequencing sequences that can be located on the genome.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Ratio (total mapped /total)(%): The ratio of reads between the total mapped and the total reads.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3286" y="211376"/>
            <a:ext cx="67341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Table S3. Quality Metrics of 48-hour Transcriptome Sequencing Data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975954" y="3427762"/>
          <a:ext cx="8697600" cy="1497600"/>
        </p:xfrm>
        <a:graphic>
          <a:graphicData uri="http://schemas.openxmlformats.org/drawingml/2006/table">
            <a:tbl>
              <a:tblPr/>
              <a:tblGrid>
                <a:gridCol w="1896835"/>
                <a:gridCol w="2236177"/>
                <a:gridCol w="2220516"/>
                <a:gridCol w="2344072"/>
              </a:tblGrid>
              <a:tr h="409524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kumimoji="0" lang="en-US" altLang="zh-CN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W82 Control</a:t>
                      </a:r>
                      <a:r>
                        <a:rPr lang="zh-CN" altLang="en-US" sz="1400" kern="1200" dirty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1400" kern="1200" dirty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E）</a:t>
                      </a:r>
                      <a:endParaRPr lang="en-US" sz="1400" kern="12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kumimoji="0" lang="en-US" altLang="zh-CN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W82 Salt Treatment</a:t>
                      </a:r>
                      <a:r>
                        <a:rPr lang="zh-CN" altLang="en-US" sz="1400" kern="1200" dirty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1400" kern="1200" dirty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F）</a:t>
                      </a:r>
                      <a:endParaRPr lang="en-US" sz="1400" kern="12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kumimoji="0" lang="en-US" altLang="zh-CN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R063 Control </a:t>
                      </a:r>
                      <a:r>
                        <a:rPr lang="zh-CN" altLang="en-US" sz="1400" kern="1200" dirty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1400" kern="1200" dirty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G）</a:t>
                      </a:r>
                      <a:endParaRPr lang="en-US" sz="1400" kern="12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kumimoji="0" lang="en-US" altLang="zh-CN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R063 Salt </a:t>
                      </a:r>
                      <a:r>
                        <a:rPr kumimoji="0" lang="en-US" altLang="zh-CN" sz="14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Treatmentv</a:t>
                      </a:r>
                      <a:r>
                        <a:rPr lang="zh-CN" altLang="en-US" sz="1400" kern="1200" dirty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400" kern="1200" dirty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altLang="en-US" sz="1400" kern="1200" dirty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en-US" sz="1400" kern="12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2692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400" kern="1200" dirty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DC1</a:t>
                      </a:r>
                      <a:endParaRPr lang="en-US" sz="1400" kern="12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400" kern="1200" dirty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DS1</a:t>
                      </a:r>
                      <a:endParaRPr lang="en-US" sz="1400" kern="12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400" kern="120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SC1</a:t>
                      </a:r>
                      <a:endParaRPr lang="en-US" sz="1400" kern="12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400" kern="120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SS1</a:t>
                      </a:r>
                      <a:endParaRPr lang="en-US" sz="1400" kern="12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62692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400" kern="120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DC2</a:t>
                      </a:r>
                      <a:endParaRPr lang="en-US" sz="1400" kern="12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400" kern="120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DS2</a:t>
                      </a:r>
                      <a:endParaRPr lang="en-US" sz="1400" kern="12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400" kern="1200" dirty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SC2</a:t>
                      </a:r>
                      <a:endParaRPr lang="en-US" sz="1400" kern="12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400" kern="1200" dirty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SS2</a:t>
                      </a:r>
                      <a:endParaRPr lang="en-US" sz="1400" kern="12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62692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400" kern="120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DC3</a:t>
                      </a:r>
                      <a:endParaRPr lang="en-US" sz="1400" kern="12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400" kern="120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DS3</a:t>
                      </a:r>
                      <a:endParaRPr lang="en-US" sz="1400" kern="12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400" kern="120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SC3</a:t>
                      </a:r>
                      <a:endParaRPr lang="en-US" sz="1400" kern="12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400" kern="1200" dirty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SS3</a:t>
                      </a:r>
                      <a:endParaRPr lang="en-US" sz="1400" kern="12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975954" y="3049079"/>
            <a:ext cx="816804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 S5. Grouping of 48-hour transcriptome samples under different salt stress treatments and control table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85850" y="5106953"/>
            <a:ext cx="60973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altLang="zh-CN" sz="1800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W82 Control: Untreated W82 sample</a:t>
            </a:r>
            <a:endParaRPr lang="en-US" altLang="zh-CN" sz="1800" dirty="0">
              <a:solidFill>
                <a:prstClr val="black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en-US" altLang="zh-CN" sz="1800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W82 Salt Treatment: W82 exposed to salt stress</a:t>
            </a:r>
            <a:endParaRPr lang="en-US" altLang="zh-CN" sz="1800" dirty="0">
              <a:solidFill>
                <a:prstClr val="black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en-US" altLang="zh-CN" sz="1800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R063 Control : Untreated R063 sample</a:t>
            </a:r>
            <a:endParaRPr lang="en-US" altLang="zh-CN" sz="1800" dirty="0">
              <a:solidFill>
                <a:prstClr val="black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en-US" altLang="zh-CN" sz="1800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R063 Salt Treatment: R063 exposed to salt stress</a:t>
            </a:r>
            <a:endParaRPr lang="zh-CN" altLang="en-US" sz="1800" dirty="0">
              <a:solidFill>
                <a:prstClr val="black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778000" y="2854960"/>
          <a:ext cx="8698188" cy="1496346"/>
        </p:xfrm>
        <a:graphic>
          <a:graphicData uri="http://schemas.openxmlformats.org/drawingml/2006/table">
            <a:tbl>
              <a:tblPr/>
              <a:tblGrid>
                <a:gridCol w="2174547"/>
                <a:gridCol w="2174547"/>
                <a:gridCol w="2174547"/>
                <a:gridCol w="2174547"/>
              </a:tblGrid>
              <a:tr h="4063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W82 Control</a:t>
                      </a:r>
                      <a:r>
                        <a:rPr kumimoji="0" lang="zh-CN" alt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A）</a:t>
                      </a:r>
                      <a:endParaRPr kumimoji="0" lang="en-US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W82 Salt Treatment</a:t>
                      </a:r>
                      <a:r>
                        <a:rPr kumimoji="0" lang="zh-CN" alt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B）</a:t>
                      </a:r>
                      <a:endParaRPr kumimoji="0" lang="en-US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R063 Control </a:t>
                      </a:r>
                      <a:r>
                        <a:rPr kumimoji="0" lang="zh-CN" alt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C）</a:t>
                      </a:r>
                      <a:endParaRPr kumimoji="0" lang="en-US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R063 Salt Treatment</a:t>
                      </a:r>
                      <a:r>
                        <a:rPr kumimoji="0" lang="zh-CN" alt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D）</a:t>
                      </a:r>
                      <a:endParaRPr kumimoji="0" lang="en-US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331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EC1</a:t>
                      </a:r>
                      <a:endParaRPr kumimoji="0" lang="en-US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ES1</a:t>
                      </a:r>
                      <a:endParaRPr kumimoji="0" lang="en-US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TC1</a:t>
                      </a:r>
                      <a:endParaRPr kumimoji="0" lang="en-US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TS1</a:t>
                      </a:r>
                      <a:endParaRPr kumimoji="0" lang="en-US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6331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EC2</a:t>
                      </a:r>
                      <a:endParaRPr kumimoji="0" lang="en-US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14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ES2</a:t>
                      </a:r>
                      <a:endParaRPr kumimoji="0" lang="en-US" sz="1400" b="0" i="0" u="none" strike="noStrike" kern="1200" cap="none" spc="0" normalizeH="0" baseline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TC2</a:t>
                      </a:r>
                      <a:endParaRPr kumimoji="0" lang="en-US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TS2</a:t>
                      </a:r>
                      <a:endParaRPr kumimoji="0" lang="en-US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6331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14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EC3</a:t>
                      </a:r>
                      <a:endParaRPr kumimoji="0" lang="en-US" sz="1400" b="0" i="0" u="none" strike="noStrike" kern="1200" cap="none" spc="0" normalizeH="0" baseline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ES3</a:t>
                      </a:r>
                      <a:endParaRPr kumimoji="0" lang="en-US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TC3</a:t>
                      </a:r>
                      <a:endParaRPr kumimoji="0" lang="en-US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TS3</a:t>
                      </a:r>
                      <a:endParaRPr kumimoji="0" lang="en-US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777999" y="2547183"/>
            <a:ext cx="83007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 S4. Grouping of 36-hour transcriptome samples under different salt stress treatments and control table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89892" y="4659083"/>
            <a:ext cx="609731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altLang="zh-CN" sz="1400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W82 Control: Untreated W82 sample</a:t>
            </a:r>
            <a:endParaRPr lang="en-US" altLang="zh-CN" sz="1400" dirty="0">
              <a:solidFill>
                <a:prstClr val="black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en-US" altLang="zh-CN" sz="1400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W82 Salt Treatment: W82 exposed to salt stress</a:t>
            </a:r>
            <a:endParaRPr lang="en-US" altLang="zh-CN" sz="1400" dirty="0">
              <a:solidFill>
                <a:prstClr val="black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en-US" altLang="zh-CN" sz="1400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R063 Control : Untreated R063 sample</a:t>
            </a:r>
            <a:endParaRPr lang="en-US" altLang="zh-CN" sz="1400" dirty="0">
              <a:solidFill>
                <a:prstClr val="black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en-US" altLang="zh-CN" sz="1400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R063 Salt Treatment: R063 exposed to salt stress</a:t>
            </a:r>
            <a:endParaRPr lang="zh-CN" altLang="en-US" sz="1400" dirty="0">
              <a:solidFill>
                <a:prstClr val="black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图片3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251075" y="93980"/>
            <a:ext cx="7189470" cy="61118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2240" y="6294120"/>
            <a:ext cx="1204976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200">
                <a:latin typeface="Times New Roman" panose="02020603050405020304" pitchFamily="18" charset="0"/>
                <a:cs typeface="Times New Roman" panose="02020603050405020304" pitchFamily="18" charset="0"/>
              </a:rPr>
              <a:t>Figure 1 Candidate gene expression validation(A-C). FPKM heatmap of genes(D). The abscissa in the figure is the sample name, and the ordinate is the relative expression. (** means P ≤ 0.01 in T test, *** means P ≤ 0.005in T-test,  **** means P ≤ 0.0001 in T-test).</a:t>
            </a:r>
            <a:endParaRPr lang="zh-CN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-635" y="5699125"/>
            <a:ext cx="1219263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just">
              <a:buClrTx/>
              <a:buSzTx/>
              <a:buFontTx/>
            </a:pPr>
            <a:r>
              <a:rPr lang="en-US" altLang="zh-CN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Figure 2 Scale-free topology model fit and mean connectivity in the network analysis.</a:t>
            </a:r>
            <a:r>
              <a:rPr lang="en-US" altLang="zh-CN" sz="1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altLang="zh-CN" sz="1200">
                <a:latin typeface="Times New Roman" panose="02020603050405020304" pitchFamily="18" charset="0"/>
                <a:cs typeface="Times New Roman" panose="02020603050405020304" pitchFamily="18" charset="0"/>
              </a:rPr>
              <a:t> The scale independence of the network was validated using the scale-free topology model. The R² values (signed) for different soft thresholds (power) are plotted. The optimal power value (β = 8) was selected based on the highest R² . </a:t>
            </a:r>
            <a:r>
              <a:rPr lang="en-US" altLang="zh-CN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r>
              <a:rPr lang="en-US" altLang="zh-CN" sz="1200">
                <a:latin typeface="Times New Roman" panose="02020603050405020304" pitchFamily="18" charset="0"/>
                <a:cs typeface="Times New Roman" panose="02020603050405020304" pitchFamily="18" charset="0"/>
              </a:rPr>
              <a:t> Mean connectivity across varying soft thresholds (power). As the threshold increased, the mean connectivity decreased, indicating stronger module separation. Error bars represent standard deviations.</a:t>
            </a:r>
            <a:endParaRPr lang="en-US" altLang="zh-CN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 descr="6.2 WGCNA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08505" y="-4445"/>
            <a:ext cx="7129780" cy="57035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171065" y="-4445"/>
            <a:ext cx="315595" cy="3384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altLang="zh-CN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89785" y="3072130"/>
            <a:ext cx="4781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altLang="zh-CN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5202</Words>
  <Application>WPS 演示</Application>
  <PresentationFormat>宽屏</PresentationFormat>
  <Paragraphs>638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等线</vt:lpstr>
      <vt:lpstr>微软雅黑</vt:lpstr>
      <vt:lpstr>Arial Unicode MS</vt:lpstr>
      <vt:lpstr>等线 Light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jun pan</dc:creator>
  <cp:lastModifiedBy>   </cp:lastModifiedBy>
  <cp:revision>8</cp:revision>
  <dcterms:created xsi:type="dcterms:W3CDTF">2025-04-13T05:55:00Z</dcterms:created>
  <dcterms:modified xsi:type="dcterms:W3CDTF">2025-06-23T16:53:17Z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CD40B4088A4040E6BAA832E9590DA9DD_13</vt:lpwstr>
  </property>
  <property fmtid="{D5CDD505-2E9C-101B-9397-08002B2CF9AE}" pid="3" name="KSOProductBuildVer">
    <vt:lpwstr>2052-12.1.0.21171</vt:lpwstr>
  </property>
</Properties>
</file>