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6" r:id="rId5"/>
    <p:sldId id="258" r:id="rId6"/>
    <p:sldId id="262" r:id="rId7"/>
    <p:sldId id="265" r:id="rId8"/>
    <p:sldId id="259" r:id="rId9"/>
    <p:sldId id="263" r:id="rId10"/>
    <p:sldId id="267" r:id="rId11"/>
    <p:sldId id="260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AB7F3-FB1C-5DC4-DA9D-A9EB29776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F2935-2090-4916-2ACC-934CAF3D0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71B9F-E19A-9B7A-FC9E-A803BC58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61EFF-E9DF-62B7-FDF0-4FAA3285B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0A7-184D-65E8-F97B-34C6B63B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45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82D5-0BD2-87C1-8ECD-A634ADE6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8CD18-1DEB-CFB9-9706-E4DD523E8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0CA4E-2200-3C0A-FBDF-876A671F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D23CE-8C29-FDA8-26C7-8549CFC8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BE032-01B3-6A9B-7EF5-BAE3A005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565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2E0938-2501-1F38-3DB9-54AA923F40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BA0E1-91E3-CB7E-B974-DFAD5E9B8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4E28A-9E57-E56C-98A5-77A343CE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A4BEE-CB03-FE92-A983-51F483AA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8D1C5-4AAD-78B1-BD49-F2DDEAF8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8475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6890B-4CB7-FADC-B030-D40E79300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8E8E-EA9D-79B3-00F9-2B7ECA1D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0FC6A-867D-A34F-E846-AB027FF7B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DAFA2-7D71-1037-78CC-1C4A8831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12F00-452E-3E93-4C2A-4E3D74CAB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392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9A61C-A518-5EBC-42F5-270372466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CD16B-C56B-5CAF-375A-A412CDE2F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CD2AF-574E-0F2B-1B36-54341EEE6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66EA-AA9D-085B-CB41-3BA10B86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59E3D-9B99-36B7-4A52-E5AED40A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641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D8EE7-CEA0-6875-A993-76EACE74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674B8-ED30-BDAB-A2F1-54E18FA08E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F42A8-35E2-674F-2726-AC37BA72B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C9503-3A9F-C27A-2FA0-8F6BF4A4A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991C2-401D-499A-BAF7-813F844D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9E265-191D-A617-3FBC-115F6C24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3140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033C-DA60-4D8E-CDDD-95C591E08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E0874-305F-7FE8-0891-1766B1FD1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AF50B-7BA2-5917-3057-1D233E190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702E2-D8FB-AAEB-2286-FA16A5E0A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3A8ED-E8FA-D9F9-956E-EFF96DF8D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CBB5D-DE29-36D1-124B-C26E439B1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A1C3D-13DC-E674-5DEF-95FC6DF6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8B144-09DE-F227-99B0-E7BF4AF1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223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DF7D1-852C-7301-6409-29071FC1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62ECAE-AE6E-0621-329D-FA076675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BF79D-2AA2-6069-D7B1-AE6F2958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79130-E458-84CE-E9E4-8EF1A629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098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8AF9EB-180E-D63C-A8D5-FD8AD189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2FF14-22A5-EF3B-DAFE-CD611C6F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B6CD6-9EB3-EE8D-4A1B-FCD7BA47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18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B575-1707-922F-3A59-FCA6D107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E7264-40F4-6701-CFF6-793E40010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CEDB3-C648-9BE4-013D-DD39CB55D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5A11E-A22E-29CD-30AE-FECEEFE0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456ED-B192-A582-8470-4B8EDCE5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D39DB-B549-6A12-2B06-7676124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202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4CA4D-9BD7-43AD-9BE8-8E07067C8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7ABC7D-8D6C-A8C6-4B20-BAF9F2E19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6112D6-CA4A-05A0-3BC1-E5A2FEB17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BDF5D-BDBB-1B1D-8BD8-C2FDF850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EC301-57D4-55D4-BC9C-530E2AD7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57835-0AF7-3788-656D-AE068BF9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036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1FC0F0-7093-571D-B84C-CA21762B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6330A-1B88-56D7-149D-77BB16667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F54EE-9BED-0C99-169E-7394E359D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05BE6B-3B3B-437F-9E87-9B57BA183DEF}" type="datetimeFigureOut">
              <a:rPr lang="en-IN" smtClean="0"/>
              <a:t>17-02-2025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12AFE-2E6D-CD3A-6740-F7C3793DF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AC6EE-CAFD-B1BC-7DD4-AF9C108BA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AE115-66CA-4E4F-BCAB-D82E6FC4CF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212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F57D-8B42-2342-EF9F-35A7770BF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36A3C-B639-75B7-7B1A-8F5C5202FE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9915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CEF42D-F5F0-3184-F09B-B5FC1C2BC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96" y="0"/>
            <a:ext cx="983070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C5BA1-34E5-3C70-08D2-64940AA8170B}"/>
              </a:ext>
            </a:extLst>
          </p:cNvPr>
          <p:cNvSpPr txBox="1"/>
          <p:nvPr/>
        </p:nvSpPr>
        <p:spPr>
          <a:xfrm>
            <a:off x="0" y="909935"/>
            <a:ext cx="228138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13CNMR (100 MHz, CDCl3, ppm) δ 139.51, 139.46, 139.06, 137.31, 134.63, 133.80, 129.40, 128.42, 127.75, 125.85, 124.87, 122.81, 116.01, 115.56, 103.69.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22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FD3D5E-5258-6F85-1C5A-E3052DEC4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176" y="0"/>
            <a:ext cx="9830704" cy="68580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35439F8-949C-5535-61A2-85A558B3B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629073"/>
              </p:ext>
            </p:extLst>
          </p:nvPr>
        </p:nvGraphicFramePr>
        <p:xfrm>
          <a:off x="3147147" y="116897"/>
          <a:ext cx="3097782" cy="143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" imgW="2090530" imgH="968969" progId="ChemDraw_x64.Document.6.0">
                  <p:embed/>
                </p:oleObj>
              </mc:Choice>
              <mc:Fallback>
                <p:oleObj name="CS ChemDraw 64-bit Drawing" r:id="rId3" imgW="2090530" imgH="968969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7147" y="116897"/>
                        <a:ext cx="3097782" cy="1434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05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6B2DB9-5DCE-C5EC-66FA-12E0B369B9BF}"/>
              </a:ext>
            </a:extLst>
          </p:cNvPr>
          <p:cNvSpPr txBox="1"/>
          <p:nvPr/>
        </p:nvSpPr>
        <p:spPr>
          <a:xfrm>
            <a:off x="0" y="420454"/>
            <a:ext cx="24106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1H NMR (400 MHz, CDCl3, ppm) δ 8.48 (d, J = 8.7 Hz, 1H), 8.31 (d, J = 7.6 Hz, 1H), 8.20 – 8.04 (m, 3H), 8.03 – 7.87 (m, 3H), 7.79 (d, J = 8.5 Hz, 2H), 7.73 – 7.54 (m, 3H), 7.44 (t, J = 7.1 Hz, 1H), 7.07 – 6.88 (m, 2H), 6.60 (d, J = 3.9 Hz, 1H), 3.83 (s, 3H).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E1F37F-EB8D-A6AC-9A8A-037ADE2E2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96" y="0"/>
            <a:ext cx="9830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36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3261F9-6A01-7293-8E57-24B3460F4787}"/>
              </a:ext>
            </a:extLst>
          </p:cNvPr>
          <p:cNvSpPr txBox="1"/>
          <p:nvPr/>
        </p:nvSpPr>
        <p:spPr>
          <a:xfrm>
            <a:off x="249382" y="1214781"/>
            <a:ext cx="194887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13CNMR (100 MHz, CDCl3, ppm) δ 162.50, 141.45, 141.21, 137.31, 135.39, 131.74, 129.15, 129.05, 128.41, 128.02, 127.75, 127.61, 125.19, 124.87, 124.48, 123.84, 116.46, 115.56, 114.53, 104.16, 55.77.</a:t>
            </a:r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B98CD-34BA-005B-DCC4-7495933A7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9364" y="-2214219"/>
            <a:ext cx="9830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50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EA8008-3D7D-715C-6DED-C1C36ACDD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96" y="0"/>
            <a:ext cx="9830704" cy="685800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4A6B84C-AE4C-B422-4BB0-2DA2495F6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23929"/>
              </p:ext>
            </p:extLst>
          </p:nvPr>
        </p:nvGraphicFramePr>
        <p:xfrm>
          <a:off x="179966" y="132773"/>
          <a:ext cx="2281753" cy="2083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" imgW="1025056" imgH="937113" progId="ChemDraw_x64.Document.6.0">
                  <p:embed/>
                </p:oleObj>
              </mc:Choice>
              <mc:Fallback>
                <p:oleObj name="CS ChemDraw 64-bit Drawing" r:id="rId3" imgW="1025056" imgH="937113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66" y="132773"/>
                        <a:ext cx="2281753" cy="2083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029BBFB-730F-A3F1-7610-5A3207B23E14}"/>
              </a:ext>
            </a:extLst>
          </p:cNvPr>
          <p:cNvSpPr txBox="1"/>
          <p:nvPr/>
        </p:nvSpPr>
        <p:spPr>
          <a:xfrm>
            <a:off x="5745018" y="132773"/>
            <a:ext cx="6267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200" dirty="0"/>
              <a:t>1-(1H-indol-3-yl)-2-nitropropan-1-ol (C3): </a:t>
            </a:r>
          </a:p>
          <a:p>
            <a:r>
              <a:rPr lang="en-IN" sz="1200" dirty="0"/>
              <a:t>ES-MS (M+H</a:t>
            </a:r>
            <a:r>
              <a:rPr lang="en-IN" sz="1200" baseline="30000" dirty="0"/>
              <a:t>+</a:t>
            </a:r>
            <a:r>
              <a:rPr lang="en-IN" sz="1200" dirty="0"/>
              <a:t>): 221.122 (experimental), 221.0921 (expected)</a:t>
            </a:r>
          </a:p>
        </p:txBody>
      </p:sp>
    </p:spTree>
    <p:extLst>
      <p:ext uri="{BB962C8B-B14F-4D97-AF65-F5344CB8AC3E}">
        <p14:creationId xmlns:p14="http://schemas.microsoft.com/office/powerpoint/2010/main" val="213867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2A863-E9AD-9F5D-4C8F-9160A13DE618}"/>
              </a:ext>
            </a:extLst>
          </p:cNvPr>
          <p:cNvSpPr txBox="1"/>
          <p:nvPr/>
        </p:nvSpPr>
        <p:spPr>
          <a:xfrm>
            <a:off x="193963" y="272626"/>
            <a:ext cx="199505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1H NMR (400 MHz, ) δ 7.82 (d, J = 6.9 Hz, 1H), 7.60 – 7.38 (m, 1H), 7.25 – 7.09 (m, 5H), 6.91 (s, 1H), 5.42 (d, J = 8.2 Hz, 1H), 4.76 – 4.59 (m, 1H), 1.55 – 1.36 (m, 3H).</a:t>
            </a:r>
            <a:endParaRPr lang="en-IN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9232E40-3CCA-05BD-2E15-698D2E959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47737"/>
              </p:ext>
            </p:extLst>
          </p:nvPr>
        </p:nvGraphicFramePr>
        <p:xfrm>
          <a:off x="2392220" y="23786"/>
          <a:ext cx="9799780" cy="683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estReNova" r:id="rId2" imgW="10353923" imgH="7220147" progId="MestReNova.Document.1">
                  <p:embed/>
                </p:oleObj>
              </mc:Choice>
              <mc:Fallback>
                <p:oleObj name="MestReNova" r:id="rId2" imgW="10353923" imgH="7220147" progId="MestReNova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2220" y="23786"/>
                        <a:ext cx="9799780" cy="68342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95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5B862B-F226-CB3D-1AAE-B19D0196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96" y="64655"/>
            <a:ext cx="983070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E2369-7F8B-7112-9554-54E8D61AE07D}"/>
              </a:ext>
            </a:extLst>
          </p:cNvPr>
          <p:cNvSpPr txBox="1"/>
          <p:nvPr/>
        </p:nvSpPr>
        <p:spPr>
          <a:xfrm>
            <a:off x="0" y="212544"/>
            <a:ext cx="213038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13CNMR (100 MHz, CDCl3, ppm) δ 137.19, 123.48, 121.22, 120.90, 115.34, 113.42, 87.84, 65.83, 13.87.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2289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BB61CA-FA05-230B-BA8F-9F5FD65BB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96" y="0"/>
            <a:ext cx="9830704" cy="68580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483E999-EDF5-B6DB-6A46-0A9A39DF99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830515"/>
              </p:ext>
            </p:extLst>
          </p:nvPr>
        </p:nvGraphicFramePr>
        <p:xfrm>
          <a:off x="131763" y="301482"/>
          <a:ext cx="2427015" cy="156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" imgW="1361661" imgH="877382" progId="ChemDraw_x64.Document.6.0">
                  <p:embed/>
                </p:oleObj>
              </mc:Choice>
              <mc:Fallback>
                <p:oleObj name="CS ChemDraw 64-bit Drawing" r:id="rId3" imgW="1361661" imgH="877382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763" y="301482"/>
                        <a:ext cx="2427015" cy="156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4A21AF7-50D9-40DE-A26A-2F27AD408CF9}"/>
              </a:ext>
            </a:extLst>
          </p:cNvPr>
          <p:cNvSpPr txBox="1"/>
          <p:nvPr/>
        </p:nvSpPr>
        <p:spPr>
          <a:xfrm>
            <a:off x="6520872" y="760448"/>
            <a:ext cx="5363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i="1" dirty="0"/>
              <a:t>N</a:t>
            </a:r>
            <a:r>
              <a:rPr lang="en-IN" dirty="0"/>
              <a:t>-(4-chlorophenyl)-1</a:t>
            </a:r>
            <a:r>
              <a:rPr lang="en-IN" i="1" dirty="0"/>
              <a:t>H</a:t>
            </a:r>
            <a:r>
              <a:rPr lang="en-IN" dirty="0"/>
              <a:t>-indole-3-carboxamide (C4): ES-MS (M+H</a:t>
            </a:r>
            <a:r>
              <a:rPr lang="en-IN" baseline="30000" dirty="0"/>
              <a:t>+</a:t>
            </a:r>
            <a:r>
              <a:rPr lang="en-IN" dirty="0"/>
              <a:t>) 271.064 (found) 271.0633 (expected)</a:t>
            </a:r>
          </a:p>
        </p:txBody>
      </p:sp>
    </p:spTree>
    <p:extLst>
      <p:ext uri="{BB962C8B-B14F-4D97-AF65-F5344CB8AC3E}">
        <p14:creationId xmlns:p14="http://schemas.microsoft.com/office/powerpoint/2010/main" val="197127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D7434C-EB33-33FE-7695-DF324AB5B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557" y="0"/>
            <a:ext cx="9830704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BE2582-B93D-8E76-943F-02DA7228473F}"/>
              </a:ext>
            </a:extLst>
          </p:cNvPr>
          <p:cNvSpPr txBox="1"/>
          <p:nvPr/>
        </p:nvSpPr>
        <p:spPr>
          <a:xfrm>
            <a:off x="0" y="294091"/>
            <a:ext cx="22167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 NMR (400 MHz, CDCl3, ppm) δ 7.94 (d, </a:t>
            </a:r>
            <a:r>
              <a:rPr lang="pt-B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6.4 Hz, 2H), 7.71 (d, </a:t>
            </a:r>
            <a:r>
              <a:rPr lang="pt-B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8.7 Hz, 2H), 7.62 (d, </a:t>
            </a:r>
            <a:r>
              <a:rPr lang="pt-B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8.1 Hz, 1H), 7.36 (t, </a:t>
            </a:r>
            <a:r>
              <a:rPr lang="pt-B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7.7 Hz, 1H), 7.29 (d, </a:t>
            </a:r>
            <a:r>
              <a:rPr lang="pt-BR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= 8.9 Hz, 2H), 5.36 (brs, </a:t>
            </a:r>
            <a:r>
              <a:rPr lang="pt-BR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lang="pt-B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H).</a:t>
            </a:r>
            <a:endParaRPr lang="pt-BR" sz="1400" b="0" i="0" dirty="0">
              <a:effectLst/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8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AAFA0F-4B94-F42E-B01A-8BC9ECBBA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96" y="0"/>
            <a:ext cx="983070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1C17A-C3C7-57B9-1E7A-3D57124D8F2D}"/>
              </a:ext>
            </a:extLst>
          </p:cNvPr>
          <p:cNvSpPr txBox="1"/>
          <p:nvPr/>
        </p:nvSpPr>
        <p:spPr>
          <a:xfrm>
            <a:off x="64655" y="882181"/>
            <a:ext cx="2641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13CNMR (100 MHz, CDCl3, ppm) δ 163.45, 137.63, 137.09, 129.09, 128.17, 122.92, 121.82, 121.00, 111.69, 109.88.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249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93569C6-4BB2-9934-7477-9E182D207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440522"/>
              </p:ext>
            </p:extLst>
          </p:nvPr>
        </p:nvGraphicFramePr>
        <p:xfrm>
          <a:off x="152257" y="144607"/>
          <a:ext cx="2378494" cy="1610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1430572" imgH="968969" progId="ChemDraw_x64.Document.6.0">
                  <p:embed/>
                </p:oleObj>
              </mc:Choice>
              <mc:Fallback>
                <p:oleObj name="CS ChemDraw 64-bit Drawing" r:id="rId2" imgW="1430572" imgH="968969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257" y="144607"/>
                        <a:ext cx="2378494" cy="1610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4085865-0921-AEA4-11C1-06C1E44E93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296" y="0"/>
            <a:ext cx="9830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6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FC0432-75A0-642F-F5EA-3350D2FEEBFB}"/>
              </a:ext>
            </a:extLst>
          </p:cNvPr>
          <p:cNvSpPr txBox="1"/>
          <p:nvPr/>
        </p:nvSpPr>
        <p:spPr>
          <a:xfrm>
            <a:off x="0" y="124891"/>
            <a:ext cx="249381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1H NMR (400 MHz, CDCl3, ppm) </a:t>
            </a:r>
            <a:r>
              <a:rPr lang="el-GR" dirty="0"/>
              <a:t>δ 8.06 (</a:t>
            </a:r>
            <a:r>
              <a:rPr lang="en-IN" dirty="0"/>
              <a:t>dd, J = 15.4, 7.4 Hz, 3H), 7.96 (d, J = 7.1 Hz, 2H), 7.90 (d, J = 6.1 Hz, 2H), 7.66 (t, J = 7.7 Hz, 1H), 7.58 (dt, J = 14.9, 7.1 Hz, 2H), 7.50 (t, J = 7.3 Hz, 4H), 7.44 (t, J = 7.6 Hz, 1H), 6.58 (d, J = 4.3 Hz, 1H).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4C0123-0D6F-ADBF-1806-CA09AF357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96" y="0"/>
            <a:ext cx="98307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3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5938</TotalTime>
  <Words>541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MS Shell Dlg 2</vt:lpstr>
      <vt:lpstr>Times New Roman</vt:lpstr>
      <vt:lpstr>Office Theme</vt:lpstr>
      <vt:lpstr>CS ChemDraw 64-bit Drawing</vt:lpstr>
      <vt:lpstr>MestReNova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Imran Ahmd Khan</dc:creator>
  <cp:lastModifiedBy>Admin</cp:lastModifiedBy>
  <cp:revision>2</cp:revision>
  <dcterms:created xsi:type="dcterms:W3CDTF">2024-11-15T06:26:41Z</dcterms:created>
  <dcterms:modified xsi:type="dcterms:W3CDTF">2025-02-21T08:03:37Z</dcterms:modified>
</cp:coreProperties>
</file>