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81793-40EC-45BF-9520-404DFED4D681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80250-1006-4A92-A5B3-D5C66B2388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81793-40EC-45BF-9520-404DFED4D681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80250-1006-4A92-A5B3-D5C66B2388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81793-40EC-45BF-9520-404DFED4D681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80250-1006-4A92-A5B3-D5C66B2388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81793-40EC-45BF-9520-404DFED4D681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80250-1006-4A92-A5B3-D5C66B2388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81793-40EC-45BF-9520-404DFED4D681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80250-1006-4A92-A5B3-D5C66B2388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81793-40EC-45BF-9520-404DFED4D681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80250-1006-4A92-A5B3-D5C66B2388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81793-40EC-45BF-9520-404DFED4D681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80250-1006-4A92-A5B3-D5C66B2388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81793-40EC-45BF-9520-404DFED4D681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80250-1006-4A92-A5B3-D5C66B2388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81793-40EC-45BF-9520-404DFED4D681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80250-1006-4A92-A5B3-D5C66B2388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81793-40EC-45BF-9520-404DFED4D681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80250-1006-4A92-A5B3-D5C66B2388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81793-40EC-45BF-9520-404DFED4D681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80250-1006-4A92-A5B3-D5C66B2388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81793-40EC-45BF-9520-404DFED4D681}" type="datetimeFigureOut">
              <a:rPr lang="en-US" smtClean="0"/>
              <a:pPr/>
              <a:t>12/3/2015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80250-1006-4A92-A5B3-D5C66B2388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3352800" y="2743200"/>
            <a:ext cx="2514600" cy="2667000"/>
            <a:chOff x="3352800" y="1447800"/>
            <a:chExt cx="2057400" cy="1981201"/>
          </a:xfrm>
        </p:grpSpPr>
        <p:pic>
          <p:nvPicPr>
            <p:cNvPr id="5" name="Picture 2" descr="D:\vikas research files\images by camera\flot expression keto ter za\IMG_8448.JPG"/>
            <p:cNvPicPr>
              <a:picLocks noChangeAspect="1" noChangeArrowheads="1"/>
            </p:cNvPicPr>
            <p:nvPr/>
          </p:nvPicPr>
          <p:blipFill>
            <a:blip r:embed="rId2" cstate="print">
              <a:lum contrast="40000"/>
            </a:blip>
            <a:srcRect l="24167" t="40584" r="44337" b="17778"/>
            <a:stretch>
              <a:fillRect/>
            </a:stretch>
          </p:blipFill>
          <p:spPr bwMode="auto">
            <a:xfrm rot="5400000">
              <a:off x="3726696" y="1759704"/>
              <a:ext cx="1676400" cy="1662193"/>
            </a:xfrm>
            <a:prstGeom prst="rect">
              <a:avLst/>
            </a:prstGeom>
            <a:noFill/>
          </p:spPr>
        </p:pic>
        <p:sp>
          <p:nvSpPr>
            <p:cNvPr id="8" name="TextBox 7"/>
            <p:cNvSpPr txBox="1"/>
            <p:nvPr/>
          </p:nvSpPr>
          <p:spPr>
            <a:xfrm>
              <a:off x="3352800" y="1932801"/>
              <a:ext cx="381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70 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352800" y="2161401"/>
              <a:ext cx="381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2"/>
                  </a:solidFill>
                </a:rPr>
                <a:t>55 </a:t>
              </a:r>
              <a:endParaRPr lang="en-US" sz="1200" dirty="0">
                <a:solidFill>
                  <a:schemeClr val="tx2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367008" y="2390001"/>
              <a:ext cx="381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tx2"/>
                  </a:solidFill>
                </a:rPr>
                <a:t>3</a:t>
              </a:r>
              <a:r>
                <a:rPr lang="en-US" sz="1200" dirty="0" smtClean="0">
                  <a:solidFill>
                    <a:schemeClr val="tx2"/>
                  </a:solidFill>
                </a:rPr>
                <a:t>5 </a:t>
              </a:r>
              <a:endParaRPr lang="en-US" sz="1200" dirty="0">
                <a:solidFill>
                  <a:schemeClr val="tx2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367008" y="2787789"/>
              <a:ext cx="381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25 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368298" y="3075801"/>
              <a:ext cx="381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2"/>
                  </a:solidFill>
                </a:rPr>
                <a:t>15 </a:t>
              </a:r>
              <a:endParaRPr lang="en-US" sz="1200" dirty="0">
                <a:solidFill>
                  <a:schemeClr val="tx2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886200" y="1447800"/>
              <a:ext cx="1524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  M           1             2</a:t>
              </a:r>
              <a:endParaRPr lang="en-US" sz="1200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33400" y="552271"/>
            <a:ext cx="8077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500" b="1" dirty="0" smtClean="0">
                <a:latin typeface="Times New Roman" pitchFamily="18" charset="0"/>
                <a:cs typeface="Times New Roman" pitchFamily="18" charset="0"/>
              </a:rPr>
              <a:t>Supplementary Fig. S7: Expression analysis of </a:t>
            </a:r>
            <a:r>
              <a:rPr lang="en-US" sz="1500" b="1" dirty="0" err="1" smtClean="0">
                <a:latin typeface="Times New Roman" pitchFamily="18" charset="0"/>
                <a:cs typeface="Times New Roman" pitchFamily="18" charset="0"/>
              </a:rPr>
              <a:t>FlotP</a:t>
            </a:r>
            <a:r>
              <a:rPr lang="en-US" sz="1500" b="1" dirty="0" smtClean="0">
                <a:latin typeface="Times New Roman" pitchFamily="18" charset="0"/>
                <a:cs typeface="Times New Roman" pitchFamily="18" charset="0"/>
              </a:rPr>
              <a:t> at protein level by </a:t>
            </a:r>
            <a:r>
              <a:rPr lang="en-US" sz="1500" b="1" dirty="0" err="1" smtClean="0">
                <a:latin typeface="Times New Roman" pitchFamily="18" charset="0"/>
                <a:cs typeface="Times New Roman" pitchFamily="18" charset="0"/>
              </a:rPr>
              <a:t>immunoblotting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.  Cells from both 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1500" i="1" dirty="0" err="1" smtClean="0">
                <a:latin typeface="Times New Roman" pitchFamily="18" charset="0"/>
                <a:cs typeface="Times New Roman" pitchFamily="18" charset="0"/>
              </a:rPr>
              <a:t>anthracis</a:t>
            </a:r>
            <a:r>
              <a:rPr lang="en-US" sz="1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virulent (pXO1</a:t>
            </a:r>
            <a:r>
              <a:rPr lang="en-US" sz="1500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, pXO2</a:t>
            </a:r>
            <a:r>
              <a:rPr lang="en-US" sz="1500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) as well as Sterne (pXO1</a:t>
            </a:r>
            <a:r>
              <a:rPr lang="en-US" sz="1500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, pXO2</a:t>
            </a:r>
            <a:r>
              <a:rPr lang="en-US" sz="1500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) were fixed overnight in 4 %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paraformaldehyde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followed by washing with PBS three times.  Cellular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lysate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was prepared by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sonication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and the samples were allowed to run on 12 % SDS-PAG using 4X SDS-loading dye. The separated  proteins from the gel were then  transferred to nitrocellulose membrane for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immunoblotting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. Anti-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rFlotP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was used to identify </a:t>
            </a:r>
            <a:r>
              <a:rPr lang="en-US" sz="1500" dirty="0" err="1" smtClean="0">
                <a:latin typeface="Times New Roman" pitchFamily="18" charset="0"/>
                <a:cs typeface="Times New Roman" pitchFamily="18" charset="0"/>
              </a:rPr>
              <a:t>FlotP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specific band. Lanes: M, Marker ; 1, Virulent (pXO1</a:t>
            </a:r>
            <a:r>
              <a:rPr lang="en-US" sz="1500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, pXO2</a:t>
            </a:r>
            <a:r>
              <a:rPr lang="en-US" sz="1500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); 2, Sterne (pXO1</a:t>
            </a:r>
            <a:r>
              <a:rPr lang="en-US" sz="1500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, pXO2</a:t>
            </a:r>
            <a:r>
              <a:rPr lang="en-US" sz="1500" baseline="3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57600" y="5410200"/>
            <a:ext cx="2362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Blue      – Only cells</a:t>
            </a:r>
          </a:p>
          <a:p>
            <a:r>
              <a:rPr lang="en-US" dirty="0" smtClean="0"/>
              <a:t>Green  -- Pre immune </a:t>
            </a:r>
          </a:p>
          <a:p>
            <a:r>
              <a:rPr lang="en-US" dirty="0" smtClean="0"/>
              <a:t>Yellow  -- Anti-</a:t>
            </a:r>
            <a:r>
              <a:rPr lang="en-US" dirty="0" err="1" smtClean="0"/>
              <a:t>Flot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lum bright="-46000" contrast="90000"/>
          </a:blip>
          <a:srcRect/>
          <a:stretch>
            <a:fillRect/>
          </a:stretch>
        </p:blipFill>
        <p:spPr bwMode="auto">
          <a:xfrm>
            <a:off x="1374913" y="1035218"/>
            <a:ext cx="4721087" cy="2857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92DD200099084EAEF242F13933C48E" ma:contentTypeVersion="7" ma:contentTypeDescription="Create a new document." ma:contentTypeScope="" ma:versionID="2d913875ce4670ef9b7de9581d354d6a">
  <xsd:schema xmlns:xsd="http://www.w3.org/2001/XMLSchema" xmlns:p="http://schemas.microsoft.com/office/2006/metadata/properties" xmlns:ns2="018c3ce0-25d7-4964-8f5f-0766fc370baa" targetNamespace="http://schemas.microsoft.com/office/2006/metadata/properties" ma:root="true" ma:fieldsID="5b048e0c7ee6cc25658af98c0a1f5fda" ns2:_="">
    <xsd:import namespace="018c3ce0-25d7-4964-8f5f-0766fc370baa"/>
    <xsd:element name="properties">
      <xsd:complexType>
        <xsd:sequence>
          <xsd:element name="documentManagement">
            <xsd:complexType>
              <xsd:all>
                <xsd:element ref="ns2:DocumentType" minOccurs="0"/>
                <xsd:element ref="ns2:FileFormat" minOccurs="0"/>
                <xsd:element ref="ns2:DocumentId" minOccurs="0"/>
                <xsd:element ref="ns2:TitleName" minOccurs="0"/>
                <xsd:element ref="ns2:StageName" minOccurs="0"/>
                <xsd:element ref="ns2:IsDeleted" minOccurs="0"/>
                <xsd:element ref="ns2:Checked_x0020_Out_x0020_To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018c3ce0-25d7-4964-8f5f-0766fc370baa" elementFormDefault="qualified">
    <xsd:import namespace="http://schemas.microsoft.com/office/2006/documentManagement/types"/>
    <xsd:element name="DocumentType" ma:index="8" nillable="true" ma:displayName="DocumentType" ma:internalName="DocumentType">
      <xsd:simpleType>
        <xsd:restriction base="dms:Text"/>
      </xsd:simpleType>
    </xsd:element>
    <xsd:element name="FileFormat" ma:index="9" nillable="true" ma:displayName="FileFormat" ma:internalName="FileFormat">
      <xsd:simpleType>
        <xsd:restriction base="dms:Text"/>
      </xsd:simpleType>
    </xsd:element>
    <xsd:element name="DocumentId" ma:index="10" nillable="true" ma:displayName="DocumentId" ma:internalName="DocumentId">
      <xsd:simpleType>
        <xsd:restriction base="dms:Text"/>
      </xsd:simpleType>
    </xsd:element>
    <xsd:element name="TitleName" ma:index="11" nillable="true" ma:displayName="TitleName" ma:internalName="TitleName">
      <xsd:simpleType>
        <xsd:restriction base="dms:Text"/>
      </xsd:simpleType>
    </xsd:element>
    <xsd:element name="StageName" ma:index="12" nillable="true" ma:displayName="StageName" ma:internalName="StageName">
      <xsd:simpleType>
        <xsd:restriction base="dms:Text"/>
      </xsd:simpleType>
    </xsd:element>
    <xsd:element name="IsDeleted" ma:index="13" nillable="true" ma:displayName="IsDeleted" ma:default="0" ma:internalName="IsDeleted">
      <xsd:simpleType>
        <xsd:restriction base="dms:Boolean"/>
      </xsd:simpleType>
    </xsd:element>
    <xsd:element name="Checked_x0020_Out_x0020_To" ma:index="14" nillable="true" ma:displayName="Checked Out To" ma:list="UserInfo" ma:internalName="Checked_x0020_Out_x0020_To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IsDeleted xmlns="018c3ce0-25d7-4964-8f5f-0766fc370baa">false</IsDeleted>
    <TitleName xmlns="018c3ce0-25d7-4964-8f5f-0766fc370baa">Presentation 5.PPTX</TitleName>
    <DocumentType xmlns="018c3ce0-25d7-4964-8f5f-0766fc370baa">Presentation</DocumentType>
    <DocumentId xmlns="018c3ce0-25d7-4964-8f5f-0766fc370baa">Presentation 5.PPTX</DocumentId>
    <FileFormat xmlns="018c3ce0-25d7-4964-8f5f-0766fc370baa">PPTX</FileFormat>
    <StageName xmlns="018c3ce0-25d7-4964-8f5f-0766fc370baa" xsi:nil="true"/>
    <Checked_x0020_Out_x0020_To xmlns="018c3ce0-25d7-4964-8f5f-0766fc370baa">
      <UserInfo>
        <DisplayName/>
        <AccountId xsi:nil="true"/>
        <AccountType/>
      </UserInfo>
    </Checked_x0020_Out_x0020_To>
  </documentManagement>
</p:properties>
</file>

<file path=customXml/itemProps1.xml><?xml version="1.0" encoding="utf-8"?>
<ds:datastoreItem xmlns:ds="http://schemas.openxmlformats.org/officeDocument/2006/customXml" ds:itemID="{A1F01F47-DC3C-4BE1-B87B-F40AF3E08CED}"/>
</file>

<file path=customXml/itemProps2.xml><?xml version="1.0" encoding="utf-8"?>
<ds:datastoreItem xmlns:ds="http://schemas.openxmlformats.org/officeDocument/2006/customXml" ds:itemID="{63857515-63B9-4C92-B29E-93007BD3F98B}"/>
</file>

<file path=customXml/itemProps3.xml><?xml version="1.0" encoding="utf-8"?>
<ds:datastoreItem xmlns:ds="http://schemas.openxmlformats.org/officeDocument/2006/customXml" ds:itemID="{F64D5111-3F39-4044-8F95-9F2880771DCF}"/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144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SOMYA</dc:creator>
  <cp:lastModifiedBy>SOMYA</cp:lastModifiedBy>
  <cp:revision>4</cp:revision>
  <dcterms:created xsi:type="dcterms:W3CDTF">2015-12-03T13:32:12Z</dcterms:created>
  <dcterms:modified xsi:type="dcterms:W3CDTF">2015-12-02T20:53:13Z</dcterms:modified>
</cp:coreProperties>
</file>