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1" r:id="rId4"/>
    <p:sldId id="258" r:id="rId5"/>
    <p:sldId id="262" r:id="rId6"/>
    <p:sldId id="264" r:id="rId7"/>
    <p:sldId id="266" r:id="rId8"/>
    <p:sldId id="268" r:id="rId9"/>
    <p:sldId id="271" r:id="rId10"/>
    <p:sldId id="269" r:id="rId11"/>
    <p:sldId id="275" r:id="rId12"/>
    <p:sldId id="278" r:id="rId13"/>
    <p:sldId id="276" r:id="rId14"/>
    <p:sldId id="272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75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mc-hd\fs02\cannabis_lab\Manuscripts\RA\Resutls\supplementary\21092020%20raw%20rafael%20cannabis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mc-hd\fs02\cannabis_lab\Manuscripts\RA\Resutls\supplementary\human%20neutrophils%200802202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'Sheet (2)'!$C$61</c:f>
              <c:strCache>
                <c:ptCount val="1"/>
                <c:pt idx="0">
                  <c:v>% Of viability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'Sheet (2)'!$D$62:$D$65</c:f>
                <c:numCache>
                  <c:formatCode>General</c:formatCode>
                  <c:ptCount val="4"/>
                  <c:pt idx="0">
                    <c:v>8.4329629823649892</c:v>
                  </c:pt>
                  <c:pt idx="1">
                    <c:v>17.413711482639389</c:v>
                  </c:pt>
                  <c:pt idx="2">
                    <c:v>9.5375402506403795</c:v>
                  </c:pt>
                  <c:pt idx="3">
                    <c:v>7.2541891923265327</c:v>
                  </c:pt>
                </c:numCache>
              </c:numRef>
            </c:plus>
            <c:minus>
              <c:numRef>
                <c:f>'Sheet (2)'!$D$62:$D$65</c:f>
                <c:numCache>
                  <c:formatCode>General</c:formatCode>
                  <c:ptCount val="4"/>
                  <c:pt idx="0">
                    <c:v>8.4329629823649892</c:v>
                  </c:pt>
                  <c:pt idx="1">
                    <c:v>17.413711482639389</c:v>
                  </c:pt>
                  <c:pt idx="2">
                    <c:v>9.5375402506403795</c:v>
                  </c:pt>
                  <c:pt idx="3">
                    <c:v>7.2541891923265327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'Sheet (2)'!$B$62:$B$65</c:f>
              <c:numCache>
                <c:formatCode>General</c:formatCode>
                <c:ptCount val="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3</c:v>
                </c:pt>
              </c:numCache>
            </c:numRef>
          </c:xVal>
          <c:yVal>
            <c:numRef>
              <c:f>'Sheet (2)'!$C$62:$C$65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92.30102047730692</c:v>
                </c:pt>
                <c:pt idx="3">
                  <c:v>88.696147122199775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B65-418F-950A-E39454167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375176"/>
        <c:axId val="393368288"/>
      </c:scatterChart>
      <c:valAx>
        <c:axId val="393375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l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CBD-X</a:t>
                </a:r>
                <a:r>
                  <a:rPr lang="en-US" baseline="0"/>
                  <a:t> Concentrations (µg/ ml)</a:t>
                </a:r>
                <a:endParaRPr lang="he-IL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l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368288"/>
        <c:crosses val="autoZero"/>
        <c:crossBetween val="midCat"/>
      </c:valAx>
      <c:valAx>
        <c:axId val="3933682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rtl="0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 dirty="0" smtClean="0"/>
                  <a:t>Viability</a:t>
                </a:r>
              </a:p>
              <a:p>
                <a:pPr rtl="0">
                  <a:defRPr/>
                </a:pPr>
                <a:r>
                  <a:rPr lang="en-US" baseline="0" dirty="0" smtClean="0"/>
                  <a:t>% Of control</a:t>
                </a:r>
                <a:endParaRPr lang="he-IL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0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375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'Sheet2 (2)'!$C$51</c:f>
              <c:strCache>
                <c:ptCount val="1"/>
                <c:pt idx="0">
                  <c:v>Donor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'Sheet2 (2)'!$B$62:$B$67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'Sheet2 (2)'!$C$54:$C$59</c:f>
              <c:numCache>
                <c:formatCode>General</c:formatCode>
                <c:ptCount val="3"/>
                <c:pt idx="0">
                  <c:v>100</c:v>
                </c:pt>
                <c:pt idx="1">
                  <c:v>86.357255658887524</c:v>
                </c:pt>
                <c:pt idx="2">
                  <c:v>77.224074399017368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55-4A0E-BDAF-3174065A8D9E}"/>
            </c:ext>
          </c:extLst>
        </c:ser>
        <c:ser>
          <c:idx val="1"/>
          <c:order val="1"/>
          <c:tx>
            <c:strRef>
              <c:f>'Sheet2 (2)'!$D$51</c:f>
              <c:strCache>
                <c:ptCount val="1"/>
                <c:pt idx="0">
                  <c:v>Donor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'Sheet2 (2)'!$B$62:$B$67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'Sheet2 (2)'!$D$54:$D$59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83.94363496932516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55-4A0E-BDAF-3174065A8D9E}"/>
            </c:ext>
          </c:extLst>
        </c:ser>
        <c:ser>
          <c:idx val="2"/>
          <c:order val="2"/>
          <c:tx>
            <c:strRef>
              <c:f>'Sheet2 (2)'!$E$51</c:f>
              <c:strCache>
                <c:ptCount val="1"/>
                <c:pt idx="0">
                  <c:v>Donor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'Sheet2 (2)'!$B$62:$B$67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'Sheet2 (2)'!$E$54:$E$59</c:f>
              <c:numCache>
                <c:formatCode>General</c:formatCode>
                <c:ptCount val="3"/>
                <c:pt idx="0">
                  <c:v>100</c:v>
                </c:pt>
                <c:pt idx="1">
                  <c:v>68.99379432624113</c:v>
                </c:pt>
                <c:pt idx="2">
                  <c:v>75.811170212765958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55-4A0E-BDAF-3174065A8D9E}"/>
            </c:ext>
          </c:extLst>
        </c:ser>
        <c:ser>
          <c:idx val="3"/>
          <c:order val="3"/>
          <c:tx>
            <c:strRef>
              <c:f>'Sheet2 (2)'!$F$51</c:f>
              <c:strCache>
                <c:ptCount val="1"/>
                <c:pt idx="0">
                  <c:v>Donor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'Sheet2 (2)'!$B$62:$B$67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'Sheet2 (2)'!$F$54:$F$59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55-4A0E-BDAF-3174065A8D9E}"/>
            </c:ext>
          </c:extLst>
        </c:ser>
        <c:ser>
          <c:idx val="4"/>
          <c:order val="4"/>
          <c:tx>
            <c:strRef>
              <c:f>'Sheet2 (2)'!$G$51</c:f>
              <c:strCache>
                <c:ptCount val="1"/>
                <c:pt idx="0">
                  <c:v>Average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19050">
                <a:solidFill>
                  <a:sysClr val="windowText" lastClr="000000"/>
                </a:solidFill>
              </a:ln>
              <a:effectLst/>
            </c:spPr>
          </c:marker>
          <c:cat>
            <c:numRef>
              <c:f>'Sheet2 (2)'!$B$62:$B$67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cat>
          <c:val>
            <c:numRef>
              <c:f>'Sheet2 (2)'!$G$54:$G$59</c:f>
              <c:numCache>
                <c:formatCode>General</c:formatCode>
                <c:ptCount val="3"/>
                <c:pt idx="0">
                  <c:v>100</c:v>
                </c:pt>
                <c:pt idx="1">
                  <c:v>88.837762496282167</c:v>
                </c:pt>
                <c:pt idx="2">
                  <c:v>84.244719895277115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55-4A0E-BDAF-3174065A8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816856"/>
        <c:axId val="505817184"/>
        <c:extLst/>
      </c:lineChart>
      <c:catAx>
        <c:axId val="505816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CBD-X  (µg/ ml)</a:t>
                </a:r>
                <a:endParaRPr lang="he-IL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817184"/>
        <c:crosses val="autoZero"/>
        <c:auto val="1"/>
        <c:lblAlgn val="ctr"/>
        <c:lblOffset val="100"/>
        <c:noMultiLvlLbl val="0"/>
      </c:catAx>
      <c:valAx>
        <c:axId val="5058171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rtl="0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 Viability</a:t>
                </a:r>
              </a:p>
              <a:p>
                <a:pPr rtl="0">
                  <a:defRPr/>
                </a:pPr>
                <a:r>
                  <a:rPr lang="en-US" baseline="0"/>
                  <a:t>% Of control</a:t>
                </a:r>
                <a:endParaRPr lang="he-IL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0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816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F9B3-93F3-4D06-A8DA-5584743DD99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2F01-9D4A-459D-AFB8-F5D0F4E3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2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F9B3-93F3-4D06-A8DA-5584743DD99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2F01-9D4A-459D-AFB8-F5D0F4E3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0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F9B3-93F3-4D06-A8DA-5584743DD99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2F01-9D4A-459D-AFB8-F5D0F4E3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7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F9B3-93F3-4D06-A8DA-5584743DD99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2F01-9D4A-459D-AFB8-F5D0F4E3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9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F9B3-93F3-4D06-A8DA-5584743DD99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2F01-9D4A-459D-AFB8-F5D0F4E3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1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F9B3-93F3-4D06-A8DA-5584743DD99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2F01-9D4A-459D-AFB8-F5D0F4E3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0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F9B3-93F3-4D06-A8DA-5584743DD99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2F01-9D4A-459D-AFB8-F5D0F4E3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F9B3-93F3-4D06-A8DA-5584743DD99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2F01-9D4A-459D-AFB8-F5D0F4E3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1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F9B3-93F3-4D06-A8DA-5584743DD99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2F01-9D4A-459D-AFB8-F5D0F4E3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8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F9B3-93F3-4D06-A8DA-5584743DD99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2F01-9D4A-459D-AFB8-F5D0F4E3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2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F9B3-93F3-4D06-A8DA-5584743DD99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12F01-9D4A-459D-AFB8-F5D0F4E3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8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F9B3-93F3-4D06-A8DA-5584743DD99A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12F01-9D4A-459D-AFB8-F5D0F4E3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0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em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תרשים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803091"/>
              </p:ext>
            </p:extLst>
          </p:nvPr>
        </p:nvGraphicFramePr>
        <p:xfrm>
          <a:off x="1085088" y="96012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לבן 4"/>
          <p:cNvSpPr/>
          <p:nvPr/>
        </p:nvSpPr>
        <p:spPr>
          <a:xfrm>
            <a:off x="1563624" y="4261301"/>
            <a:ext cx="97475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050" b="1" dirty="0"/>
              <a:t>Supplementary Figure S1: high CBD extract (CBD-X</a:t>
            </a:r>
            <a:r>
              <a:rPr lang="en-US" sz="1050" b="1" dirty="0" smtClean="0"/>
              <a:t>) has no cytotoxic effect on the viability of</a:t>
            </a:r>
            <a:r>
              <a:rPr lang="en-US" sz="1050" b="1" dirty="0"/>
              <a:t> Mouse macrophages (RAW 264.7 cells</a:t>
            </a:r>
            <a:r>
              <a:rPr lang="en-US" sz="1050" b="1" dirty="0" smtClean="0"/>
              <a:t>) and human isolated neutrophils. </a:t>
            </a:r>
            <a:r>
              <a:rPr lang="en-US" sz="1050" dirty="0"/>
              <a:t>Mouse macrophages (RAW 264.7 cells</a:t>
            </a:r>
            <a:r>
              <a:rPr lang="en-US" sz="1050" dirty="0" smtClean="0"/>
              <a:t>) or activated neutrophils </a:t>
            </a:r>
            <a:r>
              <a:rPr lang="en-US" sz="1050" dirty="0"/>
              <a:t>were treated with increasing dose of </a:t>
            </a:r>
            <a:r>
              <a:rPr lang="en-US" sz="1050" dirty="0" smtClean="0"/>
              <a:t>CBD-X. Percentage of viability was detected by </a:t>
            </a:r>
            <a:r>
              <a:rPr lang="en-US" sz="1050" dirty="0" err="1" smtClean="0"/>
              <a:t>Alamar</a:t>
            </a:r>
            <a:r>
              <a:rPr lang="en-US" sz="1050" dirty="0" smtClean="0"/>
              <a:t> blue assay (Figure- S1A-B). Means </a:t>
            </a:r>
            <a:r>
              <a:rPr lang="en-US" sz="1050" dirty="0"/>
              <a:t>were calculated and normalized </a:t>
            </a:r>
            <a:r>
              <a:rPr lang="en-US" sz="1050" dirty="0" smtClean="0"/>
              <a:t>to concentration  of 0 µg/ ml CBD-X (DMSO). Data were </a:t>
            </a:r>
            <a:r>
              <a:rPr lang="en-US" sz="1050" dirty="0"/>
              <a:t>analyzed </a:t>
            </a:r>
            <a:r>
              <a:rPr lang="en-US" sz="1050" dirty="0" smtClean="0"/>
              <a:t>by repeated measures </a:t>
            </a:r>
            <a:r>
              <a:rPr lang="en-US" sz="1050" dirty="0"/>
              <a:t>one-way ANOVA and data </a:t>
            </a:r>
            <a:r>
              <a:rPr lang="en-US" sz="1050" dirty="0" smtClean="0"/>
              <a:t>values </a:t>
            </a:r>
            <a:r>
              <a:rPr lang="en-US" sz="1050" dirty="0"/>
              <a:t>of * </a:t>
            </a:r>
            <a:r>
              <a:rPr lang="en-US" sz="1050" dirty="0" smtClean="0"/>
              <a:t>p</a:t>
            </a:r>
            <a:r>
              <a:rPr lang="en-US" sz="1050" dirty="0"/>
              <a:t> &lt; 0.05, ** </a:t>
            </a:r>
            <a:r>
              <a:rPr lang="en-US" sz="1050" dirty="0" smtClean="0"/>
              <a:t>p</a:t>
            </a:r>
            <a:r>
              <a:rPr lang="en-US" sz="1050" dirty="0"/>
              <a:t> &lt; 0.01, *** </a:t>
            </a:r>
            <a:r>
              <a:rPr lang="en-US" sz="1050" dirty="0" smtClean="0"/>
              <a:t>p</a:t>
            </a:r>
            <a:r>
              <a:rPr lang="en-US" sz="1050" dirty="0"/>
              <a:t> &lt; 0.001 considered statistically significant. </a:t>
            </a:r>
            <a:endParaRPr lang="he-IL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923544" y="704088"/>
            <a:ext cx="448056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7088" y="704088"/>
            <a:ext cx="448056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/>
              <a:t>B</a:t>
            </a:r>
            <a:endParaRPr lang="en-US" dirty="0"/>
          </a:p>
        </p:txBody>
      </p: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200851"/>
              </p:ext>
            </p:extLst>
          </p:nvPr>
        </p:nvGraphicFramePr>
        <p:xfrm>
          <a:off x="6105144" y="757527"/>
          <a:ext cx="5132832" cy="3241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690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646331"/>
            <a:ext cx="10944224" cy="6211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9" y="646331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b="1" dirty="0" smtClean="0"/>
              <a:t>Flow cytometry data for CAIA model from the joints</a:t>
            </a:r>
          </a:p>
          <a:p>
            <a:pPr algn="l" rtl="0"/>
            <a:r>
              <a:rPr lang="en-US" sz="1200" b="1" dirty="0" smtClean="0"/>
              <a:t> 1. Vehicle group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" y="1676936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2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612291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6577" y="3613559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4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7" y="4587014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5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6577" y="5663339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6</a:t>
            </a:r>
            <a:endParaRPr lang="en-US" sz="1200" dirty="0"/>
          </a:p>
        </p:txBody>
      </p:sp>
      <p:sp>
        <p:nvSpPr>
          <p:cNvPr id="13" name="מלבן 12"/>
          <p:cNvSpPr/>
          <p:nvPr/>
        </p:nvSpPr>
        <p:spPr>
          <a:xfrm>
            <a:off x="4443413" y="253916"/>
            <a:ext cx="77485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50" b="1" dirty="0"/>
              <a:t>Supplementary Figure </a:t>
            </a:r>
            <a:r>
              <a:rPr lang="en-US" sz="1050" b="1" dirty="0" smtClean="0"/>
              <a:t>S10: </a:t>
            </a:r>
            <a:r>
              <a:rPr lang="en-US" sz="1050" b="1" dirty="0"/>
              <a:t>Raw flow cytometry data from joint tissue of vehicle-treated mice in the collagen antibody-induced arthritis (CAIA) model.</a:t>
            </a:r>
            <a:r>
              <a:rPr lang="en-US" sz="1050" b="1" dirty="0" smtClean="0"/>
              <a:t> </a:t>
            </a:r>
            <a:r>
              <a:rPr lang="en-US" sz="1050" dirty="0"/>
              <a:t>APC anti- CD45, BV421 anti-CD11b, BV786 anti-LY6G and PE anti-F480 </a:t>
            </a:r>
            <a:r>
              <a:rPr lang="en-US" sz="1050" dirty="0" smtClean="0"/>
              <a:t>. </a:t>
            </a:r>
            <a:endParaRPr lang="he-IL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5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9" y="646331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60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b="1" dirty="0"/>
              <a:t>Flow cytometry data for CAIA model from </a:t>
            </a:r>
            <a:r>
              <a:rPr lang="en-US" sz="1200" b="1" dirty="0" smtClean="0"/>
              <a:t>the joints</a:t>
            </a:r>
            <a:endParaRPr lang="en-US" sz="1200" b="1" dirty="0"/>
          </a:p>
          <a:p>
            <a:pPr algn="l" rtl="0"/>
            <a:r>
              <a:rPr lang="en-US" sz="1200" b="1" dirty="0" smtClean="0"/>
              <a:t> 2. </a:t>
            </a:r>
            <a:r>
              <a:rPr lang="en-US" sz="1200" b="1" dirty="0" err="1"/>
              <a:t>ArthritoMab</a:t>
            </a:r>
            <a:r>
              <a:rPr lang="en-US" sz="1200" b="1" dirty="0" smtClean="0"/>
              <a:t> group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" y="2086511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2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602891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6577" y="5042309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4</a:t>
            </a:r>
            <a:endParaRPr lang="en-US" sz="1200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" y="552449"/>
            <a:ext cx="11279505" cy="6305551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4443413" y="138500"/>
            <a:ext cx="77485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50" b="1" dirty="0"/>
              <a:t>Supplementary Figure </a:t>
            </a:r>
            <a:r>
              <a:rPr lang="en-US" sz="1050" b="1" dirty="0" smtClean="0"/>
              <a:t>S11: </a:t>
            </a:r>
            <a:r>
              <a:rPr lang="en-US" sz="1050" b="1" dirty="0"/>
              <a:t>Raw flow cytometry data from joint tissue of </a:t>
            </a:r>
            <a:r>
              <a:rPr lang="en-US" sz="1050" b="1" dirty="0" err="1"/>
              <a:t>ArthritoMab</a:t>
            </a:r>
            <a:r>
              <a:rPr lang="en-US" sz="1050" b="1" dirty="0"/>
              <a:t>-treated mice in the collagen antibody-induced arthritis (CAIA) model.</a:t>
            </a:r>
            <a:r>
              <a:rPr lang="en-US" sz="1050" b="1" dirty="0" smtClean="0"/>
              <a:t> </a:t>
            </a:r>
            <a:r>
              <a:rPr lang="en-US" sz="1050" dirty="0"/>
              <a:t>APC anti- CD45, BV421 anti-CD11b, BV786 anti-LY6G and PE anti-F480 </a:t>
            </a:r>
            <a:r>
              <a:rPr lang="en-US" sz="1050" dirty="0" smtClean="0"/>
              <a:t>.</a:t>
            </a:r>
            <a:endParaRPr lang="he-IL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53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5285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b="1" dirty="0"/>
              <a:t>Flow cytometry data for CAIA model from the joints</a:t>
            </a:r>
          </a:p>
          <a:p>
            <a:pPr algn="l" rtl="0"/>
            <a:r>
              <a:rPr lang="en-US" sz="1200" b="1" dirty="0" smtClean="0"/>
              <a:t> 3. </a:t>
            </a:r>
            <a:r>
              <a:rPr lang="en-US" sz="1200" b="1" dirty="0" err="1"/>
              <a:t>ArthritoMab</a:t>
            </a:r>
            <a:r>
              <a:rPr lang="en-US" sz="1200" b="1" dirty="0"/>
              <a:t>, Dexamethasone group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9" y="646330"/>
            <a:ext cx="11325415" cy="6211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9" y="646331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1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" y="1676936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2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612291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3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77" y="3613559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4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77" y="4587014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5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6577" y="5663339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6</a:t>
            </a:r>
            <a:endParaRPr lang="en-US" sz="1200" dirty="0"/>
          </a:p>
        </p:txBody>
      </p:sp>
      <p:sp>
        <p:nvSpPr>
          <p:cNvPr id="12" name="מלבן 11"/>
          <p:cNvSpPr/>
          <p:nvPr/>
        </p:nvSpPr>
        <p:spPr>
          <a:xfrm>
            <a:off x="4443413" y="138500"/>
            <a:ext cx="77485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50" b="1" dirty="0"/>
              <a:t>Supplementary Figure </a:t>
            </a:r>
            <a:r>
              <a:rPr lang="en-US" sz="1050" b="1" dirty="0" smtClean="0"/>
              <a:t>S12: Raw flow cytometry data from joint tissue of CAIA mice treated with </a:t>
            </a:r>
            <a:r>
              <a:rPr lang="en-US" sz="1050" b="1" dirty="0" err="1" smtClean="0"/>
              <a:t>ArthritoMab</a:t>
            </a:r>
            <a:r>
              <a:rPr lang="en-US" sz="1050" b="1" dirty="0" smtClean="0"/>
              <a:t> and Dexamethasone.</a:t>
            </a:r>
            <a:r>
              <a:rPr lang="en-US" sz="1050" dirty="0" smtClean="0"/>
              <a:t> </a:t>
            </a:r>
            <a:r>
              <a:rPr lang="en-US" sz="1050" dirty="0" smtClean="0"/>
              <a:t>APC </a:t>
            </a:r>
            <a:r>
              <a:rPr lang="en-US" sz="1050" dirty="0"/>
              <a:t>anti- CD45, BV421 anti-CD11b, BV786 </a:t>
            </a:r>
            <a:r>
              <a:rPr lang="en-US" sz="1050" dirty="0" smtClean="0"/>
              <a:t>anti-LY6G </a:t>
            </a:r>
            <a:r>
              <a:rPr lang="en-US" sz="1050" dirty="0"/>
              <a:t>and PE anti-F480 </a:t>
            </a:r>
            <a:r>
              <a:rPr lang="en-US" sz="1050" dirty="0" smtClean="0"/>
              <a:t>.</a:t>
            </a:r>
            <a:endParaRPr lang="he-IL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07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9" y="646331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1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547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b="1" dirty="0"/>
              <a:t>Flow cytometry data for CAIA model from the joints</a:t>
            </a:r>
          </a:p>
          <a:p>
            <a:pPr algn="l" rtl="0"/>
            <a:r>
              <a:rPr lang="en-US" sz="1200" b="1" dirty="0" smtClean="0"/>
              <a:t> 4. </a:t>
            </a:r>
            <a:r>
              <a:rPr lang="en-US" sz="1200" b="1" dirty="0" err="1" smtClean="0"/>
              <a:t>ArthritoMab</a:t>
            </a:r>
            <a:r>
              <a:rPr lang="en-US" sz="1200" b="1" dirty="0" smtClean="0"/>
              <a:t>, CBD-X group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" y="2086511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2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602891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6577" y="5042309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4</a:t>
            </a:r>
            <a:endParaRPr lang="en-US" sz="1200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2"/>
          <a:srcRect t="31394"/>
          <a:stretch/>
        </p:blipFill>
        <p:spPr>
          <a:xfrm>
            <a:off x="749808" y="646331"/>
            <a:ext cx="11346941" cy="6011643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4171948" y="230833"/>
            <a:ext cx="79430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50" b="1" dirty="0"/>
              <a:t>Supplementary Figure </a:t>
            </a:r>
            <a:r>
              <a:rPr lang="en-US" sz="1050" b="1" dirty="0" smtClean="0"/>
              <a:t>S13: </a:t>
            </a:r>
            <a:r>
              <a:rPr lang="en-US" sz="1050" b="1" dirty="0"/>
              <a:t>Raw flow cytometry data from joint tissue of CAIA mice treated with </a:t>
            </a:r>
            <a:r>
              <a:rPr lang="en-US" sz="1050" b="1" dirty="0" err="1"/>
              <a:t>ArthritoMab</a:t>
            </a:r>
            <a:r>
              <a:rPr lang="en-US" sz="1050" b="1" dirty="0"/>
              <a:t> and CBD-X</a:t>
            </a:r>
            <a:r>
              <a:rPr lang="en-US" sz="1050" dirty="0"/>
              <a:t>. </a:t>
            </a:r>
            <a:r>
              <a:rPr lang="en-US" sz="1050" dirty="0" smtClean="0"/>
              <a:t>APC </a:t>
            </a:r>
            <a:r>
              <a:rPr lang="en-US" sz="1050" dirty="0"/>
              <a:t>anti- CD45, BV421 anti-CD11b, BV786 anti-LY6G and PE anti-F480 .</a:t>
            </a:r>
            <a:endParaRPr lang="he-IL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13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323914" y="4549766"/>
            <a:ext cx="113842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50" b="1" dirty="0"/>
              <a:t>Supplementary Figure </a:t>
            </a:r>
            <a:r>
              <a:rPr lang="en-US" sz="1050" b="1" dirty="0" smtClean="0"/>
              <a:t>S14: No </a:t>
            </a:r>
            <a:r>
              <a:rPr lang="en-US" sz="1050" b="1" dirty="0"/>
              <a:t>significant change in IL-6 and IL-1β levels after </a:t>
            </a:r>
            <a:r>
              <a:rPr lang="en-US" sz="1050" b="1" dirty="0" smtClean="0"/>
              <a:t>CBD-X or Dexamethasone treatment. </a:t>
            </a:r>
            <a:r>
              <a:rPr lang="en-US" sz="1050" dirty="0" smtClean="0"/>
              <a:t>IL-6 (A) and IL-1</a:t>
            </a:r>
            <a:r>
              <a:rPr lang="el-GR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sz="1050" dirty="0" smtClean="0">
                <a:latin typeface="Calibri" panose="020F0502020204030204" pitchFamily="34" charset="0"/>
                <a:cs typeface="Calibri" panose="020F0502020204030204" pitchFamily="34" charset="0"/>
              </a:rPr>
              <a:t> (B) cytokines </a:t>
            </a:r>
            <a:r>
              <a:rPr lang="en-US" sz="1050" dirty="0" smtClean="0"/>
              <a:t>from blood or joints of rheumatic mice after treatment with CBD-X or Dexamethasone. </a:t>
            </a:r>
            <a:endParaRPr lang="he-IL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6528943" y="393203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6343" y="393203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848578"/>
              </p:ext>
            </p:extLst>
          </p:nvPr>
        </p:nvGraphicFramePr>
        <p:xfrm>
          <a:off x="826072" y="393203"/>
          <a:ext cx="518160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Prism 8" r:id="rId3" imgW="5181993" imgH="3991587" progId="Prism8.Document">
                  <p:embed/>
                </p:oleObj>
              </mc:Choice>
              <mc:Fallback>
                <p:oleObj name="Prism 8" r:id="rId3" imgW="5181993" imgH="3991587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6072" y="393203"/>
                        <a:ext cx="5181600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48080"/>
              </p:ext>
            </p:extLst>
          </p:nvPr>
        </p:nvGraphicFramePr>
        <p:xfrm>
          <a:off x="6245352" y="347494"/>
          <a:ext cx="5103813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Prism 8" r:id="rId5" imgW="5104203" imgH="3936484" progId="Prism8.Document">
                  <p:embed/>
                </p:oleObj>
              </mc:Choice>
              <mc:Fallback>
                <p:oleObj name="Prism 8" r:id="rId5" imgW="5104203" imgH="3936484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45352" y="347494"/>
                        <a:ext cx="5103813" cy="393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8643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טבלה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936917"/>
              </p:ext>
            </p:extLst>
          </p:nvPr>
        </p:nvGraphicFramePr>
        <p:xfrm>
          <a:off x="162560" y="4503833"/>
          <a:ext cx="8483600" cy="2305050"/>
        </p:xfrm>
        <a:graphic>
          <a:graphicData uri="http://schemas.openxmlformats.org/drawingml/2006/table">
            <a:tbl>
              <a:tblPr/>
              <a:tblGrid>
                <a:gridCol w="675769">
                  <a:extLst>
                    <a:ext uri="{9D8B030D-6E8A-4147-A177-3AD203B41FA5}">
                      <a16:colId xmlns:a16="http://schemas.microsoft.com/office/drawing/2014/main" val="4162808209"/>
                    </a:ext>
                  </a:extLst>
                </a:gridCol>
                <a:gridCol w="675769">
                  <a:extLst>
                    <a:ext uri="{9D8B030D-6E8A-4147-A177-3AD203B41FA5}">
                      <a16:colId xmlns:a16="http://schemas.microsoft.com/office/drawing/2014/main" val="3169998808"/>
                    </a:ext>
                  </a:extLst>
                </a:gridCol>
                <a:gridCol w="736049">
                  <a:extLst>
                    <a:ext uri="{9D8B030D-6E8A-4147-A177-3AD203B41FA5}">
                      <a16:colId xmlns:a16="http://schemas.microsoft.com/office/drawing/2014/main" val="3505501772"/>
                    </a:ext>
                  </a:extLst>
                </a:gridCol>
                <a:gridCol w="1040621">
                  <a:extLst>
                    <a:ext uri="{9D8B030D-6E8A-4147-A177-3AD203B41FA5}">
                      <a16:colId xmlns:a16="http://schemas.microsoft.com/office/drawing/2014/main" val="570123358"/>
                    </a:ext>
                  </a:extLst>
                </a:gridCol>
                <a:gridCol w="850264">
                  <a:extLst>
                    <a:ext uri="{9D8B030D-6E8A-4147-A177-3AD203B41FA5}">
                      <a16:colId xmlns:a16="http://schemas.microsoft.com/office/drawing/2014/main" val="2638277897"/>
                    </a:ext>
                  </a:extLst>
                </a:gridCol>
                <a:gridCol w="1091383">
                  <a:extLst>
                    <a:ext uri="{9D8B030D-6E8A-4147-A177-3AD203B41FA5}">
                      <a16:colId xmlns:a16="http://schemas.microsoft.com/office/drawing/2014/main" val="2685945343"/>
                    </a:ext>
                  </a:extLst>
                </a:gridCol>
                <a:gridCol w="837573">
                  <a:extLst>
                    <a:ext uri="{9D8B030D-6E8A-4147-A177-3AD203B41FA5}">
                      <a16:colId xmlns:a16="http://schemas.microsoft.com/office/drawing/2014/main" val="2973221707"/>
                    </a:ext>
                  </a:extLst>
                </a:gridCol>
                <a:gridCol w="1421336">
                  <a:extLst>
                    <a:ext uri="{9D8B030D-6E8A-4147-A177-3AD203B41FA5}">
                      <a16:colId xmlns:a16="http://schemas.microsoft.com/office/drawing/2014/main" val="3106382302"/>
                    </a:ext>
                  </a:extLst>
                </a:gridCol>
                <a:gridCol w="1154836">
                  <a:extLst>
                    <a:ext uri="{9D8B030D-6E8A-4147-A177-3AD203B41FA5}">
                      <a16:colId xmlns:a16="http://schemas.microsoft.com/office/drawing/2014/main" val="250284165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IL-10 (Joints)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4312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Vehicle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Vehicle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Dexamethasone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CBD-X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10893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PBS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ArthritoMab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ArthritoMab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ArthritoMab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07998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971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1531.077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112.739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95.581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517.428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312.474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10845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1520.211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1810.431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101.049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36.342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1551.573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592.316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5348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555.749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575.956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371.263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503.929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269.914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2831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802.981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1056.831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1307.013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500.077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051609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387.867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297.248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386.356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824.133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614.571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58942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1104.509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993.102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274.334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359.221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66042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109.291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888646"/>
                  </a:ext>
                </a:extLst>
              </a:tr>
            </a:tbl>
          </a:graphicData>
        </a:graphic>
      </p:graphicFrame>
      <p:graphicFrame>
        <p:nvGraphicFramePr>
          <p:cNvPr id="23" name="טבלה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676943"/>
              </p:ext>
            </p:extLst>
          </p:nvPr>
        </p:nvGraphicFramePr>
        <p:xfrm>
          <a:off x="162560" y="2294414"/>
          <a:ext cx="8483600" cy="2133600"/>
        </p:xfrm>
        <a:graphic>
          <a:graphicData uri="http://schemas.openxmlformats.org/drawingml/2006/table">
            <a:tbl>
              <a:tblPr/>
              <a:tblGrid>
                <a:gridCol w="703246">
                  <a:extLst>
                    <a:ext uri="{9D8B030D-6E8A-4147-A177-3AD203B41FA5}">
                      <a16:colId xmlns:a16="http://schemas.microsoft.com/office/drawing/2014/main" val="3567269219"/>
                    </a:ext>
                  </a:extLst>
                </a:gridCol>
                <a:gridCol w="1116263">
                  <a:extLst>
                    <a:ext uri="{9D8B030D-6E8A-4147-A177-3AD203B41FA5}">
                      <a16:colId xmlns:a16="http://schemas.microsoft.com/office/drawing/2014/main" val="3833008250"/>
                    </a:ext>
                  </a:extLst>
                </a:gridCol>
                <a:gridCol w="967428">
                  <a:extLst>
                    <a:ext uri="{9D8B030D-6E8A-4147-A177-3AD203B41FA5}">
                      <a16:colId xmlns:a16="http://schemas.microsoft.com/office/drawing/2014/main" val="2990404082"/>
                    </a:ext>
                  </a:extLst>
                </a:gridCol>
                <a:gridCol w="937661">
                  <a:extLst>
                    <a:ext uri="{9D8B030D-6E8A-4147-A177-3AD203B41FA5}">
                      <a16:colId xmlns:a16="http://schemas.microsoft.com/office/drawing/2014/main" val="277071013"/>
                    </a:ext>
                  </a:extLst>
                </a:gridCol>
                <a:gridCol w="792547">
                  <a:extLst>
                    <a:ext uri="{9D8B030D-6E8A-4147-A177-3AD203B41FA5}">
                      <a16:colId xmlns:a16="http://schemas.microsoft.com/office/drawing/2014/main" val="600400798"/>
                    </a:ext>
                  </a:extLst>
                </a:gridCol>
                <a:gridCol w="1149751">
                  <a:extLst>
                    <a:ext uri="{9D8B030D-6E8A-4147-A177-3AD203B41FA5}">
                      <a16:colId xmlns:a16="http://schemas.microsoft.com/office/drawing/2014/main" val="2119876065"/>
                    </a:ext>
                  </a:extLst>
                </a:gridCol>
                <a:gridCol w="881848">
                  <a:extLst>
                    <a:ext uri="{9D8B030D-6E8A-4147-A177-3AD203B41FA5}">
                      <a16:colId xmlns:a16="http://schemas.microsoft.com/office/drawing/2014/main" val="3864324245"/>
                    </a:ext>
                  </a:extLst>
                </a:gridCol>
                <a:gridCol w="997195">
                  <a:extLst>
                    <a:ext uri="{9D8B030D-6E8A-4147-A177-3AD203B41FA5}">
                      <a16:colId xmlns:a16="http://schemas.microsoft.com/office/drawing/2014/main" val="3532430630"/>
                    </a:ext>
                  </a:extLst>
                </a:gridCol>
                <a:gridCol w="937661">
                  <a:extLst>
                    <a:ext uri="{9D8B030D-6E8A-4147-A177-3AD203B41FA5}">
                      <a16:colId xmlns:a16="http://schemas.microsoft.com/office/drawing/2014/main" val="203579066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MCP-1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(Joints)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8710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Vehicle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Vehicle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Dexamethasone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CBD-X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9036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PBS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ArthritoMab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ArthritoMab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ArthritoMab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39914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Duplicate 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2720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671.008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337.635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1224.542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269.085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3982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847.917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577.605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878.822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775.182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751.305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655.379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475.818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6618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383.333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355.224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958.566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1065.997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729.59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705.834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311.277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407.077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83106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362.67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785.737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724.694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1035.829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269.76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7576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160.386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304.523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315.668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1507.332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354.547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389.435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3853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590.353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461.836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446.849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508.276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470.701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144.807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746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438.341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348.119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400.289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90492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503.145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477.183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206.337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187.092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437888"/>
                  </a:ext>
                </a:extLst>
              </a:tr>
            </a:tbl>
          </a:graphicData>
        </a:graphic>
      </p:graphicFrame>
      <p:graphicFrame>
        <p:nvGraphicFramePr>
          <p:cNvPr id="25" name="טבלה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542010"/>
              </p:ext>
            </p:extLst>
          </p:nvPr>
        </p:nvGraphicFramePr>
        <p:xfrm>
          <a:off x="162560" y="60611"/>
          <a:ext cx="6594856" cy="2124075"/>
        </p:xfrm>
        <a:graphic>
          <a:graphicData uri="http://schemas.openxmlformats.org/drawingml/2006/table">
            <a:tbl>
              <a:tblPr/>
              <a:tblGrid>
                <a:gridCol w="675314">
                  <a:extLst>
                    <a:ext uri="{9D8B030D-6E8A-4147-A177-3AD203B41FA5}">
                      <a16:colId xmlns:a16="http://schemas.microsoft.com/office/drawing/2014/main" val="2342841377"/>
                    </a:ext>
                  </a:extLst>
                </a:gridCol>
                <a:gridCol w="2996703">
                  <a:extLst>
                    <a:ext uri="{9D8B030D-6E8A-4147-A177-3AD203B41FA5}">
                      <a16:colId xmlns:a16="http://schemas.microsoft.com/office/drawing/2014/main" val="2149412638"/>
                    </a:ext>
                  </a:extLst>
                </a:gridCol>
                <a:gridCol w="918004">
                  <a:extLst>
                    <a:ext uri="{9D8B030D-6E8A-4147-A177-3AD203B41FA5}">
                      <a16:colId xmlns:a16="http://schemas.microsoft.com/office/drawing/2014/main" val="3303278771"/>
                    </a:ext>
                  </a:extLst>
                </a:gridCol>
                <a:gridCol w="1129039">
                  <a:extLst>
                    <a:ext uri="{9D8B030D-6E8A-4147-A177-3AD203B41FA5}">
                      <a16:colId xmlns:a16="http://schemas.microsoft.com/office/drawing/2014/main" val="3889591974"/>
                    </a:ext>
                  </a:extLst>
                </a:gridCol>
                <a:gridCol w="875796">
                  <a:extLst>
                    <a:ext uri="{9D8B030D-6E8A-4147-A177-3AD203B41FA5}">
                      <a16:colId xmlns:a16="http://schemas.microsoft.com/office/drawing/2014/main" val="89232765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TNF- </a:t>
                      </a:r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α (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Blood)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07559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Vehicle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Vehicle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Dexamethasone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CBD-X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80466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PBS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ArthritoMab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ArthritoMab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ArthritoMab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814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8573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22012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3264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6628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13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408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95845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432745"/>
                  </a:ext>
                </a:extLst>
              </a:tr>
            </a:tbl>
          </a:graphicData>
        </a:graphic>
      </p:graphicFrame>
      <p:sp>
        <p:nvSpPr>
          <p:cNvPr id="26" name="מלבן 25"/>
          <p:cNvSpPr/>
          <p:nvPr/>
        </p:nvSpPr>
        <p:spPr>
          <a:xfrm>
            <a:off x="6938523" y="179880"/>
            <a:ext cx="425148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b="1" dirty="0"/>
              <a:t>Supplementary Figure </a:t>
            </a:r>
            <a:r>
              <a:rPr lang="en-US" sz="1050" b="1" dirty="0" smtClean="0"/>
              <a:t>S15: Raw </a:t>
            </a:r>
            <a:r>
              <a:rPr lang="en-US" sz="1050" b="1" dirty="0"/>
              <a:t>ELISA data.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/>
              <a:t>Raw absorbance values from ELISA assays used to quantify cytokine levels.</a:t>
            </a:r>
          </a:p>
        </p:txBody>
      </p:sp>
    </p:spTree>
    <p:extLst>
      <p:ext uri="{BB962C8B-B14F-4D97-AF65-F5344CB8AC3E}">
        <p14:creationId xmlns:p14="http://schemas.microsoft.com/office/powerpoint/2010/main" val="3982497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10019" t="18640" r="25524" b="15075"/>
          <a:stretch/>
        </p:blipFill>
        <p:spPr>
          <a:xfrm>
            <a:off x="0" y="82294"/>
            <a:ext cx="3941064" cy="383133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l="10019" t="13611" r="25582" b="18091"/>
          <a:stretch/>
        </p:blipFill>
        <p:spPr>
          <a:xfrm>
            <a:off x="4014216" y="82295"/>
            <a:ext cx="3968496" cy="393192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4"/>
          <a:srcRect l="9943" t="27965" r="26285" b="6024"/>
          <a:stretch/>
        </p:blipFill>
        <p:spPr>
          <a:xfrm>
            <a:off x="8046720" y="82294"/>
            <a:ext cx="3968496" cy="3758186"/>
          </a:xfrm>
          <a:prstGeom prst="rect">
            <a:avLst/>
          </a:prstGeom>
        </p:spPr>
      </p:pic>
      <p:sp>
        <p:nvSpPr>
          <p:cNvPr id="9" name="מלבן 8"/>
          <p:cNvSpPr/>
          <p:nvPr/>
        </p:nvSpPr>
        <p:spPr>
          <a:xfrm>
            <a:off x="347472" y="4204454"/>
            <a:ext cx="114574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50" b="1" dirty="0"/>
              <a:t>Supplementary Figure S16. Analytical characterization of CBD-X extract across three batches.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/>
              <a:t>The percentage content of active cannabinoids—CBG, CBD, CBN, and THC—in three batches of CBD-X extract (20-851, 20-852, and 20-853) as determined by </a:t>
            </a:r>
            <a:r>
              <a:rPr lang="en-US" sz="1050" dirty="0" err="1"/>
              <a:t>Nextar</a:t>
            </a:r>
            <a:r>
              <a:rPr lang="en-US" sz="1050" dirty="0"/>
              <a:t> </a:t>
            </a:r>
            <a:r>
              <a:rPr lang="en-US" sz="1050" dirty="0" err="1"/>
              <a:t>Chempharma</a:t>
            </a:r>
            <a:r>
              <a:rPr lang="en-US" sz="1050" dirty="0"/>
              <a:t> Solutions.</a:t>
            </a:r>
          </a:p>
        </p:txBody>
      </p:sp>
    </p:spTree>
    <p:extLst>
      <p:ext uri="{BB962C8B-B14F-4D97-AF65-F5344CB8AC3E}">
        <p14:creationId xmlns:p14="http://schemas.microsoft.com/office/powerpoint/2010/main" val="15892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25226" y="59880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68898" y="54864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221" y="2872907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2215" y="106322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605587"/>
              </p:ext>
            </p:extLst>
          </p:nvPr>
        </p:nvGraphicFramePr>
        <p:xfrm>
          <a:off x="0" y="135445"/>
          <a:ext cx="4454525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" name="Prism 8" r:id="rId3" imgW="4454879" imgH="2899960" progId="Prism8.Document">
                  <p:embed/>
                </p:oleObj>
              </mc:Choice>
              <mc:Fallback>
                <p:oleObj name="Prism 8" r:id="rId3" imgW="4454879" imgH="2899960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35445"/>
                        <a:ext cx="4454525" cy="290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476435"/>
              </p:ext>
            </p:extLst>
          </p:nvPr>
        </p:nvGraphicFramePr>
        <p:xfrm>
          <a:off x="3756978" y="135445"/>
          <a:ext cx="4403725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1" name="Prism 8" r:id="rId5" imgW="4404460" imgH="2899960" progId="Prism8.Document">
                  <p:embed/>
                </p:oleObj>
              </mc:Choice>
              <mc:Fallback>
                <p:oleObj name="Prism 8" r:id="rId5" imgW="4404460" imgH="2899960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6978" y="135445"/>
                        <a:ext cx="4403725" cy="290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952535"/>
              </p:ext>
            </p:extLst>
          </p:nvPr>
        </p:nvGraphicFramePr>
        <p:xfrm>
          <a:off x="7597473" y="135444"/>
          <a:ext cx="4138613" cy="29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" name="Prism 8" r:id="rId7" imgW="4139400" imgH="2899960" progId="Prism8.Document">
                  <p:embed/>
                </p:oleObj>
              </mc:Choice>
              <mc:Fallback>
                <p:oleObj name="Prism 8" r:id="rId7" imgW="4139400" imgH="2899960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97473" y="135444"/>
                        <a:ext cx="4138613" cy="290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611181"/>
              </p:ext>
            </p:extLst>
          </p:nvPr>
        </p:nvGraphicFramePr>
        <p:xfrm>
          <a:off x="7968898" y="3354578"/>
          <a:ext cx="4092038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Prism 8" r:id="rId9" imgW="4697250" imgH="2698634" progId="Prism8.Document">
                  <p:embed/>
                </p:oleObj>
              </mc:Choice>
              <mc:Fallback>
                <p:oleObj name="Prism 8" r:id="rId9" imgW="4697250" imgH="2698634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68898" y="3354578"/>
                        <a:ext cx="4092038" cy="269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91208"/>
              </p:ext>
            </p:extLst>
          </p:nvPr>
        </p:nvGraphicFramePr>
        <p:xfrm>
          <a:off x="316100" y="3064931"/>
          <a:ext cx="4056129" cy="3080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" name="Prism 8" r:id="rId11" imgW="3819239" imgH="2899960" progId="Prism8.Document">
                  <p:embed/>
                </p:oleObj>
              </mc:Choice>
              <mc:Fallback>
                <p:oleObj name="Prism 8" r:id="rId11" imgW="3819239" imgH="2899960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6100" y="3064931"/>
                        <a:ext cx="4056129" cy="3080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46207"/>
              </p:ext>
            </p:extLst>
          </p:nvPr>
        </p:nvGraphicFramePr>
        <p:xfrm>
          <a:off x="3995929" y="3227832"/>
          <a:ext cx="4164774" cy="2834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" name="Prism 8" r:id="rId13" imgW="3782505" imgH="2881592" progId="Prism8.Document">
                  <p:embed/>
                </p:oleObj>
              </mc:Choice>
              <mc:Fallback>
                <p:oleObj name="Prism 8" r:id="rId13" imgW="3782505" imgH="2881592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95929" y="3227832"/>
                        <a:ext cx="4164774" cy="2834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178349" y="2879003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52357" y="2875955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2" name="מלבן 1"/>
          <p:cNvSpPr/>
          <p:nvPr/>
        </p:nvSpPr>
        <p:spPr>
          <a:xfrm>
            <a:off x="192215" y="6129235"/>
            <a:ext cx="1186872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50" b="1" dirty="0"/>
              <a:t>Supplementary </a:t>
            </a:r>
            <a:r>
              <a:rPr lang="en-US" sz="1050" b="1" dirty="0" smtClean="0"/>
              <a:t>Figure </a:t>
            </a:r>
            <a:r>
              <a:rPr lang="en-US" sz="105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S2</a:t>
            </a:r>
            <a:r>
              <a:rPr lang="en-US" sz="1050" b="1" dirty="0" smtClean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05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50" b="1" dirty="0" smtClean="0"/>
              <a:t>Administration </a:t>
            </a:r>
            <a:r>
              <a:rPr lang="en-US" sz="1050" b="1" dirty="0"/>
              <a:t>of CBD-X does not significantly affect immune parameters or body weight in healthy mice.</a:t>
            </a:r>
            <a:r>
              <a:rPr lang="en-US" sz="1050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50" dirty="0"/>
              <a:t>Healthy mice were sublingually treated with CBD-X (100 mg/kg) or vehicle control for 50 days. Blood samples were collected, and leukocyte (A), neutrophil (B), and monocyte (C) counts were measured. Levels of the inflammatory cytokines MCP-1 (D) and IL-6 (E) were also assessed. Additionally, body weight was monitored weekly over a 4-week period (F). </a:t>
            </a:r>
          </a:p>
        </p:txBody>
      </p:sp>
    </p:spTree>
    <p:extLst>
      <p:ext uri="{BB962C8B-B14F-4D97-AF65-F5344CB8AC3E}">
        <p14:creationId xmlns:p14="http://schemas.microsoft.com/office/powerpoint/2010/main" val="3997515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017739"/>
              </p:ext>
            </p:extLst>
          </p:nvPr>
        </p:nvGraphicFramePr>
        <p:xfrm>
          <a:off x="133477" y="3884613"/>
          <a:ext cx="3841750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" name="Prism 8" r:id="rId3" imgW="3841928" imgH="2973072" progId="Prism8.Document">
                  <p:embed/>
                </p:oleObj>
              </mc:Choice>
              <mc:Fallback>
                <p:oleObj name="Prism 8" r:id="rId3" imgW="3841928" imgH="2973072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477" y="3884613"/>
                        <a:ext cx="3841750" cy="297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042820"/>
              </p:ext>
            </p:extLst>
          </p:nvPr>
        </p:nvGraphicFramePr>
        <p:xfrm>
          <a:off x="3714369" y="3884612"/>
          <a:ext cx="3865563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" name="Prism 8" r:id="rId5" imgW="3864976" imgH="2973072" progId="Prism8.Document">
                  <p:embed/>
                </p:oleObj>
              </mc:Choice>
              <mc:Fallback>
                <p:oleObj name="Prism 8" r:id="rId5" imgW="3864976" imgH="2973072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14369" y="3884612"/>
                        <a:ext cx="3865563" cy="297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27627"/>
              </p:ext>
            </p:extLst>
          </p:nvPr>
        </p:nvGraphicFramePr>
        <p:xfrm>
          <a:off x="7130161" y="3875467"/>
          <a:ext cx="3763963" cy="297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Prism 8" r:id="rId7" imgW="3764138" imgH="2973072" progId="Prism8.Document">
                  <p:embed/>
                </p:oleObj>
              </mc:Choice>
              <mc:Fallback>
                <p:oleObj name="Prism 8" r:id="rId7" imgW="3764138" imgH="2973072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30161" y="3875467"/>
                        <a:ext cx="3763963" cy="297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מלבן 6"/>
          <p:cNvSpPr/>
          <p:nvPr/>
        </p:nvSpPr>
        <p:spPr>
          <a:xfrm>
            <a:off x="7891892" y="285000"/>
            <a:ext cx="4145232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050" b="1" dirty="0"/>
              <a:t>Supplementary Figure S3 : CBD-X treatment initiated 21 days after RA induction reduces inflammatory cells in the blood of a collagen-induced arthritis (CIA) </a:t>
            </a:r>
            <a:r>
              <a:rPr lang="en-US" sz="1050" b="1" dirty="0" smtClean="0"/>
              <a:t>model. </a:t>
            </a:r>
            <a:r>
              <a:rPr lang="en-US" sz="1050" dirty="0" smtClean="0"/>
              <a:t>C57BL/6 </a:t>
            </a:r>
            <a:r>
              <a:rPr lang="en-US" sz="1050" dirty="0"/>
              <a:t>mice were injected with 1 mg/ ml chicken collagen (200 µl/ mouse) with complete Freund adjuvant (A). At day 21, mice were injected with another boost of collagen with incomplete Freund adjuvant (50 µl/ mouse). Rheumatoid arthritis induced mice were treated with CBD-X ( 100 mg/ Kg) every other day since day </a:t>
            </a:r>
            <a:r>
              <a:rPr lang="en-US" sz="1050" dirty="0" smtClean="0"/>
              <a:t>21, </a:t>
            </a:r>
            <a:r>
              <a:rPr lang="en-US" sz="1050" dirty="0"/>
              <a:t>sublingually.  A month after the boost (day 50),  blood was drained from the tail area and collected in EDTA tubes for down-stream analysis. Count of leukocytes (B) , neutrophils (C) and </a:t>
            </a:r>
            <a:r>
              <a:rPr lang="en-US" sz="1050" dirty="0" smtClean="0"/>
              <a:t>monocytes (D) </a:t>
            </a:r>
            <a:r>
              <a:rPr lang="en-US" sz="1050" dirty="0"/>
              <a:t>were detected in the blood by flow cytometry. </a:t>
            </a:r>
            <a:r>
              <a:rPr lang="en-US" sz="1050" dirty="0" smtClean="0"/>
              <a:t>Two treatment group were established; collagen (n=4) and Collagen, CBD-X (n=7) Means </a:t>
            </a:r>
            <a:r>
              <a:rPr lang="en-US" sz="1050" dirty="0"/>
              <a:t>were calculated </a:t>
            </a:r>
            <a:r>
              <a:rPr lang="en-US" sz="1050" dirty="0" smtClean="0"/>
              <a:t>in </a:t>
            </a:r>
            <a:r>
              <a:rPr lang="en-US" sz="1050" dirty="0"/>
              <a:t>each group (black line</a:t>
            </a:r>
            <a:r>
              <a:rPr lang="en-US" sz="1050" dirty="0" smtClean="0"/>
              <a:t>). </a:t>
            </a:r>
            <a:r>
              <a:rPr lang="en-US" sz="1050" dirty="0"/>
              <a:t>Each </a:t>
            </a:r>
            <a:r>
              <a:rPr lang="en-US" sz="1050" dirty="0" smtClean="0"/>
              <a:t>red dot </a:t>
            </a:r>
            <a:r>
              <a:rPr lang="en-US" sz="1050" dirty="0"/>
              <a:t>represents one case and results  were analyzed by </a:t>
            </a:r>
            <a:r>
              <a:rPr lang="en-US" sz="1050" dirty="0" smtClean="0"/>
              <a:t>T- test </a:t>
            </a:r>
            <a:r>
              <a:rPr lang="en-US" sz="1050" dirty="0"/>
              <a:t>with values of * p &lt; 0.05, ** p &lt; 0.01, *** p &lt; 0.001 considered statistically significant. 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26275" b="27733"/>
          <a:stretch/>
        </p:blipFill>
        <p:spPr>
          <a:xfrm>
            <a:off x="804672" y="92976"/>
            <a:ext cx="7074456" cy="3512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559" y="3752099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07369" y="3758195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8063" y="3752099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3477" y="92976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3070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23443" b="16928"/>
          <a:stretch/>
        </p:blipFill>
        <p:spPr>
          <a:xfrm>
            <a:off x="557784" y="1136523"/>
            <a:ext cx="10851070" cy="3307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7497" y="798587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03097" y="804683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79241" y="792491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5257" y="795539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מלבן 8"/>
          <p:cNvSpPr/>
          <p:nvPr/>
        </p:nvSpPr>
        <p:spPr>
          <a:xfrm>
            <a:off x="832104" y="4528926"/>
            <a:ext cx="1057675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000" b="1" dirty="0"/>
              <a:t>Supplementary Figure S4. Gating strategy for leukocyte populations in peripheral blood of a collagen-induced arthritis (CIA) mouse model.</a:t>
            </a:r>
            <a:r>
              <a:rPr lang="en-US" sz="1003" b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/>
              <a:t>Rheumatoid </a:t>
            </a:r>
            <a:r>
              <a:rPr lang="en-US" sz="1050" dirty="0"/>
              <a:t>arthritis induced mice were treated with </a:t>
            </a:r>
            <a:r>
              <a:rPr lang="en-US" sz="1050" dirty="0" smtClean="0"/>
              <a:t>CBD-X.  At day 50,  </a:t>
            </a:r>
            <a:r>
              <a:rPr lang="en-US" sz="1050" dirty="0"/>
              <a:t>blood was drained </a:t>
            </a:r>
            <a:r>
              <a:rPr lang="en-US" sz="1050" dirty="0" smtClean="0"/>
              <a:t>for flow cytometry analysis. Cells were stained with anti CD16/32 (</a:t>
            </a:r>
            <a:r>
              <a:rPr lang="en-US" sz="1050" dirty="0" err="1" smtClean="0"/>
              <a:t>FcR</a:t>
            </a:r>
            <a:r>
              <a:rPr lang="en-US" sz="1050" dirty="0" smtClean="0"/>
              <a:t> blocker), APC anti- CD45, FITC anti-CD3, BV786 anti-LY6G and BV421 anti-LY6C. The gating strategy is FSC-A vs SSC-A (A), APC-CD45 VS SSC-A (B), FITC-CD3 vs SSC-A (C ) and BV786- LY6G vs BV421- LY6C (D) from the negative gate of (C). </a:t>
            </a:r>
            <a:endParaRPr lang="he-IL" sz="1003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חץ ימינה 13"/>
          <p:cNvSpPr/>
          <p:nvPr/>
        </p:nvSpPr>
        <p:spPr>
          <a:xfrm>
            <a:off x="7059168" y="1572768"/>
            <a:ext cx="1984248" cy="10972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8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" y="713232"/>
            <a:ext cx="11168443" cy="6025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" y="713232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1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901"/>
            <a:ext cx="5038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b="1" dirty="0" smtClean="0"/>
              <a:t>Flow cytometry data for CIA model from the blood</a:t>
            </a:r>
          </a:p>
          <a:p>
            <a:pPr algn="l" rtl="0"/>
            <a:r>
              <a:rPr lang="en-US" sz="1200" b="1" dirty="0" smtClean="0"/>
              <a:t> 1. Vehicle group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62912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2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3212592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3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" y="4251960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4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" y="5501640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5</a:t>
            </a:r>
            <a:endParaRPr lang="en-US" sz="1200" dirty="0"/>
          </a:p>
        </p:txBody>
      </p:sp>
      <p:sp>
        <p:nvSpPr>
          <p:cNvPr id="2" name="מלבן 1"/>
          <p:cNvSpPr/>
          <p:nvPr/>
        </p:nvSpPr>
        <p:spPr>
          <a:xfrm>
            <a:off x="4224528" y="66901"/>
            <a:ext cx="77485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50" b="1" dirty="0"/>
              <a:t>Supplementary Figure </a:t>
            </a:r>
            <a:r>
              <a:rPr lang="en-US" sz="1050" b="1" dirty="0" smtClean="0"/>
              <a:t>S5. Raw </a:t>
            </a:r>
            <a:r>
              <a:rPr lang="en-US" sz="1050" b="1" dirty="0"/>
              <a:t>flow cytometry data from peripheral blood of vehicle-treated mice in the collagen-induced arthritis (CIA) model</a:t>
            </a:r>
            <a:r>
              <a:rPr lang="en-US" sz="1050" dirty="0" smtClean="0"/>
              <a:t>. APC </a:t>
            </a:r>
            <a:r>
              <a:rPr lang="en-US" sz="1050" dirty="0"/>
              <a:t>anti- CD45, FITC anti-CD3, BV786 anti-LY6G and BV421 anti-LY6C. </a:t>
            </a:r>
            <a:endParaRPr lang="he-IL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10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" y="731520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1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6901"/>
            <a:ext cx="553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b="1" dirty="0" smtClean="0"/>
              <a:t>Flow cytometry data for CIA model </a:t>
            </a:r>
            <a:r>
              <a:rPr lang="en-US" sz="1200" b="1" dirty="0"/>
              <a:t>from the </a:t>
            </a:r>
            <a:r>
              <a:rPr lang="en-US" sz="1200" b="1" dirty="0" smtClean="0"/>
              <a:t>blood</a:t>
            </a:r>
          </a:p>
          <a:p>
            <a:pPr algn="l" rtl="0"/>
            <a:r>
              <a:rPr lang="en-US" sz="1200" b="1" dirty="0" smtClean="0"/>
              <a:t> 2. CBD-X group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35480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2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3157728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3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" y="4379976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4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" y="5629656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5</a:t>
            </a:r>
            <a:endParaRPr lang="en-US" sz="1200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" y="713232"/>
            <a:ext cx="11256264" cy="6144768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4348925" y="297733"/>
            <a:ext cx="77485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50" b="1" dirty="0"/>
              <a:t>Supplementary Figure </a:t>
            </a:r>
            <a:r>
              <a:rPr lang="en-US" sz="1050" b="1" dirty="0" smtClean="0"/>
              <a:t>S6: </a:t>
            </a:r>
            <a:r>
              <a:rPr lang="en-US" sz="1050" b="1" dirty="0"/>
              <a:t>Raw flow cytometry data from peripheral blood of CBD-X–treated mice in the collagen-induced arthritis (CIA) model.</a:t>
            </a:r>
            <a:r>
              <a:rPr lang="en-US" sz="1050" b="1" dirty="0" smtClean="0"/>
              <a:t> </a:t>
            </a:r>
            <a:r>
              <a:rPr lang="en-US" sz="1050" dirty="0"/>
              <a:t>APC anti- CD45, FITC anti-CD3, BV786 anti-LY6G and BV421 anti-LY6C. </a:t>
            </a:r>
            <a:endParaRPr lang="he-IL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6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" y="713232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1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901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200" b="1" dirty="0" smtClean="0"/>
              <a:t>Flow cytometry data for CIA model from the blood</a:t>
            </a:r>
          </a:p>
          <a:p>
            <a:pPr algn="l" rtl="0"/>
            <a:r>
              <a:rPr lang="en-US" sz="1200" b="1" dirty="0" smtClean="0"/>
              <a:t> 3. Collagen group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" y="2321052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2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" y="3642360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3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" y="5294376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4</a:t>
            </a:r>
            <a:endParaRPr lang="en-US" sz="1200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713232"/>
            <a:ext cx="11241214" cy="6144768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4348925" y="297733"/>
            <a:ext cx="77485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50" b="1" dirty="0"/>
              <a:t>Supplementary Figure </a:t>
            </a:r>
            <a:r>
              <a:rPr lang="en-US" sz="1050" b="1" dirty="0" smtClean="0"/>
              <a:t>S7.</a:t>
            </a:r>
            <a:r>
              <a:rPr lang="en-US" sz="1050" dirty="0" smtClean="0"/>
              <a:t> </a:t>
            </a:r>
            <a:r>
              <a:rPr lang="en-US" sz="1050" b="1" dirty="0"/>
              <a:t>Raw flow cytometry data from peripheral blood of collagen-treated mice in the collagen-induced arthritis (CIA) model.</a:t>
            </a:r>
            <a:r>
              <a:rPr lang="en-US" sz="1050" dirty="0"/>
              <a:t> </a:t>
            </a:r>
            <a:r>
              <a:rPr lang="en-US" sz="1050" dirty="0" smtClean="0"/>
              <a:t>APC </a:t>
            </a:r>
            <a:r>
              <a:rPr lang="en-US" sz="1050" dirty="0"/>
              <a:t>anti- CD45, FITC anti-CD3, BV786 anti-LY6G and BV421 anti-LY6C. </a:t>
            </a:r>
            <a:endParaRPr lang="he-IL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1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88" y="713232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1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901"/>
            <a:ext cx="50863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050" b="1" dirty="0" smtClean="0"/>
              <a:t>Flow cytometry data for CIA model </a:t>
            </a:r>
            <a:r>
              <a:rPr lang="en-US" sz="1050" b="1" dirty="0"/>
              <a:t>from the </a:t>
            </a:r>
            <a:r>
              <a:rPr lang="en-US" sz="1050" b="1" dirty="0" smtClean="0"/>
              <a:t>blood</a:t>
            </a:r>
          </a:p>
          <a:p>
            <a:pPr algn="l" rtl="0"/>
            <a:r>
              <a:rPr lang="en-US" sz="1050" b="1" dirty="0" smtClean="0"/>
              <a:t> 4. Collagen, CBD-X group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50" y="1764792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2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-1905" y="2756535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3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" y="3718929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4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" y="5754242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6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" y="4731823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Mouse 5</a:t>
            </a:r>
            <a:endParaRPr lang="en-US" sz="1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35" y="713233"/>
            <a:ext cx="11264265" cy="6059042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4358069" y="274650"/>
            <a:ext cx="77485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050" b="1" dirty="0"/>
              <a:t>Supplementary Figure </a:t>
            </a:r>
            <a:r>
              <a:rPr lang="en-US" sz="1050" b="1" dirty="0" smtClean="0"/>
              <a:t>S8: </a:t>
            </a:r>
            <a:r>
              <a:rPr lang="en-US" sz="1050" b="1" dirty="0"/>
              <a:t>Raw flow cytometry data from peripheral blood of collagen-induced arthritis (CIA) mice treated with CBD-X. </a:t>
            </a:r>
            <a:r>
              <a:rPr lang="en-US" sz="1050" dirty="0" smtClean="0"/>
              <a:t>APC </a:t>
            </a:r>
            <a:r>
              <a:rPr lang="en-US" sz="1050" dirty="0"/>
              <a:t>anti- CD45, FITC anti-CD3, BV786 anti-LY6G and BV421 anti-LY6C. </a:t>
            </a:r>
            <a:endParaRPr lang="he-IL" sz="105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97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b="19661"/>
          <a:stretch/>
        </p:blipFill>
        <p:spPr>
          <a:xfrm>
            <a:off x="361759" y="1492333"/>
            <a:ext cx="11040809" cy="2508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07497" y="1210067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3097" y="1216163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79241" y="1203971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5257" y="1207019"/>
            <a:ext cx="73152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1" name="מלבן 10"/>
          <p:cNvSpPr/>
          <p:nvPr/>
        </p:nvSpPr>
        <p:spPr>
          <a:xfrm>
            <a:off x="877824" y="4026006"/>
            <a:ext cx="103235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1050" b="1" dirty="0"/>
              <a:t>Supplementary Figure</a:t>
            </a:r>
            <a:r>
              <a:rPr lang="en-US" sz="1003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S9: </a:t>
            </a:r>
            <a:r>
              <a:rPr lang="en-US" sz="1050" b="1" dirty="0"/>
              <a:t>Gating strategy for leukocyte populations in joint tissue of a collagen antibody-induced arthritis (CAIA) mouse model.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C57BL/6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mice were </a:t>
            </a:r>
            <a:r>
              <a:rPr lang="en-US" sz="105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injected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</a:t>
            </a:r>
            <a:r>
              <a:rPr lang="en-US" sz="1050" dirty="0" err="1"/>
              <a:t>ArthritoMab</a:t>
            </a:r>
            <a:r>
              <a:rPr lang="en-US" sz="1050" dirty="0"/>
              <a:t> (2 mg/ 100 µl/ </a:t>
            </a:r>
            <a:r>
              <a:rPr lang="en-US" sz="1050" dirty="0" smtClean="0"/>
              <a:t>mouse; </a:t>
            </a:r>
            <a:r>
              <a:rPr lang="en-US" sz="1050" dirty="0"/>
              <a:t>a</a:t>
            </a:r>
            <a:r>
              <a:rPr lang="en-US" sz="1050" dirty="0" smtClean="0"/>
              <a:t> </a:t>
            </a:r>
            <a:r>
              <a:rPr lang="en-US" sz="1050" dirty="0"/>
              <a:t>cocktail of four monoclonal antibodies to type II collagen). At day three, mice were injected with LPS (50 </a:t>
            </a:r>
            <a:r>
              <a:rPr lang="en-US" sz="1050" dirty="0" err="1"/>
              <a:t>μg</a:t>
            </a:r>
            <a:r>
              <a:rPr lang="en-US" sz="1050" dirty="0"/>
              <a:t> /100 µl/ mouse). Rheumatoid</a:t>
            </a: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50" dirty="0"/>
              <a:t>arthritis induced mice were treated </a:t>
            </a:r>
            <a:r>
              <a:rPr lang="en-US" sz="1050" dirty="0" smtClean="0"/>
              <a:t>with </a:t>
            </a:r>
            <a:r>
              <a:rPr lang="en-US" sz="1050" dirty="0"/>
              <a:t>Dexamethasone (0.5 mg/ Kg) every other day or</a:t>
            </a:r>
            <a:r>
              <a:rPr lang="en-US" sz="1050" dirty="0" smtClean="0"/>
              <a:t> </a:t>
            </a:r>
            <a:r>
              <a:rPr lang="en-US" sz="1050" dirty="0"/>
              <a:t>CBD-X (75 mg/ Kg) twice a day, </a:t>
            </a:r>
            <a:r>
              <a:rPr lang="en-US" sz="1050" dirty="0" smtClean="0"/>
              <a:t>sublingually. Mice were sacrificed at day seven</a:t>
            </a:r>
            <a:r>
              <a:rPr lang="en-US" sz="1050" dirty="0"/>
              <a:t>.</a:t>
            </a:r>
            <a:r>
              <a:rPr lang="en-US" sz="1050" dirty="0" smtClean="0"/>
              <a:t> </a:t>
            </a:r>
            <a:r>
              <a:rPr lang="en-US" sz="1050" dirty="0"/>
              <a:t>Joints were </a:t>
            </a:r>
            <a:r>
              <a:rPr lang="en-US" sz="1050" dirty="0" smtClean="0"/>
              <a:t>digested </a:t>
            </a:r>
            <a:r>
              <a:rPr lang="en-US" sz="1050" dirty="0"/>
              <a:t>and </a:t>
            </a:r>
            <a:r>
              <a:rPr lang="en-US" sz="1050" dirty="0" smtClean="0"/>
              <a:t>filtered by centrifugation. Cells were stained with anti CD16/32 (</a:t>
            </a:r>
            <a:r>
              <a:rPr lang="en-US" sz="1050" dirty="0" err="1" smtClean="0"/>
              <a:t>FcR</a:t>
            </a:r>
            <a:r>
              <a:rPr lang="en-US" sz="1050" dirty="0" smtClean="0"/>
              <a:t> blocker), APC anti- CD45, BV421 anti-CD11b, BV786 anti-LY6G and PE anti-F480 for flow cytometry analysis. Cell count of leukocytes, CD11b cells, neutrophils and macrophages were detected. The gating strategy is FSC-A vs SSC-A (A), APC-CD45 VS SSC-A (B), BV421-CD11b vs SSC-A (C ) and BV786- LY6G vs PE- F4/80 (D). </a:t>
            </a:r>
            <a:endParaRPr lang="he-IL" sz="1003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8088" y="3758184"/>
            <a:ext cx="11795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BV786- LY6G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266343" y="2538984"/>
            <a:ext cx="11795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PE- F4/80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7110984" y="3800856"/>
            <a:ext cx="11795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BV421- CD11b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09288" y="3806952"/>
            <a:ext cx="11795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APC- CD45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886141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1654</Words>
  <Application>Microsoft Office PowerPoint</Application>
  <PresentationFormat>Widescreen</PresentationFormat>
  <Paragraphs>366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ערכת נושא Office</vt:lpstr>
      <vt:lpstr>Prism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RAMBAM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Miran Aswad</dc:creator>
  <cp:lastModifiedBy>Igal Louria-Hayon</cp:lastModifiedBy>
  <cp:revision>102</cp:revision>
  <dcterms:created xsi:type="dcterms:W3CDTF">2024-10-31T10:03:18Z</dcterms:created>
  <dcterms:modified xsi:type="dcterms:W3CDTF">2025-06-04T11:13:38Z</dcterms:modified>
</cp:coreProperties>
</file>