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90" r:id="rId2"/>
    <p:sldId id="292" r:id="rId3"/>
    <p:sldId id="287" r:id="rId4"/>
    <p:sldId id="286" r:id="rId5"/>
    <p:sldId id="289" r:id="rId6"/>
    <p:sldId id="294" r:id="rId7"/>
  </p:sldIdLst>
  <p:sldSz cx="6858000" cy="125999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D7EE"/>
    <a:srgbClr val="BA7323"/>
    <a:srgbClr val="4A8331"/>
    <a:srgbClr val="741B47"/>
    <a:srgbClr val="3A2177"/>
    <a:srgbClr val="FA796B"/>
    <a:srgbClr val="0000CD"/>
    <a:srgbClr val="80808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17" autoAdjust="0"/>
    <p:restoredTop sz="94660"/>
  </p:normalViewPr>
  <p:slideViewPr>
    <p:cSldViewPr snapToGrid="0">
      <p:cViewPr varScale="1">
        <p:scale>
          <a:sx n="48" d="100"/>
          <a:sy n="48" d="100"/>
        </p:scale>
        <p:origin x="29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062083"/>
            <a:ext cx="5829300" cy="4386662"/>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6617911"/>
            <a:ext cx="5143500" cy="3042080"/>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780C961-19B2-49FF-AF76-EA0A82B29AAC}" type="datetimeFigureOut">
              <a:rPr lang="en-SG" smtClean="0"/>
              <a:t>19/6/2025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685AF4C4-F78C-41CA-8D91-728004F3C960}" type="slidenum">
              <a:rPr lang="en-SG" smtClean="0"/>
              <a:t>‹#›</a:t>
            </a:fld>
            <a:endParaRPr lang="en-SG"/>
          </a:p>
        </p:txBody>
      </p:sp>
    </p:spTree>
    <p:extLst>
      <p:ext uri="{BB962C8B-B14F-4D97-AF65-F5344CB8AC3E}">
        <p14:creationId xmlns:p14="http://schemas.microsoft.com/office/powerpoint/2010/main" val="1263664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80C961-19B2-49FF-AF76-EA0A82B29AAC}" type="datetimeFigureOut">
              <a:rPr lang="en-SG" smtClean="0"/>
              <a:t>19/6/2025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685AF4C4-F78C-41CA-8D91-728004F3C960}" type="slidenum">
              <a:rPr lang="en-SG" smtClean="0"/>
              <a:t>‹#›</a:t>
            </a:fld>
            <a:endParaRPr lang="en-SG"/>
          </a:p>
        </p:txBody>
      </p:sp>
    </p:spTree>
    <p:extLst>
      <p:ext uri="{BB962C8B-B14F-4D97-AF65-F5344CB8AC3E}">
        <p14:creationId xmlns:p14="http://schemas.microsoft.com/office/powerpoint/2010/main" val="4150387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70833"/>
            <a:ext cx="1478756" cy="1067790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670833"/>
            <a:ext cx="4350544" cy="106779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80C961-19B2-49FF-AF76-EA0A82B29AAC}" type="datetimeFigureOut">
              <a:rPr lang="en-SG" smtClean="0"/>
              <a:t>19/6/2025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685AF4C4-F78C-41CA-8D91-728004F3C960}" type="slidenum">
              <a:rPr lang="en-SG" smtClean="0"/>
              <a:t>‹#›</a:t>
            </a:fld>
            <a:endParaRPr lang="en-SG"/>
          </a:p>
        </p:txBody>
      </p:sp>
    </p:spTree>
    <p:extLst>
      <p:ext uri="{BB962C8B-B14F-4D97-AF65-F5344CB8AC3E}">
        <p14:creationId xmlns:p14="http://schemas.microsoft.com/office/powerpoint/2010/main" val="635658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80C961-19B2-49FF-AF76-EA0A82B29AAC}" type="datetimeFigureOut">
              <a:rPr lang="en-SG" smtClean="0"/>
              <a:t>19/6/2025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685AF4C4-F78C-41CA-8D91-728004F3C960}" type="slidenum">
              <a:rPr lang="en-SG" smtClean="0"/>
              <a:t>‹#›</a:t>
            </a:fld>
            <a:endParaRPr lang="en-SG"/>
          </a:p>
        </p:txBody>
      </p:sp>
    </p:spTree>
    <p:extLst>
      <p:ext uri="{BB962C8B-B14F-4D97-AF65-F5344CB8AC3E}">
        <p14:creationId xmlns:p14="http://schemas.microsoft.com/office/powerpoint/2010/main" val="3943963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141251"/>
            <a:ext cx="5915025" cy="5241244"/>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8432079"/>
            <a:ext cx="5915025" cy="2756246"/>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780C961-19B2-49FF-AF76-EA0A82B29AAC}" type="datetimeFigureOut">
              <a:rPr lang="en-SG" smtClean="0"/>
              <a:t>19/6/2025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685AF4C4-F78C-41CA-8D91-728004F3C960}" type="slidenum">
              <a:rPr lang="en-SG" smtClean="0"/>
              <a:t>‹#›</a:t>
            </a:fld>
            <a:endParaRPr lang="en-SG"/>
          </a:p>
        </p:txBody>
      </p:sp>
    </p:spTree>
    <p:extLst>
      <p:ext uri="{BB962C8B-B14F-4D97-AF65-F5344CB8AC3E}">
        <p14:creationId xmlns:p14="http://schemas.microsoft.com/office/powerpoint/2010/main" val="2413334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3354163"/>
            <a:ext cx="2914650" cy="799457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3354163"/>
            <a:ext cx="2914650" cy="799457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780C961-19B2-49FF-AF76-EA0A82B29AAC}" type="datetimeFigureOut">
              <a:rPr lang="en-SG" smtClean="0"/>
              <a:t>19/6/2025</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685AF4C4-F78C-41CA-8D91-728004F3C960}" type="slidenum">
              <a:rPr lang="en-SG" smtClean="0"/>
              <a:t>‹#›</a:t>
            </a:fld>
            <a:endParaRPr lang="en-SG"/>
          </a:p>
        </p:txBody>
      </p:sp>
    </p:spTree>
    <p:extLst>
      <p:ext uri="{BB962C8B-B14F-4D97-AF65-F5344CB8AC3E}">
        <p14:creationId xmlns:p14="http://schemas.microsoft.com/office/powerpoint/2010/main" val="986434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70836"/>
            <a:ext cx="5915025" cy="243541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3088748"/>
            <a:ext cx="2901255" cy="1513748"/>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72381" y="4602496"/>
            <a:ext cx="2901255" cy="676957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3088748"/>
            <a:ext cx="2915543" cy="1513748"/>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3471863" y="4602496"/>
            <a:ext cx="2915543" cy="676957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780C961-19B2-49FF-AF76-EA0A82B29AAC}" type="datetimeFigureOut">
              <a:rPr lang="en-SG" smtClean="0"/>
              <a:t>19/6/2025</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685AF4C4-F78C-41CA-8D91-728004F3C960}" type="slidenum">
              <a:rPr lang="en-SG" smtClean="0"/>
              <a:t>‹#›</a:t>
            </a:fld>
            <a:endParaRPr lang="en-SG"/>
          </a:p>
        </p:txBody>
      </p:sp>
    </p:spTree>
    <p:extLst>
      <p:ext uri="{BB962C8B-B14F-4D97-AF65-F5344CB8AC3E}">
        <p14:creationId xmlns:p14="http://schemas.microsoft.com/office/powerpoint/2010/main" val="792306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780C961-19B2-49FF-AF76-EA0A82B29AAC}" type="datetimeFigureOut">
              <a:rPr lang="en-SG" smtClean="0"/>
              <a:t>19/6/2025</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685AF4C4-F78C-41CA-8D91-728004F3C960}" type="slidenum">
              <a:rPr lang="en-SG" smtClean="0"/>
              <a:t>‹#›</a:t>
            </a:fld>
            <a:endParaRPr lang="en-SG"/>
          </a:p>
        </p:txBody>
      </p:sp>
    </p:spTree>
    <p:extLst>
      <p:ext uri="{BB962C8B-B14F-4D97-AF65-F5344CB8AC3E}">
        <p14:creationId xmlns:p14="http://schemas.microsoft.com/office/powerpoint/2010/main" val="3093031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80C961-19B2-49FF-AF76-EA0A82B29AAC}" type="datetimeFigureOut">
              <a:rPr lang="en-SG" smtClean="0"/>
              <a:t>19/6/2025</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685AF4C4-F78C-41CA-8D91-728004F3C960}" type="slidenum">
              <a:rPr lang="en-SG" smtClean="0"/>
              <a:t>‹#›</a:t>
            </a:fld>
            <a:endParaRPr lang="en-SG"/>
          </a:p>
        </p:txBody>
      </p:sp>
    </p:spTree>
    <p:extLst>
      <p:ext uri="{BB962C8B-B14F-4D97-AF65-F5344CB8AC3E}">
        <p14:creationId xmlns:p14="http://schemas.microsoft.com/office/powerpoint/2010/main" val="2723458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39999"/>
            <a:ext cx="2211884" cy="2939997"/>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814168"/>
            <a:ext cx="3471863" cy="895415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3779996"/>
            <a:ext cx="2211884" cy="700291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780C961-19B2-49FF-AF76-EA0A82B29AAC}" type="datetimeFigureOut">
              <a:rPr lang="en-SG" smtClean="0"/>
              <a:t>19/6/2025</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685AF4C4-F78C-41CA-8D91-728004F3C960}" type="slidenum">
              <a:rPr lang="en-SG" smtClean="0"/>
              <a:t>‹#›</a:t>
            </a:fld>
            <a:endParaRPr lang="en-SG"/>
          </a:p>
        </p:txBody>
      </p:sp>
    </p:spTree>
    <p:extLst>
      <p:ext uri="{BB962C8B-B14F-4D97-AF65-F5344CB8AC3E}">
        <p14:creationId xmlns:p14="http://schemas.microsoft.com/office/powerpoint/2010/main" val="1185832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39999"/>
            <a:ext cx="2211884" cy="2939997"/>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814168"/>
            <a:ext cx="3471863" cy="8954158"/>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72381" y="3779996"/>
            <a:ext cx="2211884" cy="700291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780C961-19B2-49FF-AF76-EA0A82B29AAC}" type="datetimeFigureOut">
              <a:rPr lang="en-SG" smtClean="0"/>
              <a:t>19/6/2025</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685AF4C4-F78C-41CA-8D91-728004F3C960}" type="slidenum">
              <a:rPr lang="en-SG" smtClean="0"/>
              <a:t>‹#›</a:t>
            </a:fld>
            <a:endParaRPr lang="en-SG"/>
          </a:p>
        </p:txBody>
      </p:sp>
    </p:spTree>
    <p:extLst>
      <p:ext uri="{BB962C8B-B14F-4D97-AF65-F5344CB8AC3E}">
        <p14:creationId xmlns:p14="http://schemas.microsoft.com/office/powerpoint/2010/main" val="1658641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70836"/>
            <a:ext cx="5915025" cy="243541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3354163"/>
            <a:ext cx="5915025" cy="799457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11678325"/>
            <a:ext cx="1543050" cy="670833"/>
          </a:xfrm>
          <a:prstGeom prst="rect">
            <a:avLst/>
          </a:prstGeom>
        </p:spPr>
        <p:txBody>
          <a:bodyPr vert="horz" lIns="91440" tIns="45720" rIns="91440" bIns="45720" rtlCol="0" anchor="ctr"/>
          <a:lstStyle>
            <a:lvl1pPr algn="l">
              <a:defRPr sz="900">
                <a:solidFill>
                  <a:schemeClr val="tx1">
                    <a:tint val="75000"/>
                  </a:schemeClr>
                </a:solidFill>
              </a:defRPr>
            </a:lvl1pPr>
          </a:lstStyle>
          <a:p>
            <a:fld id="{0780C961-19B2-49FF-AF76-EA0A82B29AAC}" type="datetimeFigureOut">
              <a:rPr lang="en-SG" smtClean="0"/>
              <a:t>19/6/2025</a:t>
            </a:fld>
            <a:endParaRPr lang="en-SG"/>
          </a:p>
        </p:txBody>
      </p:sp>
      <p:sp>
        <p:nvSpPr>
          <p:cNvPr id="5" name="Footer Placeholder 4"/>
          <p:cNvSpPr>
            <a:spLocks noGrp="1"/>
          </p:cNvSpPr>
          <p:nvPr>
            <p:ph type="ftr" sz="quarter" idx="3"/>
          </p:nvPr>
        </p:nvSpPr>
        <p:spPr>
          <a:xfrm>
            <a:off x="2271713" y="11678325"/>
            <a:ext cx="2314575" cy="670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4843463" y="11678325"/>
            <a:ext cx="1543050" cy="670833"/>
          </a:xfrm>
          <a:prstGeom prst="rect">
            <a:avLst/>
          </a:prstGeom>
        </p:spPr>
        <p:txBody>
          <a:bodyPr vert="horz" lIns="91440" tIns="45720" rIns="91440" bIns="45720" rtlCol="0" anchor="ctr"/>
          <a:lstStyle>
            <a:lvl1pPr algn="r">
              <a:defRPr sz="900">
                <a:solidFill>
                  <a:schemeClr val="tx1">
                    <a:tint val="75000"/>
                  </a:schemeClr>
                </a:solidFill>
              </a:defRPr>
            </a:lvl1pPr>
          </a:lstStyle>
          <a:p>
            <a:fld id="{685AF4C4-F78C-41CA-8D91-728004F3C960}" type="slidenum">
              <a:rPr lang="en-SG" smtClean="0"/>
              <a:t>‹#›</a:t>
            </a:fld>
            <a:endParaRPr lang="en-SG"/>
          </a:p>
        </p:txBody>
      </p:sp>
    </p:spTree>
    <p:extLst>
      <p:ext uri="{BB962C8B-B14F-4D97-AF65-F5344CB8AC3E}">
        <p14:creationId xmlns:p14="http://schemas.microsoft.com/office/powerpoint/2010/main" val="29412966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18" Type="http://schemas.openxmlformats.org/officeDocument/2006/relationships/image" Target="../media/image20.jpeg"/><Relationship Id="rId3" Type="http://schemas.openxmlformats.org/officeDocument/2006/relationships/image" Target="../media/image5.jpeg"/><Relationship Id="rId21" Type="http://schemas.openxmlformats.org/officeDocument/2006/relationships/image" Target="../media/image23.jpeg"/><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jpeg"/><Relationship Id="rId25" Type="http://schemas.openxmlformats.org/officeDocument/2006/relationships/image" Target="../media/image27.jpeg"/><Relationship Id="rId2" Type="http://schemas.openxmlformats.org/officeDocument/2006/relationships/image" Target="../media/image4.jpeg"/><Relationship Id="rId16" Type="http://schemas.openxmlformats.org/officeDocument/2006/relationships/image" Target="../media/image18.jpeg"/><Relationship Id="rId20"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24" Type="http://schemas.openxmlformats.org/officeDocument/2006/relationships/image" Target="../media/image26.jpeg"/><Relationship Id="rId5" Type="http://schemas.openxmlformats.org/officeDocument/2006/relationships/image" Target="../media/image7.jpeg"/><Relationship Id="rId15" Type="http://schemas.openxmlformats.org/officeDocument/2006/relationships/image" Target="../media/image17.jpeg"/><Relationship Id="rId23" Type="http://schemas.openxmlformats.org/officeDocument/2006/relationships/image" Target="../media/image25.jpeg"/><Relationship Id="rId10" Type="http://schemas.openxmlformats.org/officeDocument/2006/relationships/image" Target="../media/image12.jpeg"/><Relationship Id="rId19" Type="http://schemas.openxmlformats.org/officeDocument/2006/relationships/image" Target="../media/image21.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eg"/><Relationship Id="rId22" Type="http://schemas.openxmlformats.org/officeDocument/2006/relationships/image" Target="../media/image24.jpe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Supplementary Figures</a:t>
            </a:r>
            <a:endParaRPr lang="en-SG" dirty="0"/>
          </a:p>
        </p:txBody>
      </p:sp>
      <p:sp>
        <p:nvSpPr>
          <p:cNvPr id="3" name="AutoShape 2" descr="https://lh7-rt.googleusercontent.com/docsz/AD_4nXfJLrY5817se9q5nZJVf-bXEA0dxfi1EMMz3CUWv9A_FOp4uw0Gi5JUr0bHogpKc0lWkhOm95JKv4jNdHEeQEvse1_KbcX05wwvOgk3W4APmVpR10o11kLJzH8Cjz_HqwjPPcXxGjWkCNc4-PPjuN0vWuw?key=9TPknoVdwbd_hPymV1EKaA"/>
          <p:cNvSpPr>
            <a:spLocks noChangeAspect="1" noChangeArrowheads="1"/>
          </p:cNvSpPr>
          <p:nvPr/>
        </p:nvSpPr>
        <p:spPr bwMode="auto">
          <a:xfrm>
            <a:off x="34925" y="-84138"/>
            <a:ext cx="5810250" cy="1266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SG"/>
          </a:p>
        </p:txBody>
      </p:sp>
    </p:spTree>
    <p:extLst>
      <p:ext uri="{BB962C8B-B14F-4D97-AF65-F5344CB8AC3E}">
        <p14:creationId xmlns:p14="http://schemas.microsoft.com/office/powerpoint/2010/main" val="3285708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8548" y="192504"/>
            <a:ext cx="995722" cy="369332"/>
          </a:xfrm>
          <a:prstGeom prst="rect">
            <a:avLst/>
          </a:prstGeom>
          <a:noFill/>
        </p:spPr>
        <p:txBody>
          <a:bodyPr wrap="none" rtlCol="0">
            <a:spAutoFit/>
          </a:bodyPr>
          <a:lstStyle/>
          <a:p>
            <a:r>
              <a:rPr lang="en-GB" dirty="0" smtClean="0">
                <a:latin typeface="Times New Roman" panose="02020603050405020304" pitchFamily="18" charset="0"/>
                <a:cs typeface="Times New Roman" panose="02020603050405020304" pitchFamily="18" charset="0"/>
              </a:rPr>
              <a:t>Table S1</a:t>
            </a:r>
            <a:endParaRPr lang="en-SG"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72440" y="5278914"/>
            <a:ext cx="5913120" cy="2042160"/>
          </a:xfrm>
          <a:prstGeom prst="rect">
            <a:avLst/>
          </a:prstGeom>
        </p:spPr>
      </p:pic>
      <p:sp>
        <p:nvSpPr>
          <p:cNvPr id="7" name="Rectangle 6"/>
          <p:cNvSpPr/>
          <p:nvPr/>
        </p:nvSpPr>
        <p:spPr>
          <a:xfrm>
            <a:off x="706409" y="7953216"/>
            <a:ext cx="6497052" cy="646331"/>
          </a:xfrm>
          <a:prstGeom prst="rect">
            <a:avLst/>
          </a:prstGeom>
        </p:spPr>
        <p:txBody>
          <a:bodyPr wrap="square">
            <a:spAutoFit/>
          </a:bodyPr>
          <a:lstStyle/>
          <a:p>
            <a:pPr algn="just"/>
            <a:r>
              <a:rPr lang="en-GB" sz="1200" i="1" smtClean="0">
                <a:solidFill>
                  <a:srgbClr val="212529"/>
                </a:solidFill>
                <a:latin typeface="Times New Roman" panose="02020603050405020304" pitchFamily="18" charset="0"/>
              </a:rPr>
              <a:t>Table.S1</a:t>
            </a:r>
            <a:r>
              <a:rPr lang="en-GB" sz="1200" dirty="0">
                <a:solidFill>
                  <a:srgbClr val="212529"/>
                </a:solidFill>
                <a:latin typeface="Times New Roman" panose="02020603050405020304" pitchFamily="18" charset="0"/>
              </a:rPr>
              <a:t> shows the validation tests of minimum sampling volume on the Auto-</a:t>
            </a:r>
            <a:r>
              <a:rPr lang="en-GB" sz="1200" dirty="0" err="1">
                <a:solidFill>
                  <a:srgbClr val="212529"/>
                </a:solidFill>
                <a:latin typeface="Times New Roman" panose="02020603050405020304" pitchFamily="18" charset="0"/>
              </a:rPr>
              <a:t>CeSS</a:t>
            </a:r>
            <a:endParaRPr lang="en-GB" sz="1200" dirty="0"/>
          </a:p>
          <a:p>
            <a:r>
              <a:rPr lang="en-GB" sz="1200" dirty="0"/>
              <a:t/>
            </a:r>
            <a:br>
              <a:rPr lang="en-GB" sz="1200" dirty="0"/>
            </a:br>
            <a:endParaRPr lang="en-SG" sz="1200" dirty="0"/>
          </a:p>
        </p:txBody>
      </p:sp>
    </p:spTree>
    <p:extLst>
      <p:ext uri="{BB962C8B-B14F-4D97-AF65-F5344CB8AC3E}">
        <p14:creationId xmlns:p14="http://schemas.microsoft.com/office/powerpoint/2010/main" val="12976562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8548" y="192504"/>
            <a:ext cx="1024639" cy="369332"/>
          </a:xfrm>
          <a:prstGeom prst="rect">
            <a:avLst/>
          </a:prstGeom>
          <a:noFill/>
        </p:spPr>
        <p:txBody>
          <a:bodyPr wrap="none" rtlCol="0">
            <a:spAutoFit/>
          </a:bodyPr>
          <a:lstStyle/>
          <a:p>
            <a:r>
              <a:rPr lang="en-GB" dirty="0" smtClean="0">
                <a:latin typeface="Times New Roman" panose="02020603050405020304" pitchFamily="18" charset="0"/>
                <a:cs typeface="Times New Roman" panose="02020603050405020304" pitchFamily="18" charset="0"/>
              </a:rPr>
              <a:t>Fig. S1.1</a:t>
            </a:r>
            <a:endParaRPr lang="en-SG" dirty="0">
              <a:latin typeface="Times New Roman" panose="02020603050405020304" pitchFamily="18" charset="0"/>
              <a:cs typeface="Times New Roman" panose="02020603050405020304" pitchFamily="18" charset="0"/>
            </a:endParaRPr>
          </a:p>
        </p:txBody>
      </p:sp>
      <p:sp>
        <p:nvSpPr>
          <p:cNvPr id="6" name="Rectangle 5"/>
          <p:cNvSpPr/>
          <p:nvPr/>
        </p:nvSpPr>
        <p:spPr>
          <a:xfrm>
            <a:off x="159780" y="7878942"/>
            <a:ext cx="6252972" cy="2492990"/>
          </a:xfrm>
          <a:prstGeom prst="rect">
            <a:avLst/>
          </a:prstGeom>
        </p:spPr>
        <p:txBody>
          <a:bodyPr wrap="square">
            <a:spAutoFit/>
          </a:bodyPr>
          <a:lstStyle/>
          <a:p>
            <a:pPr algn="just"/>
            <a:r>
              <a:rPr lang="en-GB" sz="1200" i="1" dirty="0">
                <a:solidFill>
                  <a:srgbClr val="212529"/>
                </a:solidFill>
                <a:latin typeface="Times New Roman" panose="02020603050405020304" pitchFamily="18" charset="0"/>
              </a:rPr>
              <a:t>Fig. </a:t>
            </a:r>
            <a:r>
              <a:rPr lang="en-GB" sz="1200" i="1" dirty="0" smtClean="0">
                <a:solidFill>
                  <a:srgbClr val="212529"/>
                </a:solidFill>
                <a:latin typeface="Times New Roman" panose="02020603050405020304" pitchFamily="18" charset="0"/>
              </a:rPr>
              <a:t>S1.1  </a:t>
            </a:r>
            <a:r>
              <a:rPr lang="en-GB" sz="1200" dirty="0">
                <a:solidFill>
                  <a:srgbClr val="212529"/>
                </a:solidFill>
                <a:latin typeface="Times New Roman" panose="02020603050405020304" pitchFamily="18" charset="0"/>
              </a:rPr>
              <a:t>illustrates the main coding architecture of the master-slave connection between the main GUI code as well as the subsidiary controls encapsulated in rotary.py and sampler.py such as the Initialise and Sample functions. Both of these slave codes are designed to manage a singular hardware object and allows for better encapsulation of individual functionalities and processes. The master code called </a:t>
            </a:r>
            <a:r>
              <a:rPr lang="en-GB" sz="1200" dirty="0" err="1">
                <a:solidFill>
                  <a:srgbClr val="212529"/>
                </a:solidFill>
                <a:latin typeface="Times New Roman" panose="02020603050405020304" pitchFamily="18" charset="0"/>
              </a:rPr>
              <a:t>mainGUI</a:t>
            </a:r>
            <a:r>
              <a:rPr lang="en-GB" sz="1200" dirty="0">
                <a:solidFill>
                  <a:srgbClr val="212529"/>
                </a:solidFill>
                <a:latin typeface="Times New Roman" panose="02020603050405020304" pitchFamily="18" charset="0"/>
              </a:rPr>
              <a:t>() manages the control of variables and overall timings of each function, as well as more complex outputs that require the use of specific functions from each respective slave in rotary.py and sampler.py. These outputs are then displayed on the front end as an executable application managed by another slave code called </a:t>
            </a:r>
            <a:r>
              <a:rPr lang="en-GB" sz="1200" dirty="0" err="1">
                <a:solidFill>
                  <a:srgbClr val="212529"/>
                </a:solidFill>
                <a:latin typeface="Times New Roman" panose="02020603050405020304" pitchFamily="18" charset="0"/>
              </a:rPr>
              <a:t>mainGUI.ui</a:t>
            </a:r>
            <a:r>
              <a:rPr lang="en-GB" sz="1200" dirty="0">
                <a:solidFill>
                  <a:srgbClr val="212529"/>
                </a:solidFill>
                <a:latin typeface="Times New Roman" panose="02020603050405020304" pitchFamily="18" charset="0"/>
              </a:rPr>
              <a:t> which contains the formatting code for display while also taking in user input. Flowcharts were drawn using </a:t>
            </a:r>
            <a:r>
              <a:rPr lang="en-GB" sz="1200" dirty="0" smtClean="0">
                <a:solidFill>
                  <a:srgbClr val="212529"/>
                </a:solidFill>
                <a:latin typeface="Times New Roman" panose="02020603050405020304" pitchFamily="18" charset="0"/>
              </a:rPr>
              <a:t>www.drawio.com.</a:t>
            </a:r>
            <a:endParaRPr lang="en-GB" sz="1200" dirty="0">
              <a:solidFill>
                <a:srgbClr val="212529"/>
              </a:solidFill>
              <a:latin typeface="Times New Roman" panose="02020603050405020304" pitchFamily="18" charset="0"/>
            </a:endParaRPr>
          </a:p>
          <a:p>
            <a:pPr algn="just"/>
            <a:endParaRPr lang="en-GB" sz="1200" dirty="0" smtClean="0">
              <a:solidFill>
                <a:srgbClr val="212529"/>
              </a:solidFill>
              <a:latin typeface="Times New Roman" panose="02020603050405020304" pitchFamily="18" charset="0"/>
            </a:endParaRPr>
          </a:p>
          <a:p>
            <a:pPr algn="just"/>
            <a:r>
              <a:rPr lang="en-GB" sz="1200" dirty="0"/>
              <a:t/>
            </a:r>
            <a:br>
              <a:rPr lang="en-GB" sz="1200" dirty="0"/>
            </a:br>
            <a:endParaRPr lang="en-SG" sz="12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748" y="4588351"/>
            <a:ext cx="4371975" cy="3057525"/>
          </a:xfrm>
          <a:prstGeom prst="rect">
            <a:avLst/>
          </a:prstGeom>
        </p:spPr>
      </p:pic>
    </p:spTree>
    <p:extLst>
      <p:ext uri="{BB962C8B-B14F-4D97-AF65-F5344CB8AC3E}">
        <p14:creationId xmlns:p14="http://schemas.microsoft.com/office/powerpoint/2010/main" val="2025004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8548" y="192504"/>
            <a:ext cx="1024639" cy="369332"/>
          </a:xfrm>
          <a:prstGeom prst="rect">
            <a:avLst/>
          </a:prstGeom>
          <a:noFill/>
        </p:spPr>
        <p:txBody>
          <a:bodyPr wrap="none" rtlCol="0">
            <a:spAutoFit/>
          </a:bodyPr>
          <a:lstStyle/>
          <a:p>
            <a:r>
              <a:rPr lang="en-GB" dirty="0" smtClean="0">
                <a:latin typeface="Times New Roman" panose="02020603050405020304" pitchFamily="18" charset="0"/>
                <a:cs typeface="Times New Roman" panose="02020603050405020304" pitchFamily="18" charset="0"/>
              </a:rPr>
              <a:t>Fig. S1.2</a:t>
            </a:r>
            <a:endParaRPr lang="en-SG" dirty="0">
              <a:latin typeface="Times New Roman" panose="02020603050405020304" pitchFamily="18" charset="0"/>
              <a:cs typeface="Times New Roman" panose="02020603050405020304" pitchFamily="18" charset="0"/>
            </a:endParaRPr>
          </a:p>
        </p:txBody>
      </p:sp>
      <p:sp>
        <p:nvSpPr>
          <p:cNvPr id="6" name="Rectangle 5"/>
          <p:cNvSpPr/>
          <p:nvPr/>
        </p:nvSpPr>
        <p:spPr>
          <a:xfrm>
            <a:off x="159780" y="8122782"/>
            <a:ext cx="6252972" cy="2123658"/>
          </a:xfrm>
          <a:prstGeom prst="rect">
            <a:avLst/>
          </a:prstGeom>
        </p:spPr>
        <p:txBody>
          <a:bodyPr wrap="square">
            <a:spAutoFit/>
          </a:bodyPr>
          <a:lstStyle/>
          <a:p>
            <a:pPr algn="just"/>
            <a:r>
              <a:rPr lang="en-GB" sz="1200" i="1" dirty="0">
                <a:solidFill>
                  <a:srgbClr val="212529"/>
                </a:solidFill>
                <a:latin typeface="Times New Roman" panose="02020603050405020304" pitchFamily="18" charset="0"/>
              </a:rPr>
              <a:t>Fig. S1.2 </a:t>
            </a:r>
            <a:r>
              <a:rPr lang="en-GB" sz="1200" dirty="0">
                <a:solidFill>
                  <a:srgbClr val="212529"/>
                </a:solidFill>
                <a:latin typeface="Times New Roman" panose="02020603050405020304" pitchFamily="18" charset="0"/>
              </a:rPr>
              <a:t>illustrates the coding structure in </a:t>
            </a:r>
            <a:r>
              <a:rPr lang="en-GB" sz="1200" dirty="0" err="1">
                <a:solidFill>
                  <a:srgbClr val="212529"/>
                </a:solidFill>
                <a:latin typeface="Times New Roman" panose="02020603050405020304" pitchFamily="18" charset="0"/>
              </a:rPr>
              <a:t>mainGUI</a:t>
            </a:r>
            <a:r>
              <a:rPr lang="en-GB" sz="1200" dirty="0">
                <a:solidFill>
                  <a:srgbClr val="212529"/>
                </a:solidFill>
                <a:latin typeface="Times New Roman" panose="02020603050405020304" pitchFamily="18" charset="0"/>
              </a:rPr>
              <a:t>() that enables the “one-click” sampling process flow, describing the interactions between the inputs provided by the user through the main code and then passed onto the Arduino microcontroller which executes the functions accordingly. The methods of executing  two crucial Arduino specific functions are shown here, namely </a:t>
            </a:r>
            <a:r>
              <a:rPr lang="en-GB" sz="1200" dirty="0" err="1">
                <a:solidFill>
                  <a:srgbClr val="212529"/>
                </a:solidFill>
                <a:latin typeface="Times New Roman" panose="02020603050405020304" pitchFamily="18" charset="0"/>
              </a:rPr>
              <a:t>sampleCells</a:t>
            </a:r>
            <a:r>
              <a:rPr lang="en-GB" sz="1200" dirty="0">
                <a:solidFill>
                  <a:srgbClr val="212529"/>
                </a:solidFill>
                <a:latin typeface="Times New Roman" panose="02020603050405020304" pitchFamily="18" charset="0"/>
              </a:rPr>
              <a:t>() and </a:t>
            </a:r>
            <a:r>
              <a:rPr lang="en-GB" sz="1200" dirty="0" err="1">
                <a:solidFill>
                  <a:srgbClr val="212529"/>
                </a:solidFill>
                <a:latin typeface="Times New Roman" panose="02020603050405020304" pitchFamily="18" charset="0"/>
              </a:rPr>
              <a:t>washAndPurge</a:t>
            </a:r>
            <a:r>
              <a:rPr lang="en-GB" sz="1200" dirty="0">
                <a:solidFill>
                  <a:srgbClr val="212529"/>
                </a:solidFill>
                <a:latin typeface="Times New Roman" panose="02020603050405020304" pitchFamily="18" charset="0"/>
              </a:rPr>
              <a:t>(). Multiple timers and tracking variables act as triggers in the main code to sequentially proceed with each of these functions as part of a 3-step sampling sequence,  ensuring  that the whole process flows smoothly till the end of the experiment. Fail safes are also designed into each function and will be triggered after an unexpectedly long wait time to prevent infinite looping. Flowcharts were drawn using </a:t>
            </a:r>
            <a:r>
              <a:rPr lang="en-GB" sz="1200" dirty="0" smtClean="0">
                <a:solidFill>
                  <a:srgbClr val="212529"/>
                </a:solidFill>
                <a:latin typeface="Times New Roman" panose="02020603050405020304" pitchFamily="18" charset="0"/>
              </a:rPr>
              <a:t>www.drawio.com. </a:t>
            </a:r>
          </a:p>
          <a:p>
            <a:pPr algn="just"/>
            <a:r>
              <a:rPr lang="en-GB" sz="1200" dirty="0"/>
              <a:t/>
            </a:r>
            <a:br>
              <a:rPr lang="en-GB" sz="1200" dirty="0"/>
            </a:br>
            <a:endParaRPr lang="en-SG" sz="1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441" y="2335392"/>
            <a:ext cx="5581650" cy="5543550"/>
          </a:xfrm>
          <a:prstGeom prst="rect">
            <a:avLst/>
          </a:prstGeom>
        </p:spPr>
      </p:pic>
    </p:spTree>
    <p:extLst>
      <p:ext uri="{BB962C8B-B14F-4D97-AF65-F5344CB8AC3E}">
        <p14:creationId xmlns:p14="http://schemas.microsoft.com/office/powerpoint/2010/main" val="24887083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8548" y="192504"/>
            <a:ext cx="851515" cy="369332"/>
          </a:xfrm>
          <a:prstGeom prst="rect">
            <a:avLst/>
          </a:prstGeom>
          <a:noFill/>
        </p:spPr>
        <p:txBody>
          <a:bodyPr wrap="none" rtlCol="0">
            <a:spAutoFit/>
          </a:bodyPr>
          <a:lstStyle/>
          <a:p>
            <a:r>
              <a:rPr lang="en-GB" dirty="0" smtClean="0">
                <a:latin typeface="Times New Roman" panose="02020603050405020304" pitchFamily="18" charset="0"/>
                <a:cs typeface="Times New Roman" panose="02020603050405020304" pitchFamily="18" charset="0"/>
              </a:rPr>
              <a:t>Fig. S2</a:t>
            </a:r>
            <a:endParaRPr lang="en-SG" dirty="0">
              <a:latin typeface="Times New Roman" panose="02020603050405020304" pitchFamily="18" charset="0"/>
              <a:cs typeface="Times New Roman" panose="02020603050405020304" pitchFamily="18" charset="0"/>
            </a:endParaRPr>
          </a:p>
        </p:txBody>
      </p:sp>
      <p:sp>
        <p:nvSpPr>
          <p:cNvPr id="6" name="Rectangle 5"/>
          <p:cNvSpPr/>
          <p:nvPr/>
        </p:nvSpPr>
        <p:spPr>
          <a:xfrm>
            <a:off x="231386" y="9550739"/>
            <a:ext cx="6252972" cy="461665"/>
          </a:xfrm>
          <a:prstGeom prst="rect">
            <a:avLst/>
          </a:prstGeom>
        </p:spPr>
        <p:txBody>
          <a:bodyPr wrap="square">
            <a:spAutoFit/>
          </a:bodyPr>
          <a:lstStyle/>
          <a:p>
            <a:pPr algn="just"/>
            <a:r>
              <a:rPr lang="en-GB" sz="1200" i="1" dirty="0" smtClean="0">
                <a:solidFill>
                  <a:srgbClr val="212529"/>
                </a:solidFill>
                <a:latin typeface="Times New Roman" panose="02020603050405020304" pitchFamily="18" charset="0"/>
              </a:rPr>
              <a:t>Fig</a:t>
            </a:r>
            <a:r>
              <a:rPr lang="en-GB" sz="1200" i="1" dirty="0">
                <a:solidFill>
                  <a:srgbClr val="212529"/>
                </a:solidFill>
                <a:latin typeface="Times New Roman" panose="02020603050405020304" pitchFamily="18" charset="0"/>
              </a:rPr>
              <a:t>. S2 </a:t>
            </a:r>
            <a:r>
              <a:rPr lang="en-GB" sz="1200" dirty="0" smtClean="0">
                <a:solidFill>
                  <a:srgbClr val="212529"/>
                </a:solidFill>
                <a:latin typeface="Times New Roman" panose="02020603050405020304" pitchFamily="18" charset="0"/>
              </a:rPr>
              <a:t>illustrates </a:t>
            </a:r>
            <a:r>
              <a:rPr lang="en-GB" sz="1200" dirty="0">
                <a:solidFill>
                  <a:srgbClr val="212529"/>
                </a:solidFill>
                <a:latin typeface="Times New Roman" panose="02020603050405020304" pitchFamily="18" charset="0"/>
              </a:rPr>
              <a:t>the sterility testing procedure conducted using FTM(a) and TSB(b), which maintains a positive control collected on Day 4 for comparison of turbidity levels</a:t>
            </a:r>
            <a:r>
              <a:rPr lang="en-GB" sz="1200" dirty="0" smtClean="0">
                <a:solidFill>
                  <a:srgbClr val="212529"/>
                </a:solidFill>
                <a:latin typeface="Times New Roman" panose="02020603050405020304" pitchFamily="18" charset="0"/>
              </a:rPr>
              <a:t>.</a:t>
            </a:r>
            <a:endParaRPr lang="en-SG" sz="1200" dirty="0"/>
          </a:p>
        </p:txBody>
      </p:sp>
      <p:grpSp>
        <p:nvGrpSpPr>
          <p:cNvPr id="3" name="Group 2"/>
          <p:cNvGrpSpPr/>
          <p:nvPr/>
        </p:nvGrpSpPr>
        <p:grpSpPr>
          <a:xfrm>
            <a:off x="0" y="0"/>
            <a:ext cx="6725332" cy="4624770"/>
            <a:chOff x="-1574158" y="-323373"/>
            <a:chExt cx="10747863" cy="7311818"/>
          </a:xfrm>
        </p:grpSpPr>
        <p:sp>
          <p:nvSpPr>
            <p:cNvPr id="42" name="TextBox 41">
              <a:extLst>
                <a:ext uri="{FF2B5EF4-FFF2-40B4-BE49-F238E27FC236}">
                  <a16:creationId xmlns:a16="http://schemas.microsoft.com/office/drawing/2014/main" id="{CE33E3D1-33A7-56A4-8C65-7C16F4CA8068}"/>
                </a:ext>
              </a:extLst>
            </p:cNvPr>
            <p:cNvSpPr txBox="1"/>
            <p:nvPr/>
          </p:nvSpPr>
          <p:spPr>
            <a:xfrm>
              <a:off x="-1553808" y="3379894"/>
              <a:ext cx="955706" cy="364948"/>
            </a:xfrm>
            <a:prstGeom prst="rect">
              <a:avLst/>
            </a:prstGeom>
            <a:noFill/>
          </p:spPr>
          <p:txBody>
            <a:bodyPr wrap="square" rtlCol="0">
              <a:spAutoFit/>
            </a:bodyPr>
            <a:lstStyle/>
            <a:p>
              <a:pPr algn="ctr"/>
              <a:r>
                <a:rPr lang="en-SG" sz="900" b="1" dirty="0">
                  <a:latin typeface="Times New Roman" panose="02020603050405020304" pitchFamily="18" charset="0"/>
                  <a:ea typeface="Open Sans" panose="020B0606030504020204" pitchFamily="34" charset="0"/>
                  <a:cs typeface="Times New Roman" panose="02020603050405020304" pitchFamily="18" charset="0"/>
                </a:rPr>
                <a:t>Day 4</a:t>
              </a:r>
              <a:endParaRPr lang="en-SG" sz="900" dirty="0">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43" name="TextBox 42">
              <a:extLst>
                <a:ext uri="{FF2B5EF4-FFF2-40B4-BE49-F238E27FC236}">
                  <a16:creationId xmlns:a16="http://schemas.microsoft.com/office/drawing/2014/main" id="{08905AFC-CF1C-FBBB-6881-1C4D85E01DFB}"/>
                </a:ext>
              </a:extLst>
            </p:cNvPr>
            <p:cNvSpPr txBox="1"/>
            <p:nvPr/>
          </p:nvSpPr>
          <p:spPr>
            <a:xfrm>
              <a:off x="-1537625" y="4364294"/>
              <a:ext cx="955706" cy="364948"/>
            </a:xfrm>
            <a:prstGeom prst="rect">
              <a:avLst/>
            </a:prstGeom>
            <a:noFill/>
          </p:spPr>
          <p:txBody>
            <a:bodyPr wrap="square" rtlCol="0">
              <a:spAutoFit/>
            </a:bodyPr>
            <a:lstStyle/>
            <a:p>
              <a:pPr algn="ctr"/>
              <a:r>
                <a:rPr lang="en-SG" sz="900" b="1" dirty="0">
                  <a:latin typeface="Times New Roman" panose="02020603050405020304" pitchFamily="18" charset="0"/>
                  <a:ea typeface="Open Sans" panose="020B0606030504020204" pitchFamily="34" charset="0"/>
                  <a:cs typeface="Times New Roman" panose="02020603050405020304" pitchFamily="18" charset="0"/>
                </a:rPr>
                <a:t>Day 7</a:t>
              </a:r>
              <a:endParaRPr lang="en-SG" sz="900" dirty="0">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44" name="TextBox 43">
              <a:extLst>
                <a:ext uri="{FF2B5EF4-FFF2-40B4-BE49-F238E27FC236}">
                  <a16:creationId xmlns:a16="http://schemas.microsoft.com/office/drawing/2014/main" id="{DF8E0D41-7BAB-6289-1AC1-D0E1D10CF651}"/>
                </a:ext>
              </a:extLst>
            </p:cNvPr>
            <p:cNvSpPr txBox="1"/>
            <p:nvPr/>
          </p:nvSpPr>
          <p:spPr>
            <a:xfrm>
              <a:off x="-1574158" y="5368800"/>
              <a:ext cx="955705" cy="364948"/>
            </a:xfrm>
            <a:prstGeom prst="rect">
              <a:avLst/>
            </a:prstGeom>
            <a:noFill/>
          </p:spPr>
          <p:txBody>
            <a:bodyPr wrap="square" rtlCol="0">
              <a:spAutoFit/>
            </a:bodyPr>
            <a:lstStyle/>
            <a:p>
              <a:pPr algn="ctr"/>
              <a:r>
                <a:rPr lang="en-SG" sz="900" b="1" dirty="0">
                  <a:latin typeface="Times New Roman" panose="02020603050405020304" pitchFamily="18" charset="0"/>
                  <a:ea typeface="Open Sans" panose="020B0606030504020204" pitchFamily="34" charset="0"/>
                  <a:cs typeface="Times New Roman" panose="02020603050405020304" pitchFamily="18" charset="0"/>
                </a:rPr>
                <a:t>Day 10</a:t>
              </a:r>
              <a:endParaRPr lang="en-SG" sz="900" dirty="0">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45" name="TextBox 44">
              <a:extLst>
                <a:ext uri="{FF2B5EF4-FFF2-40B4-BE49-F238E27FC236}">
                  <a16:creationId xmlns:a16="http://schemas.microsoft.com/office/drawing/2014/main" id="{DB24D6F4-3A56-B5AB-CFF0-88031F003E52}"/>
                </a:ext>
              </a:extLst>
            </p:cNvPr>
            <p:cNvSpPr txBox="1"/>
            <p:nvPr/>
          </p:nvSpPr>
          <p:spPr>
            <a:xfrm>
              <a:off x="-1574158" y="6347505"/>
              <a:ext cx="955705" cy="364948"/>
            </a:xfrm>
            <a:prstGeom prst="rect">
              <a:avLst/>
            </a:prstGeom>
            <a:noFill/>
          </p:spPr>
          <p:txBody>
            <a:bodyPr wrap="square" rtlCol="0">
              <a:spAutoFit/>
            </a:bodyPr>
            <a:lstStyle/>
            <a:p>
              <a:pPr algn="ctr"/>
              <a:r>
                <a:rPr lang="en-SG" sz="900" b="1" dirty="0">
                  <a:latin typeface="Times New Roman" panose="02020603050405020304" pitchFamily="18" charset="0"/>
                  <a:ea typeface="Open Sans" panose="020B0606030504020204" pitchFamily="34" charset="0"/>
                  <a:cs typeface="Times New Roman" panose="02020603050405020304" pitchFamily="18" charset="0"/>
                </a:rPr>
                <a:t>Day 14</a:t>
              </a:r>
              <a:endParaRPr lang="en-SG" sz="900" dirty="0">
                <a:latin typeface="Times New Roman" panose="02020603050405020304" pitchFamily="18" charset="0"/>
                <a:ea typeface="Open Sans" panose="020B0606030504020204" pitchFamily="34" charset="0"/>
                <a:cs typeface="Times New Roman" panose="02020603050405020304" pitchFamily="18" charset="0"/>
              </a:endParaRPr>
            </a:p>
          </p:txBody>
        </p:sp>
        <p:grpSp>
          <p:nvGrpSpPr>
            <p:cNvPr id="46" name="Group 45">
              <a:extLst>
                <a:ext uri="{FF2B5EF4-FFF2-40B4-BE49-F238E27FC236}">
                  <a16:creationId xmlns:a16="http://schemas.microsoft.com/office/drawing/2014/main" id="{8D6CD927-F8CA-0805-9108-A502FC18AC25}"/>
                </a:ext>
              </a:extLst>
            </p:cNvPr>
            <p:cNvGrpSpPr/>
            <p:nvPr/>
          </p:nvGrpSpPr>
          <p:grpSpPr>
            <a:xfrm>
              <a:off x="-622459" y="1559921"/>
              <a:ext cx="3882735" cy="5363914"/>
              <a:chOff x="1044481" y="216290"/>
              <a:chExt cx="3281617" cy="4533482"/>
            </a:xfrm>
          </p:grpSpPr>
          <p:pic>
            <p:nvPicPr>
              <p:cNvPr id="47" name="Picture 46">
                <a:extLst>
                  <a:ext uri="{FF2B5EF4-FFF2-40B4-BE49-F238E27FC236}">
                    <a16:creationId xmlns:a16="http://schemas.microsoft.com/office/drawing/2014/main" id="{D4E2DFDB-34D7-275D-5D1B-1B4D981B5F0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507" t="52469" r="5321" b="19174"/>
              <a:stretch/>
            </p:blipFill>
            <p:spPr>
              <a:xfrm>
                <a:off x="1044670" y="1533916"/>
                <a:ext cx="2988866" cy="697208"/>
              </a:xfrm>
              <a:prstGeom prst="rect">
                <a:avLst/>
              </a:prstGeom>
            </p:spPr>
          </p:pic>
          <p:pic>
            <p:nvPicPr>
              <p:cNvPr id="48" name="Picture 47">
                <a:extLst>
                  <a:ext uri="{FF2B5EF4-FFF2-40B4-BE49-F238E27FC236}">
                    <a16:creationId xmlns:a16="http://schemas.microsoft.com/office/drawing/2014/main" id="{6A987E2E-D5DC-6A6D-1388-47FCD311B82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910" t="48927" r="709" b="22343"/>
              <a:stretch/>
            </p:blipFill>
            <p:spPr>
              <a:xfrm>
                <a:off x="1044481" y="2376389"/>
                <a:ext cx="2989055" cy="697208"/>
              </a:xfrm>
              <a:prstGeom prst="rect">
                <a:avLst/>
              </a:prstGeom>
            </p:spPr>
          </p:pic>
          <p:pic>
            <p:nvPicPr>
              <p:cNvPr id="49" name="Picture 48">
                <a:extLst>
                  <a:ext uri="{FF2B5EF4-FFF2-40B4-BE49-F238E27FC236}">
                    <a16:creationId xmlns:a16="http://schemas.microsoft.com/office/drawing/2014/main" id="{D1AF74E4-850D-FD29-A07B-B2CD2189AB0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72" t="49190" r="196" b="21699"/>
              <a:stretch/>
            </p:blipFill>
            <p:spPr>
              <a:xfrm>
                <a:off x="1049884" y="3225380"/>
                <a:ext cx="2983652" cy="697208"/>
              </a:xfrm>
              <a:prstGeom prst="rect">
                <a:avLst/>
              </a:prstGeom>
            </p:spPr>
          </p:pic>
          <p:pic>
            <p:nvPicPr>
              <p:cNvPr id="50" name="Picture 49">
                <a:extLst>
                  <a:ext uri="{FF2B5EF4-FFF2-40B4-BE49-F238E27FC236}">
                    <a16:creationId xmlns:a16="http://schemas.microsoft.com/office/drawing/2014/main" id="{1C486F6B-F13D-363F-781A-390A5F1343D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05" t="52516" r="-158" b="16698"/>
              <a:stretch/>
            </p:blipFill>
            <p:spPr>
              <a:xfrm>
                <a:off x="1045536" y="4052564"/>
                <a:ext cx="2988000" cy="697208"/>
              </a:xfrm>
              <a:prstGeom prst="rect">
                <a:avLst/>
              </a:prstGeom>
            </p:spPr>
          </p:pic>
          <p:sp>
            <p:nvSpPr>
              <p:cNvPr id="51" name="TextBox 50">
                <a:extLst>
                  <a:ext uri="{FF2B5EF4-FFF2-40B4-BE49-F238E27FC236}">
                    <a16:creationId xmlns:a16="http://schemas.microsoft.com/office/drawing/2014/main" id="{84D325AD-EF8C-53C5-4B3C-27F4DC745EE4}"/>
                  </a:ext>
                </a:extLst>
              </p:cNvPr>
              <p:cNvSpPr txBox="1"/>
              <p:nvPr/>
            </p:nvSpPr>
            <p:spPr>
              <a:xfrm rot="18759993">
                <a:off x="976056" y="1003195"/>
                <a:ext cx="990593" cy="311784"/>
              </a:xfrm>
              <a:prstGeom prst="rect">
                <a:avLst/>
              </a:prstGeom>
              <a:noFill/>
            </p:spPr>
            <p:txBody>
              <a:bodyPr wrap="square" rtlCol="0">
                <a:spAutoFit/>
              </a:bodyPr>
              <a:lstStyle/>
              <a:p>
                <a:r>
                  <a:rPr lang="en-SG" sz="900" b="1" dirty="0">
                    <a:latin typeface="Times New Roman" panose="02020603050405020304" pitchFamily="18" charset="0"/>
                    <a:ea typeface="Open Sans" panose="020B0606030504020204" pitchFamily="34" charset="0"/>
                    <a:cs typeface="Times New Roman" panose="02020603050405020304" pitchFamily="18" charset="0"/>
                  </a:rPr>
                  <a:t>Sample 1</a:t>
                </a:r>
                <a:endParaRPr lang="en-SG" sz="900" dirty="0">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52" name="TextBox 51">
                <a:extLst>
                  <a:ext uri="{FF2B5EF4-FFF2-40B4-BE49-F238E27FC236}">
                    <a16:creationId xmlns:a16="http://schemas.microsoft.com/office/drawing/2014/main" id="{53F462B0-3E68-9351-2E2D-B34FC3FFAE60}"/>
                  </a:ext>
                </a:extLst>
              </p:cNvPr>
              <p:cNvSpPr txBox="1"/>
              <p:nvPr/>
            </p:nvSpPr>
            <p:spPr>
              <a:xfrm rot="18759993">
                <a:off x="1456285" y="1015800"/>
                <a:ext cx="956308" cy="311784"/>
              </a:xfrm>
              <a:prstGeom prst="rect">
                <a:avLst/>
              </a:prstGeom>
              <a:noFill/>
            </p:spPr>
            <p:txBody>
              <a:bodyPr wrap="square" rtlCol="0">
                <a:spAutoFit/>
              </a:bodyPr>
              <a:lstStyle/>
              <a:p>
                <a:r>
                  <a:rPr lang="en-SG" sz="900" b="1" dirty="0">
                    <a:latin typeface="Times New Roman" panose="02020603050405020304" pitchFamily="18" charset="0"/>
                    <a:ea typeface="Open Sans" panose="020B0606030504020204" pitchFamily="34" charset="0"/>
                    <a:cs typeface="Times New Roman" panose="02020603050405020304" pitchFamily="18" charset="0"/>
                  </a:rPr>
                  <a:t>Sample 2</a:t>
                </a:r>
                <a:endParaRPr lang="en-SG" sz="900" dirty="0">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53" name="TextBox 52">
                <a:extLst>
                  <a:ext uri="{FF2B5EF4-FFF2-40B4-BE49-F238E27FC236}">
                    <a16:creationId xmlns:a16="http://schemas.microsoft.com/office/drawing/2014/main" id="{BDBE5F1C-4113-FB98-61C6-21813660D97D}"/>
                  </a:ext>
                </a:extLst>
              </p:cNvPr>
              <p:cNvSpPr txBox="1"/>
              <p:nvPr/>
            </p:nvSpPr>
            <p:spPr>
              <a:xfrm rot="18759993">
                <a:off x="1953385" y="1027952"/>
                <a:ext cx="923256" cy="311784"/>
              </a:xfrm>
              <a:prstGeom prst="rect">
                <a:avLst/>
              </a:prstGeom>
              <a:noFill/>
            </p:spPr>
            <p:txBody>
              <a:bodyPr wrap="square" rtlCol="0">
                <a:spAutoFit/>
              </a:bodyPr>
              <a:lstStyle/>
              <a:p>
                <a:r>
                  <a:rPr lang="en-SG" sz="900" b="1" dirty="0">
                    <a:latin typeface="Times New Roman" panose="02020603050405020304" pitchFamily="18" charset="0"/>
                    <a:ea typeface="Open Sans" panose="020B0606030504020204" pitchFamily="34" charset="0"/>
                    <a:cs typeface="Times New Roman" panose="02020603050405020304" pitchFamily="18" charset="0"/>
                  </a:rPr>
                  <a:t>Sample 3</a:t>
                </a:r>
                <a:endParaRPr lang="en-SG" sz="900" dirty="0">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54" name="TextBox 53">
                <a:extLst>
                  <a:ext uri="{FF2B5EF4-FFF2-40B4-BE49-F238E27FC236}">
                    <a16:creationId xmlns:a16="http://schemas.microsoft.com/office/drawing/2014/main" id="{D3257107-EF1B-6880-DD1B-5108D3ED9756}"/>
                  </a:ext>
                </a:extLst>
              </p:cNvPr>
              <p:cNvSpPr txBox="1"/>
              <p:nvPr/>
            </p:nvSpPr>
            <p:spPr>
              <a:xfrm rot="18759993">
                <a:off x="2451338" y="1010780"/>
                <a:ext cx="969964" cy="311784"/>
              </a:xfrm>
              <a:prstGeom prst="rect">
                <a:avLst/>
              </a:prstGeom>
              <a:noFill/>
            </p:spPr>
            <p:txBody>
              <a:bodyPr wrap="square" rtlCol="0">
                <a:spAutoFit/>
              </a:bodyPr>
              <a:lstStyle/>
              <a:p>
                <a:r>
                  <a:rPr lang="en-SG" sz="900" b="1" dirty="0">
                    <a:latin typeface="Times New Roman" panose="02020603050405020304" pitchFamily="18" charset="0"/>
                    <a:ea typeface="Open Sans" panose="020B0606030504020204" pitchFamily="34" charset="0"/>
                    <a:cs typeface="Times New Roman" panose="02020603050405020304" pitchFamily="18" charset="0"/>
                  </a:rPr>
                  <a:t>Sample 4</a:t>
                </a:r>
                <a:endParaRPr lang="en-SG" sz="900" dirty="0">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55" name="TextBox 54">
                <a:extLst>
                  <a:ext uri="{FF2B5EF4-FFF2-40B4-BE49-F238E27FC236}">
                    <a16:creationId xmlns:a16="http://schemas.microsoft.com/office/drawing/2014/main" id="{3850F7C7-F4D1-D30D-1385-5640AAF4D318}"/>
                  </a:ext>
                </a:extLst>
              </p:cNvPr>
              <p:cNvSpPr txBox="1"/>
              <p:nvPr/>
            </p:nvSpPr>
            <p:spPr>
              <a:xfrm rot="18759993">
                <a:off x="2915938" y="819437"/>
                <a:ext cx="1490403" cy="311784"/>
              </a:xfrm>
              <a:prstGeom prst="rect">
                <a:avLst/>
              </a:prstGeom>
              <a:noFill/>
            </p:spPr>
            <p:txBody>
              <a:bodyPr wrap="square" rtlCol="0">
                <a:spAutoFit/>
              </a:bodyPr>
              <a:lstStyle/>
              <a:p>
                <a:r>
                  <a:rPr lang="en-SG" sz="900" b="1" dirty="0">
                    <a:latin typeface="Times New Roman" panose="02020603050405020304" pitchFamily="18" charset="0"/>
                    <a:ea typeface="Open Sans" panose="020B0606030504020204" pitchFamily="34" charset="0"/>
                    <a:cs typeface="Times New Roman" panose="02020603050405020304" pitchFamily="18" charset="0"/>
                  </a:rPr>
                  <a:t>PBS reservoir</a:t>
                </a:r>
                <a:endParaRPr lang="en-SG" sz="900" dirty="0">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56" name="TextBox 55">
                <a:extLst>
                  <a:ext uri="{FF2B5EF4-FFF2-40B4-BE49-F238E27FC236}">
                    <a16:creationId xmlns:a16="http://schemas.microsoft.com/office/drawing/2014/main" id="{42568B4E-BFA7-66C4-069D-64C499D1A345}"/>
                  </a:ext>
                </a:extLst>
              </p:cNvPr>
              <p:cNvSpPr txBox="1"/>
              <p:nvPr/>
            </p:nvSpPr>
            <p:spPr>
              <a:xfrm rot="18759993">
                <a:off x="3417030" y="813574"/>
                <a:ext cx="1506351" cy="311784"/>
              </a:xfrm>
              <a:prstGeom prst="rect">
                <a:avLst/>
              </a:prstGeom>
              <a:noFill/>
            </p:spPr>
            <p:txBody>
              <a:bodyPr wrap="square" rtlCol="0">
                <a:spAutoFit/>
              </a:bodyPr>
              <a:lstStyle/>
              <a:p>
                <a:r>
                  <a:rPr lang="en-SG" sz="900" b="1" dirty="0">
                    <a:latin typeface="Times New Roman" panose="02020603050405020304" pitchFamily="18" charset="0"/>
                    <a:ea typeface="Open Sans" panose="020B0606030504020204" pitchFamily="34" charset="0"/>
                    <a:cs typeface="Times New Roman" panose="02020603050405020304" pitchFamily="18" charset="0"/>
                  </a:rPr>
                  <a:t>Positive control</a:t>
                </a:r>
                <a:endParaRPr lang="en-SG" sz="900" dirty="0">
                  <a:latin typeface="Times New Roman" panose="02020603050405020304" pitchFamily="18" charset="0"/>
                  <a:ea typeface="Open Sans" panose="020B0606030504020204" pitchFamily="34" charset="0"/>
                  <a:cs typeface="Times New Roman" panose="02020603050405020304" pitchFamily="18" charset="0"/>
                </a:endParaRPr>
              </a:p>
            </p:txBody>
          </p:sp>
        </p:grpSp>
        <p:grpSp>
          <p:nvGrpSpPr>
            <p:cNvPr id="57" name="Group 56"/>
            <p:cNvGrpSpPr/>
            <p:nvPr/>
          </p:nvGrpSpPr>
          <p:grpSpPr>
            <a:xfrm>
              <a:off x="6927288" y="1660395"/>
              <a:ext cx="2077179" cy="5328050"/>
              <a:chOff x="8575587" y="517579"/>
              <a:chExt cx="2077179" cy="5328050"/>
            </a:xfrm>
          </p:grpSpPr>
          <p:pic>
            <p:nvPicPr>
              <p:cNvPr id="58" name="Picture 57">
                <a:extLst>
                  <a:ext uri="{FF2B5EF4-FFF2-40B4-BE49-F238E27FC236}">
                    <a16:creationId xmlns:a16="http://schemas.microsoft.com/office/drawing/2014/main" id="{33FA89F3-1590-D452-D60F-B3F00720F19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7026" t="51154" r="6900" b="20565"/>
              <a:stretch/>
            </p:blipFill>
            <p:spPr>
              <a:xfrm>
                <a:off x="8575587" y="1940011"/>
                <a:ext cx="1870230" cy="861001"/>
              </a:xfrm>
              <a:prstGeom prst="rect">
                <a:avLst/>
              </a:prstGeom>
            </p:spPr>
          </p:pic>
          <p:pic>
            <p:nvPicPr>
              <p:cNvPr id="59" name="Picture 58">
                <a:extLst>
                  <a:ext uri="{FF2B5EF4-FFF2-40B4-BE49-F238E27FC236}">
                    <a16:creationId xmlns:a16="http://schemas.microsoft.com/office/drawing/2014/main" id="{7ADC3320-D20E-EA90-295C-D4BDAC97848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6677" t="54666" r="14784" b="8236"/>
              <a:stretch/>
            </p:blipFill>
            <p:spPr>
              <a:xfrm>
                <a:off x="8575587" y="2965622"/>
                <a:ext cx="1870230" cy="888916"/>
              </a:xfrm>
              <a:prstGeom prst="rect">
                <a:avLst/>
              </a:prstGeom>
            </p:spPr>
          </p:pic>
          <p:pic>
            <p:nvPicPr>
              <p:cNvPr id="60" name="Picture 59">
                <a:extLst>
                  <a:ext uri="{FF2B5EF4-FFF2-40B4-BE49-F238E27FC236}">
                    <a16:creationId xmlns:a16="http://schemas.microsoft.com/office/drawing/2014/main" id="{A57E687B-DD90-A3ED-0DB3-037B8099381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7512" t="56982" r="15324" b="11563"/>
              <a:stretch/>
            </p:blipFill>
            <p:spPr>
              <a:xfrm>
                <a:off x="8600301" y="4040659"/>
                <a:ext cx="1845516" cy="761656"/>
              </a:xfrm>
              <a:prstGeom prst="rect">
                <a:avLst/>
              </a:prstGeom>
            </p:spPr>
          </p:pic>
          <p:pic>
            <p:nvPicPr>
              <p:cNvPr id="61" name="Picture 60">
                <a:extLst>
                  <a:ext uri="{FF2B5EF4-FFF2-40B4-BE49-F238E27FC236}">
                    <a16:creationId xmlns:a16="http://schemas.microsoft.com/office/drawing/2014/main" id="{E92F13A9-822F-0247-A739-36D75F31E85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5585" t="52428" r="13302" b="15164"/>
              <a:stretch/>
            </p:blipFill>
            <p:spPr>
              <a:xfrm>
                <a:off x="8625016" y="4979773"/>
                <a:ext cx="1820801" cy="865856"/>
              </a:xfrm>
              <a:prstGeom prst="rect">
                <a:avLst/>
              </a:prstGeom>
            </p:spPr>
          </p:pic>
          <p:sp>
            <p:nvSpPr>
              <p:cNvPr id="62" name="TextBox 61">
                <a:extLst>
                  <a:ext uri="{FF2B5EF4-FFF2-40B4-BE49-F238E27FC236}">
                    <a16:creationId xmlns:a16="http://schemas.microsoft.com/office/drawing/2014/main" id="{E6A18002-FE35-33F1-EB48-6EAB437EEBA0}"/>
                  </a:ext>
                </a:extLst>
              </p:cNvPr>
              <p:cNvSpPr txBox="1"/>
              <p:nvPr/>
            </p:nvSpPr>
            <p:spPr>
              <a:xfrm rot="18759993">
                <a:off x="8429327" y="1122425"/>
                <a:ext cx="1578588" cy="368896"/>
              </a:xfrm>
              <a:prstGeom prst="rect">
                <a:avLst/>
              </a:prstGeom>
              <a:noFill/>
            </p:spPr>
            <p:txBody>
              <a:bodyPr wrap="square" rtlCol="0">
                <a:spAutoFit/>
              </a:bodyPr>
              <a:lstStyle/>
              <a:p>
                <a:r>
                  <a:rPr lang="en-US" sz="900" b="1" dirty="0">
                    <a:latin typeface="Times New Roman" panose="02020603050405020304" pitchFamily="18" charset="0"/>
                    <a:ea typeface="Open Sans" panose="020B0606030504020204" pitchFamily="34" charset="0"/>
                    <a:cs typeface="Times New Roman" panose="02020603050405020304" pitchFamily="18" charset="0"/>
                  </a:rPr>
                  <a:t>Stock PBS</a:t>
                </a:r>
                <a:endParaRPr lang="en-SG" sz="900" dirty="0">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63" name="TextBox 62">
                <a:extLst>
                  <a:ext uri="{FF2B5EF4-FFF2-40B4-BE49-F238E27FC236}">
                    <a16:creationId xmlns:a16="http://schemas.microsoft.com/office/drawing/2014/main" id="{EECC1A74-84CC-3E2C-03E6-41A39475AA88}"/>
                  </a:ext>
                </a:extLst>
              </p:cNvPr>
              <p:cNvSpPr txBox="1"/>
              <p:nvPr/>
            </p:nvSpPr>
            <p:spPr>
              <a:xfrm rot="18759993">
                <a:off x="9054175" y="1137850"/>
                <a:ext cx="1578589" cy="368896"/>
              </a:xfrm>
              <a:prstGeom prst="rect">
                <a:avLst/>
              </a:prstGeom>
              <a:noFill/>
            </p:spPr>
            <p:txBody>
              <a:bodyPr wrap="square" rtlCol="0">
                <a:spAutoFit/>
              </a:bodyPr>
              <a:lstStyle/>
              <a:p>
                <a:r>
                  <a:rPr lang="en-US" sz="900" b="1" dirty="0">
                    <a:latin typeface="Times New Roman" panose="02020603050405020304" pitchFamily="18" charset="0"/>
                    <a:ea typeface="Open Sans" panose="020B0606030504020204" pitchFamily="34" charset="0"/>
                    <a:cs typeface="Times New Roman" panose="02020603050405020304" pitchFamily="18" charset="0"/>
                  </a:rPr>
                  <a:t>PBS waste</a:t>
                </a:r>
                <a:endParaRPr lang="en-SG" sz="900" dirty="0">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64" name="TextBox 63">
                <a:extLst>
                  <a:ext uri="{FF2B5EF4-FFF2-40B4-BE49-F238E27FC236}">
                    <a16:creationId xmlns:a16="http://schemas.microsoft.com/office/drawing/2014/main" id="{91928643-6D6E-40D1-9131-EFF30F3B4D84}"/>
                  </a:ext>
                </a:extLst>
              </p:cNvPr>
              <p:cNvSpPr txBox="1"/>
              <p:nvPr/>
            </p:nvSpPr>
            <p:spPr>
              <a:xfrm rot="18759993">
                <a:off x="9679024" y="1122425"/>
                <a:ext cx="1578588" cy="368896"/>
              </a:xfrm>
              <a:prstGeom prst="rect">
                <a:avLst/>
              </a:prstGeom>
              <a:noFill/>
            </p:spPr>
            <p:txBody>
              <a:bodyPr wrap="square" rtlCol="0">
                <a:spAutoFit/>
              </a:bodyPr>
              <a:lstStyle/>
              <a:p>
                <a:r>
                  <a:rPr lang="en-US" sz="900" b="1" dirty="0">
                    <a:latin typeface="Times New Roman" panose="02020603050405020304" pitchFamily="18" charset="0"/>
                    <a:ea typeface="Open Sans" panose="020B0606030504020204" pitchFamily="34" charset="0"/>
                    <a:cs typeface="Times New Roman" panose="02020603050405020304" pitchFamily="18" charset="0"/>
                  </a:rPr>
                  <a:t>Positive control</a:t>
                </a:r>
                <a:endParaRPr lang="en-SG" sz="900" dirty="0">
                  <a:latin typeface="Times New Roman" panose="02020603050405020304" pitchFamily="18" charset="0"/>
                  <a:ea typeface="Open Sans" panose="020B0606030504020204" pitchFamily="34" charset="0"/>
                  <a:cs typeface="Times New Roman" panose="02020603050405020304" pitchFamily="18" charset="0"/>
                </a:endParaRPr>
              </a:p>
            </p:txBody>
          </p:sp>
        </p:grpSp>
        <p:grpSp>
          <p:nvGrpSpPr>
            <p:cNvPr id="65" name="Group 64">
              <a:extLst>
                <a:ext uri="{FF2B5EF4-FFF2-40B4-BE49-F238E27FC236}">
                  <a16:creationId xmlns:a16="http://schemas.microsoft.com/office/drawing/2014/main" id="{DCBBFD9E-0DD3-B977-1E15-68699BD17AAE}"/>
                </a:ext>
              </a:extLst>
            </p:cNvPr>
            <p:cNvGrpSpPr/>
            <p:nvPr/>
          </p:nvGrpSpPr>
          <p:grpSpPr>
            <a:xfrm>
              <a:off x="3160262" y="-323373"/>
              <a:ext cx="3874501" cy="7303939"/>
              <a:chOff x="4227103" y="-1375435"/>
              <a:chExt cx="3274657" cy="6173155"/>
            </a:xfrm>
          </p:grpSpPr>
          <p:pic>
            <p:nvPicPr>
              <p:cNvPr id="66" name="Picture 65">
                <a:extLst>
                  <a:ext uri="{FF2B5EF4-FFF2-40B4-BE49-F238E27FC236}">
                    <a16:creationId xmlns:a16="http://schemas.microsoft.com/office/drawing/2014/main" id="{7DB40E4C-7BD5-4D3F-2392-7966031205A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5096" t="54445" r="9368" b="18943"/>
              <a:stretch/>
            </p:blipFill>
            <p:spPr>
              <a:xfrm>
                <a:off x="4227103" y="1533916"/>
                <a:ext cx="2988000" cy="697209"/>
              </a:xfrm>
              <a:prstGeom prst="rect">
                <a:avLst/>
              </a:prstGeom>
            </p:spPr>
          </p:pic>
          <p:pic>
            <p:nvPicPr>
              <p:cNvPr id="67" name="Picture 66">
                <a:extLst>
                  <a:ext uri="{FF2B5EF4-FFF2-40B4-BE49-F238E27FC236}">
                    <a16:creationId xmlns:a16="http://schemas.microsoft.com/office/drawing/2014/main" id="{31FBF9E9-BD10-CD6B-D30C-E8B0C48CED1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4144" t="50130" r="1835" b="20619"/>
              <a:stretch/>
            </p:blipFill>
            <p:spPr>
              <a:xfrm>
                <a:off x="4227103" y="2376388"/>
                <a:ext cx="2988000" cy="697210"/>
              </a:xfrm>
              <a:prstGeom prst="rect">
                <a:avLst/>
              </a:prstGeom>
            </p:spPr>
          </p:pic>
          <p:sp>
            <p:nvSpPr>
              <p:cNvPr id="68" name="TextBox 67">
                <a:extLst>
                  <a:ext uri="{FF2B5EF4-FFF2-40B4-BE49-F238E27FC236}">
                    <a16:creationId xmlns:a16="http://schemas.microsoft.com/office/drawing/2014/main" id="{931E2A81-6D58-56FA-9948-3B753AA5095A}"/>
                  </a:ext>
                </a:extLst>
              </p:cNvPr>
              <p:cNvSpPr txBox="1"/>
              <p:nvPr/>
            </p:nvSpPr>
            <p:spPr>
              <a:xfrm rot="18759993">
                <a:off x="4056559" y="688478"/>
                <a:ext cx="1626836" cy="311784"/>
              </a:xfrm>
              <a:prstGeom prst="rect">
                <a:avLst/>
              </a:prstGeom>
              <a:noFill/>
            </p:spPr>
            <p:txBody>
              <a:bodyPr wrap="square" rtlCol="0">
                <a:spAutoFit/>
              </a:bodyPr>
              <a:lstStyle/>
              <a:p>
                <a:r>
                  <a:rPr lang="en-SG" sz="900" b="1" dirty="0">
                    <a:latin typeface="Times New Roman" panose="02020603050405020304" pitchFamily="18" charset="0"/>
                    <a:ea typeface="Open Sans" panose="020B0606030504020204" pitchFamily="34" charset="0"/>
                    <a:cs typeface="Times New Roman" panose="02020603050405020304" pitchFamily="18" charset="0"/>
                  </a:rPr>
                  <a:t>Stock AIMV media</a:t>
                </a:r>
                <a:endParaRPr lang="en-SG" sz="900" dirty="0">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69" name="TextBox 68">
                <a:extLst>
                  <a:ext uri="{FF2B5EF4-FFF2-40B4-BE49-F238E27FC236}">
                    <a16:creationId xmlns:a16="http://schemas.microsoft.com/office/drawing/2014/main" id="{6CA08A52-C897-5941-D14B-7FCEFEAB6E64}"/>
                  </a:ext>
                </a:extLst>
              </p:cNvPr>
              <p:cNvSpPr txBox="1"/>
              <p:nvPr/>
            </p:nvSpPr>
            <p:spPr>
              <a:xfrm rot="18759993">
                <a:off x="4321646" y="184781"/>
                <a:ext cx="2996858" cy="311784"/>
              </a:xfrm>
              <a:prstGeom prst="rect">
                <a:avLst/>
              </a:prstGeom>
              <a:noFill/>
            </p:spPr>
            <p:txBody>
              <a:bodyPr wrap="square" rtlCol="0">
                <a:spAutoFit/>
              </a:bodyPr>
              <a:lstStyle/>
              <a:p>
                <a:r>
                  <a:rPr lang="en-US" sz="900" b="1" dirty="0">
                    <a:latin typeface="Times New Roman" panose="02020603050405020304" pitchFamily="18" charset="0"/>
                    <a:ea typeface="Open Sans" panose="020B0606030504020204" pitchFamily="34" charset="0"/>
                    <a:cs typeface="Times New Roman" panose="02020603050405020304" pitchFamily="18" charset="0"/>
                  </a:rPr>
                  <a:t>AIM V in G-Rex at start of experiment</a:t>
                </a:r>
                <a:endParaRPr lang="en-SG" sz="900" dirty="0">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70" name="TextBox 69">
                <a:extLst>
                  <a:ext uri="{FF2B5EF4-FFF2-40B4-BE49-F238E27FC236}">
                    <a16:creationId xmlns:a16="http://schemas.microsoft.com/office/drawing/2014/main" id="{FF932883-885B-FD56-A8EE-985539A0A018}"/>
                  </a:ext>
                </a:extLst>
              </p:cNvPr>
              <p:cNvSpPr txBox="1"/>
              <p:nvPr/>
            </p:nvSpPr>
            <p:spPr>
              <a:xfrm rot="18759993">
                <a:off x="4871920" y="92543"/>
                <a:ext cx="3247739" cy="311784"/>
              </a:xfrm>
              <a:prstGeom prst="rect">
                <a:avLst/>
              </a:prstGeom>
              <a:noFill/>
            </p:spPr>
            <p:txBody>
              <a:bodyPr wrap="square" rtlCol="0">
                <a:spAutoFit/>
              </a:bodyPr>
              <a:lstStyle/>
              <a:p>
                <a:r>
                  <a:rPr lang="en-US" sz="900" b="1" dirty="0">
                    <a:latin typeface="Times New Roman" panose="02020603050405020304" pitchFamily="18" charset="0"/>
                    <a:ea typeface="Open Sans" panose="020B0606030504020204" pitchFamily="34" charset="0"/>
                    <a:cs typeface="Times New Roman" panose="02020603050405020304" pitchFamily="18" charset="0"/>
                  </a:rPr>
                  <a:t>AIM V in G-Rex at end of experiment</a:t>
                </a:r>
                <a:endParaRPr lang="en-SG" sz="900" dirty="0">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71" name="TextBox 70">
                <a:extLst>
                  <a:ext uri="{FF2B5EF4-FFF2-40B4-BE49-F238E27FC236}">
                    <a16:creationId xmlns:a16="http://schemas.microsoft.com/office/drawing/2014/main" id="{ACE1D64A-21E6-95E1-76D9-35E67CA83421}"/>
                  </a:ext>
                </a:extLst>
              </p:cNvPr>
              <p:cNvSpPr txBox="1"/>
              <p:nvPr/>
            </p:nvSpPr>
            <p:spPr>
              <a:xfrm rot="18759993">
                <a:off x="6223227" y="667096"/>
                <a:ext cx="1682707" cy="332570"/>
              </a:xfrm>
              <a:prstGeom prst="rect">
                <a:avLst/>
              </a:prstGeom>
              <a:noFill/>
            </p:spPr>
            <p:txBody>
              <a:bodyPr wrap="square" rtlCol="0">
                <a:spAutoFit/>
              </a:bodyPr>
              <a:lstStyle/>
              <a:p>
                <a:r>
                  <a:rPr lang="en-US" sz="1000" b="1" dirty="0">
                    <a:latin typeface="Times New Roman" panose="02020603050405020304" pitchFamily="18" charset="0"/>
                    <a:ea typeface="Open Sans" panose="020B0606030504020204" pitchFamily="34" charset="0"/>
                    <a:cs typeface="Times New Roman" panose="02020603050405020304" pitchFamily="18" charset="0"/>
                  </a:rPr>
                  <a:t>Negative control</a:t>
                </a:r>
                <a:endParaRPr lang="en-SG" sz="1000" dirty="0">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72" name="TextBox 71">
                <a:extLst>
                  <a:ext uri="{FF2B5EF4-FFF2-40B4-BE49-F238E27FC236}">
                    <a16:creationId xmlns:a16="http://schemas.microsoft.com/office/drawing/2014/main" id="{81C37D29-765B-03B2-2AF9-256509AA9DAE}"/>
                  </a:ext>
                </a:extLst>
              </p:cNvPr>
              <p:cNvSpPr txBox="1"/>
              <p:nvPr/>
            </p:nvSpPr>
            <p:spPr>
              <a:xfrm rot="18759993">
                <a:off x="6678772" y="796069"/>
                <a:ext cx="1334192" cy="311784"/>
              </a:xfrm>
              <a:prstGeom prst="rect">
                <a:avLst/>
              </a:prstGeom>
              <a:noFill/>
            </p:spPr>
            <p:txBody>
              <a:bodyPr wrap="square" rtlCol="0">
                <a:spAutoFit/>
              </a:bodyPr>
              <a:lstStyle/>
              <a:p>
                <a:r>
                  <a:rPr lang="en-US" sz="900" b="1" dirty="0">
                    <a:latin typeface="Times New Roman" panose="02020603050405020304" pitchFamily="18" charset="0"/>
                    <a:ea typeface="Open Sans" panose="020B0606030504020204" pitchFamily="34" charset="0"/>
                    <a:cs typeface="Times New Roman" panose="02020603050405020304" pitchFamily="18" charset="0"/>
                  </a:rPr>
                  <a:t>Positive control</a:t>
                </a:r>
                <a:endParaRPr lang="en-SG" sz="900" dirty="0">
                  <a:latin typeface="Times New Roman" panose="02020603050405020304" pitchFamily="18" charset="0"/>
                  <a:ea typeface="Open Sans" panose="020B0606030504020204" pitchFamily="34" charset="0"/>
                  <a:cs typeface="Times New Roman" panose="02020603050405020304" pitchFamily="18" charset="0"/>
                </a:endParaRPr>
              </a:p>
            </p:txBody>
          </p:sp>
          <p:pic>
            <p:nvPicPr>
              <p:cNvPr id="73" name="Picture 72">
                <a:extLst>
                  <a:ext uri="{FF2B5EF4-FFF2-40B4-BE49-F238E27FC236}">
                    <a16:creationId xmlns:a16="http://schemas.microsoft.com/office/drawing/2014/main" id="{7DA46257-15A7-0B0C-DBCC-8D6B53C9935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3360" t="50126" r="1346" b="20226"/>
              <a:stretch/>
            </p:blipFill>
            <p:spPr>
              <a:xfrm>
                <a:off x="4227103" y="3225379"/>
                <a:ext cx="2988000" cy="697210"/>
              </a:xfrm>
              <a:prstGeom prst="rect">
                <a:avLst/>
              </a:prstGeom>
            </p:spPr>
          </p:pic>
          <p:pic>
            <p:nvPicPr>
              <p:cNvPr id="74" name="Picture 73">
                <a:extLst>
                  <a:ext uri="{FF2B5EF4-FFF2-40B4-BE49-F238E27FC236}">
                    <a16:creationId xmlns:a16="http://schemas.microsoft.com/office/drawing/2014/main" id="{B5D80899-038F-C94E-B61D-40C4D5F5579F}"/>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t="49588" r="-285" b="14920"/>
              <a:stretch/>
            </p:blipFill>
            <p:spPr>
              <a:xfrm>
                <a:off x="4227103" y="4004616"/>
                <a:ext cx="2988000" cy="793104"/>
              </a:xfrm>
              <a:prstGeom prst="rect">
                <a:avLst/>
              </a:prstGeom>
            </p:spPr>
          </p:pic>
          <p:sp>
            <p:nvSpPr>
              <p:cNvPr id="75" name="TextBox 74">
                <a:extLst>
                  <a:ext uri="{FF2B5EF4-FFF2-40B4-BE49-F238E27FC236}">
                    <a16:creationId xmlns:a16="http://schemas.microsoft.com/office/drawing/2014/main" id="{F95F0ECF-8857-7170-22B1-820C2433D5C1}"/>
                  </a:ext>
                </a:extLst>
              </p:cNvPr>
              <p:cNvSpPr txBox="1"/>
              <p:nvPr/>
            </p:nvSpPr>
            <p:spPr>
              <a:xfrm rot="18759993">
                <a:off x="5675546" y="549045"/>
                <a:ext cx="1855629" cy="498856"/>
              </a:xfrm>
              <a:prstGeom prst="rect">
                <a:avLst/>
              </a:prstGeom>
              <a:noFill/>
            </p:spPr>
            <p:txBody>
              <a:bodyPr wrap="square" rtlCol="0">
                <a:spAutoFit/>
              </a:bodyPr>
              <a:lstStyle/>
              <a:p>
                <a:r>
                  <a:rPr lang="en-US" sz="900" b="1" dirty="0">
                    <a:latin typeface="Times New Roman" panose="02020603050405020304" pitchFamily="18" charset="0"/>
                    <a:ea typeface="Open Sans" panose="020B0606030504020204" pitchFamily="34" charset="0"/>
                    <a:cs typeface="Times New Roman" panose="02020603050405020304" pitchFamily="18" charset="0"/>
                  </a:rPr>
                  <a:t>AIM V in G-Rex at end of experiment(duplicate)</a:t>
                </a:r>
                <a:endParaRPr lang="en-SG" sz="900" dirty="0">
                  <a:latin typeface="Times New Roman" panose="02020603050405020304" pitchFamily="18" charset="0"/>
                  <a:ea typeface="Open Sans" panose="020B0606030504020204" pitchFamily="34" charset="0"/>
                  <a:cs typeface="Times New Roman" panose="02020603050405020304" pitchFamily="18" charset="0"/>
                </a:endParaRPr>
              </a:p>
            </p:txBody>
          </p:sp>
        </p:grpSp>
        <p:sp>
          <p:nvSpPr>
            <p:cNvPr id="76" name="Title 1">
              <a:extLst>
                <a:ext uri="{FF2B5EF4-FFF2-40B4-BE49-F238E27FC236}">
                  <a16:creationId xmlns:a16="http://schemas.microsoft.com/office/drawing/2014/main" id="{EC4E0E7A-FCE5-2AA8-9C60-85B199B83888}"/>
                </a:ext>
              </a:extLst>
            </p:cNvPr>
            <p:cNvSpPr txBox="1">
              <a:spLocks/>
            </p:cNvSpPr>
            <p:nvPr/>
          </p:nvSpPr>
          <p:spPr>
            <a:xfrm>
              <a:off x="-1341895" y="1215065"/>
              <a:ext cx="10515600" cy="61146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SG" sz="2400" dirty="0" smtClean="0">
                  <a:latin typeface="Times New Roman" panose="02020603050405020304" pitchFamily="18" charset="0"/>
                  <a:cs typeface="Times New Roman" panose="02020603050405020304" pitchFamily="18" charset="0"/>
                </a:rPr>
                <a:t>(A)</a:t>
              </a:r>
              <a:endParaRPr lang="en-SG" sz="2400" dirty="0">
                <a:latin typeface="Times New Roman" panose="02020603050405020304" pitchFamily="18" charset="0"/>
                <a:cs typeface="Times New Roman" panose="02020603050405020304" pitchFamily="18" charset="0"/>
              </a:endParaRPr>
            </a:p>
          </p:txBody>
        </p:sp>
      </p:grpSp>
      <p:grpSp>
        <p:nvGrpSpPr>
          <p:cNvPr id="136" name="Group 135"/>
          <p:cNvGrpSpPr/>
          <p:nvPr/>
        </p:nvGrpSpPr>
        <p:grpSpPr>
          <a:xfrm>
            <a:off x="19067" y="4379977"/>
            <a:ext cx="6898038" cy="4529939"/>
            <a:chOff x="-1329502" y="3061540"/>
            <a:chExt cx="10650991" cy="6980575"/>
          </a:xfrm>
        </p:grpSpPr>
        <p:sp>
          <p:nvSpPr>
            <p:cNvPr id="101" name="TextBox 100">
              <a:extLst>
                <a:ext uri="{FF2B5EF4-FFF2-40B4-BE49-F238E27FC236}">
                  <a16:creationId xmlns:a16="http://schemas.microsoft.com/office/drawing/2014/main" id="{94972F05-43E8-E80F-F51F-F4551D51E6CC}"/>
                </a:ext>
              </a:extLst>
            </p:cNvPr>
            <p:cNvSpPr txBox="1"/>
            <p:nvPr/>
          </p:nvSpPr>
          <p:spPr>
            <a:xfrm>
              <a:off x="-1298127" y="6553394"/>
              <a:ext cx="917317" cy="355709"/>
            </a:xfrm>
            <a:prstGeom prst="rect">
              <a:avLst/>
            </a:prstGeom>
            <a:noFill/>
          </p:spPr>
          <p:txBody>
            <a:bodyPr wrap="square" rtlCol="0">
              <a:spAutoFit/>
            </a:bodyPr>
            <a:lstStyle/>
            <a:p>
              <a:pPr algn="ctr"/>
              <a:r>
                <a:rPr lang="en-SG" sz="900" b="1" dirty="0">
                  <a:latin typeface="Times New Roman" panose="02020603050405020304" pitchFamily="18" charset="0"/>
                  <a:ea typeface="Open Sans" panose="020B0606030504020204" pitchFamily="34" charset="0"/>
                  <a:cs typeface="Times New Roman" panose="02020603050405020304" pitchFamily="18" charset="0"/>
                </a:rPr>
                <a:t>Day 4</a:t>
              </a:r>
              <a:endParaRPr lang="en-SG" sz="900" dirty="0">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102" name="TextBox 101">
              <a:extLst>
                <a:ext uri="{FF2B5EF4-FFF2-40B4-BE49-F238E27FC236}">
                  <a16:creationId xmlns:a16="http://schemas.microsoft.com/office/drawing/2014/main" id="{2EE08E29-BC0F-907D-4BD0-2B9FCAFC22C2}"/>
                </a:ext>
              </a:extLst>
            </p:cNvPr>
            <p:cNvSpPr txBox="1"/>
            <p:nvPr/>
          </p:nvSpPr>
          <p:spPr>
            <a:xfrm>
              <a:off x="-1307904" y="7535625"/>
              <a:ext cx="917317" cy="355709"/>
            </a:xfrm>
            <a:prstGeom prst="rect">
              <a:avLst/>
            </a:prstGeom>
            <a:noFill/>
          </p:spPr>
          <p:txBody>
            <a:bodyPr wrap="square" rtlCol="0">
              <a:spAutoFit/>
            </a:bodyPr>
            <a:lstStyle/>
            <a:p>
              <a:pPr algn="ctr"/>
              <a:r>
                <a:rPr lang="en-SG" sz="900" b="1" dirty="0">
                  <a:latin typeface="Times New Roman" panose="02020603050405020304" pitchFamily="18" charset="0"/>
                  <a:ea typeface="Open Sans" panose="020B0606030504020204" pitchFamily="34" charset="0"/>
                  <a:cs typeface="Times New Roman" panose="02020603050405020304" pitchFamily="18" charset="0"/>
                </a:rPr>
                <a:t>Day 7</a:t>
              </a:r>
              <a:endParaRPr lang="en-SG" sz="900" dirty="0">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103" name="TextBox 102">
              <a:extLst>
                <a:ext uri="{FF2B5EF4-FFF2-40B4-BE49-F238E27FC236}">
                  <a16:creationId xmlns:a16="http://schemas.microsoft.com/office/drawing/2014/main" id="{821A64B9-9068-32A8-BFF9-BE813BE650BE}"/>
                </a:ext>
              </a:extLst>
            </p:cNvPr>
            <p:cNvSpPr txBox="1"/>
            <p:nvPr/>
          </p:nvSpPr>
          <p:spPr>
            <a:xfrm>
              <a:off x="-1329502" y="8528187"/>
              <a:ext cx="917317" cy="355709"/>
            </a:xfrm>
            <a:prstGeom prst="rect">
              <a:avLst/>
            </a:prstGeom>
            <a:noFill/>
          </p:spPr>
          <p:txBody>
            <a:bodyPr wrap="square" rtlCol="0">
              <a:spAutoFit/>
            </a:bodyPr>
            <a:lstStyle/>
            <a:p>
              <a:pPr algn="ctr"/>
              <a:r>
                <a:rPr lang="en-SG" sz="900" b="1" dirty="0">
                  <a:latin typeface="Times New Roman" panose="02020603050405020304" pitchFamily="18" charset="0"/>
                  <a:ea typeface="Open Sans" panose="020B0606030504020204" pitchFamily="34" charset="0"/>
                  <a:cs typeface="Times New Roman" panose="02020603050405020304" pitchFamily="18" charset="0"/>
                </a:rPr>
                <a:t>Day 10</a:t>
              </a:r>
              <a:endParaRPr lang="en-SG" sz="900" dirty="0">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104" name="TextBox 103">
              <a:extLst>
                <a:ext uri="{FF2B5EF4-FFF2-40B4-BE49-F238E27FC236}">
                  <a16:creationId xmlns:a16="http://schemas.microsoft.com/office/drawing/2014/main" id="{F0293021-4E17-C94F-9B2F-0D0789381D8A}"/>
                </a:ext>
              </a:extLst>
            </p:cNvPr>
            <p:cNvSpPr txBox="1"/>
            <p:nvPr/>
          </p:nvSpPr>
          <p:spPr>
            <a:xfrm>
              <a:off x="-1329502" y="9484991"/>
              <a:ext cx="917317" cy="355709"/>
            </a:xfrm>
            <a:prstGeom prst="rect">
              <a:avLst/>
            </a:prstGeom>
            <a:noFill/>
          </p:spPr>
          <p:txBody>
            <a:bodyPr wrap="square" rtlCol="0">
              <a:spAutoFit/>
            </a:bodyPr>
            <a:lstStyle/>
            <a:p>
              <a:pPr algn="ctr"/>
              <a:r>
                <a:rPr lang="en-SG" sz="900" b="1" dirty="0">
                  <a:latin typeface="Times New Roman" panose="02020603050405020304" pitchFamily="18" charset="0"/>
                  <a:ea typeface="Open Sans" panose="020B0606030504020204" pitchFamily="34" charset="0"/>
                  <a:cs typeface="Times New Roman" panose="02020603050405020304" pitchFamily="18" charset="0"/>
                </a:rPr>
                <a:t>Day 14</a:t>
              </a:r>
              <a:endParaRPr lang="en-SG" sz="900" dirty="0">
                <a:latin typeface="Times New Roman" panose="02020603050405020304" pitchFamily="18" charset="0"/>
                <a:ea typeface="Open Sans" panose="020B0606030504020204" pitchFamily="34" charset="0"/>
                <a:cs typeface="Times New Roman" panose="02020603050405020304" pitchFamily="18" charset="0"/>
              </a:endParaRPr>
            </a:p>
          </p:txBody>
        </p:sp>
        <p:grpSp>
          <p:nvGrpSpPr>
            <p:cNvPr id="105" name="Group 104">
              <a:extLst>
                <a:ext uri="{FF2B5EF4-FFF2-40B4-BE49-F238E27FC236}">
                  <a16:creationId xmlns:a16="http://schemas.microsoft.com/office/drawing/2014/main" id="{D6D24404-A98D-3C62-12B5-EA59EBEA59D4}"/>
                </a:ext>
              </a:extLst>
            </p:cNvPr>
            <p:cNvGrpSpPr/>
            <p:nvPr/>
          </p:nvGrpSpPr>
          <p:grpSpPr>
            <a:xfrm>
              <a:off x="-412185" y="4858897"/>
              <a:ext cx="3829146" cy="5169822"/>
              <a:chOff x="1730280" y="-4646"/>
              <a:chExt cx="3371755" cy="4552288"/>
            </a:xfrm>
          </p:grpSpPr>
          <p:pic>
            <p:nvPicPr>
              <p:cNvPr id="106" name="Picture 105">
                <a:extLst>
                  <a:ext uri="{FF2B5EF4-FFF2-40B4-BE49-F238E27FC236}">
                    <a16:creationId xmlns:a16="http://schemas.microsoft.com/office/drawing/2014/main" id="{788DFC70-1776-2919-A15F-AD3037BD777F}"/>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t="45007" r="2526" b="24053"/>
              <a:stretch/>
            </p:blipFill>
            <p:spPr>
              <a:xfrm>
                <a:off x="1730280" y="1253067"/>
                <a:ext cx="2988000" cy="711338"/>
              </a:xfrm>
              <a:prstGeom prst="rect">
                <a:avLst/>
              </a:prstGeom>
            </p:spPr>
          </p:pic>
          <p:pic>
            <p:nvPicPr>
              <p:cNvPr id="107" name="Picture 106">
                <a:extLst>
                  <a:ext uri="{FF2B5EF4-FFF2-40B4-BE49-F238E27FC236}">
                    <a16:creationId xmlns:a16="http://schemas.microsoft.com/office/drawing/2014/main" id="{8E0B9393-1C37-90E2-8F2D-635339FB07DE}"/>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060" t="49431" r="178" b="20490"/>
              <a:stretch/>
            </p:blipFill>
            <p:spPr>
              <a:xfrm>
                <a:off x="1730280" y="2119790"/>
                <a:ext cx="2988000" cy="711338"/>
              </a:xfrm>
              <a:prstGeom prst="rect">
                <a:avLst/>
              </a:prstGeom>
            </p:spPr>
          </p:pic>
          <p:pic>
            <p:nvPicPr>
              <p:cNvPr id="108" name="Picture 107">
                <a:extLst>
                  <a:ext uri="{FF2B5EF4-FFF2-40B4-BE49-F238E27FC236}">
                    <a16:creationId xmlns:a16="http://schemas.microsoft.com/office/drawing/2014/main" id="{226D116D-1C86-42D8-9530-15D9BC085CA7}"/>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4286" t="49842" r="-96" b="19746"/>
              <a:stretch/>
            </p:blipFill>
            <p:spPr>
              <a:xfrm>
                <a:off x="1730280" y="2978047"/>
                <a:ext cx="2988000" cy="711338"/>
              </a:xfrm>
              <a:prstGeom prst="rect">
                <a:avLst/>
              </a:prstGeom>
            </p:spPr>
          </p:pic>
          <p:pic>
            <p:nvPicPr>
              <p:cNvPr id="109" name="Picture 108">
                <a:extLst>
                  <a:ext uri="{FF2B5EF4-FFF2-40B4-BE49-F238E27FC236}">
                    <a16:creationId xmlns:a16="http://schemas.microsoft.com/office/drawing/2014/main" id="{65621199-7BB2-A1D1-29FB-7B37A71A7960}"/>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2381" t="54795" r="-190" b="14158"/>
              <a:stretch/>
            </p:blipFill>
            <p:spPr>
              <a:xfrm>
                <a:off x="1730280" y="3836304"/>
                <a:ext cx="2988000" cy="711338"/>
              </a:xfrm>
              <a:prstGeom prst="rect">
                <a:avLst/>
              </a:prstGeom>
            </p:spPr>
          </p:pic>
          <p:sp>
            <p:nvSpPr>
              <p:cNvPr id="110" name="TextBox 109">
                <a:extLst>
                  <a:ext uri="{FF2B5EF4-FFF2-40B4-BE49-F238E27FC236}">
                    <a16:creationId xmlns:a16="http://schemas.microsoft.com/office/drawing/2014/main" id="{A97833A0-6F05-EC36-8EE1-D2CD3FE93DC2}"/>
                  </a:ext>
                </a:extLst>
              </p:cNvPr>
              <p:cNvSpPr txBox="1"/>
              <p:nvPr/>
            </p:nvSpPr>
            <p:spPr>
              <a:xfrm rot="18759993">
                <a:off x="1846026" y="722624"/>
                <a:ext cx="955705" cy="313844"/>
              </a:xfrm>
              <a:prstGeom prst="rect">
                <a:avLst/>
              </a:prstGeom>
              <a:noFill/>
            </p:spPr>
            <p:txBody>
              <a:bodyPr wrap="square" rtlCol="0">
                <a:spAutoFit/>
              </a:bodyPr>
              <a:lstStyle/>
              <a:p>
                <a:r>
                  <a:rPr lang="en-SG" sz="900" b="1" dirty="0">
                    <a:latin typeface="Times New Roman" panose="02020603050405020304" pitchFamily="18" charset="0"/>
                    <a:ea typeface="Open Sans" panose="020B0606030504020204" pitchFamily="34" charset="0"/>
                    <a:cs typeface="Times New Roman" panose="02020603050405020304" pitchFamily="18" charset="0"/>
                  </a:rPr>
                  <a:t>Sample 1</a:t>
                </a:r>
                <a:endParaRPr lang="en-SG" sz="900" dirty="0">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111" name="TextBox 110">
                <a:extLst>
                  <a:ext uri="{FF2B5EF4-FFF2-40B4-BE49-F238E27FC236}">
                    <a16:creationId xmlns:a16="http://schemas.microsoft.com/office/drawing/2014/main" id="{8799EA22-60A5-52D4-44EE-E0F933CBFEF8}"/>
                  </a:ext>
                </a:extLst>
              </p:cNvPr>
              <p:cNvSpPr txBox="1"/>
              <p:nvPr/>
            </p:nvSpPr>
            <p:spPr>
              <a:xfrm rot="18759993">
                <a:off x="2325073" y="722624"/>
                <a:ext cx="955705" cy="313844"/>
              </a:xfrm>
              <a:prstGeom prst="rect">
                <a:avLst/>
              </a:prstGeom>
              <a:noFill/>
            </p:spPr>
            <p:txBody>
              <a:bodyPr wrap="square" rtlCol="0">
                <a:spAutoFit/>
              </a:bodyPr>
              <a:lstStyle/>
              <a:p>
                <a:r>
                  <a:rPr lang="en-SG" sz="900" b="1" dirty="0">
                    <a:latin typeface="Times New Roman" panose="02020603050405020304" pitchFamily="18" charset="0"/>
                    <a:ea typeface="Open Sans" panose="020B0606030504020204" pitchFamily="34" charset="0"/>
                    <a:cs typeface="Times New Roman" panose="02020603050405020304" pitchFamily="18" charset="0"/>
                  </a:rPr>
                  <a:t>Sample 2</a:t>
                </a:r>
                <a:endParaRPr lang="en-SG" sz="900" dirty="0">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112" name="TextBox 111">
                <a:extLst>
                  <a:ext uri="{FF2B5EF4-FFF2-40B4-BE49-F238E27FC236}">
                    <a16:creationId xmlns:a16="http://schemas.microsoft.com/office/drawing/2014/main" id="{07D9C5A6-92C6-13A2-0B1D-CBC7E4B76EF8}"/>
                  </a:ext>
                </a:extLst>
              </p:cNvPr>
              <p:cNvSpPr txBox="1"/>
              <p:nvPr/>
            </p:nvSpPr>
            <p:spPr>
              <a:xfrm rot="18759993">
                <a:off x="2845728" y="722624"/>
                <a:ext cx="955705" cy="313844"/>
              </a:xfrm>
              <a:prstGeom prst="rect">
                <a:avLst/>
              </a:prstGeom>
              <a:noFill/>
            </p:spPr>
            <p:txBody>
              <a:bodyPr wrap="square" rtlCol="0">
                <a:spAutoFit/>
              </a:bodyPr>
              <a:lstStyle/>
              <a:p>
                <a:r>
                  <a:rPr lang="en-SG" sz="900" b="1" dirty="0">
                    <a:latin typeface="Times New Roman" panose="02020603050405020304" pitchFamily="18" charset="0"/>
                    <a:ea typeface="Open Sans" panose="020B0606030504020204" pitchFamily="34" charset="0"/>
                    <a:cs typeface="Times New Roman" panose="02020603050405020304" pitchFamily="18" charset="0"/>
                  </a:rPr>
                  <a:t>Sample 3</a:t>
                </a:r>
                <a:endParaRPr lang="en-SG" sz="900" dirty="0">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113" name="TextBox 112">
                <a:extLst>
                  <a:ext uri="{FF2B5EF4-FFF2-40B4-BE49-F238E27FC236}">
                    <a16:creationId xmlns:a16="http://schemas.microsoft.com/office/drawing/2014/main" id="{9F371017-FFF5-E5FA-16D1-D84B38DA3FD8}"/>
                  </a:ext>
                </a:extLst>
              </p:cNvPr>
              <p:cNvSpPr txBox="1"/>
              <p:nvPr/>
            </p:nvSpPr>
            <p:spPr>
              <a:xfrm rot="18759993">
                <a:off x="3344110" y="722624"/>
                <a:ext cx="955705" cy="313844"/>
              </a:xfrm>
              <a:prstGeom prst="rect">
                <a:avLst/>
              </a:prstGeom>
              <a:noFill/>
            </p:spPr>
            <p:txBody>
              <a:bodyPr wrap="square" rtlCol="0">
                <a:spAutoFit/>
              </a:bodyPr>
              <a:lstStyle/>
              <a:p>
                <a:r>
                  <a:rPr lang="en-SG" sz="900" b="1" dirty="0">
                    <a:latin typeface="Times New Roman" panose="02020603050405020304" pitchFamily="18" charset="0"/>
                    <a:ea typeface="Open Sans" panose="020B0606030504020204" pitchFamily="34" charset="0"/>
                    <a:cs typeface="Times New Roman" panose="02020603050405020304" pitchFamily="18" charset="0"/>
                  </a:rPr>
                  <a:t>Sample 4</a:t>
                </a:r>
                <a:endParaRPr lang="en-SG" sz="900" dirty="0">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114" name="TextBox 113">
                <a:extLst>
                  <a:ext uri="{FF2B5EF4-FFF2-40B4-BE49-F238E27FC236}">
                    <a16:creationId xmlns:a16="http://schemas.microsoft.com/office/drawing/2014/main" id="{EBACEE90-30DA-92E4-B770-A0A1D3D57804}"/>
                  </a:ext>
                </a:extLst>
              </p:cNvPr>
              <p:cNvSpPr txBox="1"/>
              <p:nvPr/>
            </p:nvSpPr>
            <p:spPr>
              <a:xfrm rot="18759993">
                <a:off x="3744632" y="587044"/>
                <a:ext cx="1324474" cy="313844"/>
              </a:xfrm>
              <a:prstGeom prst="rect">
                <a:avLst/>
              </a:prstGeom>
              <a:noFill/>
            </p:spPr>
            <p:txBody>
              <a:bodyPr wrap="square" rtlCol="0">
                <a:spAutoFit/>
              </a:bodyPr>
              <a:lstStyle/>
              <a:p>
                <a:r>
                  <a:rPr lang="en-SG" sz="900" b="1" dirty="0">
                    <a:latin typeface="Times New Roman" panose="02020603050405020304" pitchFamily="18" charset="0"/>
                    <a:ea typeface="Open Sans" panose="020B0606030504020204" pitchFamily="34" charset="0"/>
                    <a:cs typeface="Times New Roman" panose="02020603050405020304" pitchFamily="18" charset="0"/>
                  </a:rPr>
                  <a:t>PBS reservoir</a:t>
                </a:r>
                <a:endParaRPr lang="en-SG" sz="900" dirty="0">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115" name="TextBox 114">
                <a:extLst>
                  <a:ext uri="{FF2B5EF4-FFF2-40B4-BE49-F238E27FC236}">
                    <a16:creationId xmlns:a16="http://schemas.microsoft.com/office/drawing/2014/main" id="{988F2E7E-39B9-8795-4219-CCCD9DD0C14E}"/>
                  </a:ext>
                </a:extLst>
              </p:cNvPr>
              <p:cNvSpPr txBox="1"/>
              <p:nvPr/>
            </p:nvSpPr>
            <p:spPr>
              <a:xfrm rot="18759993">
                <a:off x="4233101" y="550444"/>
                <a:ext cx="1424024" cy="313844"/>
              </a:xfrm>
              <a:prstGeom prst="rect">
                <a:avLst/>
              </a:prstGeom>
              <a:noFill/>
            </p:spPr>
            <p:txBody>
              <a:bodyPr wrap="square" rtlCol="0">
                <a:spAutoFit/>
              </a:bodyPr>
              <a:lstStyle/>
              <a:p>
                <a:r>
                  <a:rPr lang="en-SG" sz="900" b="1" dirty="0">
                    <a:latin typeface="Times New Roman" panose="02020603050405020304" pitchFamily="18" charset="0"/>
                    <a:ea typeface="Open Sans" panose="020B0606030504020204" pitchFamily="34" charset="0"/>
                    <a:cs typeface="Times New Roman" panose="02020603050405020304" pitchFamily="18" charset="0"/>
                  </a:rPr>
                  <a:t>Positive control</a:t>
                </a:r>
                <a:endParaRPr lang="en-SG" sz="900" dirty="0">
                  <a:latin typeface="Times New Roman" panose="02020603050405020304" pitchFamily="18" charset="0"/>
                  <a:ea typeface="Open Sans" panose="020B0606030504020204" pitchFamily="34" charset="0"/>
                  <a:cs typeface="Times New Roman" panose="02020603050405020304" pitchFamily="18" charset="0"/>
                </a:endParaRPr>
              </a:p>
            </p:txBody>
          </p:sp>
        </p:grpSp>
        <p:grpSp>
          <p:nvGrpSpPr>
            <p:cNvPr id="116" name="Group 115">
              <a:extLst>
                <a:ext uri="{FF2B5EF4-FFF2-40B4-BE49-F238E27FC236}">
                  <a16:creationId xmlns:a16="http://schemas.microsoft.com/office/drawing/2014/main" id="{D5FE3696-872A-A875-0FBB-F587B39A9939}"/>
                </a:ext>
              </a:extLst>
            </p:cNvPr>
            <p:cNvGrpSpPr/>
            <p:nvPr/>
          </p:nvGrpSpPr>
          <p:grpSpPr>
            <a:xfrm>
              <a:off x="6820758" y="4706597"/>
              <a:ext cx="2129636" cy="5335518"/>
              <a:chOff x="9089409" y="-138754"/>
              <a:chExt cx="1875252" cy="4698192"/>
            </a:xfrm>
          </p:grpSpPr>
          <p:pic>
            <p:nvPicPr>
              <p:cNvPr id="117" name="Picture 116">
                <a:extLst>
                  <a:ext uri="{FF2B5EF4-FFF2-40B4-BE49-F238E27FC236}">
                    <a16:creationId xmlns:a16="http://schemas.microsoft.com/office/drawing/2014/main" id="{3E236475-8B0E-22EB-41B5-68E6DC621D4A}"/>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48471" t="46702" r="4330" b="23865"/>
              <a:stretch/>
            </p:blipFill>
            <p:spPr>
              <a:xfrm>
                <a:off x="9089410" y="1229125"/>
                <a:ext cx="1519221" cy="710485"/>
              </a:xfrm>
              <a:prstGeom prst="rect">
                <a:avLst/>
              </a:prstGeom>
            </p:spPr>
          </p:pic>
          <p:pic>
            <p:nvPicPr>
              <p:cNvPr id="118" name="Picture 117">
                <a:extLst>
                  <a:ext uri="{FF2B5EF4-FFF2-40B4-BE49-F238E27FC236}">
                    <a16:creationId xmlns:a16="http://schemas.microsoft.com/office/drawing/2014/main" id="{FC6D9BDA-2F6C-AB32-81B4-38FFE0EE2EF5}"/>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32591" t="47426" r="11972" b="19423"/>
              <a:stretch/>
            </p:blipFill>
            <p:spPr>
              <a:xfrm>
                <a:off x="9089409" y="2121345"/>
                <a:ext cx="1519221" cy="681374"/>
              </a:xfrm>
              <a:prstGeom prst="rect">
                <a:avLst/>
              </a:prstGeom>
            </p:spPr>
          </p:pic>
          <p:pic>
            <p:nvPicPr>
              <p:cNvPr id="119" name="Picture 118">
                <a:extLst>
                  <a:ext uri="{FF2B5EF4-FFF2-40B4-BE49-F238E27FC236}">
                    <a16:creationId xmlns:a16="http://schemas.microsoft.com/office/drawing/2014/main" id="{5E103EEA-E8B4-D0D7-E880-12D5936BC348}"/>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l="33957" t="45433" r="11894" b="19902"/>
              <a:stretch/>
            </p:blipFill>
            <p:spPr>
              <a:xfrm>
                <a:off x="9100291" y="2980926"/>
                <a:ext cx="1508340" cy="724203"/>
              </a:xfrm>
              <a:prstGeom prst="rect">
                <a:avLst/>
              </a:prstGeom>
            </p:spPr>
          </p:pic>
          <p:pic>
            <p:nvPicPr>
              <p:cNvPr id="120" name="Picture 119">
                <a:extLst>
                  <a:ext uri="{FF2B5EF4-FFF2-40B4-BE49-F238E27FC236}">
                    <a16:creationId xmlns:a16="http://schemas.microsoft.com/office/drawing/2014/main" id="{60556643-4F58-1B2F-7AC9-4F07B5818926}"/>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35894" t="56819" r="14923" b="12254"/>
              <a:stretch/>
            </p:blipFill>
            <p:spPr>
              <a:xfrm>
                <a:off x="9100291" y="3848097"/>
                <a:ext cx="1508340" cy="711341"/>
              </a:xfrm>
              <a:prstGeom prst="rect">
                <a:avLst/>
              </a:prstGeom>
            </p:spPr>
          </p:pic>
          <p:sp>
            <p:nvSpPr>
              <p:cNvPr id="121" name="TextBox 120">
                <a:extLst>
                  <a:ext uri="{FF2B5EF4-FFF2-40B4-BE49-F238E27FC236}">
                    <a16:creationId xmlns:a16="http://schemas.microsoft.com/office/drawing/2014/main" id="{9587EF8F-4D33-6C17-939E-4E9FD124D7E2}"/>
                  </a:ext>
                </a:extLst>
              </p:cNvPr>
              <p:cNvSpPr txBox="1"/>
              <p:nvPr/>
            </p:nvSpPr>
            <p:spPr>
              <a:xfrm rot="18759993">
                <a:off x="9010472" y="493617"/>
                <a:ext cx="1578587" cy="313845"/>
              </a:xfrm>
              <a:prstGeom prst="rect">
                <a:avLst/>
              </a:prstGeom>
              <a:noFill/>
            </p:spPr>
            <p:txBody>
              <a:bodyPr wrap="square" rtlCol="0">
                <a:spAutoFit/>
              </a:bodyPr>
              <a:lstStyle/>
              <a:p>
                <a:r>
                  <a:rPr lang="en-US" sz="900" b="1" dirty="0">
                    <a:latin typeface="Times New Roman" panose="02020603050405020304" pitchFamily="18" charset="0"/>
                    <a:ea typeface="Open Sans" panose="020B0606030504020204" pitchFamily="34" charset="0"/>
                    <a:cs typeface="Times New Roman" panose="02020603050405020304" pitchFamily="18" charset="0"/>
                  </a:rPr>
                  <a:t>Stock PBS</a:t>
                </a:r>
                <a:endParaRPr lang="en-SG" sz="900" dirty="0">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122" name="TextBox 121">
                <a:extLst>
                  <a:ext uri="{FF2B5EF4-FFF2-40B4-BE49-F238E27FC236}">
                    <a16:creationId xmlns:a16="http://schemas.microsoft.com/office/drawing/2014/main" id="{D2200883-D79A-45C2-C7A8-217E542E5C95}"/>
                  </a:ext>
                </a:extLst>
              </p:cNvPr>
              <p:cNvSpPr txBox="1"/>
              <p:nvPr/>
            </p:nvSpPr>
            <p:spPr>
              <a:xfrm rot="18759993">
                <a:off x="9576590" y="493617"/>
                <a:ext cx="1578587" cy="313845"/>
              </a:xfrm>
              <a:prstGeom prst="rect">
                <a:avLst/>
              </a:prstGeom>
              <a:noFill/>
            </p:spPr>
            <p:txBody>
              <a:bodyPr wrap="square" rtlCol="0">
                <a:spAutoFit/>
              </a:bodyPr>
              <a:lstStyle/>
              <a:p>
                <a:r>
                  <a:rPr lang="en-US" sz="900" b="1" dirty="0">
                    <a:latin typeface="Times New Roman" panose="02020603050405020304" pitchFamily="18" charset="0"/>
                    <a:ea typeface="Open Sans" panose="020B0606030504020204" pitchFamily="34" charset="0"/>
                    <a:cs typeface="Times New Roman" panose="02020603050405020304" pitchFamily="18" charset="0"/>
                  </a:rPr>
                  <a:t>PBS waste</a:t>
                </a:r>
                <a:endParaRPr lang="en-SG" sz="900" dirty="0">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123" name="TextBox 122">
                <a:extLst>
                  <a:ext uri="{FF2B5EF4-FFF2-40B4-BE49-F238E27FC236}">
                    <a16:creationId xmlns:a16="http://schemas.microsoft.com/office/drawing/2014/main" id="{962F466A-0BC9-F14E-A282-ED7C1D3810CF}"/>
                  </a:ext>
                </a:extLst>
              </p:cNvPr>
              <p:cNvSpPr txBox="1"/>
              <p:nvPr/>
            </p:nvSpPr>
            <p:spPr>
              <a:xfrm rot="18759993">
                <a:off x="10018445" y="493617"/>
                <a:ext cx="1578587" cy="313845"/>
              </a:xfrm>
              <a:prstGeom prst="rect">
                <a:avLst/>
              </a:prstGeom>
              <a:noFill/>
            </p:spPr>
            <p:txBody>
              <a:bodyPr wrap="square" rtlCol="0">
                <a:spAutoFit/>
              </a:bodyPr>
              <a:lstStyle/>
              <a:p>
                <a:r>
                  <a:rPr lang="en-US" sz="900" b="1" dirty="0">
                    <a:latin typeface="Times New Roman" panose="02020603050405020304" pitchFamily="18" charset="0"/>
                    <a:ea typeface="Open Sans" panose="020B0606030504020204" pitchFamily="34" charset="0"/>
                    <a:cs typeface="Times New Roman" panose="02020603050405020304" pitchFamily="18" charset="0"/>
                  </a:rPr>
                  <a:t>Positive control</a:t>
                </a:r>
                <a:endParaRPr lang="en-SG" sz="900" dirty="0">
                  <a:latin typeface="Times New Roman" panose="02020603050405020304" pitchFamily="18" charset="0"/>
                  <a:ea typeface="Open Sans" panose="020B0606030504020204" pitchFamily="34" charset="0"/>
                  <a:cs typeface="Times New Roman" panose="02020603050405020304" pitchFamily="18" charset="0"/>
                </a:endParaRPr>
              </a:p>
            </p:txBody>
          </p:sp>
        </p:grpSp>
        <p:grpSp>
          <p:nvGrpSpPr>
            <p:cNvPr id="124" name="Group 123">
              <a:extLst>
                <a:ext uri="{FF2B5EF4-FFF2-40B4-BE49-F238E27FC236}">
                  <a16:creationId xmlns:a16="http://schemas.microsoft.com/office/drawing/2014/main" id="{22AB2D72-D44D-944C-0B75-FDEB4CE40EDD}"/>
                </a:ext>
              </a:extLst>
            </p:cNvPr>
            <p:cNvGrpSpPr/>
            <p:nvPr/>
          </p:nvGrpSpPr>
          <p:grpSpPr>
            <a:xfrm>
              <a:off x="3202577" y="3061540"/>
              <a:ext cx="3942757" cy="6980575"/>
              <a:chOff x="4966191" y="-1587309"/>
              <a:chExt cx="3471795" cy="6146747"/>
            </a:xfrm>
          </p:grpSpPr>
          <p:pic>
            <p:nvPicPr>
              <p:cNvPr id="125" name="Picture 124">
                <a:extLst>
                  <a:ext uri="{FF2B5EF4-FFF2-40B4-BE49-F238E27FC236}">
                    <a16:creationId xmlns:a16="http://schemas.microsoft.com/office/drawing/2014/main" id="{E5FC39AF-82EC-B73A-7097-55ED3D4F6291}"/>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t="47245" r="3699" b="22186"/>
              <a:stretch/>
            </p:blipFill>
            <p:spPr>
              <a:xfrm>
                <a:off x="4966191" y="1241188"/>
                <a:ext cx="2988000" cy="711338"/>
              </a:xfrm>
              <a:prstGeom prst="rect">
                <a:avLst/>
              </a:prstGeom>
            </p:spPr>
          </p:pic>
          <p:pic>
            <p:nvPicPr>
              <p:cNvPr id="126" name="Picture 125">
                <a:extLst>
                  <a:ext uri="{FF2B5EF4-FFF2-40B4-BE49-F238E27FC236}">
                    <a16:creationId xmlns:a16="http://schemas.microsoft.com/office/drawing/2014/main" id="{845AA4D2-F3EF-DB34-114D-0586C62499FC}"/>
                  </a:ext>
                </a:extLst>
              </p:cNvPr>
              <p:cNvPicPr>
                <a:picLocks noChangeAspect="1"/>
              </p:cNvPicPr>
              <p:nvPr/>
            </p:nvPicPr>
            <p:blipFill rotWithShape="1">
              <a:blip r:embed="rId23" cstate="print">
                <a:extLst>
                  <a:ext uri="{28A0092B-C50C-407E-A947-70E740481C1C}">
                    <a14:useLocalDpi xmlns:a14="http://schemas.microsoft.com/office/drawing/2010/main" val="0"/>
                  </a:ext>
                </a:extLst>
              </a:blip>
              <a:srcRect l="3849" t="50313" r="3895" b="20404"/>
              <a:stretch/>
            </p:blipFill>
            <p:spPr>
              <a:xfrm>
                <a:off x="4966191" y="2096147"/>
                <a:ext cx="2988000" cy="711338"/>
              </a:xfrm>
              <a:prstGeom prst="rect">
                <a:avLst/>
              </a:prstGeom>
            </p:spPr>
          </p:pic>
          <p:pic>
            <p:nvPicPr>
              <p:cNvPr id="127" name="Picture 126">
                <a:extLst>
                  <a:ext uri="{FF2B5EF4-FFF2-40B4-BE49-F238E27FC236}">
                    <a16:creationId xmlns:a16="http://schemas.microsoft.com/office/drawing/2014/main" id="{43BF5A8D-101B-D336-45F5-3F52DF7F8587}"/>
                  </a:ext>
                </a:extLst>
              </p:cNvPr>
              <p:cNvPicPr>
                <a:picLocks noChangeAspect="1"/>
              </p:cNvPicPr>
              <p:nvPr/>
            </p:nvPicPr>
            <p:blipFill rotWithShape="1">
              <a:blip r:embed="rId24" cstate="print">
                <a:extLst>
                  <a:ext uri="{28A0092B-C50C-407E-A947-70E740481C1C}">
                    <a14:useLocalDpi xmlns:a14="http://schemas.microsoft.com/office/drawing/2010/main" val="0"/>
                  </a:ext>
                </a:extLst>
              </a:blip>
              <a:srcRect l="3576" t="50576" r="2708" b="19676"/>
              <a:stretch/>
            </p:blipFill>
            <p:spPr>
              <a:xfrm>
                <a:off x="4966191" y="2979832"/>
                <a:ext cx="2988000" cy="711339"/>
              </a:xfrm>
              <a:prstGeom prst="rect">
                <a:avLst/>
              </a:prstGeom>
            </p:spPr>
          </p:pic>
          <p:pic>
            <p:nvPicPr>
              <p:cNvPr id="128" name="Picture 127">
                <a:extLst>
                  <a:ext uri="{FF2B5EF4-FFF2-40B4-BE49-F238E27FC236}">
                    <a16:creationId xmlns:a16="http://schemas.microsoft.com/office/drawing/2014/main" id="{379E2D3A-F291-8E85-59C0-937973D9D281}"/>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l="2286" t="57425" r="190" b="11619"/>
              <a:stretch/>
            </p:blipFill>
            <p:spPr>
              <a:xfrm>
                <a:off x="4966191" y="3848098"/>
                <a:ext cx="2988000" cy="711340"/>
              </a:xfrm>
              <a:prstGeom prst="rect">
                <a:avLst/>
              </a:prstGeom>
            </p:spPr>
          </p:pic>
          <p:sp>
            <p:nvSpPr>
              <p:cNvPr id="129" name="TextBox 128">
                <a:extLst>
                  <a:ext uri="{FF2B5EF4-FFF2-40B4-BE49-F238E27FC236}">
                    <a16:creationId xmlns:a16="http://schemas.microsoft.com/office/drawing/2014/main" id="{E88B2AEC-189D-5D2B-F7E0-C699273BAEEF}"/>
                  </a:ext>
                </a:extLst>
              </p:cNvPr>
              <p:cNvSpPr txBox="1"/>
              <p:nvPr/>
            </p:nvSpPr>
            <p:spPr>
              <a:xfrm rot="18759993">
                <a:off x="4908725" y="418189"/>
                <a:ext cx="1810592" cy="313844"/>
              </a:xfrm>
              <a:prstGeom prst="rect">
                <a:avLst/>
              </a:prstGeom>
              <a:noFill/>
            </p:spPr>
            <p:txBody>
              <a:bodyPr wrap="square" rtlCol="0">
                <a:spAutoFit/>
              </a:bodyPr>
              <a:lstStyle/>
              <a:p>
                <a:r>
                  <a:rPr lang="en-SG" sz="900" b="1" dirty="0">
                    <a:latin typeface="Times New Roman" panose="02020603050405020304" pitchFamily="18" charset="0"/>
                    <a:ea typeface="Open Sans" panose="020B0606030504020204" pitchFamily="34" charset="0"/>
                    <a:cs typeface="Times New Roman" panose="02020603050405020304" pitchFamily="18" charset="0"/>
                  </a:rPr>
                  <a:t>Stock AIMV media</a:t>
                </a:r>
                <a:endParaRPr lang="en-SG" sz="900" dirty="0">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C68B39BE-60C5-7EFC-24A0-99EA43CF92E1}"/>
                  </a:ext>
                </a:extLst>
              </p:cNvPr>
              <p:cNvSpPr txBox="1"/>
              <p:nvPr/>
            </p:nvSpPr>
            <p:spPr>
              <a:xfrm rot="18759993">
                <a:off x="5139451" y="-120185"/>
                <a:ext cx="3248092" cy="313844"/>
              </a:xfrm>
              <a:prstGeom prst="rect">
                <a:avLst/>
              </a:prstGeom>
              <a:noFill/>
            </p:spPr>
            <p:txBody>
              <a:bodyPr wrap="square" rtlCol="0">
                <a:spAutoFit/>
              </a:bodyPr>
              <a:lstStyle/>
              <a:p>
                <a:r>
                  <a:rPr lang="en-US" sz="900" b="1" dirty="0">
                    <a:latin typeface="Times New Roman" panose="02020603050405020304" pitchFamily="18" charset="0"/>
                    <a:ea typeface="Open Sans" panose="020B0606030504020204" pitchFamily="34" charset="0"/>
                    <a:cs typeface="Times New Roman" panose="02020603050405020304" pitchFamily="18" charset="0"/>
                  </a:rPr>
                  <a:t>AIM V in G-Rex at start of experiment</a:t>
                </a:r>
                <a:endParaRPr lang="en-SG" sz="900" dirty="0">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131" name="TextBox 130">
                <a:extLst>
                  <a:ext uri="{FF2B5EF4-FFF2-40B4-BE49-F238E27FC236}">
                    <a16:creationId xmlns:a16="http://schemas.microsoft.com/office/drawing/2014/main" id="{CC7463F1-3595-866E-DE62-E8615AE3FF08}"/>
                  </a:ext>
                </a:extLst>
              </p:cNvPr>
              <p:cNvSpPr txBox="1"/>
              <p:nvPr/>
            </p:nvSpPr>
            <p:spPr>
              <a:xfrm rot="18759993">
                <a:off x="5695919" y="-17679"/>
                <a:ext cx="2969282" cy="313844"/>
              </a:xfrm>
              <a:prstGeom prst="rect">
                <a:avLst/>
              </a:prstGeom>
              <a:noFill/>
            </p:spPr>
            <p:txBody>
              <a:bodyPr wrap="square" rtlCol="0">
                <a:spAutoFit/>
              </a:bodyPr>
              <a:lstStyle/>
              <a:p>
                <a:r>
                  <a:rPr lang="en-US" sz="900" b="1" dirty="0">
                    <a:latin typeface="Times New Roman" panose="02020603050405020304" pitchFamily="18" charset="0"/>
                    <a:ea typeface="Open Sans" panose="020B0606030504020204" pitchFamily="34" charset="0"/>
                    <a:cs typeface="Times New Roman" panose="02020603050405020304" pitchFamily="18" charset="0"/>
                  </a:rPr>
                  <a:t>AIM V in G-Rex at end of experiment</a:t>
                </a:r>
                <a:endParaRPr lang="en-SG" sz="900" dirty="0">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132" name="TextBox 131">
                <a:extLst>
                  <a:ext uri="{FF2B5EF4-FFF2-40B4-BE49-F238E27FC236}">
                    <a16:creationId xmlns:a16="http://schemas.microsoft.com/office/drawing/2014/main" id="{899A2675-CB6A-9A0F-66CF-85B632D1390F}"/>
                  </a:ext>
                </a:extLst>
              </p:cNvPr>
              <p:cNvSpPr txBox="1"/>
              <p:nvPr/>
            </p:nvSpPr>
            <p:spPr>
              <a:xfrm rot="18759993">
                <a:off x="6989814" y="493618"/>
                <a:ext cx="1578587" cy="313845"/>
              </a:xfrm>
              <a:prstGeom prst="rect">
                <a:avLst/>
              </a:prstGeom>
              <a:noFill/>
            </p:spPr>
            <p:txBody>
              <a:bodyPr wrap="square" rtlCol="0">
                <a:spAutoFit/>
              </a:bodyPr>
              <a:lstStyle/>
              <a:p>
                <a:r>
                  <a:rPr lang="en-US" sz="900" b="1" dirty="0">
                    <a:latin typeface="Times New Roman" panose="02020603050405020304" pitchFamily="18" charset="0"/>
                    <a:ea typeface="Open Sans" panose="020B0606030504020204" pitchFamily="34" charset="0"/>
                    <a:cs typeface="Times New Roman" panose="02020603050405020304" pitchFamily="18" charset="0"/>
                  </a:rPr>
                  <a:t>Negative control</a:t>
                </a:r>
                <a:endParaRPr lang="en-SG" sz="900" dirty="0">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133" name="TextBox 132">
                <a:extLst>
                  <a:ext uri="{FF2B5EF4-FFF2-40B4-BE49-F238E27FC236}">
                    <a16:creationId xmlns:a16="http://schemas.microsoft.com/office/drawing/2014/main" id="{B83064BB-3BC2-8068-8E88-8904F6CF26DC}"/>
                  </a:ext>
                </a:extLst>
              </p:cNvPr>
              <p:cNvSpPr txBox="1"/>
              <p:nvPr/>
            </p:nvSpPr>
            <p:spPr>
              <a:xfrm rot="18759993">
                <a:off x="7491770" y="493618"/>
                <a:ext cx="1578587" cy="313844"/>
              </a:xfrm>
              <a:prstGeom prst="rect">
                <a:avLst/>
              </a:prstGeom>
              <a:noFill/>
            </p:spPr>
            <p:txBody>
              <a:bodyPr wrap="square" rtlCol="0">
                <a:spAutoFit/>
              </a:bodyPr>
              <a:lstStyle/>
              <a:p>
                <a:r>
                  <a:rPr lang="en-US" sz="900" b="1" dirty="0">
                    <a:latin typeface="Times New Roman" panose="02020603050405020304" pitchFamily="18" charset="0"/>
                    <a:ea typeface="Open Sans" panose="020B0606030504020204" pitchFamily="34" charset="0"/>
                    <a:cs typeface="Times New Roman" panose="02020603050405020304" pitchFamily="18" charset="0"/>
                  </a:rPr>
                  <a:t>Positive control</a:t>
                </a:r>
                <a:endParaRPr lang="en-SG" sz="900" dirty="0">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134" name="TextBox 133">
                <a:extLst>
                  <a:ext uri="{FF2B5EF4-FFF2-40B4-BE49-F238E27FC236}">
                    <a16:creationId xmlns:a16="http://schemas.microsoft.com/office/drawing/2014/main" id="{DA53885C-883B-3CF7-3BC7-91AE76AE5E2A}"/>
                  </a:ext>
                </a:extLst>
              </p:cNvPr>
              <p:cNvSpPr txBox="1"/>
              <p:nvPr/>
            </p:nvSpPr>
            <p:spPr>
              <a:xfrm rot="18759993">
                <a:off x="6393232" y="240414"/>
                <a:ext cx="1910923" cy="502152"/>
              </a:xfrm>
              <a:prstGeom prst="rect">
                <a:avLst/>
              </a:prstGeom>
              <a:noFill/>
            </p:spPr>
            <p:txBody>
              <a:bodyPr wrap="square" rtlCol="0">
                <a:spAutoFit/>
              </a:bodyPr>
              <a:lstStyle/>
              <a:p>
                <a:r>
                  <a:rPr lang="en-US" sz="900" b="1" dirty="0">
                    <a:latin typeface="Times New Roman" panose="02020603050405020304" pitchFamily="18" charset="0"/>
                    <a:ea typeface="Open Sans" panose="020B0606030504020204" pitchFamily="34" charset="0"/>
                    <a:cs typeface="Times New Roman" panose="02020603050405020304" pitchFamily="18" charset="0"/>
                  </a:rPr>
                  <a:t>AIM V in G-Rex at end of experiment(duplicate)</a:t>
                </a:r>
                <a:endParaRPr lang="en-SG" sz="900" dirty="0">
                  <a:latin typeface="Times New Roman" panose="02020603050405020304" pitchFamily="18" charset="0"/>
                  <a:ea typeface="Open Sans" panose="020B0606030504020204" pitchFamily="34" charset="0"/>
                  <a:cs typeface="Times New Roman" panose="02020603050405020304" pitchFamily="18" charset="0"/>
                </a:endParaRPr>
              </a:p>
            </p:txBody>
          </p:sp>
        </p:grpSp>
        <p:sp>
          <p:nvSpPr>
            <p:cNvPr id="135" name="Title 1">
              <a:extLst>
                <a:ext uri="{FF2B5EF4-FFF2-40B4-BE49-F238E27FC236}">
                  <a16:creationId xmlns:a16="http://schemas.microsoft.com/office/drawing/2014/main" id="{EC4E0E7A-FCE5-2AA8-9C60-85B199B83888}"/>
                </a:ext>
              </a:extLst>
            </p:cNvPr>
            <p:cNvSpPr txBox="1">
              <a:spLocks/>
            </p:cNvSpPr>
            <p:nvPr/>
          </p:nvSpPr>
          <p:spPr>
            <a:xfrm>
              <a:off x="-1194111" y="4427666"/>
              <a:ext cx="10515600" cy="61146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SG" sz="2400" dirty="0" smtClean="0">
                  <a:latin typeface="Times New Roman" panose="02020603050405020304" pitchFamily="18" charset="0"/>
                  <a:cs typeface="Times New Roman" panose="02020603050405020304" pitchFamily="18" charset="0"/>
                </a:rPr>
                <a:t>(B)</a:t>
              </a:r>
              <a:endParaRPr lang="en-SG" sz="24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3280278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8548" y="192504"/>
            <a:ext cx="851515" cy="369332"/>
          </a:xfrm>
          <a:prstGeom prst="rect">
            <a:avLst/>
          </a:prstGeom>
          <a:noFill/>
        </p:spPr>
        <p:txBody>
          <a:bodyPr wrap="none" rtlCol="0">
            <a:spAutoFit/>
          </a:bodyPr>
          <a:lstStyle/>
          <a:p>
            <a:r>
              <a:rPr lang="en-GB" dirty="0" smtClean="0">
                <a:latin typeface="Times New Roman" panose="02020603050405020304" pitchFamily="18" charset="0"/>
                <a:cs typeface="Times New Roman" panose="02020603050405020304" pitchFamily="18" charset="0"/>
              </a:rPr>
              <a:t>Fig. S3</a:t>
            </a:r>
            <a:endParaRPr lang="en-SG" dirty="0">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1A27BEDE-8ED6-E93C-9FDB-83426CF8F9B4}"/>
              </a:ext>
            </a:extLst>
          </p:cNvPr>
          <p:cNvGrpSpPr/>
          <p:nvPr/>
        </p:nvGrpSpPr>
        <p:grpSpPr>
          <a:xfrm>
            <a:off x="1709001" y="1587316"/>
            <a:ext cx="1612866" cy="1589450"/>
            <a:chOff x="1522963" y="1315719"/>
            <a:chExt cx="1612866" cy="1589450"/>
          </a:xfrm>
        </p:grpSpPr>
        <p:pic>
          <p:nvPicPr>
            <p:cNvPr id="6" name="Picture 5">
              <a:extLst>
                <a:ext uri="{FF2B5EF4-FFF2-40B4-BE49-F238E27FC236}">
                  <a16:creationId xmlns:a16="http://schemas.microsoft.com/office/drawing/2014/main" id="{452E24A9-9DF4-0B98-C5BE-80425DA9E2D3}"/>
                </a:ext>
              </a:extLst>
            </p:cNvPr>
            <p:cNvPicPr>
              <a:picLocks noChangeAspect="1"/>
            </p:cNvPicPr>
            <p:nvPr/>
          </p:nvPicPr>
          <p:blipFill>
            <a:blip r:embed="rId2"/>
            <a:srcRect l="6063" t="5401" b="4640"/>
            <a:stretch/>
          </p:blipFill>
          <p:spPr>
            <a:xfrm>
              <a:off x="1783137" y="1315719"/>
              <a:ext cx="1352692" cy="1295400"/>
            </a:xfrm>
            <a:prstGeom prst="rect">
              <a:avLst/>
            </a:prstGeom>
          </p:spPr>
        </p:pic>
        <p:grpSp>
          <p:nvGrpSpPr>
            <p:cNvPr id="7" name="Group 6">
              <a:extLst>
                <a:ext uri="{FF2B5EF4-FFF2-40B4-BE49-F238E27FC236}">
                  <a16:creationId xmlns:a16="http://schemas.microsoft.com/office/drawing/2014/main" id="{9B3E55CF-2EA2-6F78-F954-9FB84E2331B0}"/>
                </a:ext>
              </a:extLst>
            </p:cNvPr>
            <p:cNvGrpSpPr/>
            <p:nvPr/>
          </p:nvGrpSpPr>
          <p:grpSpPr>
            <a:xfrm>
              <a:off x="1522963" y="1938947"/>
              <a:ext cx="1104130" cy="966222"/>
              <a:chOff x="4974823" y="1950375"/>
              <a:chExt cx="1104130" cy="966222"/>
            </a:xfrm>
          </p:grpSpPr>
          <p:sp>
            <p:nvSpPr>
              <p:cNvPr id="9" name="TextBox 8">
                <a:extLst>
                  <a:ext uri="{FF2B5EF4-FFF2-40B4-BE49-F238E27FC236}">
                    <a16:creationId xmlns:a16="http://schemas.microsoft.com/office/drawing/2014/main" id="{5B36C217-93F3-2D35-1002-728CCAAAD832}"/>
                  </a:ext>
                </a:extLst>
              </p:cNvPr>
              <p:cNvSpPr txBox="1"/>
              <p:nvPr/>
            </p:nvSpPr>
            <p:spPr>
              <a:xfrm>
                <a:off x="5211408" y="2670376"/>
                <a:ext cx="867545"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CD3-PE/Cy7</a:t>
                </a: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nvGrpSpPr>
              <p:cNvPr id="10" name="Group 9">
                <a:extLst>
                  <a:ext uri="{FF2B5EF4-FFF2-40B4-BE49-F238E27FC236}">
                    <a16:creationId xmlns:a16="http://schemas.microsoft.com/office/drawing/2014/main" id="{953A8D68-9640-4794-A0BE-32AE4C5A8A48}"/>
                  </a:ext>
                </a:extLst>
              </p:cNvPr>
              <p:cNvGrpSpPr/>
              <p:nvPr/>
            </p:nvGrpSpPr>
            <p:grpSpPr>
              <a:xfrm>
                <a:off x="5211408" y="1950375"/>
                <a:ext cx="720000" cy="720001"/>
                <a:chOff x="534153" y="1368573"/>
                <a:chExt cx="720000" cy="720001"/>
              </a:xfrm>
            </p:grpSpPr>
            <p:cxnSp>
              <p:nvCxnSpPr>
                <p:cNvPr id="12" name="Straight Arrow Connector 11">
                  <a:extLst>
                    <a:ext uri="{FF2B5EF4-FFF2-40B4-BE49-F238E27FC236}">
                      <a16:creationId xmlns:a16="http://schemas.microsoft.com/office/drawing/2014/main" id="{89F1D8FB-D8DA-F9E3-BAAD-630C94CF7821}"/>
                    </a:ext>
                  </a:extLst>
                </p:cNvPr>
                <p:cNvCxnSpPr>
                  <a:cxnSpLocks/>
                </p:cNvCxnSpPr>
                <p:nvPr/>
              </p:nvCxnSpPr>
              <p:spPr>
                <a:xfrm>
                  <a:off x="534153" y="2088574"/>
                  <a:ext cx="7200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4E824B28-6208-54B4-90DB-F036409D86E7}"/>
                    </a:ext>
                  </a:extLst>
                </p:cNvPr>
                <p:cNvCxnSpPr>
                  <a:cxnSpLocks/>
                </p:cNvCxnSpPr>
                <p:nvPr/>
              </p:nvCxnSpPr>
              <p:spPr>
                <a:xfrm rot="16200000">
                  <a:off x="174154" y="1728573"/>
                  <a:ext cx="7200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
            <p:nvSpPr>
              <p:cNvPr id="11" name="TextBox 10">
                <a:extLst>
                  <a:ext uri="{FF2B5EF4-FFF2-40B4-BE49-F238E27FC236}">
                    <a16:creationId xmlns:a16="http://schemas.microsoft.com/office/drawing/2014/main" id="{DA51B15F-7AD2-D9D8-A8C4-0B8295992878}"/>
                  </a:ext>
                </a:extLst>
              </p:cNvPr>
              <p:cNvSpPr txBox="1"/>
              <p:nvPr/>
            </p:nvSpPr>
            <p:spPr>
              <a:xfrm rot="16200000">
                <a:off x="4892589" y="2182202"/>
                <a:ext cx="410690"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SSC</a:t>
                </a: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sp>
          <p:nvSpPr>
            <p:cNvPr id="8" name="TextBox 7">
              <a:extLst>
                <a:ext uri="{FF2B5EF4-FFF2-40B4-BE49-F238E27FC236}">
                  <a16:creationId xmlns:a16="http://schemas.microsoft.com/office/drawing/2014/main" id="{128F384F-230D-CF0C-0203-3E8CBA8993E3}"/>
                </a:ext>
              </a:extLst>
            </p:cNvPr>
            <p:cNvSpPr txBox="1"/>
            <p:nvPr/>
          </p:nvSpPr>
          <p:spPr>
            <a:xfrm>
              <a:off x="2213782" y="1438829"/>
              <a:ext cx="877163"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CD3+ T cells</a:t>
              </a: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grpSp>
        <p:nvGrpSpPr>
          <p:cNvPr id="14" name="Group 13">
            <a:extLst>
              <a:ext uri="{FF2B5EF4-FFF2-40B4-BE49-F238E27FC236}">
                <a16:creationId xmlns:a16="http://schemas.microsoft.com/office/drawing/2014/main" id="{36A29B80-000D-A167-62E8-D3A27ACC243D}"/>
              </a:ext>
            </a:extLst>
          </p:cNvPr>
          <p:cNvGrpSpPr/>
          <p:nvPr/>
        </p:nvGrpSpPr>
        <p:grpSpPr>
          <a:xfrm>
            <a:off x="1709001" y="3316816"/>
            <a:ext cx="1612866" cy="1589250"/>
            <a:chOff x="1544038" y="3182619"/>
            <a:chExt cx="1612866" cy="1589250"/>
          </a:xfrm>
        </p:grpSpPr>
        <p:pic>
          <p:nvPicPr>
            <p:cNvPr id="15" name="Picture 14">
              <a:extLst>
                <a:ext uri="{FF2B5EF4-FFF2-40B4-BE49-F238E27FC236}">
                  <a16:creationId xmlns:a16="http://schemas.microsoft.com/office/drawing/2014/main" id="{099C2D47-D785-B92F-CA68-F8DFE73E2BAF}"/>
                </a:ext>
              </a:extLst>
            </p:cNvPr>
            <p:cNvPicPr>
              <a:picLocks noChangeAspect="1"/>
            </p:cNvPicPr>
            <p:nvPr/>
          </p:nvPicPr>
          <p:blipFill>
            <a:blip r:embed="rId3"/>
            <a:srcRect l="5923" t="5463" b="4579"/>
            <a:stretch/>
          </p:blipFill>
          <p:spPr>
            <a:xfrm>
              <a:off x="1802192" y="3182619"/>
              <a:ext cx="1354712" cy="1295401"/>
            </a:xfrm>
            <a:prstGeom prst="rect">
              <a:avLst/>
            </a:prstGeom>
          </p:spPr>
        </p:pic>
        <p:grpSp>
          <p:nvGrpSpPr>
            <p:cNvPr id="16" name="Group 15">
              <a:extLst>
                <a:ext uri="{FF2B5EF4-FFF2-40B4-BE49-F238E27FC236}">
                  <a16:creationId xmlns:a16="http://schemas.microsoft.com/office/drawing/2014/main" id="{BAE68A5C-BEF9-4661-073D-9A553654A613}"/>
                </a:ext>
              </a:extLst>
            </p:cNvPr>
            <p:cNvGrpSpPr/>
            <p:nvPr/>
          </p:nvGrpSpPr>
          <p:grpSpPr>
            <a:xfrm>
              <a:off x="1544038" y="3801993"/>
              <a:ext cx="961463" cy="969876"/>
              <a:chOff x="4938370" y="4901529"/>
              <a:chExt cx="961463" cy="969876"/>
            </a:xfrm>
          </p:grpSpPr>
          <p:sp>
            <p:nvSpPr>
              <p:cNvPr id="18" name="TextBox 17">
                <a:extLst>
                  <a:ext uri="{FF2B5EF4-FFF2-40B4-BE49-F238E27FC236}">
                    <a16:creationId xmlns:a16="http://schemas.microsoft.com/office/drawing/2014/main" id="{EF6DC78E-66DA-4835-3F4E-2C63FF99608E}"/>
                  </a:ext>
                </a:extLst>
              </p:cNvPr>
              <p:cNvSpPr txBox="1"/>
              <p:nvPr/>
            </p:nvSpPr>
            <p:spPr>
              <a:xfrm>
                <a:off x="5174955" y="5625184"/>
                <a:ext cx="724878"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CAR-GFP</a:t>
                </a: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nvGrpSpPr>
              <p:cNvPr id="19" name="Group 18">
                <a:extLst>
                  <a:ext uri="{FF2B5EF4-FFF2-40B4-BE49-F238E27FC236}">
                    <a16:creationId xmlns:a16="http://schemas.microsoft.com/office/drawing/2014/main" id="{D58CAFD4-FDE4-E377-6D73-1E18C18F1343}"/>
                  </a:ext>
                </a:extLst>
              </p:cNvPr>
              <p:cNvGrpSpPr/>
              <p:nvPr/>
            </p:nvGrpSpPr>
            <p:grpSpPr>
              <a:xfrm>
                <a:off x="5174955" y="4901529"/>
                <a:ext cx="720000" cy="720001"/>
                <a:chOff x="534153" y="1368573"/>
                <a:chExt cx="720000" cy="720001"/>
              </a:xfrm>
            </p:grpSpPr>
            <p:cxnSp>
              <p:nvCxnSpPr>
                <p:cNvPr id="21" name="Straight Arrow Connector 20">
                  <a:extLst>
                    <a:ext uri="{FF2B5EF4-FFF2-40B4-BE49-F238E27FC236}">
                      <a16:creationId xmlns:a16="http://schemas.microsoft.com/office/drawing/2014/main" id="{8A5C23C7-3295-77B3-AF41-2B34BDC17353}"/>
                    </a:ext>
                  </a:extLst>
                </p:cNvPr>
                <p:cNvCxnSpPr>
                  <a:cxnSpLocks/>
                </p:cNvCxnSpPr>
                <p:nvPr/>
              </p:nvCxnSpPr>
              <p:spPr>
                <a:xfrm>
                  <a:off x="534153" y="2088574"/>
                  <a:ext cx="7200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2" name="Straight Arrow Connector 21">
                  <a:extLst>
                    <a:ext uri="{FF2B5EF4-FFF2-40B4-BE49-F238E27FC236}">
                      <a16:creationId xmlns:a16="http://schemas.microsoft.com/office/drawing/2014/main" id="{0DD9F398-1E93-9276-4485-0DA106A80DAE}"/>
                    </a:ext>
                  </a:extLst>
                </p:cNvPr>
                <p:cNvCxnSpPr>
                  <a:cxnSpLocks/>
                </p:cNvCxnSpPr>
                <p:nvPr/>
              </p:nvCxnSpPr>
              <p:spPr>
                <a:xfrm rot="16200000">
                  <a:off x="174154" y="1728573"/>
                  <a:ext cx="7200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
            <p:nvSpPr>
              <p:cNvPr id="20" name="TextBox 19">
                <a:extLst>
                  <a:ext uri="{FF2B5EF4-FFF2-40B4-BE49-F238E27FC236}">
                    <a16:creationId xmlns:a16="http://schemas.microsoft.com/office/drawing/2014/main" id="{301B8AB2-EBC7-B473-9845-897A52077F29}"/>
                  </a:ext>
                </a:extLst>
              </p:cNvPr>
              <p:cNvSpPr txBox="1"/>
              <p:nvPr/>
            </p:nvSpPr>
            <p:spPr>
              <a:xfrm rot="16200000">
                <a:off x="4856136" y="5138419"/>
                <a:ext cx="410690"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SSC</a:t>
                </a: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sp>
          <p:nvSpPr>
            <p:cNvPr id="17" name="TextBox 16">
              <a:extLst>
                <a:ext uri="{FF2B5EF4-FFF2-40B4-BE49-F238E27FC236}">
                  <a16:creationId xmlns:a16="http://schemas.microsoft.com/office/drawing/2014/main" id="{55699A07-BEB8-3F12-25B4-F7EA63BF12AD}"/>
                </a:ext>
              </a:extLst>
            </p:cNvPr>
            <p:cNvSpPr txBox="1"/>
            <p:nvPr/>
          </p:nvSpPr>
          <p:spPr>
            <a:xfrm>
              <a:off x="2233723" y="3182619"/>
              <a:ext cx="530915"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CAR+</a:t>
              </a: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grpSp>
        <p:nvGrpSpPr>
          <p:cNvPr id="23" name="Group 22">
            <a:extLst>
              <a:ext uri="{FF2B5EF4-FFF2-40B4-BE49-F238E27FC236}">
                <a16:creationId xmlns:a16="http://schemas.microsoft.com/office/drawing/2014/main" id="{E6471C35-C36F-E5F7-E393-C01E9E1E3032}"/>
              </a:ext>
            </a:extLst>
          </p:cNvPr>
          <p:cNvGrpSpPr/>
          <p:nvPr/>
        </p:nvGrpSpPr>
        <p:grpSpPr>
          <a:xfrm>
            <a:off x="1686529" y="7019224"/>
            <a:ext cx="1657810" cy="1833058"/>
            <a:chOff x="1453737" y="6996378"/>
            <a:chExt cx="1657810" cy="1833058"/>
          </a:xfrm>
        </p:grpSpPr>
        <p:pic>
          <p:nvPicPr>
            <p:cNvPr id="24" name="Picture 23">
              <a:extLst>
                <a:ext uri="{FF2B5EF4-FFF2-40B4-BE49-F238E27FC236}">
                  <a16:creationId xmlns:a16="http://schemas.microsoft.com/office/drawing/2014/main" id="{DC2779EC-067B-F689-0F71-78CE6E6994B8}"/>
                </a:ext>
              </a:extLst>
            </p:cNvPr>
            <p:cNvPicPr>
              <a:picLocks noChangeAspect="1"/>
            </p:cNvPicPr>
            <p:nvPr/>
          </p:nvPicPr>
          <p:blipFill>
            <a:blip r:embed="rId4"/>
            <a:srcRect l="4159" t="5293" b="4749"/>
            <a:stretch/>
          </p:blipFill>
          <p:spPr>
            <a:xfrm>
              <a:off x="1731435" y="7244515"/>
              <a:ext cx="1380112" cy="1295401"/>
            </a:xfrm>
            <a:prstGeom prst="rect">
              <a:avLst/>
            </a:prstGeom>
          </p:spPr>
        </p:pic>
        <p:grpSp>
          <p:nvGrpSpPr>
            <p:cNvPr id="25" name="Group 24">
              <a:extLst>
                <a:ext uri="{FF2B5EF4-FFF2-40B4-BE49-F238E27FC236}">
                  <a16:creationId xmlns:a16="http://schemas.microsoft.com/office/drawing/2014/main" id="{73BA3277-7A0F-E464-D81B-04CE9DA1958D}"/>
                </a:ext>
              </a:extLst>
            </p:cNvPr>
            <p:cNvGrpSpPr/>
            <p:nvPr/>
          </p:nvGrpSpPr>
          <p:grpSpPr>
            <a:xfrm>
              <a:off x="1453737" y="7861543"/>
              <a:ext cx="1360627" cy="967893"/>
              <a:chOff x="1619250" y="8430851"/>
              <a:chExt cx="1360627" cy="967893"/>
            </a:xfrm>
          </p:grpSpPr>
          <p:sp>
            <p:nvSpPr>
              <p:cNvPr id="27" name="TextBox 26">
                <a:extLst>
                  <a:ext uri="{FF2B5EF4-FFF2-40B4-BE49-F238E27FC236}">
                    <a16:creationId xmlns:a16="http://schemas.microsoft.com/office/drawing/2014/main" id="{A84E53C8-B7C6-4288-3E67-27A9AC4A78B5}"/>
                  </a:ext>
                </a:extLst>
              </p:cNvPr>
              <p:cNvSpPr txBox="1"/>
              <p:nvPr/>
            </p:nvSpPr>
            <p:spPr>
              <a:xfrm>
                <a:off x="1865469" y="9152523"/>
                <a:ext cx="1114408"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CD45RA-BV605</a:t>
                </a: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nvGrpSpPr>
              <p:cNvPr id="28" name="Group 27">
                <a:extLst>
                  <a:ext uri="{FF2B5EF4-FFF2-40B4-BE49-F238E27FC236}">
                    <a16:creationId xmlns:a16="http://schemas.microsoft.com/office/drawing/2014/main" id="{373BAEEB-1051-FDD7-97D2-977A21C0FC56}"/>
                  </a:ext>
                </a:extLst>
              </p:cNvPr>
              <p:cNvGrpSpPr/>
              <p:nvPr/>
            </p:nvGrpSpPr>
            <p:grpSpPr>
              <a:xfrm>
                <a:off x="1865469" y="8432522"/>
                <a:ext cx="720000" cy="720001"/>
                <a:chOff x="534153" y="1368573"/>
                <a:chExt cx="720000" cy="720001"/>
              </a:xfrm>
            </p:grpSpPr>
            <p:cxnSp>
              <p:nvCxnSpPr>
                <p:cNvPr id="30" name="Straight Arrow Connector 29">
                  <a:extLst>
                    <a:ext uri="{FF2B5EF4-FFF2-40B4-BE49-F238E27FC236}">
                      <a16:creationId xmlns:a16="http://schemas.microsoft.com/office/drawing/2014/main" id="{6DB6F11E-0E45-A23B-B028-AEA40A6AE894}"/>
                    </a:ext>
                  </a:extLst>
                </p:cNvPr>
                <p:cNvCxnSpPr>
                  <a:cxnSpLocks/>
                </p:cNvCxnSpPr>
                <p:nvPr/>
              </p:nvCxnSpPr>
              <p:spPr>
                <a:xfrm>
                  <a:off x="534153" y="2088574"/>
                  <a:ext cx="7200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1" name="Straight Arrow Connector 30">
                  <a:extLst>
                    <a:ext uri="{FF2B5EF4-FFF2-40B4-BE49-F238E27FC236}">
                      <a16:creationId xmlns:a16="http://schemas.microsoft.com/office/drawing/2014/main" id="{41039F64-4F0E-523A-CFBD-528BEFECD6B1}"/>
                    </a:ext>
                  </a:extLst>
                </p:cNvPr>
                <p:cNvCxnSpPr>
                  <a:cxnSpLocks/>
                </p:cNvCxnSpPr>
                <p:nvPr/>
              </p:nvCxnSpPr>
              <p:spPr>
                <a:xfrm rot="16200000">
                  <a:off x="174154" y="1728573"/>
                  <a:ext cx="7200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
            <p:nvSpPr>
              <p:cNvPr id="29" name="TextBox 28">
                <a:extLst>
                  <a:ext uri="{FF2B5EF4-FFF2-40B4-BE49-F238E27FC236}">
                    <a16:creationId xmlns:a16="http://schemas.microsoft.com/office/drawing/2014/main" id="{79CD091C-B7B7-6EF9-EFD3-FF0361F70A6D}"/>
                  </a:ext>
                </a:extLst>
              </p:cNvPr>
              <p:cNvSpPr txBox="1"/>
              <p:nvPr/>
            </p:nvSpPr>
            <p:spPr>
              <a:xfrm rot="16200000">
                <a:off x="1394349" y="8655752"/>
                <a:ext cx="696024"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CCR7-PE</a:t>
                </a: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sp>
          <p:nvSpPr>
            <p:cNvPr id="26" name="TextBox 25">
              <a:extLst>
                <a:ext uri="{FF2B5EF4-FFF2-40B4-BE49-F238E27FC236}">
                  <a16:creationId xmlns:a16="http://schemas.microsoft.com/office/drawing/2014/main" id="{5A708B29-10FD-7A72-97F9-2689AD087176}"/>
                </a:ext>
              </a:extLst>
            </p:cNvPr>
            <p:cNvSpPr txBox="1"/>
            <p:nvPr/>
          </p:nvSpPr>
          <p:spPr>
            <a:xfrm>
              <a:off x="1865284" y="6996378"/>
              <a:ext cx="1029449"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Memory subsets</a:t>
              </a: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grpSp>
        <p:nvGrpSpPr>
          <p:cNvPr id="32" name="Group 31">
            <a:extLst>
              <a:ext uri="{FF2B5EF4-FFF2-40B4-BE49-F238E27FC236}">
                <a16:creationId xmlns:a16="http://schemas.microsoft.com/office/drawing/2014/main" id="{ECE91286-538A-51E5-C637-EF5EDC8DD992}"/>
              </a:ext>
            </a:extLst>
          </p:cNvPr>
          <p:cNvGrpSpPr/>
          <p:nvPr/>
        </p:nvGrpSpPr>
        <p:grpSpPr>
          <a:xfrm>
            <a:off x="3557222" y="1587316"/>
            <a:ext cx="1612866" cy="1589450"/>
            <a:chOff x="3646002" y="1222264"/>
            <a:chExt cx="1612866" cy="1589450"/>
          </a:xfrm>
        </p:grpSpPr>
        <p:pic>
          <p:nvPicPr>
            <p:cNvPr id="33" name="Picture 32">
              <a:extLst>
                <a:ext uri="{FF2B5EF4-FFF2-40B4-BE49-F238E27FC236}">
                  <a16:creationId xmlns:a16="http://schemas.microsoft.com/office/drawing/2014/main" id="{ECBB46DC-D41F-958F-CE76-1255C8F5BA11}"/>
                </a:ext>
              </a:extLst>
            </p:cNvPr>
            <p:cNvPicPr>
              <a:picLocks noChangeAspect="1"/>
            </p:cNvPicPr>
            <p:nvPr/>
          </p:nvPicPr>
          <p:blipFill>
            <a:blip r:embed="rId5"/>
            <a:srcRect l="6063" t="5401" b="4640"/>
            <a:stretch/>
          </p:blipFill>
          <p:spPr>
            <a:xfrm>
              <a:off x="3906177" y="1222264"/>
              <a:ext cx="1352691" cy="1295400"/>
            </a:xfrm>
            <a:prstGeom prst="rect">
              <a:avLst/>
            </a:prstGeom>
          </p:spPr>
        </p:pic>
        <p:grpSp>
          <p:nvGrpSpPr>
            <p:cNvPr id="34" name="Group 33">
              <a:extLst>
                <a:ext uri="{FF2B5EF4-FFF2-40B4-BE49-F238E27FC236}">
                  <a16:creationId xmlns:a16="http://schemas.microsoft.com/office/drawing/2014/main" id="{4D3CEBB1-F97B-7539-633C-E8AE6514072B}"/>
                </a:ext>
              </a:extLst>
            </p:cNvPr>
            <p:cNvGrpSpPr/>
            <p:nvPr/>
          </p:nvGrpSpPr>
          <p:grpSpPr>
            <a:xfrm>
              <a:off x="3646002" y="1845492"/>
              <a:ext cx="1104130" cy="966222"/>
              <a:chOff x="4974823" y="1950375"/>
              <a:chExt cx="1104130" cy="966222"/>
            </a:xfrm>
          </p:grpSpPr>
          <p:sp>
            <p:nvSpPr>
              <p:cNvPr id="36" name="TextBox 35">
                <a:extLst>
                  <a:ext uri="{FF2B5EF4-FFF2-40B4-BE49-F238E27FC236}">
                    <a16:creationId xmlns:a16="http://schemas.microsoft.com/office/drawing/2014/main" id="{5832383F-EB56-603F-8E55-E4C8164E07D3}"/>
                  </a:ext>
                </a:extLst>
              </p:cNvPr>
              <p:cNvSpPr txBox="1"/>
              <p:nvPr/>
            </p:nvSpPr>
            <p:spPr>
              <a:xfrm>
                <a:off x="5211408" y="2670376"/>
                <a:ext cx="867545"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CD3-PE/Cy7</a:t>
                </a: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nvGrpSpPr>
              <p:cNvPr id="37" name="Group 36">
                <a:extLst>
                  <a:ext uri="{FF2B5EF4-FFF2-40B4-BE49-F238E27FC236}">
                    <a16:creationId xmlns:a16="http://schemas.microsoft.com/office/drawing/2014/main" id="{788583BD-76B0-18BC-6E54-DFD7E0CC98D2}"/>
                  </a:ext>
                </a:extLst>
              </p:cNvPr>
              <p:cNvGrpSpPr/>
              <p:nvPr/>
            </p:nvGrpSpPr>
            <p:grpSpPr>
              <a:xfrm>
                <a:off x="5211408" y="1950375"/>
                <a:ext cx="720000" cy="720001"/>
                <a:chOff x="534153" y="1368573"/>
                <a:chExt cx="720000" cy="720001"/>
              </a:xfrm>
            </p:grpSpPr>
            <p:cxnSp>
              <p:nvCxnSpPr>
                <p:cNvPr id="39" name="Straight Arrow Connector 38">
                  <a:extLst>
                    <a:ext uri="{FF2B5EF4-FFF2-40B4-BE49-F238E27FC236}">
                      <a16:creationId xmlns:a16="http://schemas.microsoft.com/office/drawing/2014/main" id="{8459EE96-488B-6BBD-B28E-0C6CB367331E}"/>
                    </a:ext>
                  </a:extLst>
                </p:cNvPr>
                <p:cNvCxnSpPr>
                  <a:cxnSpLocks/>
                </p:cNvCxnSpPr>
                <p:nvPr/>
              </p:nvCxnSpPr>
              <p:spPr>
                <a:xfrm>
                  <a:off x="534153" y="2088574"/>
                  <a:ext cx="7200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0" name="Straight Arrow Connector 39">
                  <a:extLst>
                    <a:ext uri="{FF2B5EF4-FFF2-40B4-BE49-F238E27FC236}">
                      <a16:creationId xmlns:a16="http://schemas.microsoft.com/office/drawing/2014/main" id="{0FB09734-5A43-57DB-E638-1C704485DB33}"/>
                    </a:ext>
                  </a:extLst>
                </p:cNvPr>
                <p:cNvCxnSpPr>
                  <a:cxnSpLocks/>
                </p:cNvCxnSpPr>
                <p:nvPr/>
              </p:nvCxnSpPr>
              <p:spPr>
                <a:xfrm rot="16200000">
                  <a:off x="174154" y="1728573"/>
                  <a:ext cx="7200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
            <p:nvSpPr>
              <p:cNvPr id="38" name="TextBox 37">
                <a:extLst>
                  <a:ext uri="{FF2B5EF4-FFF2-40B4-BE49-F238E27FC236}">
                    <a16:creationId xmlns:a16="http://schemas.microsoft.com/office/drawing/2014/main" id="{DD3E0505-8331-39B8-AE5E-569E82EA6CCF}"/>
                  </a:ext>
                </a:extLst>
              </p:cNvPr>
              <p:cNvSpPr txBox="1"/>
              <p:nvPr/>
            </p:nvSpPr>
            <p:spPr>
              <a:xfrm rot="16200000">
                <a:off x="4892589" y="2182202"/>
                <a:ext cx="410690"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SSC</a:t>
                </a: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sp>
          <p:nvSpPr>
            <p:cNvPr id="35" name="TextBox 34">
              <a:extLst>
                <a:ext uri="{FF2B5EF4-FFF2-40B4-BE49-F238E27FC236}">
                  <a16:creationId xmlns:a16="http://schemas.microsoft.com/office/drawing/2014/main" id="{C6A75F68-1236-E72E-262B-F02EAB49C7AF}"/>
                </a:ext>
              </a:extLst>
            </p:cNvPr>
            <p:cNvSpPr txBox="1"/>
            <p:nvPr/>
          </p:nvSpPr>
          <p:spPr>
            <a:xfrm>
              <a:off x="4336821" y="1345374"/>
              <a:ext cx="877163"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CD3+ T cells</a:t>
              </a: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grpSp>
        <p:nvGrpSpPr>
          <p:cNvPr id="41" name="Group 40">
            <a:extLst>
              <a:ext uri="{FF2B5EF4-FFF2-40B4-BE49-F238E27FC236}">
                <a16:creationId xmlns:a16="http://schemas.microsoft.com/office/drawing/2014/main" id="{28D0D16E-AD3C-9621-FF11-4BCB1A92819F}"/>
              </a:ext>
            </a:extLst>
          </p:cNvPr>
          <p:cNvGrpSpPr/>
          <p:nvPr/>
        </p:nvGrpSpPr>
        <p:grpSpPr>
          <a:xfrm>
            <a:off x="3557222" y="3316816"/>
            <a:ext cx="1612866" cy="1589250"/>
            <a:chOff x="3588435" y="3154292"/>
            <a:chExt cx="1612866" cy="1589250"/>
          </a:xfrm>
        </p:grpSpPr>
        <p:pic>
          <p:nvPicPr>
            <p:cNvPr id="42" name="Picture 41">
              <a:extLst>
                <a:ext uri="{FF2B5EF4-FFF2-40B4-BE49-F238E27FC236}">
                  <a16:creationId xmlns:a16="http://schemas.microsoft.com/office/drawing/2014/main" id="{17F3DC81-151D-1D8D-420C-B0F9D8F0FC1B}"/>
                </a:ext>
              </a:extLst>
            </p:cNvPr>
            <p:cNvPicPr>
              <a:picLocks noChangeAspect="1"/>
            </p:cNvPicPr>
            <p:nvPr/>
          </p:nvPicPr>
          <p:blipFill>
            <a:blip r:embed="rId6"/>
            <a:srcRect l="5923" t="5157" b="4884"/>
            <a:stretch/>
          </p:blipFill>
          <p:spPr>
            <a:xfrm>
              <a:off x="3846589" y="3154292"/>
              <a:ext cx="1354712" cy="1295401"/>
            </a:xfrm>
            <a:prstGeom prst="rect">
              <a:avLst/>
            </a:prstGeom>
          </p:spPr>
        </p:pic>
        <p:grpSp>
          <p:nvGrpSpPr>
            <p:cNvPr id="43" name="Group 42">
              <a:extLst>
                <a:ext uri="{FF2B5EF4-FFF2-40B4-BE49-F238E27FC236}">
                  <a16:creationId xmlns:a16="http://schemas.microsoft.com/office/drawing/2014/main" id="{FC5796BD-10E7-EDE6-D869-4959BCB69F41}"/>
                </a:ext>
              </a:extLst>
            </p:cNvPr>
            <p:cNvGrpSpPr/>
            <p:nvPr/>
          </p:nvGrpSpPr>
          <p:grpSpPr>
            <a:xfrm>
              <a:off x="3588435" y="3773666"/>
              <a:ext cx="961463" cy="969876"/>
              <a:chOff x="4938370" y="4901529"/>
              <a:chExt cx="961463" cy="969876"/>
            </a:xfrm>
          </p:grpSpPr>
          <p:sp>
            <p:nvSpPr>
              <p:cNvPr id="45" name="TextBox 44">
                <a:extLst>
                  <a:ext uri="{FF2B5EF4-FFF2-40B4-BE49-F238E27FC236}">
                    <a16:creationId xmlns:a16="http://schemas.microsoft.com/office/drawing/2014/main" id="{335BE8B4-4645-805D-2336-A960E0D3657B}"/>
                  </a:ext>
                </a:extLst>
              </p:cNvPr>
              <p:cNvSpPr txBox="1"/>
              <p:nvPr/>
            </p:nvSpPr>
            <p:spPr>
              <a:xfrm>
                <a:off x="5174955" y="5625184"/>
                <a:ext cx="724878"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CAR-GFP</a:t>
                </a: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nvGrpSpPr>
              <p:cNvPr id="46" name="Group 45">
                <a:extLst>
                  <a:ext uri="{FF2B5EF4-FFF2-40B4-BE49-F238E27FC236}">
                    <a16:creationId xmlns:a16="http://schemas.microsoft.com/office/drawing/2014/main" id="{22197C5A-F4D8-4FE3-BB67-AC62ABCED351}"/>
                  </a:ext>
                </a:extLst>
              </p:cNvPr>
              <p:cNvGrpSpPr/>
              <p:nvPr/>
            </p:nvGrpSpPr>
            <p:grpSpPr>
              <a:xfrm>
                <a:off x="5174955" y="4901529"/>
                <a:ext cx="720000" cy="720001"/>
                <a:chOff x="534153" y="1368573"/>
                <a:chExt cx="720000" cy="720001"/>
              </a:xfrm>
            </p:grpSpPr>
            <p:cxnSp>
              <p:nvCxnSpPr>
                <p:cNvPr id="48" name="Straight Arrow Connector 47">
                  <a:extLst>
                    <a:ext uri="{FF2B5EF4-FFF2-40B4-BE49-F238E27FC236}">
                      <a16:creationId xmlns:a16="http://schemas.microsoft.com/office/drawing/2014/main" id="{31A74A9C-9A86-3A97-F87B-6D8139573889}"/>
                    </a:ext>
                  </a:extLst>
                </p:cNvPr>
                <p:cNvCxnSpPr>
                  <a:cxnSpLocks/>
                </p:cNvCxnSpPr>
                <p:nvPr/>
              </p:nvCxnSpPr>
              <p:spPr>
                <a:xfrm>
                  <a:off x="534153" y="2088574"/>
                  <a:ext cx="7200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9" name="Straight Arrow Connector 48">
                  <a:extLst>
                    <a:ext uri="{FF2B5EF4-FFF2-40B4-BE49-F238E27FC236}">
                      <a16:creationId xmlns:a16="http://schemas.microsoft.com/office/drawing/2014/main" id="{EBDC94DA-8759-EF57-7C56-81534A477DB4}"/>
                    </a:ext>
                  </a:extLst>
                </p:cNvPr>
                <p:cNvCxnSpPr>
                  <a:cxnSpLocks/>
                </p:cNvCxnSpPr>
                <p:nvPr/>
              </p:nvCxnSpPr>
              <p:spPr>
                <a:xfrm rot="16200000">
                  <a:off x="174154" y="1728573"/>
                  <a:ext cx="7200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
            <p:nvSpPr>
              <p:cNvPr id="47" name="TextBox 46">
                <a:extLst>
                  <a:ext uri="{FF2B5EF4-FFF2-40B4-BE49-F238E27FC236}">
                    <a16:creationId xmlns:a16="http://schemas.microsoft.com/office/drawing/2014/main" id="{BF8805CE-39C1-1128-9E7F-54997540F851}"/>
                  </a:ext>
                </a:extLst>
              </p:cNvPr>
              <p:cNvSpPr txBox="1"/>
              <p:nvPr/>
            </p:nvSpPr>
            <p:spPr>
              <a:xfrm rot="16200000">
                <a:off x="4856136" y="5138419"/>
                <a:ext cx="410690"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SSC</a:t>
                </a: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sp>
          <p:nvSpPr>
            <p:cNvPr id="44" name="TextBox 43">
              <a:extLst>
                <a:ext uri="{FF2B5EF4-FFF2-40B4-BE49-F238E27FC236}">
                  <a16:creationId xmlns:a16="http://schemas.microsoft.com/office/drawing/2014/main" id="{2C8F576A-B4A5-216A-AEC0-8F547BFB31F0}"/>
                </a:ext>
              </a:extLst>
            </p:cNvPr>
            <p:cNvSpPr txBox="1"/>
            <p:nvPr/>
          </p:nvSpPr>
          <p:spPr>
            <a:xfrm>
              <a:off x="4278120" y="3154292"/>
              <a:ext cx="530915"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CAR+</a:t>
              </a: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grpSp>
        <p:nvGrpSpPr>
          <p:cNvPr id="50" name="Group 49">
            <a:extLst>
              <a:ext uri="{FF2B5EF4-FFF2-40B4-BE49-F238E27FC236}">
                <a16:creationId xmlns:a16="http://schemas.microsoft.com/office/drawing/2014/main" id="{6C05BBD4-3573-67AE-7B65-7E5588B3CB6D}"/>
              </a:ext>
            </a:extLst>
          </p:cNvPr>
          <p:cNvGrpSpPr/>
          <p:nvPr/>
        </p:nvGrpSpPr>
        <p:grpSpPr>
          <a:xfrm>
            <a:off x="3544985" y="5046116"/>
            <a:ext cx="1637341" cy="1833058"/>
            <a:chOff x="3494702" y="5002732"/>
            <a:chExt cx="1637341" cy="1833058"/>
          </a:xfrm>
        </p:grpSpPr>
        <p:pic>
          <p:nvPicPr>
            <p:cNvPr id="51" name="Picture 50">
              <a:extLst>
                <a:ext uri="{FF2B5EF4-FFF2-40B4-BE49-F238E27FC236}">
                  <a16:creationId xmlns:a16="http://schemas.microsoft.com/office/drawing/2014/main" id="{660ED883-8888-91B7-B261-88A4146307A9}"/>
                </a:ext>
              </a:extLst>
            </p:cNvPr>
            <p:cNvPicPr>
              <a:picLocks noChangeAspect="1"/>
            </p:cNvPicPr>
            <p:nvPr/>
          </p:nvPicPr>
          <p:blipFill>
            <a:blip r:embed="rId7"/>
            <a:srcRect l="4480" t="5111" r="1765" b="5372"/>
            <a:stretch/>
          </p:blipFill>
          <p:spPr>
            <a:xfrm>
              <a:off x="3781953" y="5231819"/>
              <a:ext cx="1350090" cy="1289050"/>
            </a:xfrm>
            <a:prstGeom prst="rect">
              <a:avLst/>
            </a:prstGeom>
          </p:spPr>
        </p:pic>
        <p:grpSp>
          <p:nvGrpSpPr>
            <p:cNvPr id="52" name="Group 51">
              <a:extLst>
                <a:ext uri="{FF2B5EF4-FFF2-40B4-BE49-F238E27FC236}">
                  <a16:creationId xmlns:a16="http://schemas.microsoft.com/office/drawing/2014/main" id="{AF90F54E-DF62-21DF-18D8-652635550257}"/>
                </a:ext>
              </a:extLst>
            </p:cNvPr>
            <p:cNvGrpSpPr/>
            <p:nvPr/>
          </p:nvGrpSpPr>
          <p:grpSpPr>
            <a:xfrm>
              <a:off x="3494702" y="5719972"/>
              <a:ext cx="1102526" cy="1115818"/>
              <a:chOff x="4942013" y="5326845"/>
              <a:chExt cx="1102526" cy="1115818"/>
            </a:xfrm>
          </p:grpSpPr>
          <p:sp>
            <p:nvSpPr>
              <p:cNvPr id="55" name="TextBox 54">
                <a:extLst>
                  <a:ext uri="{FF2B5EF4-FFF2-40B4-BE49-F238E27FC236}">
                    <a16:creationId xmlns:a16="http://schemas.microsoft.com/office/drawing/2014/main" id="{3309BA13-4F4E-A2EE-5CD7-9C0ED13A37A3}"/>
                  </a:ext>
                </a:extLst>
              </p:cNvPr>
              <p:cNvSpPr txBox="1"/>
              <p:nvPr/>
            </p:nvSpPr>
            <p:spPr>
              <a:xfrm>
                <a:off x="5178596" y="6196442"/>
                <a:ext cx="865943"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CD4-BV510</a:t>
                </a: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nvGrpSpPr>
              <p:cNvPr id="56" name="Group 55">
                <a:extLst>
                  <a:ext uri="{FF2B5EF4-FFF2-40B4-BE49-F238E27FC236}">
                    <a16:creationId xmlns:a16="http://schemas.microsoft.com/office/drawing/2014/main" id="{AC0C5E68-F6F4-EBED-B79C-BD7D8DC0AF6D}"/>
                  </a:ext>
                </a:extLst>
              </p:cNvPr>
              <p:cNvGrpSpPr/>
              <p:nvPr/>
            </p:nvGrpSpPr>
            <p:grpSpPr>
              <a:xfrm>
                <a:off x="5178596" y="5472787"/>
                <a:ext cx="720000" cy="720001"/>
                <a:chOff x="534153" y="1368573"/>
                <a:chExt cx="720000" cy="720001"/>
              </a:xfrm>
            </p:grpSpPr>
            <p:cxnSp>
              <p:nvCxnSpPr>
                <p:cNvPr id="58" name="Straight Arrow Connector 57">
                  <a:extLst>
                    <a:ext uri="{FF2B5EF4-FFF2-40B4-BE49-F238E27FC236}">
                      <a16:creationId xmlns:a16="http://schemas.microsoft.com/office/drawing/2014/main" id="{2F938CBD-EA54-094F-A5D4-88D967DB4F20}"/>
                    </a:ext>
                  </a:extLst>
                </p:cNvPr>
                <p:cNvCxnSpPr>
                  <a:cxnSpLocks/>
                </p:cNvCxnSpPr>
                <p:nvPr/>
              </p:nvCxnSpPr>
              <p:spPr>
                <a:xfrm>
                  <a:off x="534153" y="2088574"/>
                  <a:ext cx="7200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9" name="Straight Arrow Connector 58">
                  <a:extLst>
                    <a:ext uri="{FF2B5EF4-FFF2-40B4-BE49-F238E27FC236}">
                      <a16:creationId xmlns:a16="http://schemas.microsoft.com/office/drawing/2014/main" id="{A1CD0200-A899-C360-B435-81F5EC303E4C}"/>
                    </a:ext>
                  </a:extLst>
                </p:cNvPr>
                <p:cNvCxnSpPr>
                  <a:cxnSpLocks/>
                </p:cNvCxnSpPr>
                <p:nvPr/>
              </p:nvCxnSpPr>
              <p:spPr>
                <a:xfrm rot="16200000">
                  <a:off x="174154" y="1728573"/>
                  <a:ext cx="7200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
            <p:nvSpPr>
              <p:cNvPr id="57" name="TextBox 56">
                <a:extLst>
                  <a:ext uri="{FF2B5EF4-FFF2-40B4-BE49-F238E27FC236}">
                    <a16:creationId xmlns:a16="http://schemas.microsoft.com/office/drawing/2014/main" id="{2326C648-7BF8-0BA3-7F44-EF6C6C5D1004}"/>
                  </a:ext>
                </a:extLst>
              </p:cNvPr>
              <p:cNvSpPr txBox="1"/>
              <p:nvPr/>
            </p:nvSpPr>
            <p:spPr>
              <a:xfrm rot="16200000">
                <a:off x="4632152" y="5636706"/>
                <a:ext cx="865943"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CD8-BV650</a:t>
                </a: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sp>
          <p:nvSpPr>
            <p:cNvPr id="53" name="TextBox 52">
              <a:extLst>
                <a:ext uri="{FF2B5EF4-FFF2-40B4-BE49-F238E27FC236}">
                  <a16:creationId xmlns:a16="http://schemas.microsoft.com/office/drawing/2014/main" id="{15AE7199-00C0-CFD7-EA86-6676743A9EBA}"/>
                </a:ext>
              </a:extLst>
            </p:cNvPr>
            <p:cNvSpPr txBox="1"/>
            <p:nvPr/>
          </p:nvSpPr>
          <p:spPr>
            <a:xfrm>
              <a:off x="3911129" y="5002732"/>
              <a:ext cx="516488"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CD8+</a:t>
              </a: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4" name="TextBox 53">
              <a:extLst>
                <a:ext uri="{FF2B5EF4-FFF2-40B4-BE49-F238E27FC236}">
                  <a16:creationId xmlns:a16="http://schemas.microsoft.com/office/drawing/2014/main" id="{9EE48E23-AA4E-EB49-BBBE-94B988884865}"/>
                </a:ext>
              </a:extLst>
            </p:cNvPr>
            <p:cNvSpPr txBox="1"/>
            <p:nvPr/>
          </p:nvSpPr>
          <p:spPr>
            <a:xfrm>
              <a:off x="4615555" y="6462804"/>
              <a:ext cx="516488"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CD4+</a:t>
              </a: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grpSp>
        <p:nvGrpSpPr>
          <p:cNvPr id="60" name="Group 59">
            <a:extLst>
              <a:ext uri="{FF2B5EF4-FFF2-40B4-BE49-F238E27FC236}">
                <a16:creationId xmlns:a16="http://schemas.microsoft.com/office/drawing/2014/main" id="{A7E54B2A-7AF8-C13C-9E41-61EB59D0D8CA}"/>
              </a:ext>
            </a:extLst>
          </p:cNvPr>
          <p:cNvGrpSpPr/>
          <p:nvPr/>
        </p:nvGrpSpPr>
        <p:grpSpPr>
          <a:xfrm>
            <a:off x="3539754" y="7019224"/>
            <a:ext cx="1647803" cy="1833058"/>
            <a:chOff x="3494702" y="6943287"/>
            <a:chExt cx="1647803" cy="1833058"/>
          </a:xfrm>
        </p:grpSpPr>
        <p:pic>
          <p:nvPicPr>
            <p:cNvPr id="61" name="Picture 60">
              <a:extLst>
                <a:ext uri="{FF2B5EF4-FFF2-40B4-BE49-F238E27FC236}">
                  <a16:creationId xmlns:a16="http://schemas.microsoft.com/office/drawing/2014/main" id="{04F5BD2A-DEC6-31A5-BF98-48EA840A13E4}"/>
                </a:ext>
              </a:extLst>
            </p:cNvPr>
            <p:cNvPicPr>
              <a:picLocks noChangeAspect="1"/>
            </p:cNvPicPr>
            <p:nvPr/>
          </p:nvPicPr>
          <p:blipFill>
            <a:blip r:embed="rId8"/>
            <a:srcRect l="4480" t="5111" r="1765" b="5372"/>
            <a:stretch/>
          </p:blipFill>
          <p:spPr>
            <a:xfrm>
              <a:off x="3792415" y="7172374"/>
              <a:ext cx="1350090" cy="1289050"/>
            </a:xfrm>
            <a:prstGeom prst="rect">
              <a:avLst/>
            </a:prstGeom>
          </p:spPr>
        </p:pic>
        <p:grpSp>
          <p:nvGrpSpPr>
            <p:cNvPr id="62" name="Group 61">
              <a:extLst>
                <a:ext uri="{FF2B5EF4-FFF2-40B4-BE49-F238E27FC236}">
                  <a16:creationId xmlns:a16="http://schemas.microsoft.com/office/drawing/2014/main" id="{3B897910-CB3A-A99C-330F-7B618CB7DE70}"/>
                </a:ext>
              </a:extLst>
            </p:cNvPr>
            <p:cNvGrpSpPr/>
            <p:nvPr/>
          </p:nvGrpSpPr>
          <p:grpSpPr>
            <a:xfrm>
              <a:off x="3494702" y="7808452"/>
              <a:ext cx="1360627" cy="967893"/>
              <a:chOff x="1619250" y="8430851"/>
              <a:chExt cx="1360627" cy="967893"/>
            </a:xfrm>
          </p:grpSpPr>
          <p:sp>
            <p:nvSpPr>
              <p:cNvPr id="64" name="TextBox 63">
                <a:extLst>
                  <a:ext uri="{FF2B5EF4-FFF2-40B4-BE49-F238E27FC236}">
                    <a16:creationId xmlns:a16="http://schemas.microsoft.com/office/drawing/2014/main" id="{88ABB0A4-51EB-07A7-F68F-8C41AAD69D82}"/>
                  </a:ext>
                </a:extLst>
              </p:cNvPr>
              <p:cNvSpPr txBox="1"/>
              <p:nvPr/>
            </p:nvSpPr>
            <p:spPr>
              <a:xfrm>
                <a:off x="1865469" y="9152523"/>
                <a:ext cx="1114408"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CD45RA-BV605</a:t>
                </a: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nvGrpSpPr>
              <p:cNvPr id="65" name="Group 64">
                <a:extLst>
                  <a:ext uri="{FF2B5EF4-FFF2-40B4-BE49-F238E27FC236}">
                    <a16:creationId xmlns:a16="http://schemas.microsoft.com/office/drawing/2014/main" id="{23082890-59A0-2C0E-9739-31F470545D94}"/>
                  </a:ext>
                </a:extLst>
              </p:cNvPr>
              <p:cNvGrpSpPr/>
              <p:nvPr/>
            </p:nvGrpSpPr>
            <p:grpSpPr>
              <a:xfrm>
                <a:off x="1865469" y="8432522"/>
                <a:ext cx="720000" cy="720001"/>
                <a:chOff x="534153" y="1368573"/>
                <a:chExt cx="720000" cy="720001"/>
              </a:xfrm>
            </p:grpSpPr>
            <p:cxnSp>
              <p:nvCxnSpPr>
                <p:cNvPr id="67" name="Straight Arrow Connector 66">
                  <a:extLst>
                    <a:ext uri="{FF2B5EF4-FFF2-40B4-BE49-F238E27FC236}">
                      <a16:creationId xmlns:a16="http://schemas.microsoft.com/office/drawing/2014/main" id="{86A4CA8C-4ECD-288A-6C64-70F32B23AEB8}"/>
                    </a:ext>
                  </a:extLst>
                </p:cNvPr>
                <p:cNvCxnSpPr>
                  <a:cxnSpLocks/>
                </p:cNvCxnSpPr>
                <p:nvPr/>
              </p:nvCxnSpPr>
              <p:spPr>
                <a:xfrm>
                  <a:off x="534153" y="2088574"/>
                  <a:ext cx="7200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8" name="Straight Arrow Connector 67">
                  <a:extLst>
                    <a:ext uri="{FF2B5EF4-FFF2-40B4-BE49-F238E27FC236}">
                      <a16:creationId xmlns:a16="http://schemas.microsoft.com/office/drawing/2014/main" id="{4F38787B-02E8-6681-EA85-6EF57F6AE3F3}"/>
                    </a:ext>
                  </a:extLst>
                </p:cNvPr>
                <p:cNvCxnSpPr>
                  <a:cxnSpLocks/>
                </p:cNvCxnSpPr>
                <p:nvPr/>
              </p:nvCxnSpPr>
              <p:spPr>
                <a:xfrm rot="16200000">
                  <a:off x="174154" y="1728573"/>
                  <a:ext cx="7200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
            <p:nvSpPr>
              <p:cNvPr id="66" name="TextBox 65">
                <a:extLst>
                  <a:ext uri="{FF2B5EF4-FFF2-40B4-BE49-F238E27FC236}">
                    <a16:creationId xmlns:a16="http://schemas.microsoft.com/office/drawing/2014/main" id="{DBD569EC-11AA-E9C8-90FE-EF8175B34FAF}"/>
                  </a:ext>
                </a:extLst>
              </p:cNvPr>
              <p:cNvSpPr txBox="1"/>
              <p:nvPr/>
            </p:nvSpPr>
            <p:spPr>
              <a:xfrm rot="16200000">
                <a:off x="1394349" y="8655752"/>
                <a:ext cx="696024"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CCR7-PE</a:t>
                </a: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sp>
          <p:nvSpPr>
            <p:cNvPr id="63" name="TextBox 62">
              <a:extLst>
                <a:ext uri="{FF2B5EF4-FFF2-40B4-BE49-F238E27FC236}">
                  <a16:creationId xmlns:a16="http://schemas.microsoft.com/office/drawing/2014/main" id="{06990B43-5D6E-A9AB-FBCA-04EE3CC5035A}"/>
                </a:ext>
              </a:extLst>
            </p:cNvPr>
            <p:cNvSpPr txBox="1"/>
            <p:nvPr/>
          </p:nvSpPr>
          <p:spPr>
            <a:xfrm>
              <a:off x="3906249" y="6943287"/>
              <a:ext cx="1029449"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Memory subsets</a:t>
              </a: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grpSp>
        <p:nvGrpSpPr>
          <p:cNvPr id="69" name="Group 68">
            <a:extLst>
              <a:ext uri="{FF2B5EF4-FFF2-40B4-BE49-F238E27FC236}">
                <a16:creationId xmlns:a16="http://schemas.microsoft.com/office/drawing/2014/main" id="{AEE4A53D-8AE8-29EF-535C-8A6897DCB07F}"/>
              </a:ext>
            </a:extLst>
          </p:cNvPr>
          <p:cNvGrpSpPr/>
          <p:nvPr/>
        </p:nvGrpSpPr>
        <p:grpSpPr>
          <a:xfrm>
            <a:off x="1691278" y="5046116"/>
            <a:ext cx="1648312" cy="1833058"/>
            <a:chOff x="1461700" y="4990310"/>
            <a:chExt cx="1648312" cy="1833058"/>
          </a:xfrm>
        </p:grpSpPr>
        <p:pic>
          <p:nvPicPr>
            <p:cNvPr id="70" name="Picture 69">
              <a:extLst>
                <a:ext uri="{FF2B5EF4-FFF2-40B4-BE49-F238E27FC236}">
                  <a16:creationId xmlns:a16="http://schemas.microsoft.com/office/drawing/2014/main" id="{1173C6C2-D8B9-53ED-2716-0F7295264310}"/>
                </a:ext>
              </a:extLst>
            </p:cNvPr>
            <p:cNvPicPr>
              <a:picLocks noChangeAspect="1"/>
            </p:cNvPicPr>
            <p:nvPr/>
          </p:nvPicPr>
          <p:blipFill>
            <a:blip r:embed="rId9"/>
            <a:srcRect l="4159" t="5293" b="4749"/>
            <a:stretch/>
          </p:blipFill>
          <p:spPr>
            <a:xfrm>
              <a:off x="1729900" y="5238447"/>
              <a:ext cx="1380112" cy="1295401"/>
            </a:xfrm>
            <a:prstGeom prst="rect">
              <a:avLst/>
            </a:prstGeom>
          </p:spPr>
        </p:pic>
        <p:grpSp>
          <p:nvGrpSpPr>
            <p:cNvPr id="71" name="Group 70">
              <a:extLst>
                <a:ext uri="{FF2B5EF4-FFF2-40B4-BE49-F238E27FC236}">
                  <a16:creationId xmlns:a16="http://schemas.microsoft.com/office/drawing/2014/main" id="{FAFAFAD0-BC58-CCC4-D786-B30E082163FA}"/>
                </a:ext>
              </a:extLst>
            </p:cNvPr>
            <p:cNvGrpSpPr/>
            <p:nvPr/>
          </p:nvGrpSpPr>
          <p:grpSpPr>
            <a:xfrm>
              <a:off x="1461700" y="5707550"/>
              <a:ext cx="1102526" cy="1115818"/>
              <a:chOff x="4942013" y="5326845"/>
              <a:chExt cx="1102526" cy="1115818"/>
            </a:xfrm>
          </p:grpSpPr>
          <p:sp>
            <p:nvSpPr>
              <p:cNvPr id="74" name="TextBox 73">
                <a:extLst>
                  <a:ext uri="{FF2B5EF4-FFF2-40B4-BE49-F238E27FC236}">
                    <a16:creationId xmlns:a16="http://schemas.microsoft.com/office/drawing/2014/main" id="{C37398CB-24B8-9062-FF10-740AA1FC9198}"/>
                  </a:ext>
                </a:extLst>
              </p:cNvPr>
              <p:cNvSpPr txBox="1"/>
              <p:nvPr/>
            </p:nvSpPr>
            <p:spPr>
              <a:xfrm>
                <a:off x="5178596" y="6196442"/>
                <a:ext cx="865943"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CD4-BV510</a:t>
                </a: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nvGrpSpPr>
              <p:cNvPr id="75" name="Group 74">
                <a:extLst>
                  <a:ext uri="{FF2B5EF4-FFF2-40B4-BE49-F238E27FC236}">
                    <a16:creationId xmlns:a16="http://schemas.microsoft.com/office/drawing/2014/main" id="{09134958-8B9C-7951-C91D-AEEAF55E065C}"/>
                  </a:ext>
                </a:extLst>
              </p:cNvPr>
              <p:cNvGrpSpPr/>
              <p:nvPr/>
            </p:nvGrpSpPr>
            <p:grpSpPr>
              <a:xfrm>
                <a:off x="5178596" y="5472787"/>
                <a:ext cx="720000" cy="720001"/>
                <a:chOff x="534153" y="1368573"/>
                <a:chExt cx="720000" cy="720001"/>
              </a:xfrm>
            </p:grpSpPr>
            <p:cxnSp>
              <p:nvCxnSpPr>
                <p:cNvPr id="77" name="Straight Arrow Connector 76">
                  <a:extLst>
                    <a:ext uri="{FF2B5EF4-FFF2-40B4-BE49-F238E27FC236}">
                      <a16:creationId xmlns:a16="http://schemas.microsoft.com/office/drawing/2014/main" id="{C5D2B1D8-A228-B26B-7F28-3B547AA24496}"/>
                    </a:ext>
                  </a:extLst>
                </p:cNvPr>
                <p:cNvCxnSpPr>
                  <a:cxnSpLocks/>
                </p:cNvCxnSpPr>
                <p:nvPr/>
              </p:nvCxnSpPr>
              <p:spPr>
                <a:xfrm>
                  <a:off x="534153" y="2088574"/>
                  <a:ext cx="7200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8" name="Straight Arrow Connector 77">
                  <a:extLst>
                    <a:ext uri="{FF2B5EF4-FFF2-40B4-BE49-F238E27FC236}">
                      <a16:creationId xmlns:a16="http://schemas.microsoft.com/office/drawing/2014/main" id="{5B65D295-0486-6E5E-A2C6-28B9C8CFE927}"/>
                    </a:ext>
                  </a:extLst>
                </p:cNvPr>
                <p:cNvCxnSpPr>
                  <a:cxnSpLocks/>
                </p:cNvCxnSpPr>
                <p:nvPr/>
              </p:nvCxnSpPr>
              <p:spPr>
                <a:xfrm rot="16200000">
                  <a:off x="174154" y="1728573"/>
                  <a:ext cx="7200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
            <p:nvSpPr>
              <p:cNvPr id="76" name="TextBox 75">
                <a:extLst>
                  <a:ext uri="{FF2B5EF4-FFF2-40B4-BE49-F238E27FC236}">
                    <a16:creationId xmlns:a16="http://schemas.microsoft.com/office/drawing/2014/main" id="{41DE178F-B14A-2E8E-6082-24D1C00AFA4A}"/>
                  </a:ext>
                </a:extLst>
              </p:cNvPr>
              <p:cNvSpPr txBox="1"/>
              <p:nvPr/>
            </p:nvSpPr>
            <p:spPr>
              <a:xfrm rot="16200000">
                <a:off x="4632152" y="5636706"/>
                <a:ext cx="865943"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CD8-BV650</a:t>
                </a: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sp>
          <p:nvSpPr>
            <p:cNvPr id="72" name="TextBox 71">
              <a:extLst>
                <a:ext uri="{FF2B5EF4-FFF2-40B4-BE49-F238E27FC236}">
                  <a16:creationId xmlns:a16="http://schemas.microsoft.com/office/drawing/2014/main" id="{F25AAF75-3507-E72C-4DEC-9585B2715B54}"/>
                </a:ext>
              </a:extLst>
            </p:cNvPr>
            <p:cNvSpPr txBox="1"/>
            <p:nvPr/>
          </p:nvSpPr>
          <p:spPr>
            <a:xfrm>
              <a:off x="1878127" y="4990310"/>
              <a:ext cx="516488"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CD8+</a:t>
              </a: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3" name="TextBox 72">
              <a:extLst>
                <a:ext uri="{FF2B5EF4-FFF2-40B4-BE49-F238E27FC236}">
                  <a16:creationId xmlns:a16="http://schemas.microsoft.com/office/drawing/2014/main" id="{3EF2CA33-A64E-5DF2-5CD2-E720C0A52598}"/>
                </a:ext>
              </a:extLst>
            </p:cNvPr>
            <p:cNvSpPr txBox="1"/>
            <p:nvPr/>
          </p:nvSpPr>
          <p:spPr>
            <a:xfrm>
              <a:off x="2582553" y="6450382"/>
              <a:ext cx="516488"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CD4+</a:t>
              </a: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sp>
        <p:nvSpPr>
          <p:cNvPr id="79" name="TextBox 78">
            <a:extLst>
              <a:ext uri="{FF2B5EF4-FFF2-40B4-BE49-F238E27FC236}">
                <a16:creationId xmlns:a16="http://schemas.microsoft.com/office/drawing/2014/main" id="{02C140EA-82FE-EF04-7D60-BB1A7B2A6FE2}"/>
              </a:ext>
            </a:extLst>
          </p:cNvPr>
          <p:cNvSpPr txBox="1"/>
          <p:nvPr/>
        </p:nvSpPr>
        <p:spPr>
          <a:xfrm>
            <a:off x="1931479" y="1170267"/>
            <a:ext cx="1415580" cy="276999"/>
          </a:xfrm>
          <a:prstGeom prst="rect">
            <a:avLst/>
          </a:prstGeom>
          <a:noFill/>
        </p:spPr>
        <p:txBody>
          <a:bodyPr wrap="none" rtlCol="0">
            <a:spAutoFit/>
          </a:bodyPr>
          <a:lstStyle/>
          <a:p>
            <a:r>
              <a:rPr lang="en-US" sz="1200" u="sng" dirty="0">
                <a:latin typeface="Times New Roman" panose="02020603050405020304" pitchFamily="18" charset="0"/>
                <a:cs typeface="Times New Roman" panose="02020603050405020304" pitchFamily="18" charset="0"/>
              </a:rPr>
              <a:t>Without Auto-</a:t>
            </a:r>
            <a:r>
              <a:rPr lang="en-US" sz="1200" u="sng" dirty="0" err="1">
                <a:latin typeface="Times New Roman" panose="02020603050405020304" pitchFamily="18" charset="0"/>
                <a:cs typeface="Times New Roman" panose="02020603050405020304" pitchFamily="18" charset="0"/>
              </a:rPr>
              <a:t>CeSS</a:t>
            </a:r>
            <a:endParaRPr lang="en-US" sz="1200" u="sng" dirty="0">
              <a:latin typeface="Times New Roman" panose="02020603050405020304" pitchFamily="18" charset="0"/>
              <a:cs typeface="Times New Roman" panose="02020603050405020304" pitchFamily="18" charset="0"/>
            </a:endParaRPr>
          </a:p>
        </p:txBody>
      </p:sp>
      <p:sp>
        <p:nvSpPr>
          <p:cNvPr id="80" name="TextBox 79">
            <a:extLst>
              <a:ext uri="{FF2B5EF4-FFF2-40B4-BE49-F238E27FC236}">
                <a16:creationId xmlns:a16="http://schemas.microsoft.com/office/drawing/2014/main" id="{5B65FE3D-5B04-573A-3B9C-0F15E900DB4A}"/>
              </a:ext>
            </a:extLst>
          </p:cNvPr>
          <p:cNvSpPr txBox="1"/>
          <p:nvPr/>
        </p:nvSpPr>
        <p:spPr>
          <a:xfrm>
            <a:off x="3890307" y="1170267"/>
            <a:ext cx="1251496" cy="276999"/>
          </a:xfrm>
          <a:prstGeom prst="rect">
            <a:avLst/>
          </a:prstGeom>
          <a:noFill/>
        </p:spPr>
        <p:txBody>
          <a:bodyPr wrap="none" rtlCol="0">
            <a:spAutoFit/>
          </a:bodyPr>
          <a:lstStyle/>
          <a:p>
            <a:r>
              <a:rPr lang="en-US" sz="1200" u="sng" dirty="0">
                <a:latin typeface="Times New Roman" panose="02020603050405020304" pitchFamily="18" charset="0"/>
                <a:cs typeface="Times New Roman" panose="02020603050405020304" pitchFamily="18" charset="0"/>
              </a:rPr>
              <a:t>With Auto-</a:t>
            </a:r>
            <a:r>
              <a:rPr lang="en-US" sz="1200" u="sng" dirty="0" err="1">
                <a:latin typeface="Times New Roman" panose="02020603050405020304" pitchFamily="18" charset="0"/>
                <a:cs typeface="Times New Roman" panose="02020603050405020304" pitchFamily="18" charset="0"/>
              </a:rPr>
              <a:t>CeSS</a:t>
            </a:r>
            <a:endParaRPr lang="en-US" sz="1200" u="sng" dirty="0">
              <a:latin typeface="Times New Roman" panose="02020603050405020304" pitchFamily="18" charset="0"/>
              <a:cs typeface="Times New Roman" panose="02020603050405020304" pitchFamily="18" charset="0"/>
            </a:endParaRPr>
          </a:p>
        </p:txBody>
      </p:sp>
      <p:sp>
        <p:nvSpPr>
          <p:cNvPr id="82" name="TextBox 81">
            <a:extLst>
              <a:ext uri="{FF2B5EF4-FFF2-40B4-BE49-F238E27FC236}">
                <a16:creationId xmlns:a16="http://schemas.microsoft.com/office/drawing/2014/main" id="{A7093CC7-E0A0-EE97-B3C1-8538CF7E4BCC}"/>
              </a:ext>
            </a:extLst>
          </p:cNvPr>
          <p:cNvSpPr txBox="1"/>
          <p:nvPr/>
        </p:nvSpPr>
        <p:spPr>
          <a:xfrm>
            <a:off x="208548" y="9273986"/>
            <a:ext cx="6416040" cy="1015663"/>
          </a:xfrm>
          <a:prstGeom prst="rect">
            <a:avLst/>
          </a:prstGeom>
          <a:noFill/>
        </p:spPr>
        <p:txBody>
          <a:bodyPr wrap="square" rtlCol="0">
            <a:spAutoFit/>
          </a:bodyPr>
          <a:lstStyle/>
          <a:p>
            <a:r>
              <a:rPr lang="en-US" sz="1200" i="1" dirty="0" smtClean="0">
                <a:latin typeface="Times New Roman" panose="02020603050405020304" pitchFamily="18" charset="0"/>
                <a:cs typeface="Times New Roman" panose="02020603050405020304" pitchFamily="18" charset="0"/>
              </a:rPr>
              <a:t>Fig. S3 </a:t>
            </a:r>
            <a:r>
              <a:rPr lang="en-US" sz="1200" dirty="0" smtClean="0">
                <a:latin typeface="Times New Roman" panose="02020603050405020304" pitchFamily="18" charset="0"/>
                <a:cs typeface="Times New Roman" panose="02020603050405020304" pitchFamily="18" charset="0"/>
              </a:rPr>
              <a:t>shows the </a:t>
            </a:r>
            <a:r>
              <a:rPr lang="en-US" sz="1200" dirty="0">
                <a:latin typeface="Times New Roman" panose="02020603050405020304" pitchFamily="18" charset="0"/>
                <a:cs typeface="Times New Roman" panose="02020603050405020304" pitchFamily="18" charset="0"/>
              </a:rPr>
              <a:t>T cell </a:t>
            </a:r>
            <a:r>
              <a:rPr lang="en-US" sz="1200" dirty="0" smtClean="0">
                <a:latin typeface="Times New Roman" panose="02020603050405020304" pitchFamily="18" charset="0"/>
                <a:cs typeface="Times New Roman" panose="02020603050405020304" pitchFamily="18" charset="0"/>
              </a:rPr>
              <a:t>phenotype that </a:t>
            </a:r>
            <a:r>
              <a:rPr lang="en-US" sz="1200" dirty="0">
                <a:latin typeface="Times New Roman" panose="02020603050405020304" pitchFamily="18" charset="0"/>
                <a:cs typeface="Times New Roman" panose="02020603050405020304" pitchFamily="18" charset="0"/>
              </a:rPr>
              <a:t>was analyzed by flow cytometry.  Almost all the cells were CD3+ T cells. A high percentage of T cells expressed the CAR, and the proportions of CD4+ and CD8+ T cells, naïve, central memory (CM), effector memory (EM), and terminal effector (TEMRA) T cells were as shown, indicating that the majority of the cells were of the naïve phenotype. Incorporation of Auto-</a:t>
            </a:r>
            <a:r>
              <a:rPr lang="en-US" sz="1200" dirty="0" err="1">
                <a:latin typeface="Times New Roman" panose="02020603050405020304" pitchFamily="18" charset="0"/>
                <a:cs typeface="Times New Roman" panose="02020603050405020304" pitchFamily="18" charset="0"/>
              </a:rPr>
              <a:t>CeSS</a:t>
            </a:r>
            <a:r>
              <a:rPr lang="en-US" sz="1200" dirty="0">
                <a:latin typeface="Times New Roman" panose="02020603050405020304" pitchFamily="18" charset="0"/>
                <a:cs typeface="Times New Roman" panose="02020603050405020304" pitchFamily="18" charset="0"/>
              </a:rPr>
              <a:t> did not affect T cell phenotype within the Breez microbioreactor.</a:t>
            </a:r>
          </a:p>
        </p:txBody>
      </p:sp>
    </p:spTree>
    <p:extLst>
      <p:ext uri="{BB962C8B-B14F-4D97-AF65-F5344CB8AC3E}">
        <p14:creationId xmlns:p14="http://schemas.microsoft.com/office/powerpoint/2010/main" val="29011813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26732</TotalTime>
  <Words>603</Words>
  <Application>Microsoft Office PowerPoint</Application>
  <PresentationFormat>Custom</PresentationFormat>
  <Paragraphs>83</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Open Sans</vt:lpstr>
      <vt:lpstr>Times New Roman</vt:lpstr>
      <vt:lpstr>Office Theme</vt:lpstr>
      <vt:lpstr>Supplementary Figures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 Zhi Xian</dc:creator>
  <cp:lastModifiedBy>Chan Zhi Xian</cp:lastModifiedBy>
  <cp:revision>145</cp:revision>
  <dcterms:created xsi:type="dcterms:W3CDTF">2024-08-14T06:36:00Z</dcterms:created>
  <dcterms:modified xsi:type="dcterms:W3CDTF">2025-06-19T14:58:45Z</dcterms:modified>
</cp:coreProperties>
</file>