
<file path=[Content_Types].xml><?xml version="1.0" encoding="utf-8"?>
<Types xmlns="http://schemas.openxmlformats.org/package/2006/content-types">
  <Default Extension="png" ContentType="image/png"/>
  <Override PartName="/ppt/slideLayouts/slideLayout7.xml" ContentType="application/vnd.openxmlformats-officedocument.presentationml.slideLayout+xml"/>
  <Override PartName="/ppt/slideLayouts/slideLayout8.xml" ContentType="application/vnd.openxmlformats-officedocument.presentationml.slideLayout+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customXml/itemProps1.xml" ContentType="application/vnd.openxmlformats-officedocument.customXmlProperties+xml"/>
  <Default Extension="jpeg" ContentType="image/jpeg"/>
  <Default Extension="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56" r:id="rId2"/>
    <p:sldId id="257" r:id="rId3"/>
  </p:sldIdLst>
  <p:sldSz cx="6858000" cy="9144000" type="screen4x3"/>
  <p:notesSz cx="6954838" cy="93091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32B3"/>
    <a:srgbClr val="41DAEF"/>
    <a:srgbClr val="1E14A0"/>
    <a:srgbClr val="B5FC98"/>
    <a:srgbClr val="78F7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515" autoAdjust="0"/>
    <p:restoredTop sz="94434" autoAdjust="0"/>
  </p:normalViewPr>
  <p:slideViewPr>
    <p:cSldViewPr snapToGrid="0">
      <p:cViewPr varScale="1">
        <p:scale>
          <a:sx n="88" d="100"/>
          <a:sy n="88" d="100"/>
        </p:scale>
        <p:origin x="3198" y="90"/>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6725"/>
          </a:xfrm>
          <a:prstGeom prst="rect">
            <a:avLst/>
          </a:prstGeom>
        </p:spPr>
        <p:txBody>
          <a:bodyPr vert="horz" lIns="92930" tIns="46465" rIns="92930" bIns="46465"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40175" y="0"/>
            <a:ext cx="3013075" cy="466725"/>
          </a:xfrm>
          <a:prstGeom prst="rect">
            <a:avLst/>
          </a:prstGeom>
        </p:spPr>
        <p:txBody>
          <a:bodyPr vert="horz" lIns="92930" tIns="46465" rIns="92930" bIns="46465" rtlCol="0"/>
          <a:lstStyle>
            <a:lvl1pPr algn="r" eaLnBrk="1" fontAlgn="auto" hangingPunct="1">
              <a:spcBef>
                <a:spcPts val="0"/>
              </a:spcBef>
              <a:spcAft>
                <a:spcPts val="0"/>
              </a:spcAft>
              <a:defRPr sz="1200">
                <a:latin typeface="+mn-lt"/>
                <a:cs typeface="+mn-cs"/>
              </a:defRPr>
            </a:lvl1pPr>
          </a:lstStyle>
          <a:p>
            <a:pPr>
              <a:defRPr/>
            </a:pPr>
            <a:fld id="{A1F53406-0B4B-4C33-882B-69D39D5740DA}" type="datetimeFigureOut">
              <a:rPr lang="en-US"/>
              <a:pPr>
                <a:defRPr/>
              </a:pPr>
              <a:t>4/3/2016</a:t>
            </a:fld>
            <a:endParaRPr lang="en-US"/>
          </a:p>
        </p:txBody>
      </p:sp>
      <p:sp>
        <p:nvSpPr>
          <p:cNvPr id="4" name="Slide Image Placeholder 3"/>
          <p:cNvSpPr>
            <a:spLocks noGrp="1" noRot="1" noChangeAspect="1"/>
          </p:cNvSpPr>
          <p:nvPr>
            <p:ph type="sldImg" idx="2"/>
          </p:nvPr>
        </p:nvSpPr>
        <p:spPr>
          <a:xfrm>
            <a:off x="2300288" y="1163638"/>
            <a:ext cx="2354262" cy="3141662"/>
          </a:xfrm>
          <a:prstGeom prst="rect">
            <a:avLst/>
          </a:prstGeom>
          <a:noFill/>
          <a:ln w="12700">
            <a:solidFill>
              <a:prstClr val="black"/>
            </a:solidFill>
          </a:ln>
        </p:spPr>
        <p:txBody>
          <a:bodyPr vert="horz" lIns="92930" tIns="46465" rIns="92930" bIns="46465" rtlCol="0" anchor="ctr"/>
          <a:lstStyle/>
          <a:p>
            <a:pPr lvl="0"/>
            <a:endParaRPr lang="en-US" noProof="0"/>
          </a:p>
        </p:txBody>
      </p:sp>
      <p:sp>
        <p:nvSpPr>
          <p:cNvPr id="5" name="Notes Placeholder 4"/>
          <p:cNvSpPr>
            <a:spLocks noGrp="1"/>
          </p:cNvSpPr>
          <p:nvPr>
            <p:ph type="body" sz="quarter" idx="3"/>
          </p:nvPr>
        </p:nvSpPr>
        <p:spPr>
          <a:xfrm>
            <a:off x="695325" y="4479925"/>
            <a:ext cx="5564188" cy="3665538"/>
          </a:xfrm>
          <a:prstGeom prst="rect">
            <a:avLst/>
          </a:prstGeom>
        </p:spPr>
        <p:txBody>
          <a:bodyPr vert="horz" lIns="92930" tIns="46465" rIns="92930" bIns="46465"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42375"/>
            <a:ext cx="3013075" cy="466725"/>
          </a:xfrm>
          <a:prstGeom prst="rect">
            <a:avLst/>
          </a:prstGeom>
        </p:spPr>
        <p:txBody>
          <a:bodyPr vert="horz" lIns="92930" tIns="46465" rIns="92930" bIns="46465"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40175" y="8842375"/>
            <a:ext cx="3013075" cy="466725"/>
          </a:xfrm>
          <a:prstGeom prst="rect">
            <a:avLst/>
          </a:prstGeom>
        </p:spPr>
        <p:txBody>
          <a:bodyPr vert="horz" wrap="square" lIns="92930" tIns="46465" rIns="92930" bIns="46465" numCol="1" anchor="b" anchorCtr="0" compatLnSpc="1">
            <a:prstTxWarp prst="textNoShape">
              <a:avLst/>
            </a:prstTxWarp>
          </a:bodyPr>
          <a:lstStyle>
            <a:lvl1pPr algn="r" eaLnBrk="1" hangingPunct="1">
              <a:defRPr sz="1200" smtClean="0">
                <a:latin typeface="Calibri" pitchFamily="34" charset="0"/>
              </a:defRPr>
            </a:lvl1pPr>
          </a:lstStyle>
          <a:p>
            <a:pPr>
              <a:defRPr/>
            </a:pPr>
            <a:fld id="{56CD4385-23ED-4FD5-8CBC-080234527345}" type="slidenum">
              <a:rPr lang="en-US"/>
              <a:pPr>
                <a:defRPr/>
              </a:pPr>
              <a:t>‹#›</a:t>
            </a:fld>
            <a:endParaRPr lang="en-US"/>
          </a:p>
        </p:txBody>
      </p:sp>
    </p:spTree>
    <p:extLst>
      <p:ext uri="{BB962C8B-B14F-4D97-AF65-F5344CB8AC3E}">
        <p14:creationId xmlns:p14="http://schemas.microsoft.com/office/powerpoint/2010/main" val="28142404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3467531F-E355-4156-A8A2-0B2CD7AF5DC3}" type="datetimeFigureOut">
              <a:rPr lang="en-US"/>
              <a:pPr>
                <a:defRPr/>
              </a:pPr>
              <a:t>4/3/2016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5084412-D501-405E-A437-0CC369550C6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366353CF-8D56-4C66-B110-FA120E4498A7}" type="datetimeFigureOut">
              <a:rPr lang="en-US"/>
              <a:pPr>
                <a:defRPr/>
              </a:pPr>
              <a:t>4/3/2016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041588F-4CCC-41C1-BC79-D995E63978B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83C03C02-441B-400B-B38E-306CA98C9AEF}" type="datetimeFigureOut">
              <a:rPr lang="en-US"/>
              <a:pPr>
                <a:defRPr/>
              </a:pPr>
              <a:t>4/3/2016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5FDD97A-9BDD-4F9D-ACFB-F5BE1DC8805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7DF67B67-D000-428B-8B8F-0DD8EABD1796}" type="datetimeFigureOut">
              <a:rPr lang="en-US"/>
              <a:pPr>
                <a:defRPr/>
              </a:pPr>
              <a:t>4/3/2016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D9BCDD8-B050-4D57-A28C-F166298FECE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3439704-34F2-44FA-8534-99AF8653786C}" type="datetimeFigureOut">
              <a:rPr lang="en-US"/>
              <a:pPr>
                <a:defRPr/>
              </a:pPr>
              <a:t>4/3/2016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759F13F-F787-4DC9-B120-0E85C66834E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7B6388A4-7808-4605-BE90-F83DC2A31C74}" type="datetimeFigureOut">
              <a:rPr lang="en-US"/>
              <a:pPr>
                <a:defRPr/>
              </a:pPr>
              <a:t>4/3/2016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6E3EF73-B1F3-4F95-950A-9AEE9B4394F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426DCEC3-4B2A-4C3A-B4DE-FCC7428EE685}" type="datetimeFigureOut">
              <a:rPr lang="en-US"/>
              <a:pPr>
                <a:defRPr/>
              </a:pPr>
              <a:t>4/3/2016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936A1038-69B7-4C99-B30C-B4A19018671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A846C01D-7FCA-4CA1-A3C5-0EC7C336D316}" type="datetimeFigureOut">
              <a:rPr lang="en-US"/>
              <a:pPr>
                <a:defRPr/>
              </a:pPr>
              <a:t>4/3/2016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F0535CB-15CA-4CC7-8063-0803C3A0553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8A21A6B-C9A4-4038-BA37-11C61DBA807F}" type="datetimeFigureOut">
              <a:rPr lang="en-US"/>
              <a:pPr>
                <a:defRPr/>
              </a:pPr>
              <a:t>4/3/2016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0236BF4E-13D5-49F7-AC05-312B43B71CB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F934EC4-FB36-4C75-BB0D-35C78D983375}" type="datetimeFigureOut">
              <a:rPr lang="en-US"/>
              <a:pPr>
                <a:defRPr/>
              </a:pPr>
              <a:t>4/3/2016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C2793DD-7649-44E7-87A8-3FD9EDFE745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EDE972E-AF17-4B08-A4BF-27FFAB7E5E0C}" type="datetimeFigureOut">
              <a:rPr lang="en-US"/>
              <a:pPr>
                <a:defRPr/>
              </a:pPr>
              <a:t>4/3/2016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C29A51B-32B4-4990-A302-D1EC3A6C5A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71488" y="487363"/>
            <a:ext cx="5915025" cy="176688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71488" y="2433638"/>
            <a:ext cx="5915025" cy="58023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71488" y="8475663"/>
            <a:ext cx="1543050" cy="485775"/>
          </a:xfrm>
          <a:prstGeom prst="rect">
            <a:avLst/>
          </a:prstGeom>
        </p:spPr>
        <p:txBody>
          <a:bodyPr vert="horz" lIns="91440" tIns="45720" rIns="91440" bIns="45720" rtlCol="0" anchor="ctr"/>
          <a:lstStyle>
            <a:lvl1pPr algn="l">
              <a:defRPr sz="900">
                <a:solidFill>
                  <a:schemeClr val="tx1">
                    <a:tint val="75000"/>
                  </a:schemeClr>
                </a:solidFill>
                <a:latin typeface="Arial" panose="020B0604020202020204" pitchFamily="34" charset="0"/>
                <a:cs typeface="Arial" panose="020B0604020202020204" pitchFamily="34" charset="0"/>
              </a:defRPr>
            </a:lvl1pPr>
          </a:lstStyle>
          <a:p>
            <a:pPr>
              <a:defRPr/>
            </a:pPr>
            <a:fld id="{8A49DEF2-7D1C-4FD0-B639-030C7BCD74CB}" type="datetimeFigureOut">
              <a:rPr lang="en-US"/>
              <a:pPr>
                <a:defRPr/>
              </a:pPr>
              <a:t>4/3/2016</a:t>
            </a:fld>
            <a:endParaRPr lang="en-US"/>
          </a:p>
        </p:txBody>
      </p:sp>
      <p:sp>
        <p:nvSpPr>
          <p:cNvPr id="5" name="Footer Placeholder 4"/>
          <p:cNvSpPr>
            <a:spLocks noGrp="1"/>
          </p:cNvSpPr>
          <p:nvPr>
            <p:ph type="ftr" sz="quarter" idx="3"/>
          </p:nvPr>
        </p:nvSpPr>
        <p:spPr>
          <a:xfrm>
            <a:off x="2271713" y="8475663"/>
            <a:ext cx="2314575" cy="485775"/>
          </a:xfrm>
          <a:prstGeom prst="rect">
            <a:avLst/>
          </a:prstGeom>
        </p:spPr>
        <p:txBody>
          <a:bodyPr vert="horz" lIns="91440" tIns="45720" rIns="91440" bIns="45720" rtlCol="0" anchor="ctr"/>
          <a:lstStyle>
            <a:lvl1pPr algn="ctr">
              <a:defRPr sz="900">
                <a:solidFill>
                  <a:schemeClr val="tx1">
                    <a:tint val="75000"/>
                  </a:schemeClr>
                </a:solidFill>
                <a:latin typeface="Arial" panose="020B0604020202020204" pitchFamily="34" charset="0"/>
                <a:cs typeface="Arial" panose="020B0604020202020204" pitchFamily="34" charset="0"/>
              </a:defRPr>
            </a:lvl1pPr>
          </a:lstStyle>
          <a:p>
            <a:pPr>
              <a:defRPr/>
            </a:pPr>
            <a:endParaRPr lang="en-US"/>
          </a:p>
        </p:txBody>
      </p:sp>
      <p:sp>
        <p:nvSpPr>
          <p:cNvPr id="6" name="Slide Number Placeholder 5"/>
          <p:cNvSpPr>
            <a:spLocks noGrp="1"/>
          </p:cNvSpPr>
          <p:nvPr>
            <p:ph type="sldNum" sz="quarter" idx="4"/>
          </p:nvPr>
        </p:nvSpPr>
        <p:spPr>
          <a:xfrm>
            <a:off x="4843463" y="8475663"/>
            <a:ext cx="1543050" cy="485775"/>
          </a:xfrm>
          <a:prstGeom prst="rect">
            <a:avLst/>
          </a:prstGeom>
        </p:spPr>
        <p:txBody>
          <a:bodyPr vert="horz" wrap="square" lIns="91440" tIns="45720" rIns="91440" bIns="45720" numCol="1" anchor="ctr" anchorCtr="0" compatLnSpc="1">
            <a:prstTxWarp prst="textNoShape">
              <a:avLst/>
            </a:prstTxWarp>
          </a:bodyPr>
          <a:lstStyle>
            <a:lvl1pPr algn="r">
              <a:defRPr sz="900" smtClean="0">
                <a:solidFill>
                  <a:srgbClr val="898989"/>
                </a:solidFill>
              </a:defRPr>
            </a:lvl1pPr>
          </a:lstStyle>
          <a:p>
            <a:pPr>
              <a:defRPr/>
            </a:pPr>
            <a:fld id="{38D04887-5513-4305-89F0-F2FBEC157A5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defTabSz="685800" rtl="0" eaLnBrk="0" fontAlgn="base" hangingPunct="0">
        <a:lnSpc>
          <a:spcPct val="90000"/>
        </a:lnSpc>
        <a:spcBef>
          <a:spcPts val="750"/>
        </a:spcBef>
        <a:spcAft>
          <a:spcPct val="0"/>
        </a:spcAft>
        <a:buFont typeface="Arial"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charset="0"/>
        <a:buChar char="•"/>
        <a:defRPr sz="2800"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96"/>
          <p:cNvSpPr txBox="1">
            <a:spLocks noChangeArrowheads="1"/>
          </p:cNvSpPr>
          <p:nvPr/>
        </p:nvSpPr>
        <p:spPr bwMode="auto">
          <a:xfrm>
            <a:off x="2597150" y="269875"/>
            <a:ext cx="1554163" cy="214313"/>
          </a:xfrm>
          <a:prstGeom prst="rect">
            <a:avLst/>
          </a:prstGeom>
          <a:noFill/>
          <a:ln w="9525">
            <a:noFill/>
            <a:miter lim="800000"/>
            <a:headEnd/>
            <a:tailEnd/>
          </a:ln>
        </p:spPr>
        <p:txBody>
          <a:bodyPr>
            <a:spAutoFit/>
          </a:bodyPr>
          <a:lstStyle/>
          <a:p>
            <a:r>
              <a:rPr lang="en-US" sz="800" b="1" dirty="0">
                <a:latin typeface="Calibri" pitchFamily="34" charset="0"/>
              </a:rPr>
              <a:t>Supplementary figure. </a:t>
            </a:r>
            <a:r>
              <a:rPr lang="en-US" sz="800" b="1" dirty="0" smtClean="0">
                <a:latin typeface="Calibri" pitchFamily="34" charset="0"/>
              </a:rPr>
              <a:t>10</a:t>
            </a:r>
            <a:endParaRPr lang="en-US" sz="800" b="1" dirty="0">
              <a:latin typeface="Calibri" pitchFamily="34" charset="0"/>
            </a:endParaRPr>
          </a:p>
        </p:txBody>
      </p:sp>
      <p:grpSp>
        <p:nvGrpSpPr>
          <p:cNvPr id="2" name="Group 51"/>
          <p:cNvGrpSpPr>
            <a:grpSpLocks/>
          </p:cNvGrpSpPr>
          <p:nvPr/>
        </p:nvGrpSpPr>
        <p:grpSpPr bwMode="auto">
          <a:xfrm>
            <a:off x="404813" y="587375"/>
            <a:ext cx="6218237" cy="2603500"/>
            <a:chOff x="624840" y="2362200"/>
            <a:chExt cx="5806439" cy="2603500"/>
          </a:xfrm>
        </p:grpSpPr>
        <p:grpSp>
          <p:nvGrpSpPr>
            <p:cNvPr id="3" name="Group 46"/>
            <p:cNvGrpSpPr>
              <a:grpSpLocks/>
            </p:cNvGrpSpPr>
            <p:nvPr/>
          </p:nvGrpSpPr>
          <p:grpSpPr bwMode="auto">
            <a:xfrm>
              <a:off x="624839" y="2362202"/>
              <a:ext cx="5806445" cy="2603502"/>
              <a:chOff x="601979" y="2362202"/>
              <a:chExt cx="5806445" cy="2603502"/>
            </a:xfrm>
          </p:grpSpPr>
          <p:grpSp>
            <p:nvGrpSpPr>
              <p:cNvPr id="4" name="Group 38"/>
              <p:cNvGrpSpPr>
                <a:grpSpLocks/>
              </p:cNvGrpSpPr>
              <p:nvPr/>
            </p:nvGrpSpPr>
            <p:grpSpPr bwMode="auto">
              <a:xfrm>
                <a:off x="601979" y="2362202"/>
                <a:ext cx="5806445" cy="2603502"/>
                <a:chOff x="-877723" y="3334468"/>
                <a:chExt cx="7740032" cy="3473276"/>
              </a:xfrm>
            </p:grpSpPr>
            <p:sp>
              <p:nvSpPr>
                <p:cNvPr id="10274" name="TextBox 4"/>
                <p:cNvSpPr txBox="1">
                  <a:spLocks noChangeArrowheads="1"/>
                </p:cNvSpPr>
                <p:nvPr/>
              </p:nvSpPr>
              <p:spPr bwMode="auto">
                <a:xfrm>
                  <a:off x="1874024" y="5066321"/>
                  <a:ext cx="534720" cy="287419"/>
                </a:xfrm>
                <a:prstGeom prst="rect">
                  <a:avLst/>
                </a:prstGeom>
                <a:noFill/>
                <a:ln w="9525">
                  <a:noFill/>
                  <a:miter lim="800000"/>
                  <a:headEnd/>
                  <a:tailEnd/>
                </a:ln>
              </p:spPr>
              <p:txBody>
                <a:bodyPr wrap="none">
                  <a:spAutoFit/>
                </a:bodyPr>
                <a:lstStyle/>
                <a:p>
                  <a:r>
                    <a:rPr lang="en-US" sz="800" b="1">
                      <a:latin typeface="Calibri" pitchFamily="34" charset="0"/>
                    </a:rPr>
                    <a:t>AUX</a:t>
                  </a:r>
                </a:p>
              </p:txBody>
            </p:sp>
            <p:sp>
              <p:nvSpPr>
                <p:cNvPr id="10275" name="TextBox 5"/>
                <p:cNvSpPr txBox="1">
                  <a:spLocks noChangeArrowheads="1"/>
                </p:cNvSpPr>
                <p:nvPr/>
              </p:nvSpPr>
              <p:spPr bwMode="auto">
                <a:xfrm>
                  <a:off x="-492032" y="5194438"/>
                  <a:ext cx="442821" cy="287419"/>
                </a:xfrm>
                <a:prstGeom prst="rect">
                  <a:avLst/>
                </a:prstGeom>
                <a:noFill/>
                <a:ln w="9525">
                  <a:noFill/>
                  <a:miter lim="800000"/>
                  <a:headEnd/>
                  <a:tailEnd/>
                </a:ln>
              </p:spPr>
              <p:txBody>
                <a:bodyPr wrap="none">
                  <a:spAutoFit/>
                </a:bodyPr>
                <a:lstStyle/>
                <a:p>
                  <a:r>
                    <a:rPr lang="en-US" sz="800" b="1">
                      <a:latin typeface="Calibri" pitchFamily="34" charset="0"/>
                    </a:rPr>
                    <a:t>BR</a:t>
                  </a:r>
                </a:p>
              </p:txBody>
            </p:sp>
            <p:sp>
              <p:nvSpPr>
                <p:cNvPr id="10276" name="TextBox 33"/>
                <p:cNvSpPr txBox="1">
                  <a:spLocks noChangeArrowheads="1"/>
                </p:cNvSpPr>
                <p:nvPr/>
              </p:nvSpPr>
              <p:spPr bwMode="auto">
                <a:xfrm>
                  <a:off x="1679408" y="3857224"/>
                  <a:ext cx="436411" cy="287419"/>
                </a:xfrm>
                <a:prstGeom prst="rect">
                  <a:avLst/>
                </a:prstGeom>
                <a:noFill/>
                <a:ln w="9525">
                  <a:noFill/>
                  <a:miter lim="800000"/>
                  <a:headEnd/>
                  <a:tailEnd/>
                </a:ln>
              </p:spPr>
              <p:txBody>
                <a:bodyPr wrap="none">
                  <a:spAutoFit/>
                </a:bodyPr>
                <a:lstStyle/>
                <a:p>
                  <a:r>
                    <a:rPr lang="en-US" sz="800" b="1">
                      <a:latin typeface="Calibri" pitchFamily="34" charset="0"/>
                    </a:rPr>
                    <a:t>SA</a:t>
                  </a:r>
                </a:p>
              </p:txBody>
            </p:sp>
            <p:sp>
              <p:nvSpPr>
                <p:cNvPr id="10277" name="TextBox 30"/>
                <p:cNvSpPr txBox="1">
                  <a:spLocks noChangeArrowheads="1"/>
                </p:cNvSpPr>
                <p:nvPr/>
              </p:nvSpPr>
              <p:spPr bwMode="auto">
                <a:xfrm>
                  <a:off x="4345684" y="5086651"/>
                  <a:ext cx="451369" cy="287419"/>
                </a:xfrm>
                <a:prstGeom prst="rect">
                  <a:avLst/>
                </a:prstGeom>
                <a:noFill/>
                <a:ln w="9525">
                  <a:noFill/>
                  <a:miter lim="800000"/>
                  <a:headEnd/>
                  <a:tailEnd/>
                </a:ln>
              </p:spPr>
              <p:txBody>
                <a:bodyPr wrap="none">
                  <a:spAutoFit/>
                </a:bodyPr>
                <a:lstStyle/>
                <a:p>
                  <a:r>
                    <a:rPr lang="en-US" sz="800" b="1">
                      <a:latin typeface="Calibri" pitchFamily="34" charset="0"/>
                    </a:rPr>
                    <a:t>GA</a:t>
                  </a:r>
                </a:p>
              </p:txBody>
            </p:sp>
            <p:sp>
              <p:nvSpPr>
                <p:cNvPr id="10278" name="TextBox 26"/>
                <p:cNvSpPr txBox="1">
                  <a:spLocks noChangeArrowheads="1"/>
                </p:cNvSpPr>
                <p:nvPr/>
              </p:nvSpPr>
              <p:spPr bwMode="auto">
                <a:xfrm>
                  <a:off x="-519970" y="3872384"/>
                  <a:ext cx="541130" cy="287419"/>
                </a:xfrm>
                <a:prstGeom prst="rect">
                  <a:avLst/>
                </a:prstGeom>
                <a:noFill/>
                <a:ln w="9525">
                  <a:noFill/>
                  <a:miter lim="800000"/>
                  <a:headEnd/>
                  <a:tailEnd/>
                </a:ln>
              </p:spPr>
              <p:txBody>
                <a:bodyPr wrap="none">
                  <a:spAutoFit/>
                </a:bodyPr>
                <a:lstStyle/>
                <a:p>
                  <a:r>
                    <a:rPr lang="en-US" sz="800" b="1">
                      <a:latin typeface="Calibri" pitchFamily="34" charset="0"/>
                    </a:rPr>
                    <a:t>ABA</a:t>
                  </a:r>
                </a:p>
              </p:txBody>
            </p:sp>
            <p:grpSp>
              <p:nvGrpSpPr>
                <p:cNvPr id="5" name="Group 53"/>
                <p:cNvGrpSpPr>
                  <a:grpSpLocks/>
                </p:cNvGrpSpPr>
                <p:nvPr/>
              </p:nvGrpSpPr>
              <p:grpSpPr bwMode="auto">
                <a:xfrm>
                  <a:off x="4101775" y="3833515"/>
                  <a:ext cx="2170077" cy="311218"/>
                  <a:chOff x="4494189" y="4401723"/>
                  <a:chExt cx="2170077" cy="311218"/>
                </a:xfrm>
              </p:grpSpPr>
              <p:sp>
                <p:nvSpPr>
                  <p:cNvPr id="10281" name="TextBox 24"/>
                  <p:cNvSpPr txBox="1">
                    <a:spLocks noChangeArrowheads="1"/>
                  </p:cNvSpPr>
                  <p:nvPr/>
                </p:nvSpPr>
                <p:spPr bwMode="auto">
                  <a:xfrm>
                    <a:off x="6242817" y="4401723"/>
                    <a:ext cx="421449" cy="287419"/>
                  </a:xfrm>
                  <a:prstGeom prst="rect">
                    <a:avLst/>
                  </a:prstGeom>
                  <a:noFill/>
                  <a:ln w="9525">
                    <a:noFill/>
                    <a:miter lim="800000"/>
                    <a:headEnd/>
                    <a:tailEnd/>
                  </a:ln>
                </p:spPr>
                <p:txBody>
                  <a:bodyPr wrap="none">
                    <a:spAutoFit/>
                  </a:bodyPr>
                  <a:lstStyle/>
                  <a:p>
                    <a:r>
                      <a:rPr lang="en-US" sz="800" b="1">
                        <a:latin typeface="Calibri" pitchFamily="34" charset="0"/>
                      </a:rPr>
                      <a:t>ET</a:t>
                    </a:r>
                  </a:p>
                </p:txBody>
              </p:sp>
              <p:sp>
                <p:nvSpPr>
                  <p:cNvPr id="10282" name="TextBox 25"/>
                  <p:cNvSpPr txBox="1">
                    <a:spLocks noChangeArrowheads="1"/>
                  </p:cNvSpPr>
                  <p:nvPr/>
                </p:nvSpPr>
                <p:spPr bwMode="auto">
                  <a:xfrm>
                    <a:off x="4494189" y="4425522"/>
                    <a:ext cx="421449" cy="287419"/>
                  </a:xfrm>
                  <a:prstGeom prst="rect">
                    <a:avLst/>
                  </a:prstGeom>
                  <a:noFill/>
                  <a:ln w="9525">
                    <a:noFill/>
                    <a:miter lim="800000"/>
                    <a:headEnd/>
                    <a:tailEnd/>
                  </a:ln>
                </p:spPr>
                <p:txBody>
                  <a:bodyPr wrap="none">
                    <a:spAutoFit/>
                  </a:bodyPr>
                  <a:lstStyle/>
                  <a:p>
                    <a:r>
                      <a:rPr lang="en-US" sz="800" b="1">
                        <a:latin typeface="Calibri" pitchFamily="34" charset="0"/>
                      </a:rPr>
                      <a:t>JA</a:t>
                    </a:r>
                  </a:p>
                </p:txBody>
              </p:sp>
            </p:grpSp>
            <p:sp>
              <p:nvSpPr>
                <p:cNvPr id="19" name="Rounded Rectangle 18"/>
                <p:cNvSpPr/>
                <p:nvPr/>
              </p:nvSpPr>
              <p:spPr>
                <a:xfrm>
                  <a:off x="-877722" y="3334465"/>
                  <a:ext cx="7740025" cy="347327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sz="800">
                    <a:latin typeface="Arial" panose="020B0604020202020204" pitchFamily="34" charset="0"/>
                    <a:cs typeface="Arial" panose="020B0604020202020204" pitchFamily="34" charset="0"/>
                  </a:endParaRPr>
                </a:p>
              </p:txBody>
            </p:sp>
          </p:grpSp>
          <p:pic>
            <p:nvPicPr>
              <p:cNvPr id="10269" name="Picture 42"/>
              <p:cNvPicPr>
                <a:picLocks noChangeAspect="1" noChangeArrowheads="1"/>
              </p:cNvPicPr>
              <p:nvPr/>
            </p:nvPicPr>
            <p:blipFill>
              <a:blip r:embed="rId2"/>
              <a:srcRect l="7858" t="44086" r="2225" b="6419"/>
              <a:stretch>
                <a:fillRect/>
              </a:stretch>
            </p:blipFill>
            <p:spPr bwMode="auto">
              <a:xfrm>
                <a:off x="662940" y="2986696"/>
                <a:ext cx="1798320" cy="716624"/>
              </a:xfrm>
              <a:prstGeom prst="rect">
                <a:avLst/>
              </a:prstGeom>
              <a:noFill/>
              <a:ln w="9525">
                <a:noFill/>
                <a:miter lim="800000"/>
                <a:headEnd/>
                <a:tailEnd/>
              </a:ln>
            </p:spPr>
          </p:pic>
          <p:pic>
            <p:nvPicPr>
              <p:cNvPr id="10270" name="Picture 43"/>
              <p:cNvPicPr>
                <a:picLocks noChangeAspect="1" noChangeArrowheads="1"/>
              </p:cNvPicPr>
              <p:nvPr/>
            </p:nvPicPr>
            <p:blipFill>
              <a:blip r:embed="rId3"/>
              <a:srcRect l="10136" t="70869" r="2193" b="11739"/>
              <a:stretch>
                <a:fillRect/>
              </a:stretch>
            </p:blipFill>
            <p:spPr bwMode="auto">
              <a:xfrm>
                <a:off x="2331721" y="2992039"/>
                <a:ext cx="1417319" cy="155020"/>
              </a:xfrm>
              <a:prstGeom prst="rect">
                <a:avLst/>
              </a:prstGeom>
              <a:noFill/>
              <a:ln w="9525">
                <a:noFill/>
                <a:miter lim="800000"/>
                <a:headEnd/>
                <a:tailEnd/>
              </a:ln>
            </p:spPr>
          </p:pic>
          <p:pic>
            <p:nvPicPr>
              <p:cNvPr id="10271" name="Picture 44"/>
              <p:cNvPicPr>
                <a:picLocks noChangeAspect="1" noChangeArrowheads="1"/>
              </p:cNvPicPr>
              <p:nvPr/>
            </p:nvPicPr>
            <p:blipFill>
              <a:blip r:embed="rId4"/>
              <a:srcRect l="8710" t="57700" r="2374" b="9409"/>
              <a:stretch>
                <a:fillRect/>
              </a:stretch>
            </p:blipFill>
            <p:spPr bwMode="auto">
              <a:xfrm>
                <a:off x="4617720" y="3983430"/>
                <a:ext cx="1577340" cy="337110"/>
              </a:xfrm>
              <a:prstGeom prst="rect">
                <a:avLst/>
              </a:prstGeom>
              <a:noFill/>
              <a:ln w="9525">
                <a:noFill/>
                <a:miter lim="800000"/>
                <a:headEnd/>
                <a:tailEnd/>
              </a:ln>
            </p:spPr>
          </p:pic>
          <p:pic>
            <p:nvPicPr>
              <p:cNvPr id="10272" name="Picture 45"/>
              <p:cNvPicPr>
                <a:picLocks noChangeAspect="1" noChangeArrowheads="1"/>
              </p:cNvPicPr>
              <p:nvPr/>
            </p:nvPicPr>
            <p:blipFill>
              <a:blip r:embed="rId5"/>
              <a:srcRect l="7796" t="42255" r="2547" b="6294"/>
              <a:stretch>
                <a:fillRect/>
              </a:stretch>
            </p:blipFill>
            <p:spPr bwMode="auto">
              <a:xfrm>
                <a:off x="2537460" y="3913236"/>
                <a:ext cx="1851660" cy="750204"/>
              </a:xfrm>
              <a:prstGeom prst="rect">
                <a:avLst/>
              </a:prstGeom>
              <a:noFill/>
              <a:ln w="9525">
                <a:noFill/>
                <a:miter lim="800000"/>
                <a:headEnd/>
                <a:tailEnd/>
              </a:ln>
            </p:spPr>
          </p:pic>
          <p:pic>
            <p:nvPicPr>
              <p:cNvPr id="10273" name="Picture 46"/>
              <p:cNvPicPr>
                <a:picLocks noChangeAspect="1" noChangeArrowheads="1"/>
              </p:cNvPicPr>
              <p:nvPr/>
            </p:nvPicPr>
            <p:blipFill>
              <a:blip r:embed="rId6"/>
              <a:srcRect l="15417" t="56886" r="7916" b="9409"/>
              <a:stretch>
                <a:fillRect/>
              </a:stretch>
            </p:blipFill>
            <p:spPr bwMode="auto">
              <a:xfrm>
                <a:off x="5608320" y="2994660"/>
                <a:ext cx="709486" cy="320040"/>
              </a:xfrm>
              <a:prstGeom prst="rect">
                <a:avLst/>
              </a:prstGeom>
              <a:noFill/>
              <a:ln w="9525">
                <a:noFill/>
                <a:miter lim="800000"/>
                <a:headEnd/>
                <a:tailEnd/>
              </a:ln>
            </p:spPr>
          </p:pic>
        </p:grpSp>
        <p:pic>
          <p:nvPicPr>
            <p:cNvPr id="10266" name="Picture 47"/>
            <p:cNvPicPr>
              <a:picLocks noChangeAspect="1" noChangeArrowheads="1"/>
            </p:cNvPicPr>
            <p:nvPr/>
          </p:nvPicPr>
          <p:blipFill>
            <a:blip r:embed="rId7"/>
            <a:srcRect l="9145" t="53828" r="2293" b="8659"/>
            <a:stretch>
              <a:fillRect/>
            </a:stretch>
          </p:blipFill>
          <p:spPr bwMode="auto">
            <a:xfrm>
              <a:off x="662940" y="3995448"/>
              <a:ext cx="1623060" cy="439392"/>
            </a:xfrm>
            <a:prstGeom prst="rect">
              <a:avLst/>
            </a:prstGeom>
            <a:noFill/>
            <a:ln w="9525">
              <a:noFill/>
              <a:miter lim="800000"/>
              <a:headEnd/>
              <a:tailEnd/>
            </a:ln>
          </p:spPr>
        </p:pic>
        <p:pic>
          <p:nvPicPr>
            <p:cNvPr id="10267" name="Picture 48"/>
            <p:cNvPicPr>
              <a:picLocks noChangeAspect="1" noChangeArrowheads="1"/>
            </p:cNvPicPr>
            <p:nvPr/>
          </p:nvPicPr>
          <p:blipFill>
            <a:blip r:embed="rId8"/>
            <a:srcRect l="8899" t="61243" r="2293" b="8919"/>
            <a:stretch>
              <a:fillRect/>
            </a:stretch>
          </p:blipFill>
          <p:spPr bwMode="auto">
            <a:xfrm>
              <a:off x="3909060" y="3001398"/>
              <a:ext cx="1516380" cy="288238"/>
            </a:xfrm>
            <a:prstGeom prst="rect">
              <a:avLst/>
            </a:prstGeom>
            <a:noFill/>
            <a:ln w="9525">
              <a:noFill/>
              <a:miter lim="800000"/>
              <a:headEnd/>
              <a:tailEnd/>
            </a:ln>
          </p:spPr>
        </p:pic>
      </p:grpSp>
      <p:pic>
        <p:nvPicPr>
          <p:cNvPr id="10244" name="Picture 3"/>
          <p:cNvPicPr>
            <a:picLocks noChangeAspect="1" noChangeArrowheads="1"/>
          </p:cNvPicPr>
          <p:nvPr/>
        </p:nvPicPr>
        <p:blipFill>
          <a:blip r:embed="rId9"/>
          <a:srcRect r="20255" b="94286"/>
          <a:stretch>
            <a:fillRect/>
          </a:stretch>
        </p:blipFill>
        <p:spPr bwMode="auto">
          <a:xfrm>
            <a:off x="5105400" y="8458200"/>
            <a:ext cx="1089025" cy="204788"/>
          </a:xfrm>
          <a:prstGeom prst="rect">
            <a:avLst/>
          </a:prstGeom>
          <a:noFill/>
          <a:ln w="9525">
            <a:noFill/>
            <a:miter lim="800000"/>
            <a:headEnd/>
            <a:tailEnd/>
          </a:ln>
        </p:spPr>
      </p:pic>
      <p:sp>
        <p:nvSpPr>
          <p:cNvPr id="24" name="Rounded Rectangle 23"/>
          <p:cNvSpPr/>
          <p:nvPr/>
        </p:nvSpPr>
        <p:spPr bwMode="auto">
          <a:xfrm>
            <a:off x="430213" y="3584575"/>
            <a:ext cx="6202362" cy="472122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fontAlgn="auto">
              <a:spcBef>
                <a:spcPts val="0"/>
              </a:spcBef>
              <a:spcAft>
                <a:spcPts val="0"/>
              </a:spcAft>
              <a:defRPr/>
            </a:pPr>
            <a:endParaRPr lang="en-US" sz="800">
              <a:latin typeface="Arial" panose="020B0604020202020204" pitchFamily="34" charset="0"/>
              <a:cs typeface="Arial" panose="020B0604020202020204" pitchFamily="34" charset="0"/>
            </a:endParaRPr>
          </a:p>
        </p:txBody>
      </p:sp>
      <p:sp>
        <p:nvSpPr>
          <p:cNvPr id="10246" name="TextBox 26"/>
          <p:cNvSpPr txBox="1">
            <a:spLocks noChangeArrowheads="1"/>
          </p:cNvSpPr>
          <p:nvPr/>
        </p:nvSpPr>
        <p:spPr bwMode="auto">
          <a:xfrm>
            <a:off x="1290638" y="3886200"/>
            <a:ext cx="404812" cy="214313"/>
          </a:xfrm>
          <a:prstGeom prst="rect">
            <a:avLst/>
          </a:prstGeom>
          <a:noFill/>
          <a:ln w="9525">
            <a:noFill/>
            <a:miter lim="800000"/>
            <a:headEnd/>
            <a:tailEnd/>
          </a:ln>
        </p:spPr>
        <p:txBody>
          <a:bodyPr wrap="none">
            <a:spAutoFit/>
          </a:bodyPr>
          <a:lstStyle/>
          <a:p>
            <a:r>
              <a:rPr lang="en-US" sz="800" b="1">
                <a:latin typeface="Calibri" pitchFamily="34" charset="0"/>
              </a:rPr>
              <a:t>ABA</a:t>
            </a:r>
          </a:p>
        </p:txBody>
      </p:sp>
      <p:grpSp>
        <p:nvGrpSpPr>
          <p:cNvPr id="6" name="Group 25"/>
          <p:cNvGrpSpPr>
            <a:grpSpLocks/>
          </p:cNvGrpSpPr>
          <p:nvPr/>
        </p:nvGrpSpPr>
        <p:grpSpPr bwMode="auto">
          <a:xfrm>
            <a:off x="842963" y="4208463"/>
            <a:ext cx="5484812" cy="3995737"/>
            <a:chOff x="828675" y="2584450"/>
            <a:chExt cx="5946775" cy="4197350"/>
          </a:xfrm>
        </p:grpSpPr>
        <p:pic>
          <p:nvPicPr>
            <p:cNvPr id="10257" name="Picture 3"/>
            <p:cNvPicPr>
              <a:picLocks noChangeAspect="1" noChangeArrowheads="1"/>
            </p:cNvPicPr>
            <p:nvPr/>
          </p:nvPicPr>
          <p:blipFill>
            <a:blip r:embed="rId10"/>
            <a:srcRect l="9796" t="35666" r="2042" b="4892"/>
            <a:stretch>
              <a:fillRect/>
            </a:stretch>
          </p:blipFill>
          <p:spPr bwMode="auto">
            <a:xfrm>
              <a:off x="828675" y="2590800"/>
              <a:ext cx="2057400" cy="1524000"/>
            </a:xfrm>
            <a:prstGeom prst="rect">
              <a:avLst/>
            </a:prstGeom>
            <a:noFill/>
            <a:ln w="9525">
              <a:noFill/>
              <a:miter lim="800000"/>
              <a:headEnd/>
              <a:tailEnd/>
            </a:ln>
          </p:spPr>
        </p:pic>
        <p:pic>
          <p:nvPicPr>
            <p:cNvPr id="10258" name="Picture 4"/>
            <p:cNvPicPr>
              <a:picLocks noChangeAspect="1" noChangeArrowheads="1"/>
            </p:cNvPicPr>
            <p:nvPr/>
          </p:nvPicPr>
          <p:blipFill>
            <a:blip r:embed="rId11"/>
            <a:srcRect l="15286" t="63718" r="3185" b="9735"/>
            <a:stretch>
              <a:fillRect/>
            </a:stretch>
          </p:blipFill>
          <p:spPr bwMode="auto">
            <a:xfrm>
              <a:off x="2667000" y="2590800"/>
              <a:ext cx="1219200" cy="381000"/>
            </a:xfrm>
            <a:prstGeom prst="rect">
              <a:avLst/>
            </a:prstGeom>
            <a:noFill/>
            <a:ln w="9525">
              <a:noFill/>
              <a:miter lim="800000"/>
              <a:headEnd/>
              <a:tailEnd/>
            </a:ln>
          </p:spPr>
        </p:pic>
        <p:pic>
          <p:nvPicPr>
            <p:cNvPr id="10259" name="Picture 5"/>
            <p:cNvPicPr>
              <a:picLocks noChangeAspect="1" noChangeArrowheads="1"/>
            </p:cNvPicPr>
            <p:nvPr/>
          </p:nvPicPr>
          <p:blipFill>
            <a:blip r:embed="rId12"/>
            <a:srcRect l="14938" t="59444" r="5394" b="10835"/>
            <a:stretch>
              <a:fillRect/>
            </a:stretch>
          </p:blipFill>
          <p:spPr bwMode="auto">
            <a:xfrm>
              <a:off x="4114800" y="2584450"/>
              <a:ext cx="1219200" cy="457200"/>
            </a:xfrm>
            <a:prstGeom prst="rect">
              <a:avLst/>
            </a:prstGeom>
            <a:noFill/>
            <a:ln w="9525">
              <a:noFill/>
              <a:miter lim="800000"/>
              <a:headEnd/>
              <a:tailEnd/>
            </a:ln>
          </p:spPr>
        </p:pic>
        <p:pic>
          <p:nvPicPr>
            <p:cNvPr id="10260" name="Picture 6"/>
            <p:cNvPicPr>
              <a:picLocks noChangeAspect="1" noChangeArrowheads="1"/>
            </p:cNvPicPr>
            <p:nvPr/>
          </p:nvPicPr>
          <p:blipFill>
            <a:blip r:embed="rId13"/>
            <a:srcRect l="15543" t="49527" r="4692" b="5074"/>
            <a:stretch>
              <a:fillRect/>
            </a:stretch>
          </p:blipFill>
          <p:spPr bwMode="auto">
            <a:xfrm>
              <a:off x="5457825" y="4648200"/>
              <a:ext cx="1295400" cy="838200"/>
            </a:xfrm>
            <a:prstGeom prst="rect">
              <a:avLst/>
            </a:prstGeom>
            <a:noFill/>
            <a:ln w="9525">
              <a:noFill/>
              <a:miter lim="800000"/>
              <a:headEnd/>
              <a:tailEnd/>
            </a:ln>
          </p:spPr>
        </p:pic>
        <p:pic>
          <p:nvPicPr>
            <p:cNvPr id="10261" name="Picture 7"/>
            <p:cNvPicPr>
              <a:picLocks noChangeAspect="1" noChangeArrowheads="1"/>
            </p:cNvPicPr>
            <p:nvPr/>
          </p:nvPicPr>
          <p:blipFill>
            <a:blip r:embed="rId14"/>
            <a:srcRect l="12242" t="44582" r="2802" b="7121"/>
            <a:stretch>
              <a:fillRect/>
            </a:stretch>
          </p:blipFill>
          <p:spPr bwMode="auto">
            <a:xfrm>
              <a:off x="5403850" y="2584450"/>
              <a:ext cx="1371600" cy="990600"/>
            </a:xfrm>
            <a:prstGeom prst="rect">
              <a:avLst/>
            </a:prstGeom>
            <a:noFill/>
            <a:ln w="9525">
              <a:noFill/>
              <a:miter lim="800000"/>
              <a:headEnd/>
              <a:tailEnd/>
            </a:ln>
          </p:spPr>
        </p:pic>
        <p:pic>
          <p:nvPicPr>
            <p:cNvPr id="10262" name="Picture 8"/>
            <p:cNvPicPr>
              <a:picLocks noChangeAspect="1" noChangeArrowheads="1"/>
            </p:cNvPicPr>
            <p:nvPr/>
          </p:nvPicPr>
          <p:blipFill>
            <a:blip r:embed="rId15"/>
            <a:srcRect l="15369" t="68571" r="2669" b="8572"/>
            <a:stretch>
              <a:fillRect/>
            </a:stretch>
          </p:blipFill>
          <p:spPr bwMode="auto">
            <a:xfrm>
              <a:off x="4114800" y="4724400"/>
              <a:ext cx="1219200" cy="304800"/>
            </a:xfrm>
            <a:prstGeom prst="rect">
              <a:avLst/>
            </a:prstGeom>
            <a:noFill/>
            <a:ln w="9525">
              <a:noFill/>
              <a:miter lim="800000"/>
              <a:headEnd/>
              <a:tailEnd/>
            </a:ln>
          </p:spPr>
        </p:pic>
        <p:pic>
          <p:nvPicPr>
            <p:cNvPr id="10263" name="Picture 9"/>
            <p:cNvPicPr>
              <a:picLocks noChangeAspect="1" noChangeArrowheads="1"/>
            </p:cNvPicPr>
            <p:nvPr/>
          </p:nvPicPr>
          <p:blipFill>
            <a:blip r:embed="rId16"/>
            <a:srcRect l="14861" t="52460" r="5882" b="8197"/>
            <a:stretch>
              <a:fillRect/>
            </a:stretch>
          </p:blipFill>
          <p:spPr bwMode="auto">
            <a:xfrm>
              <a:off x="828675" y="4733925"/>
              <a:ext cx="1219200" cy="685800"/>
            </a:xfrm>
            <a:prstGeom prst="rect">
              <a:avLst/>
            </a:prstGeom>
            <a:noFill/>
            <a:ln w="9525">
              <a:noFill/>
              <a:miter lim="800000"/>
              <a:headEnd/>
              <a:tailEnd/>
            </a:ln>
          </p:spPr>
        </p:pic>
        <p:pic>
          <p:nvPicPr>
            <p:cNvPr id="10264" name="Picture 10"/>
            <p:cNvPicPr>
              <a:picLocks noChangeAspect="1" noChangeArrowheads="1"/>
            </p:cNvPicPr>
            <p:nvPr/>
          </p:nvPicPr>
          <p:blipFill>
            <a:blip r:embed="rId17"/>
            <a:srcRect l="13715" t="29721" r="3999" b="3406"/>
            <a:stretch>
              <a:fillRect/>
            </a:stretch>
          </p:blipFill>
          <p:spPr bwMode="auto">
            <a:xfrm>
              <a:off x="2667000" y="4724400"/>
              <a:ext cx="1371600" cy="2057400"/>
            </a:xfrm>
            <a:prstGeom prst="rect">
              <a:avLst/>
            </a:prstGeom>
            <a:noFill/>
            <a:ln w="9525">
              <a:noFill/>
              <a:miter lim="800000"/>
              <a:headEnd/>
              <a:tailEnd/>
            </a:ln>
          </p:spPr>
        </p:pic>
      </p:grpSp>
      <p:sp>
        <p:nvSpPr>
          <p:cNvPr id="10248" name="TextBox 5"/>
          <p:cNvSpPr txBox="1">
            <a:spLocks noChangeArrowheads="1"/>
          </p:cNvSpPr>
          <p:nvPr/>
        </p:nvSpPr>
        <p:spPr bwMode="auto">
          <a:xfrm>
            <a:off x="1398588" y="5907088"/>
            <a:ext cx="331787" cy="215900"/>
          </a:xfrm>
          <a:prstGeom prst="rect">
            <a:avLst/>
          </a:prstGeom>
          <a:noFill/>
          <a:ln w="9525">
            <a:noFill/>
            <a:miter lim="800000"/>
            <a:headEnd/>
            <a:tailEnd/>
          </a:ln>
        </p:spPr>
        <p:txBody>
          <a:bodyPr wrap="none">
            <a:spAutoFit/>
          </a:bodyPr>
          <a:lstStyle/>
          <a:p>
            <a:r>
              <a:rPr lang="en-US" sz="800" b="1">
                <a:latin typeface="Calibri" pitchFamily="34" charset="0"/>
              </a:rPr>
              <a:t>BR</a:t>
            </a:r>
          </a:p>
        </p:txBody>
      </p:sp>
      <p:sp>
        <p:nvSpPr>
          <p:cNvPr id="10249" name="TextBox 33"/>
          <p:cNvSpPr txBox="1">
            <a:spLocks noChangeArrowheads="1"/>
          </p:cNvSpPr>
          <p:nvPr/>
        </p:nvSpPr>
        <p:spPr bwMode="auto">
          <a:xfrm>
            <a:off x="2909888" y="3873500"/>
            <a:ext cx="328612" cy="215900"/>
          </a:xfrm>
          <a:prstGeom prst="rect">
            <a:avLst/>
          </a:prstGeom>
          <a:noFill/>
          <a:ln w="9525">
            <a:noFill/>
            <a:miter lim="800000"/>
            <a:headEnd/>
            <a:tailEnd/>
          </a:ln>
        </p:spPr>
        <p:txBody>
          <a:bodyPr wrap="none">
            <a:spAutoFit/>
          </a:bodyPr>
          <a:lstStyle/>
          <a:p>
            <a:r>
              <a:rPr lang="en-US" sz="800" b="1">
                <a:latin typeface="Calibri" pitchFamily="34" charset="0"/>
              </a:rPr>
              <a:t>SA</a:t>
            </a:r>
          </a:p>
        </p:txBody>
      </p:sp>
      <p:sp>
        <p:nvSpPr>
          <p:cNvPr id="10250" name="TextBox 25"/>
          <p:cNvSpPr txBox="1">
            <a:spLocks noChangeArrowheads="1"/>
          </p:cNvSpPr>
          <p:nvPr/>
        </p:nvSpPr>
        <p:spPr bwMode="auto">
          <a:xfrm>
            <a:off x="4262438" y="3889375"/>
            <a:ext cx="317500" cy="214313"/>
          </a:xfrm>
          <a:prstGeom prst="rect">
            <a:avLst/>
          </a:prstGeom>
          <a:noFill/>
          <a:ln w="9525">
            <a:noFill/>
            <a:miter lim="800000"/>
            <a:headEnd/>
            <a:tailEnd/>
          </a:ln>
        </p:spPr>
        <p:txBody>
          <a:bodyPr wrap="none">
            <a:spAutoFit/>
          </a:bodyPr>
          <a:lstStyle/>
          <a:p>
            <a:r>
              <a:rPr lang="en-US" sz="800" b="1">
                <a:latin typeface="Calibri" pitchFamily="34" charset="0"/>
              </a:rPr>
              <a:t>JA</a:t>
            </a:r>
          </a:p>
        </p:txBody>
      </p:sp>
      <p:sp>
        <p:nvSpPr>
          <p:cNvPr id="10251" name="TextBox 24"/>
          <p:cNvSpPr txBox="1">
            <a:spLocks noChangeArrowheads="1"/>
          </p:cNvSpPr>
          <p:nvPr/>
        </p:nvSpPr>
        <p:spPr bwMode="auto">
          <a:xfrm>
            <a:off x="5516563" y="3886200"/>
            <a:ext cx="315912" cy="214313"/>
          </a:xfrm>
          <a:prstGeom prst="rect">
            <a:avLst/>
          </a:prstGeom>
          <a:noFill/>
          <a:ln w="9525">
            <a:noFill/>
            <a:miter lim="800000"/>
            <a:headEnd/>
            <a:tailEnd/>
          </a:ln>
        </p:spPr>
        <p:txBody>
          <a:bodyPr wrap="none">
            <a:spAutoFit/>
          </a:bodyPr>
          <a:lstStyle/>
          <a:p>
            <a:r>
              <a:rPr lang="en-US" sz="800" b="1">
                <a:latin typeface="Calibri" pitchFamily="34" charset="0"/>
              </a:rPr>
              <a:t>ET</a:t>
            </a:r>
          </a:p>
        </p:txBody>
      </p:sp>
      <p:sp>
        <p:nvSpPr>
          <p:cNvPr id="10252" name="TextBox 4"/>
          <p:cNvSpPr txBox="1">
            <a:spLocks noChangeArrowheads="1"/>
          </p:cNvSpPr>
          <p:nvPr/>
        </p:nvSpPr>
        <p:spPr bwMode="auto">
          <a:xfrm>
            <a:off x="2852738" y="5854700"/>
            <a:ext cx="401637" cy="215900"/>
          </a:xfrm>
          <a:prstGeom prst="rect">
            <a:avLst/>
          </a:prstGeom>
          <a:noFill/>
          <a:ln w="9525">
            <a:noFill/>
            <a:miter lim="800000"/>
            <a:headEnd/>
            <a:tailEnd/>
          </a:ln>
        </p:spPr>
        <p:txBody>
          <a:bodyPr wrap="none">
            <a:spAutoFit/>
          </a:bodyPr>
          <a:lstStyle/>
          <a:p>
            <a:r>
              <a:rPr lang="en-US" sz="800" b="1">
                <a:latin typeface="Calibri" pitchFamily="34" charset="0"/>
              </a:rPr>
              <a:t>AUX</a:t>
            </a:r>
          </a:p>
        </p:txBody>
      </p:sp>
      <p:sp>
        <p:nvSpPr>
          <p:cNvPr id="10253" name="TextBox 30"/>
          <p:cNvSpPr txBox="1">
            <a:spLocks noChangeArrowheads="1"/>
          </p:cNvSpPr>
          <p:nvPr/>
        </p:nvSpPr>
        <p:spPr bwMode="auto">
          <a:xfrm>
            <a:off x="5432425" y="5870575"/>
            <a:ext cx="339725" cy="214313"/>
          </a:xfrm>
          <a:prstGeom prst="rect">
            <a:avLst/>
          </a:prstGeom>
          <a:noFill/>
          <a:ln w="9525">
            <a:noFill/>
            <a:miter lim="800000"/>
            <a:headEnd/>
            <a:tailEnd/>
          </a:ln>
        </p:spPr>
        <p:txBody>
          <a:bodyPr wrap="none">
            <a:spAutoFit/>
          </a:bodyPr>
          <a:lstStyle/>
          <a:p>
            <a:r>
              <a:rPr lang="en-US" sz="800" b="1">
                <a:latin typeface="Calibri" pitchFamily="34" charset="0"/>
              </a:rPr>
              <a:t>GA</a:t>
            </a:r>
          </a:p>
        </p:txBody>
      </p:sp>
      <p:sp>
        <p:nvSpPr>
          <p:cNvPr id="10254" name="TextBox 30"/>
          <p:cNvSpPr txBox="1">
            <a:spLocks noChangeArrowheads="1"/>
          </p:cNvSpPr>
          <p:nvPr/>
        </p:nvSpPr>
        <p:spPr bwMode="auto">
          <a:xfrm>
            <a:off x="4156075" y="5913438"/>
            <a:ext cx="331788" cy="215900"/>
          </a:xfrm>
          <a:prstGeom prst="rect">
            <a:avLst/>
          </a:prstGeom>
          <a:noFill/>
          <a:ln w="9525">
            <a:noFill/>
            <a:miter lim="800000"/>
            <a:headEnd/>
            <a:tailEnd/>
          </a:ln>
        </p:spPr>
        <p:txBody>
          <a:bodyPr wrap="none">
            <a:spAutoFit/>
          </a:bodyPr>
          <a:lstStyle/>
          <a:p>
            <a:r>
              <a:rPr lang="en-US" sz="800" b="1">
                <a:latin typeface="Calibri" pitchFamily="34" charset="0"/>
              </a:rPr>
              <a:t>CK</a:t>
            </a:r>
          </a:p>
        </p:txBody>
      </p:sp>
      <p:sp>
        <p:nvSpPr>
          <p:cNvPr id="10255" name="TextBox 28"/>
          <p:cNvSpPr txBox="1">
            <a:spLocks noChangeArrowheads="1"/>
          </p:cNvSpPr>
          <p:nvPr/>
        </p:nvSpPr>
        <p:spPr bwMode="auto">
          <a:xfrm>
            <a:off x="292100" y="430213"/>
            <a:ext cx="292100" cy="215900"/>
          </a:xfrm>
          <a:prstGeom prst="rect">
            <a:avLst/>
          </a:prstGeom>
          <a:noFill/>
          <a:ln w="9525">
            <a:noFill/>
            <a:miter lim="800000"/>
            <a:headEnd/>
            <a:tailEnd/>
          </a:ln>
        </p:spPr>
        <p:txBody>
          <a:bodyPr wrap="none">
            <a:spAutoFit/>
          </a:bodyPr>
          <a:lstStyle/>
          <a:p>
            <a:r>
              <a:rPr lang="en-US" sz="800" b="1">
                <a:latin typeface="Calibri" pitchFamily="34" charset="0"/>
              </a:rPr>
              <a:t>A)</a:t>
            </a:r>
          </a:p>
        </p:txBody>
      </p:sp>
      <p:sp>
        <p:nvSpPr>
          <p:cNvPr id="10256" name="TextBox 29"/>
          <p:cNvSpPr txBox="1">
            <a:spLocks noChangeArrowheads="1"/>
          </p:cNvSpPr>
          <p:nvPr/>
        </p:nvSpPr>
        <p:spPr bwMode="auto">
          <a:xfrm>
            <a:off x="300038" y="3348038"/>
            <a:ext cx="292100" cy="215900"/>
          </a:xfrm>
          <a:prstGeom prst="rect">
            <a:avLst/>
          </a:prstGeom>
          <a:noFill/>
          <a:ln w="9525">
            <a:noFill/>
            <a:miter lim="800000"/>
            <a:headEnd/>
            <a:tailEnd/>
          </a:ln>
        </p:spPr>
        <p:txBody>
          <a:bodyPr wrap="none">
            <a:spAutoFit/>
          </a:bodyPr>
          <a:lstStyle/>
          <a:p>
            <a:r>
              <a:rPr lang="en-US" sz="800" b="1">
                <a:latin typeface="Calibri" pitchFamily="34" charset="0"/>
              </a:rPr>
              <a:t>B)</a:t>
            </a:r>
          </a:p>
        </p:txBody>
      </p:sp>
    </p:spTree>
    <p:extLst>
      <p:ext uri="{BB962C8B-B14F-4D97-AF65-F5344CB8AC3E}">
        <p14:creationId xmlns:p14="http://schemas.microsoft.com/office/powerpoint/2010/main" val="3080507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510" y="3140117"/>
            <a:ext cx="6858000" cy="1384995"/>
          </a:xfrm>
          <a:prstGeom prst="rect">
            <a:avLst/>
          </a:prstGeom>
        </p:spPr>
        <p:txBody>
          <a:bodyPr wrap="square">
            <a:spAutoFit/>
          </a:bodyPr>
          <a:lstStyle/>
          <a:p>
            <a:pPr algn="just"/>
            <a:r>
              <a:rPr lang="en-US" sz="1200" b="1" dirty="0" smtClean="0"/>
              <a:t>Supplementary figure S10. </a:t>
            </a:r>
            <a:r>
              <a:rPr lang="en-US" sz="1200" b="1" dirty="0" err="1" smtClean="0"/>
              <a:t>Transcriptome</a:t>
            </a:r>
            <a:r>
              <a:rPr lang="en-US" sz="1200" b="1" dirty="0" smtClean="0"/>
              <a:t> profile of genes related to hormone in DP/PD combined stressed plants. </a:t>
            </a:r>
            <a:r>
              <a:rPr lang="en-US" sz="1200" dirty="0" smtClean="0"/>
              <a:t>Total DEGs (fold change cut off &gt;2, unpaired t-test </a:t>
            </a:r>
            <a:r>
              <a:rPr lang="en-US" sz="1200" i="1" dirty="0" smtClean="0"/>
              <a:t>p</a:t>
            </a:r>
            <a:r>
              <a:rPr lang="en-US" sz="1200" dirty="0" smtClean="0"/>
              <a:t>-value &lt; 0.05) under combined DP </a:t>
            </a:r>
            <a:r>
              <a:rPr lang="en-US" sz="1200" b="1" dirty="0" smtClean="0"/>
              <a:t>(A)</a:t>
            </a:r>
            <a:r>
              <a:rPr lang="en-US" sz="1200" dirty="0" smtClean="0"/>
              <a:t> and PD </a:t>
            </a:r>
            <a:r>
              <a:rPr lang="en-US" sz="1200" b="1" dirty="0" smtClean="0"/>
              <a:t>(B)</a:t>
            </a:r>
            <a:r>
              <a:rPr lang="en-US" sz="1200" dirty="0" smtClean="0"/>
              <a:t> stress were mapped to </a:t>
            </a:r>
            <a:r>
              <a:rPr lang="en-US" sz="1200" dirty="0" err="1" smtClean="0"/>
              <a:t>phytohormone</a:t>
            </a:r>
            <a:r>
              <a:rPr lang="en-US" sz="1200" dirty="0" smtClean="0"/>
              <a:t> biosynthesis, signaling and catabolism related processes (KAAS and MAPMAN). Fold change values in gene expression (over mock control) were used to plot heat maps where color bar in red and blue represents up- and down-regulated genes respectively. ABA, </a:t>
            </a:r>
            <a:r>
              <a:rPr lang="en-US" sz="1200" dirty="0" err="1" smtClean="0"/>
              <a:t>abscisic</a:t>
            </a:r>
            <a:r>
              <a:rPr lang="en-US" sz="1200" dirty="0" smtClean="0"/>
              <a:t> acid; SA, salicylic acid; JA, </a:t>
            </a:r>
            <a:r>
              <a:rPr lang="en-US" sz="1200" dirty="0" err="1" smtClean="0"/>
              <a:t>jasmonic</a:t>
            </a:r>
            <a:r>
              <a:rPr lang="en-US" sz="1200" dirty="0" smtClean="0"/>
              <a:t> acid; ET, ethylene; BR, </a:t>
            </a:r>
            <a:r>
              <a:rPr lang="en-US" sz="1200" dirty="0" err="1" smtClean="0"/>
              <a:t>brassinosteroid</a:t>
            </a:r>
            <a:r>
              <a:rPr lang="en-US" sz="1200" dirty="0" smtClean="0"/>
              <a:t>; AUX, </a:t>
            </a:r>
            <a:r>
              <a:rPr lang="en-US" sz="1200" dirty="0" err="1" smtClean="0"/>
              <a:t>auxin</a:t>
            </a:r>
            <a:r>
              <a:rPr lang="en-US" sz="1200" dirty="0" smtClean="0"/>
              <a:t>; GA, </a:t>
            </a:r>
            <a:r>
              <a:rPr lang="en-US" sz="1200" dirty="0" err="1" smtClean="0"/>
              <a:t>gibberellic</a:t>
            </a:r>
            <a:r>
              <a:rPr lang="en-US" sz="1200" dirty="0" smtClean="0"/>
              <a:t> acid.</a:t>
            </a:r>
            <a:endParaRPr lang="en-US" sz="1200" dirty="0"/>
          </a:p>
        </p:txBody>
      </p:sp>
    </p:spTree>
    <p:extLst>
      <p:ext uri="{BB962C8B-B14F-4D97-AF65-F5344CB8AC3E}">
        <p14:creationId xmlns:p14="http://schemas.microsoft.com/office/powerpoint/2010/main" val="62418800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028C09C9D97D24780058C99077D8847" ma:contentTypeVersion="7" ma:contentTypeDescription="Create a new document." ma:contentTypeScope="" ma:versionID="0132886fdf3e2c25019eb3cd8923805d">
  <xsd:schema xmlns:xsd="http://www.w3.org/2001/XMLSchema" xmlns:p="http://schemas.microsoft.com/office/2006/metadata/properties" xmlns:ns2="39616538-2d66-4de6-9e6e-2b8794b75252" targetNamespace="http://schemas.microsoft.com/office/2006/metadata/properties" ma:root="true" ma:fieldsID="afb14a4498c4490eaa362745f3dd1134" ns2:_="">
    <xsd:import namespace="39616538-2d66-4de6-9e6e-2b8794b75252"/>
    <xsd:element name="properties">
      <xsd:complexType>
        <xsd:sequence>
          <xsd:element name="documentManagement">
            <xsd:complexType>
              <xsd:all>
                <xsd:element ref="ns2:DocumentType" minOccurs="0"/>
                <xsd:element ref="ns2:FileFormat" minOccurs="0"/>
                <xsd:element ref="ns2:DocumentId" minOccurs="0"/>
                <xsd:element ref="ns2:TitleName" minOccurs="0"/>
                <xsd:element ref="ns2:StageName" minOccurs="0"/>
                <xsd:element ref="ns2:IsDeleted" minOccurs="0"/>
                <xsd:element ref="ns2:Checked_x0020_Out_x0020_To" minOccurs="0"/>
              </xsd:all>
            </xsd:complexType>
          </xsd:element>
        </xsd:sequence>
      </xsd:complexType>
    </xsd:element>
  </xsd:schema>
  <xsd:schema xmlns:xsd="http://www.w3.org/2001/XMLSchema" xmlns:dms="http://schemas.microsoft.com/office/2006/documentManagement/types" targetNamespace="39616538-2d66-4de6-9e6e-2b8794b75252" elementFormDefault="qualified">
    <xsd:import namespace="http://schemas.microsoft.com/office/2006/documentManagement/types"/>
    <xsd:element name="DocumentType" ma:index="8" nillable="true" ma:displayName="DocumentType" ma:internalName="DocumentType">
      <xsd:simpleType>
        <xsd:restriction base="dms:Text"/>
      </xsd:simpleType>
    </xsd:element>
    <xsd:element name="FileFormat" ma:index="9" nillable="true" ma:displayName="FileFormat" ma:internalName="FileFormat">
      <xsd:simpleType>
        <xsd:restriction base="dms:Text"/>
      </xsd:simpleType>
    </xsd:element>
    <xsd:element name="DocumentId" ma:index="10" nillable="true" ma:displayName="DocumentId" ma:internalName="DocumentId">
      <xsd:simpleType>
        <xsd:restriction base="dms:Text"/>
      </xsd:simpleType>
    </xsd:element>
    <xsd:element name="TitleName" ma:index="11" nillable="true" ma:displayName="TitleName" ma:internalName="TitleName">
      <xsd:simpleType>
        <xsd:restriction base="dms:Text"/>
      </xsd:simpleType>
    </xsd:element>
    <xsd:element name="StageName" ma:index="12" nillable="true" ma:displayName="StageName" ma:internalName="StageName">
      <xsd:simpleType>
        <xsd:restriction base="dms:Text"/>
      </xsd:simpleType>
    </xsd:element>
    <xsd:element name="IsDeleted" ma:index="13" nillable="true" ma:displayName="IsDeleted" ma:default="0" ma:internalName="IsDeleted">
      <xsd:simpleType>
        <xsd:restriction base="dms:Boolean"/>
      </xsd:simpleType>
    </xsd:element>
    <xsd:element name="Checked_x0020_Out_x0020_To" ma:index="14" nillable="true" ma:displayName="Checked Out To" ma:list="UserInfo" ma:internalName="Checked_x0020_Out_x0020_To">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DocumentType xmlns="39616538-2d66-4de6-9e6e-2b8794b75252">Presentation</DocumentType>
    <TitleName xmlns="39616538-2d66-4de6-9e6e-2b8794b75252">Presentation 10.PPTX</TitleName>
    <Checked_x0020_Out_x0020_To xmlns="39616538-2d66-4de6-9e6e-2b8794b75252">
      <UserInfo>
        <DisplayName/>
        <AccountId xsi:nil="true"/>
        <AccountType/>
      </UserInfo>
    </Checked_x0020_Out_x0020_To>
    <FileFormat xmlns="39616538-2d66-4de6-9e6e-2b8794b75252">PPTX</FileFormat>
    <DocumentId xmlns="39616538-2d66-4de6-9e6e-2b8794b75252">Presentation 10.PPTX</DocumentId>
    <StageName xmlns="39616538-2d66-4de6-9e6e-2b8794b75252" xsi:nil="true"/>
    <IsDeleted xmlns="39616538-2d66-4de6-9e6e-2b8794b75252">false</IsDeleted>
  </documentManagement>
</p:properties>
</file>

<file path=customXml/itemProps1.xml><?xml version="1.0" encoding="utf-8"?>
<ds:datastoreItem xmlns:ds="http://schemas.openxmlformats.org/officeDocument/2006/customXml" ds:itemID="{508B7D2B-9898-4BC4-BE66-35C40EA312F6}"/>
</file>

<file path=customXml/itemProps2.xml><?xml version="1.0" encoding="utf-8"?>
<ds:datastoreItem xmlns:ds="http://schemas.openxmlformats.org/officeDocument/2006/customXml" ds:itemID="{29368940-621E-40FF-B86F-D58080C80587}"/>
</file>

<file path=customXml/itemProps3.xml><?xml version="1.0" encoding="utf-8"?>
<ds:datastoreItem xmlns:ds="http://schemas.openxmlformats.org/officeDocument/2006/customXml" ds:itemID="{39986575-ACA5-4E3D-9C87-ED444FE27BCB}"/>
</file>

<file path=docProps/app.xml><?xml version="1.0" encoding="utf-8"?>
<Properties xmlns="http://schemas.openxmlformats.org/officeDocument/2006/extended-properties" xmlns:vt="http://schemas.openxmlformats.org/officeDocument/2006/docPropsVTypes">
  <Template>Office Theme</Template>
  <TotalTime>9133</TotalTime>
  <Words>147</Words>
  <Application>Microsoft Office PowerPoint</Application>
  <PresentationFormat>On-screen Show (4:3)</PresentationFormat>
  <Paragraphs>19</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Senthil K Muthappa</cp:lastModifiedBy>
  <cp:revision>141</cp:revision>
  <cp:lastPrinted>2016-01-06T07:15:43Z</cp:lastPrinted>
  <dcterms:created xsi:type="dcterms:W3CDTF">2015-12-21T05:37:17Z</dcterms:created>
  <dcterms:modified xsi:type="dcterms:W3CDTF">2016-04-03T07:51:11Z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0x0101007028C09C9D97D24780058C99077D8847</vt:lpwstr>
  </property>
</Properties>
</file>