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60" r:id="rId7"/>
    <p:sldId id="259" r:id="rId8"/>
  </p:sldIdLst>
  <p:sldSz cx="12188825" cy="6858000"/>
  <p:notesSz cx="6864350" cy="9996488"/>
  <p:defaultTextStyle>
    <a:defPPr>
      <a:defRPr lang="en-US"/>
    </a:defPPr>
    <a:lvl1pPr marL="0" algn="l" defTabSz="1111087" rtl="0" eaLnBrk="1" latinLnBrk="0" hangingPunct="1">
      <a:defRPr sz="2200" kern="1200">
        <a:solidFill>
          <a:schemeClr val="tx1"/>
        </a:solidFill>
        <a:latin typeface="+mn-lt"/>
        <a:ea typeface="+mn-ea"/>
        <a:cs typeface="+mn-cs"/>
      </a:defRPr>
    </a:lvl1pPr>
    <a:lvl2pPr marL="555544" algn="l" defTabSz="1111087" rtl="0" eaLnBrk="1" latinLnBrk="0" hangingPunct="1">
      <a:defRPr sz="2200" kern="1200">
        <a:solidFill>
          <a:schemeClr val="tx1"/>
        </a:solidFill>
        <a:latin typeface="+mn-lt"/>
        <a:ea typeface="+mn-ea"/>
        <a:cs typeface="+mn-cs"/>
      </a:defRPr>
    </a:lvl2pPr>
    <a:lvl3pPr marL="1111087" algn="l" defTabSz="1111087" rtl="0" eaLnBrk="1" latinLnBrk="0" hangingPunct="1">
      <a:defRPr sz="2200" kern="1200">
        <a:solidFill>
          <a:schemeClr val="tx1"/>
        </a:solidFill>
        <a:latin typeface="+mn-lt"/>
        <a:ea typeface="+mn-ea"/>
        <a:cs typeface="+mn-cs"/>
      </a:defRPr>
    </a:lvl3pPr>
    <a:lvl4pPr marL="1666631" algn="l" defTabSz="1111087" rtl="0" eaLnBrk="1" latinLnBrk="0" hangingPunct="1">
      <a:defRPr sz="2200" kern="1200">
        <a:solidFill>
          <a:schemeClr val="tx1"/>
        </a:solidFill>
        <a:latin typeface="+mn-lt"/>
        <a:ea typeface="+mn-ea"/>
        <a:cs typeface="+mn-cs"/>
      </a:defRPr>
    </a:lvl4pPr>
    <a:lvl5pPr marL="2222175" algn="l" defTabSz="1111087" rtl="0" eaLnBrk="1" latinLnBrk="0" hangingPunct="1">
      <a:defRPr sz="2200" kern="1200">
        <a:solidFill>
          <a:schemeClr val="tx1"/>
        </a:solidFill>
        <a:latin typeface="+mn-lt"/>
        <a:ea typeface="+mn-ea"/>
        <a:cs typeface="+mn-cs"/>
      </a:defRPr>
    </a:lvl5pPr>
    <a:lvl6pPr marL="2777719" algn="l" defTabSz="1111087" rtl="0" eaLnBrk="1" latinLnBrk="0" hangingPunct="1">
      <a:defRPr sz="2200" kern="1200">
        <a:solidFill>
          <a:schemeClr val="tx1"/>
        </a:solidFill>
        <a:latin typeface="+mn-lt"/>
        <a:ea typeface="+mn-ea"/>
        <a:cs typeface="+mn-cs"/>
      </a:defRPr>
    </a:lvl6pPr>
    <a:lvl7pPr marL="3333262" algn="l" defTabSz="1111087" rtl="0" eaLnBrk="1" latinLnBrk="0" hangingPunct="1">
      <a:defRPr sz="2200" kern="1200">
        <a:solidFill>
          <a:schemeClr val="tx1"/>
        </a:solidFill>
        <a:latin typeface="+mn-lt"/>
        <a:ea typeface="+mn-ea"/>
        <a:cs typeface="+mn-cs"/>
      </a:defRPr>
    </a:lvl7pPr>
    <a:lvl8pPr marL="3888806" algn="l" defTabSz="1111087" rtl="0" eaLnBrk="1" latinLnBrk="0" hangingPunct="1">
      <a:defRPr sz="2200" kern="1200">
        <a:solidFill>
          <a:schemeClr val="tx1"/>
        </a:solidFill>
        <a:latin typeface="+mn-lt"/>
        <a:ea typeface="+mn-ea"/>
        <a:cs typeface="+mn-cs"/>
      </a:defRPr>
    </a:lvl8pPr>
    <a:lvl9pPr marL="4444350" algn="l" defTabSz="1111087" rtl="0" eaLnBrk="1" latinLnBrk="0" hangingPunct="1">
      <a:defRPr sz="2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249" autoAdjust="0"/>
    <p:restoredTop sz="94660"/>
  </p:normalViewPr>
  <p:slideViewPr>
    <p:cSldViewPr>
      <p:cViewPr varScale="1">
        <p:scale>
          <a:sx n="112" d="100"/>
          <a:sy n="112" d="100"/>
        </p:scale>
        <p:origin x="1218" y="96"/>
      </p:cViewPr>
      <p:guideLst>
        <p:guide orient="horz" pos="2160"/>
        <p:guide pos="383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3" y="2130425"/>
            <a:ext cx="10360501" cy="1470025"/>
          </a:xfrm>
        </p:spPr>
        <p:txBody>
          <a:bodyPr/>
          <a:lstStyle/>
          <a:p>
            <a:r>
              <a:rPr lang="en-US"/>
              <a:t>Click to edit Master title style</a:t>
            </a:r>
          </a:p>
        </p:txBody>
      </p:sp>
      <p:sp>
        <p:nvSpPr>
          <p:cNvPr id="3" name="Subtitle 2"/>
          <p:cNvSpPr>
            <a:spLocks noGrp="1"/>
          </p:cNvSpPr>
          <p:nvPr>
            <p:ph type="subTitle" idx="1"/>
          </p:nvPr>
        </p:nvSpPr>
        <p:spPr>
          <a:xfrm>
            <a:off x="1828324" y="3886201"/>
            <a:ext cx="8532178" cy="1752600"/>
          </a:xfrm>
        </p:spPr>
        <p:txBody>
          <a:bodyPr/>
          <a:lstStyle>
            <a:lvl1pPr marL="0" indent="0" algn="ctr">
              <a:buNone/>
              <a:defRPr>
                <a:solidFill>
                  <a:schemeClr val="tx1">
                    <a:tint val="75000"/>
                  </a:schemeClr>
                </a:solidFill>
              </a:defRPr>
            </a:lvl1pPr>
            <a:lvl2pPr marL="555544" indent="0" algn="ctr">
              <a:buNone/>
              <a:defRPr>
                <a:solidFill>
                  <a:schemeClr val="tx1">
                    <a:tint val="75000"/>
                  </a:schemeClr>
                </a:solidFill>
              </a:defRPr>
            </a:lvl2pPr>
            <a:lvl3pPr marL="1111087" indent="0" algn="ctr">
              <a:buNone/>
              <a:defRPr>
                <a:solidFill>
                  <a:schemeClr val="tx1">
                    <a:tint val="75000"/>
                  </a:schemeClr>
                </a:solidFill>
              </a:defRPr>
            </a:lvl3pPr>
            <a:lvl4pPr marL="1666631" indent="0" algn="ctr">
              <a:buNone/>
              <a:defRPr>
                <a:solidFill>
                  <a:schemeClr val="tx1">
                    <a:tint val="75000"/>
                  </a:schemeClr>
                </a:solidFill>
              </a:defRPr>
            </a:lvl4pPr>
            <a:lvl5pPr marL="2222175" indent="0" algn="ctr">
              <a:buNone/>
              <a:defRPr>
                <a:solidFill>
                  <a:schemeClr val="tx1">
                    <a:tint val="75000"/>
                  </a:schemeClr>
                </a:solidFill>
              </a:defRPr>
            </a:lvl5pPr>
            <a:lvl6pPr marL="2777719" indent="0" algn="ctr">
              <a:buNone/>
              <a:defRPr>
                <a:solidFill>
                  <a:schemeClr val="tx1">
                    <a:tint val="75000"/>
                  </a:schemeClr>
                </a:solidFill>
              </a:defRPr>
            </a:lvl6pPr>
            <a:lvl7pPr marL="3333262" indent="0" algn="ctr">
              <a:buNone/>
              <a:defRPr>
                <a:solidFill>
                  <a:schemeClr val="tx1">
                    <a:tint val="75000"/>
                  </a:schemeClr>
                </a:solidFill>
              </a:defRPr>
            </a:lvl7pPr>
            <a:lvl8pPr marL="3888806" indent="0" algn="ctr">
              <a:buNone/>
              <a:defRPr>
                <a:solidFill>
                  <a:schemeClr val="tx1">
                    <a:tint val="75000"/>
                  </a:schemeClr>
                </a:solidFill>
              </a:defRPr>
            </a:lvl8pPr>
            <a:lvl9pPr marL="444435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82C966F-5ED9-403D-A508-81DE8607C3C2}" type="datetimeFigureOut">
              <a:rPr lang="en-US" smtClean="0"/>
              <a:t>26-Nov-17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5B6A6F-0BA6-4098-A1C9-7B8BF0CCB391}" type="slidenum">
              <a:rPr lang="en-US" smtClean="0"/>
              <a:t>‹#›</a:t>
            </a:fld>
            <a:endParaRPr lang="en-US"/>
          </a:p>
        </p:txBody>
      </p:sp>
    </p:spTree>
    <p:extLst>
      <p:ext uri="{BB962C8B-B14F-4D97-AF65-F5344CB8AC3E}">
        <p14:creationId xmlns:p14="http://schemas.microsoft.com/office/powerpoint/2010/main" val="2223090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2C966F-5ED9-403D-A508-81DE8607C3C2}" type="datetimeFigureOut">
              <a:rPr lang="en-US" smtClean="0"/>
              <a:t>26-Nov-17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5B6A6F-0BA6-4098-A1C9-7B8BF0CCB391}" type="slidenum">
              <a:rPr lang="en-US" smtClean="0"/>
              <a:t>‹#›</a:t>
            </a:fld>
            <a:endParaRPr lang="en-US"/>
          </a:p>
        </p:txBody>
      </p:sp>
    </p:spTree>
    <p:extLst>
      <p:ext uri="{BB962C8B-B14F-4D97-AF65-F5344CB8AC3E}">
        <p14:creationId xmlns:p14="http://schemas.microsoft.com/office/powerpoint/2010/main" val="1694269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274638"/>
            <a:ext cx="2742486"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441" y="274638"/>
            <a:ext cx="802431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2C966F-5ED9-403D-A508-81DE8607C3C2}" type="datetimeFigureOut">
              <a:rPr lang="en-US" smtClean="0"/>
              <a:t>26-Nov-17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5B6A6F-0BA6-4098-A1C9-7B8BF0CCB391}" type="slidenum">
              <a:rPr lang="en-US" smtClean="0"/>
              <a:t>‹#›</a:t>
            </a:fld>
            <a:endParaRPr lang="en-US"/>
          </a:p>
        </p:txBody>
      </p:sp>
    </p:spTree>
    <p:extLst>
      <p:ext uri="{BB962C8B-B14F-4D97-AF65-F5344CB8AC3E}">
        <p14:creationId xmlns:p14="http://schemas.microsoft.com/office/powerpoint/2010/main" val="3009278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2C966F-5ED9-403D-A508-81DE8607C3C2}" type="datetimeFigureOut">
              <a:rPr lang="en-US" smtClean="0"/>
              <a:t>26-Nov-17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5B6A6F-0BA6-4098-A1C9-7B8BF0CCB391}" type="slidenum">
              <a:rPr lang="en-US" smtClean="0"/>
              <a:t>‹#›</a:t>
            </a:fld>
            <a:endParaRPr lang="en-US"/>
          </a:p>
        </p:txBody>
      </p:sp>
    </p:spTree>
    <p:extLst>
      <p:ext uri="{BB962C8B-B14F-4D97-AF65-F5344CB8AC3E}">
        <p14:creationId xmlns:p14="http://schemas.microsoft.com/office/powerpoint/2010/main" val="3387520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4" y="4406901"/>
            <a:ext cx="10360501" cy="1362075"/>
          </a:xfrm>
        </p:spPr>
        <p:txBody>
          <a:bodyPr anchor="t"/>
          <a:lstStyle>
            <a:lvl1pPr algn="l">
              <a:defRPr sz="4900" b="1" cap="all"/>
            </a:lvl1pPr>
          </a:lstStyle>
          <a:p>
            <a:r>
              <a:rPr lang="en-US"/>
              <a:t>Click to edit Master title style</a:t>
            </a:r>
          </a:p>
        </p:txBody>
      </p:sp>
      <p:sp>
        <p:nvSpPr>
          <p:cNvPr id="3" name="Text Placeholder 2"/>
          <p:cNvSpPr>
            <a:spLocks noGrp="1"/>
          </p:cNvSpPr>
          <p:nvPr>
            <p:ph type="body" idx="1"/>
          </p:nvPr>
        </p:nvSpPr>
        <p:spPr>
          <a:xfrm>
            <a:off x="962834" y="2906714"/>
            <a:ext cx="10360501" cy="1500187"/>
          </a:xfrm>
        </p:spPr>
        <p:txBody>
          <a:bodyPr anchor="b"/>
          <a:lstStyle>
            <a:lvl1pPr marL="0" indent="0">
              <a:buNone/>
              <a:defRPr sz="2400">
                <a:solidFill>
                  <a:schemeClr val="tx1">
                    <a:tint val="75000"/>
                  </a:schemeClr>
                </a:solidFill>
              </a:defRPr>
            </a:lvl1pPr>
            <a:lvl2pPr marL="555544" indent="0">
              <a:buNone/>
              <a:defRPr sz="2200">
                <a:solidFill>
                  <a:schemeClr val="tx1">
                    <a:tint val="75000"/>
                  </a:schemeClr>
                </a:solidFill>
              </a:defRPr>
            </a:lvl2pPr>
            <a:lvl3pPr marL="1111087" indent="0">
              <a:buNone/>
              <a:defRPr sz="1900">
                <a:solidFill>
                  <a:schemeClr val="tx1">
                    <a:tint val="75000"/>
                  </a:schemeClr>
                </a:solidFill>
              </a:defRPr>
            </a:lvl3pPr>
            <a:lvl4pPr marL="1666631" indent="0">
              <a:buNone/>
              <a:defRPr sz="1700">
                <a:solidFill>
                  <a:schemeClr val="tx1">
                    <a:tint val="75000"/>
                  </a:schemeClr>
                </a:solidFill>
              </a:defRPr>
            </a:lvl4pPr>
            <a:lvl5pPr marL="2222175" indent="0">
              <a:buNone/>
              <a:defRPr sz="1700">
                <a:solidFill>
                  <a:schemeClr val="tx1">
                    <a:tint val="75000"/>
                  </a:schemeClr>
                </a:solidFill>
              </a:defRPr>
            </a:lvl5pPr>
            <a:lvl6pPr marL="2777719" indent="0">
              <a:buNone/>
              <a:defRPr sz="1700">
                <a:solidFill>
                  <a:schemeClr val="tx1">
                    <a:tint val="75000"/>
                  </a:schemeClr>
                </a:solidFill>
              </a:defRPr>
            </a:lvl6pPr>
            <a:lvl7pPr marL="3333262" indent="0">
              <a:buNone/>
              <a:defRPr sz="1700">
                <a:solidFill>
                  <a:schemeClr val="tx1">
                    <a:tint val="75000"/>
                  </a:schemeClr>
                </a:solidFill>
              </a:defRPr>
            </a:lvl7pPr>
            <a:lvl8pPr marL="3888806" indent="0">
              <a:buNone/>
              <a:defRPr sz="1700">
                <a:solidFill>
                  <a:schemeClr val="tx1">
                    <a:tint val="75000"/>
                  </a:schemeClr>
                </a:solidFill>
              </a:defRPr>
            </a:lvl8pPr>
            <a:lvl9pPr marL="4444350" indent="0">
              <a:buNone/>
              <a:defRPr sz="1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2C966F-5ED9-403D-A508-81DE8607C3C2}" type="datetimeFigureOut">
              <a:rPr lang="en-US" smtClean="0"/>
              <a:t>26-Nov-17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5B6A6F-0BA6-4098-A1C9-7B8BF0CCB391}" type="slidenum">
              <a:rPr lang="en-US" smtClean="0"/>
              <a:t>‹#›</a:t>
            </a:fld>
            <a:endParaRPr lang="en-US"/>
          </a:p>
        </p:txBody>
      </p:sp>
    </p:spTree>
    <p:extLst>
      <p:ext uri="{BB962C8B-B14F-4D97-AF65-F5344CB8AC3E}">
        <p14:creationId xmlns:p14="http://schemas.microsoft.com/office/powerpoint/2010/main" val="1679266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441" y="1600200"/>
            <a:ext cx="5383398" cy="4525963"/>
          </a:xfrm>
        </p:spPr>
        <p:txBody>
          <a:bodyPr/>
          <a:lstStyle>
            <a:lvl1pPr>
              <a:defRPr sz="3400"/>
            </a:lvl1pPr>
            <a:lvl2pPr>
              <a:defRPr sz="29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5986" y="1600200"/>
            <a:ext cx="5383398" cy="4525963"/>
          </a:xfrm>
        </p:spPr>
        <p:txBody>
          <a:bodyPr/>
          <a:lstStyle>
            <a:lvl1pPr>
              <a:defRPr sz="3400"/>
            </a:lvl1pPr>
            <a:lvl2pPr>
              <a:defRPr sz="29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82C966F-5ED9-403D-A508-81DE8607C3C2}" type="datetimeFigureOut">
              <a:rPr lang="en-US" smtClean="0"/>
              <a:t>26-Nov-17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5B6A6F-0BA6-4098-A1C9-7B8BF0CCB391}" type="slidenum">
              <a:rPr lang="en-US" smtClean="0"/>
              <a:t>‹#›</a:t>
            </a:fld>
            <a:endParaRPr lang="en-US"/>
          </a:p>
        </p:txBody>
      </p:sp>
    </p:spTree>
    <p:extLst>
      <p:ext uri="{BB962C8B-B14F-4D97-AF65-F5344CB8AC3E}">
        <p14:creationId xmlns:p14="http://schemas.microsoft.com/office/powerpoint/2010/main" val="1993997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441" y="1535113"/>
            <a:ext cx="5385514" cy="639762"/>
          </a:xfrm>
        </p:spPr>
        <p:txBody>
          <a:bodyPr anchor="b"/>
          <a:lstStyle>
            <a:lvl1pPr marL="0" indent="0">
              <a:buNone/>
              <a:defRPr sz="2900" b="1"/>
            </a:lvl1pPr>
            <a:lvl2pPr marL="555544" indent="0">
              <a:buNone/>
              <a:defRPr sz="2400" b="1"/>
            </a:lvl2pPr>
            <a:lvl3pPr marL="1111087" indent="0">
              <a:buNone/>
              <a:defRPr sz="2200" b="1"/>
            </a:lvl3pPr>
            <a:lvl4pPr marL="1666631" indent="0">
              <a:buNone/>
              <a:defRPr sz="1900" b="1"/>
            </a:lvl4pPr>
            <a:lvl5pPr marL="2222175" indent="0">
              <a:buNone/>
              <a:defRPr sz="1900" b="1"/>
            </a:lvl5pPr>
            <a:lvl6pPr marL="2777719" indent="0">
              <a:buNone/>
              <a:defRPr sz="1900" b="1"/>
            </a:lvl6pPr>
            <a:lvl7pPr marL="3333262" indent="0">
              <a:buNone/>
              <a:defRPr sz="1900" b="1"/>
            </a:lvl7pPr>
            <a:lvl8pPr marL="3888806" indent="0">
              <a:buNone/>
              <a:defRPr sz="1900" b="1"/>
            </a:lvl8pPr>
            <a:lvl9pPr marL="4444350" indent="0">
              <a:buNone/>
              <a:defRPr sz="1900" b="1"/>
            </a:lvl9pPr>
          </a:lstStyle>
          <a:p>
            <a:pPr lvl="0"/>
            <a:r>
              <a:rPr lang="en-US"/>
              <a:t>Click to edit Master text styles</a:t>
            </a:r>
          </a:p>
        </p:txBody>
      </p:sp>
      <p:sp>
        <p:nvSpPr>
          <p:cNvPr id="4" name="Content Placeholder 3"/>
          <p:cNvSpPr>
            <a:spLocks noGrp="1"/>
          </p:cNvSpPr>
          <p:nvPr>
            <p:ph sz="half" idx="2"/>
          </p:nvPr>
        </p:nvSpPr>
        <p:spPr>
          <a:xfrm>
            <a:off x="609441" y="2174876"/>
            <a:ext cx="5385514" cy="3951288"/>
          </a:xfrm>
        </p:spPr>
        <p:txBody>
          <a:bodyPr/>
          <a:lstStyle>
            <a:lvl1pPr>
              <a:defRPr sz="2900"/>
            </a:lvl1pPr>
            <a:lvl2pPr>
              <a:defRPr sz="2400"/>
            </a:lvl2pPr>
            <a:lvl3pPr>
              <a:defRPr sz="22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1754" y="1535113"/>
            <a:ext cx="5387630" cy="639762"/>
          </a:xfrm>
        </p:spPr>
        <p:txBody>
          <a:bodyPr anchor="b"/>
          <a:lstStyle>
            <a:lvl1pPr marL="0" indent="0">
              <a:buNone/>
              <a:defRPr sz="2900" b="1"/>
            </a:lvl1pPr>
            <a:lvl2pPr marL="555544" indent="0">
              <a:buNone/>
              <a:defRPr sz="2400" b="1"/>
            </a:lvl2pPr>
            <a:lvl3pPr marL="1111087" indent="0">
              <a:buNone/>
              <a:defRPr sz="2200" b="1"/>
            </a:lvl3pPr>
            <a:lvl4pPr marL="1666631" indent="0">
              <a:buNone/>
              <a:defRPr sz="1900" b="1"/>
            </a:lvl4pPr>
            <a:lvl5pPr marL="2222175" indent="0">
              <a:buNone/>
              <a:defRPr sz="1900" b="1"/>
            </a:lvl5pPr>
            <a:lvl6pPr marL="2777719" indent="0">
              <a:buNone/>
              <a:defRPr sz="1900" b="1"/>
            </a:lvl6pPr>
            <a:lvl7pPr marL="3333262" indent="0">
              <a:buNone/>
              <a:defRPr sz="1900" b="1"/>
            </a:lvl7pPr>
            <a:lvl8pPr marL="3888806" indent="0">
              <a:buNone/>
              <a:defRPr sz="1900" b="1"/>
            </a:lvl8pPr>
            <a:lvl9pPr marL="4444350" indent="0">
              <a:buNone/>
              <a:defRPr sz="1900" b="1"/>
            </a:lvl9pPr>
          </a:lstStyle>
          <a:p>
            <a:pPr lvl="0"/>
            <a:r>
              <a:rPr lang="en-US"/>
              <a:t>Click to edit Master text styles</a:t>
            </a:r>
          </a:p>
        </p:txBody>
      </p:sp>
      <p:sp>
        <p:nvSpPr>
          <p:cNvPr id="6" name="Content Placeholder 5"/>
          <p:cNvSpPr>
            <a:spLocks noGrp="1"/>
          </p:cNvSpPr>
          <p:nvPr>
            <p:ph sz="quarter" idx="4"/>
          </p:nvPr>
        </p:nvSpPr>
        <p:spPr>
          <a:xfrm>
            <a:off x="6191754" y="2174876"/>
            <a:ext cx="5387630" cy="3951288"/>
          </a:xfrm>
        </p:spPr>
        <p:txBody>
          <a:bodyPr/>
          <a:lstStyle>
            <a:lvl1pPr>
              <a:defRPr sz="2900"/>
            </a:lvl1pPr>
            <a:lvl2pPr>
              <a:defRPr sz="2400"/>
            </a:lvl2pPr>
            <a:lvl3pPr>
              <a:defRPr sz="22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82C966F-5ED9-403D-A508-81DE8607C3C2}" type="datetimeFigureOut">
              <a:rPr lang="en-US" smtClean="0"/>
              <a:t>26-Nov-17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5B6A6F-0BA6-4098-A1C9-7B8BF0CCB391}" type="slidenum">
              <a:rPr lang="en-US" smtClean="0"/>
              <a:t>‹#›</a:t>
            </a:fld>
            <a:endParaRPr lang="en-US"/>
          </a:p>
        </p:txBody>
      </p:sp>
    </p:spTree>
    <p:extLst>
      <p:ext uri="{BB962C8B-B14F-4D97-AF65-F5344CB8AC3E}">
        <p14:creationId xmlns:p14="http://schemas.microsoft.com/office/powerpoint/2010/main" val="1754262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82C966F-5ED9-403D-A508-81DE8607C3C2}" type="datetimeFigureOut">
              <a:rPr lang="en-US" smtClean="0"/>
              <a:t>26-Nov-17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5B6A6F-0BA6-4098-A1C9-7B8BF0CCB391}" type="slidenum">
              <a:rPr lang="en-US" smtClean="0"/>
              <a:t>‹#›</a:t>
            </a:fld>
            <a:endParaRPr lang="en-US"/>
          </a:p>
        </p:txBody>
      </p:sp>
    </p:spTree>
    <p:extLst>
      <p:ext uri="{BB962C8B-B14F-4D97-AF65-F5344CB8AC3E}">
        <p14:creationId xmlns:p14="http://schemas.microsoft.com/office/powerpoint/2010/main" val="2353995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2C966F-5ED9-403D-A508-81DE8607C3C2}" type="datetimeFigureOut">
              <a:rPr lang="en-US" smtClean="0"/>
              <a:t>26-Nov-17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5B6A6F-0BA6-4098-A1C9-7B8BF0CCB391}" type="slidenum">
              <a:rPr lang="en-US" smtClean="0"/>
              <a:t>‹#›</a:t>
            </a:fld>
            <a:endParaRPr lang="en-US"/>
          </a:p>
        </p:txBody>
      </p:sp>
    </p:spTree>
    <p:extLst>
      <p:ext uri="{BB962C8B-B14F-4D97-AF65-F5344CB8AC3E}">
        <p14:creationId xmlns:p14="http://schemas.microsoft.com/office/powerpoint/2010/main" val="1272311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3" y="273051"/>
            <a:ext cx="4010039" cy="1162050"/>
          </a:xfrm>
        </p:spPr>
        <p:txBody>
          <a:bodyPr anchor="b"/>
          <a:lstStyle>
            <a:lvl1pPr algn="l">
              <a:defRPr sz="2400" b="1"/>
            </a:lvl1pPr>
          </a:lstStyle>
          <a:p>
            <a:r>
              <a:rPr lang="en-US"/>
              <a:t>Click to edit Master title style</a:t>
            </a:r>
          </a:p>
        </p:txBody>
      </p:sp>
      <p:sp>
        <p:nvSpPr>
          <p:cNvPr id="3" name="Content Placeholder 2"/>
          <p:cNvSpPr>
            <a:spLocks noGrp="1"/>
          </p:cNvSpPr>
          <p:nvPr>
            <p:ph idx="1"/>
          </p:nvPr>
        </p:nvSpPr>
        <p:spPr>
          <a:xfrm>
            <a:off x="4765492" y="273050"/>
            <a:ext cx="6813892" cy="5853113"/>
          </a:xfrm>
        </p:spPr>
        <p:txBody>
          <a:bodyPr/>
          <a:lstStyle>
            <a:lvl1pPr>
              <a:defRPr sz="3900"/>
            </a:lvl1pPr>
            <a:lvl2pPr>
              <a:defRPr sz="3400"/>
            </a:lvl2pPr>
            <a:lvl3pPr>
              <a:defRPr sz="29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443" y="1435101"/>
            <a:ext cx="4010039" cy="4691063"/>
          </a:xfrm>
        </p:spPr>
        <p:txBody>
          <a:bodyPr/>
          <a:lstStyle>
            <a:lvl1pPr marL="0" indent="0">
              <a:buNone/>
              <a:defRPr sz="1700"/>
            </a:lvl1pPr>
            <a:lvl2pPr marL="555544" indent="0">
              <a:buNone/>
              <a:defRPr sz="1500"/>
            </a:lvl2pPr>
            <a:lvl3pPr marL="1111087" indent="0">
              <a:buNone/>
              <a:defRPr sz="1200"/>
            </a:lvl3pPr>
            <a:lvl4pPr marL="1666631" indent="0">
              <a:buNone/>
              <a:defRPr sz="1100"/>
            </a:lvl4pPr>
            <a:lvl5pPr marL="2222175" indent="0">
              <a:buNone/>
              <a:defRPr sz="1100"/>
            </a:lvl5pPr>
            <a:lvl6pPr marL="2777719" indent="0">
              <a:buNone/>
              <a:defRPr sz="1100"/>
            </a:lvl6pPr>
            <a:lvl7pPr marL="3333262" indent="0">
              <a:buNone/>
              <a:defRPr sz="1100"/>
            </a:lvl7pPr>
            <a:lvl8pPr marL="3888806" indent="0">
              <a:buNone/>
              <a:defRPr sz="1100"/>
            </a:lvl8pPr>
            <a:lvl9pPr marL="444435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182C966F-5ED9-403D-A508-81DE8607C3C2}" type="datetimeFigureOut">
              <a:rPr lang="en-US" smtClean="0"/>
              <a:t>26-Nov-17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5B6A6F-0BA6-4098-A1C9-7B8BF0CCB391}" type="slidenum">
              <a:rPr lang="en-US" smtClean="0"/>
              <a:t>‹#›</a:t>
            </a:fld>
            <a:endParaRPr lang="en-US"/>
          </a:p>
        </p:txBody>
      </p:sp>
    </p:spTree>
    <p:extLst>
      <p:ext uri="{BB962C8B-B14F-4D97-AF65-F5344CB8AC3E}">
        <p14:creationId xmlns:p14="http://schemas.microsoft.com/office/powerpoint/2010/main" val="67983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6" y="4800601"/>
            <a:ext cx="7313295" cy="566738"/>
          </a:xfrm>
        </p:spPr>
        <p:txBody>
          <a:bodyPr anchor="b"/>
          <a:lstStyle>
            <a:lvl1pPr algn="l">
              <a:defRPr sz="2400" b="1"/>
            </a:lvl1pPr>
          </a:lstStyle>
          <a:p>
            <a:r>
              <a:rPr lang="en-US"/>
              <a:t>Click to edit Master title style</a:t>
            </a:r>
          </a:p>
        </p:txBody>
      </p:sp>
      <p:sp>
        <p:nvSpPr>
          <p:cNvPr id="3" name="Picture Placeholder 2"/>
          <p:cNvSpPr>
            <a:spLocks noGrp="1"/>
          </p:cNvSpPr>
          <p:nvPr>
            <p:ph type="pic" idx="1"/>
          </p:nvPr>
        </p:nvSpPr>
        <p:spPr>
          <a:xfrm>
            <a:off x="2389096" y="612775"/>
            <a:ext cx="7313295" cy="4114800"/>
          </a:xfrm>
        </p:spPr>
        <p:txBody>
          <a:bodyPr/>
          <a:lstStyle>
            <a:lvl1pPr marL="0" indent="0">
              <a:buNone/>
              <a:defRPr sz="3900"/>
            </a:lvl1pPr>
            <a:lvl2pPr marL="555544" indent="0">
              <a:buNone/>
              <a:defRPr sz="3400"/>
            </a:lvl2pPr>
            <a:lvl3pPr marL="1111087" indent="0">
              <a:buNone/>
              <a:defRPr sz="2900"/>
            </a:lvl3pPr>
            <a:lvl4pPr marL="1666631" indent="0">
              <a:buNone/>
              <a:defRPr sz="2400"/>
            </a:lvl4pPr>
            <a:lvl5pPr marL="2222175" indent="0">
              <a:buNone/>
              <a:defRPr sz="2400"/>
            </a:lvl5pPr>
            <a:lvl6pPr marL="2777719" indent="0">
              <a:buNone/>
              <a:defRPr sz="2400"/>
            </a:lvl6pPr>
            <a:lvl7pPr marL="3333262" indent="0">
              <a:buNone/>
              <a:defRPr sz="2400"/>
            </a:lvl7pPr>
            <a:lvl8pPr marL="3888806" indent="0">
              <a:buNone/>
              <a:defRPr sz="2400"/>
            </a:lvl8pPr>
            <a:lvl9pPr marL="4444350" indent="0">
              <a:buNone/>
              <a:defRPr sz="2400"/>
            </a:lvl9pPr>
          </a:lstStyle>
          <a:p>
            <a:endParaRPr lang="en-US"/>
          </a:p>
        </p:txBody>
      </p:sp>
      <p:sp>
        <p:nvSpPr>
          <p:cNvPr id="4" name="Text Placeholder 3"/>
          <p:cNvSpPr>
            <a:spLocks noGrp="1"/>
          </p:cNvSpPr>
          <p:nvPr>
            <p:ph type="body" sz="half" idx="2"/>
          </p:nvPr>
        </p:nvSpPr>
        <p:spPr>
          <a:xfrm>
            <a:off x="2389096" y="5367338"/>
            <a:ext cx="7313295" cy="804862"/>
          </a:xfrm>
        </p:spPr>
        <p:txBody>
          <a:bodyPr/>
          <a:lstStyle>
            <a:lvl1pPr marL="0" indent="0">
              <a:buNone/>
              <a:defRPr sz="1700"/>
            </a:lvl1pPr>
            <a:lvl2pPr marL="555544" indent="0">
              <a:buNone/>
              <a:defRPr sz="1500"/>
            </a:lvl2pPr>
            <a:lvl3pPr marL="1111087" indent="0">
              <a:buNone/>
              <a:defRPr sz="1200"/>
            </a:lvl3pPr>
            <a:lvl4pPr marL="1666631" indent="0">
              <a:buNone/>
              <a:defRPr sz="1100"/>
            </a:lvl4pPr>
            <a:lvl5pPr marL="2222175" indent="0">
              <a:buNone/>
              <a:defRPr sz="1100"/>
            </a:lvl5pPr>
            <a:lvl6pPr marL="2777719" indent="0">
              <a:buNone/>
              <a:defRPr sz="1100"/>
            </a:lvl6pPr>
            <a:lvl7pPr marL="3333262" indent="0">
              <a:buNone/>
              <a:defRPr sz="1100"/>
            </a:lvl7pPr>
            <a:lvl8pPr marL="3888806" indent="0">
              <a:buNone/>
              <a:defRPr sz="1100"/>
            </a:lvl8pPr>
            <a:lvl9pPr marL="444435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182C966F-5ED9-403D-A508-81DE8607C3C2}" type="datetimeFigureOut">
              <a:rPr lang="en-US" smtClean="0"/>
              <a:t>26-Nov-17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5B6A6F-0BA6-4098-A1C9-7B8BF0CCB391}" type="slidenum">
              <a:rPr lang="en-US" smtClean="0"/>
              <a:t>‹#›</a:t>
            </a:fld>
            <a:endParaRPr lang="en-US"/>
          </a:p>
        </p:txBody>
      </p:sp>
    </p:spTree>
    <p:extLst>
      <p:ext uri="{BB962C8B-B14F-4D97-AF65-F5344CB8AC3E}">
        <p14:creationId xmlns:p14="http://schemas.microsoft.com/office/powerpoint/2010/main" val="3041327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2" y="274639"/>
            <a:ext cx="10969943" cy="1143000"/>
          </a:xfrm>
          <a:prstGeom prst="rect">
            <a:avLst/>
          </a:prstGeom>
        </p:spPr>
        <p:txBody>
          <a:bodyPr vert="horz" lIns="111109" tIns="55554" rIns="111109" bIns="55554" rtlCol="0" anchor="ctr">
            <a:normAutofit/>
          </a:bodyPr>
          <a:lstStyle/>
          <a:p>
            <a:r>
              <a:rPr lang="en-US"/>
              <a:t>Click to edit Master title style</a:t>
            </a:r>
          </a:p>
        </p:txBody>
      </p:sp>
      <p:sp>
        <p:nvSpPr>
          <p:cNvPr id="3" name="Text Placeholder 2"/>
          <p:cNvSpPr>
            <a:spLocks noGrp="1"/>
          </p:cNvSpPr>
          <p:nvPr>
            <p:ph type="body" idx="1"/>
          </p:nvPr>
        </p:nvSpPr>
        <p:spPr>
          <a:xfrm>
            <a:off x="609442" y="1600200"/>
            <a:ext cx="10969943" cy="4525963"/>
          </a:xfrm>
          <a:prstGeom prst="rect">
            <a:avLst/>
          </a:prstGeom>
        </p:spPr>
        <p:txBody>
          <a:bodyPr vert="horz" lIns="111109" tIns="55554" rIns="111109" bIns="5555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441" y="6356351"/>
            <a:ext cx="2844059" cy="365125"/>
          </a:xfrm>
          <a:prstGeom prst="rect">
            <a:avLst/>
          </a:prstGeom>
        </p:spPr>
        <p:txBody>
          <a:bodyPr vert="horz" lIns="111109" tIns="55554" rIns="111109" bIns="55554" rtlCol="0" anchor="ctr"/>
          <a:lstStyle>
            <a:lvl1pPr algn="l">
              <a:defRPr sz="1500">
                <a:solidFill>
                  <a:schemeClr val="tx1">
                    <a:tint val="75000"/>
                  </a:schemeClr>
                </a:solidFill>
              </a:defRPr>
            </a:lvl1pPr>
          </a:lstStyle>
          <a:p>
            <a:fld id="{182C966F-5ED9-403D-A508-81DE8607C3C2}" type="datetimeFigureOut">
              <a:rPr lang="en-US" smtClean="0"/>
              <a:t>26-Nov-17</a:t>
            </a:fld>
            <a:endParaRPr lang="en-US"/>
          </a:p>
        </p:txBody>
      </p:sp>
      <p:sp>
        <p:nvSpPr>
          <p:cNvPr id="5" name="Footer Placeholder 4"/>
          <p:cNvSpPr>
            <a:spLocks noGrp="1"/>
          </p:cNvSpPr>
          <p:nvPr>
            <p:ph type="ftr" sz="quarter" idx="3"/>
          </p:nvPr>
        </p:nvSpPr>
        <p:spPr>
          <a:xfrm>
            <a:off x="4164516" y="6356351"/>
            <a:ext cx="3859795" cy="365125"/>
          </a:xfrm>
          <a:prstGeom prst="rect">
            <a:avLst/>
          </a:prstGeom>
        </p:spPr>
        <p:txBody>
          <a:bodyPr vert="horz" lIns="111109" tIns="55554" rIns="111109" bIns="55554" rtlCol="0" anchor="ctr"/>
          <a:lstStyle>
            <a:lvl1pPr algn="ctr">
              <a:defRPr sz="1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5326" y="6356351"/>
            <a:ext cx="2844059" cy="365125"/>
          </a:xfrm>
          <a:prstGeom prst="rect">
            <a:avLst/>
          </a:prstGeom>
        </p:spPr>
        <p:txBody>
          <a:bodyPr vert="horz" lIns="111109" tIns="55554" rIns="111109" bIns="55554" rtlCol="0" anchor="ctr"/>
          <a:lstStyle>
            <a:lvl1pPr algn="r">
              <a:defRPr sz="1500">
                <a:solidFill>
                  <a:schemeClr val="tx1">
                    <a:tint val="75000"/>
                  </a:schemeClr>
                </a:solidFill>
              </a:defRPr>
            </a:lvl1pPr>
          </a:lstStyle>
          <a:p>
            <a:fld id="{6E5B6A6F-0BA6-4098-A1C9-7B8BF0CCB391}" type="slidenum">
              <a:rPr lang="en-US" smtClean="0"/>
              <a:t>‹#›</a:t>
            </a:fld>
            <a:endParaRPr lang="en-US"/>
          </a:p>
        </p:txBody>
      </p:sp>
    </p:spTree>
    <p:extLst>
      <p:ext uri="{BB962C8B-B14F-4D97-AF65-F5344CB8AC3E}">
        <p14:creationId xmlns:p14="http://schemas.microsoft.com/office/powerpoint/2010/main" val="4003772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111087" rtl="0" eaLnBrk="1" latinLnBrk="0" hangingPunct="1">
        <a:spcBef>
          <a:spcPct val="0"/>
        </a:spcBef>
        <a:buNone/>
        <a:defRPr sz="5300" kern="1200">
          <a:solidFill>
            <a:schemeClr val="tx1"/>
          </a:solidFill>
          <a:latin typeface="+mj-lt"/>
          <a:ea typeface="+mj-ea"/>
          <a:cs typeface="+mj-cs"/>
        </a:defRPr>
      </a:lvl1pPr>
    </p:titleStyle>
    <p:bodyStyle>
      <a:lvl1pPr marL="416658" indent="-416658" algn="l" defTabSz="1111087" rtl="0" eaLnBrk="1" latinLnBrk="0" hangingPunct="1">
        <a:spcBef>
          <a:spcPct val="20000"/>
        </a:spcBef>
        <a:buFont typeface="Arial" panose="020B0604020202020204" pitchFamily="34" charset="0"/>
        <a:buChar char="•"/>
        <a:defRPr sz="3900" kern="1200">
          <a:solidFill>
            <a:schemeClr val="tx1"/>
          </a:solidFill>
          <a:latin typeface="+mn-lt"/>
          <a:ea typeface="+mn-ea"/>
          <a:cs typeface="+mn-cs"/>
        </a:defRPr>
      </a:lvl1pPr>
      <a:lvl2pPr marL="902759" indent="-347215" algn="l" defTabSz="1111087" rtl="0" eaLnBrk="1" latinLnBrk="0" hangingPunct="1">
        <a:spcBef>
          <a:spcPct val="20000"/>
        </a:spcBef>
        <a:buFont typeface="Arial" panose="020B0604020202020204" pitchFamily="34" charset="0"/>
        <a:buChar char="–"/>
        <a:defRPr sz="3400" kern="1200">
          <a:solidFill>
            <a:schemeClr val="tx1"/>
          </a:solidFill>
          <a:latin typeface="+mn-lt"/>
          <a:ea typeface="+mn-ea"/>
          <a:cs typeface="+mn-cs"/>
        </a:defRPr>
      </a:lvl2pPr>
      <a:lvl3pPr marL="1388859" indent="-277772" algn="l" defTabSz="1111087" rtl="0" eaLnBrk="1" latinLnBrk="0" hangingPunct="1">
        <a:spcBef>
          <a:spcPct val="20000"/>
        </a:spcBef>
        <a:buFont typeface="Arial" panose="020B0604020202020204" pitchFamily="34" charset="0"/>
        <a:buChar char="•"/>
        <a:defRPr sz="2900" kern="1200">
          <a:solidFill>
            <a:schemeClr val="tx1"/>
          </a:solidFill>
          <a:latin typeface="+mn-lt"/>
          <a:ea typeface="+mn-ea"/>
          <a:cs typeface="+mn-cs"/>
        </a:defRPr>
      </a:lvl3pPr>
      <a:lvl4pPr marL="1944403" indent="-277772" algn="l" defTabSz="1111087"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4pPr>
      <a:lvl5pPr marL="2499947" indent="-277772" algn="l" defTabSz="1111087"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5pPr>
      <a:lvl6pPr marL="3055490" indent="-277772" algn="l" defTabSz="1111087"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6pPr>
      <a:lvl7pPr marL="3611034" indent="-277772" algn="l" defTabSz="1111087"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7pPr>
      <a:lvl8pPr marL="4166578" indent="-277772" algn="l" defTabSz="1111087"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8pPr>
      <a:lvl9pPr marL="4722122" indent="-277772" algn="l" defTabSz="1111087"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111087" rtl="0" eaLnBrk="1" latinLnBrk="0" hangingPunct="1">
        <a:defRPr sz="2200" kern="1200">
          <a:solidFill>
            <a:schemeClr val="tx1"/>
          </a:solidFill>
          <a:latin typeface="+mn-lt"/>
          <a:ea typeface="+mn-ea"/>
          <a:cs typeface="+mn-cs"/>
        </a:defRPr>
      </a:lvl1pPr>
      <a:lvl2pPr marL="555544" algn="l" defTabSz="1111087" rtl="0" eaLnBrk="1" latinLnBrk="0" hangingPunct="1">
        <a:defRPr sz="2200" kern="1200">
          <a:solidFill>
            <a:schemeClr val="tx1"/>
          </a:solidFill>
          <a:latin typeface="+mn-lt"/>
          <a:ea typeface="+mn-ea"/>
          <a:cs typeface="+mn-cs"/>
        </a:defRPr>
      </a:lvl2pPr>
      <a:lvl3pPr marL="1111087" algn="l" defTabSz="1111087" rtl="0" eaLnBrk="1" latinLnBrk="0" hangingPunct="1">
        <a:defRPr sz="2200" kern="1200">
          <a:solidFill>
            <a:schemeClr val="tx1"/>
          </a:solidFill>
          <a:latin typeface="+mn-lt"/>
          <a:ea typeface="+mn-ea"/>
          <a:cs typeface="+mn-cs"/>
        </a:defRPr>
      </a:lvl3pPr>
      <a:lvl4pPr marL="1666631" algn="l" defTabSz="1111087" rtl="0" eaLnBrk="1" latinLnBrk="0" hangingPunct="1">
        <a:defRPr sz="2200" kern="1200">
          <a:solidFill>
            <a:schemeClr val="tx1"/>
          </a:solidFill>
          <a:latin typeface="+mn-lt"/>
          <a:ea typeface="+mn-ea"/>
          <a:cs typeface="+mn-cs"/>
        </a:defRPr>
      </a:lvl4pPr>
      <a:lvl5pPr marL="2222175" algn="l" defTabSz="1111087" rtl="0" eaLnBrk="1" latinLnBrk="0" hangingPunct="1">
        <a:defRPr sz="2200" kern="1200">
          <a:solidFill>
            <a:schemeClr val="tx1"/>
          </a:solidFill>
          <a:latin typeface="+mn-lt"/>
          <a:ea typeface="+mn-ea"/>
          <a:cs typeface="+mn-cs"/>
        </a:defRPr>
      </a:lvl5pPr>
      <a:lvl6pPr marL="2777719" algn="l" defTabSz="1111087" rtl="0" eaLnBrk="1" latinLnBrk="0" hangingPunct="1">
        <a:defRPr sz="2200" kern="1200">
          <a:solidFill>
            <a:schemeClr val="tx1"/>
          </a:solidFill>
          <a:latin typeface="+mn-lt"/>
          <a:ea typeface="+mn-ea"/>
          <a:cs typeface="+mn-cs"/>
        </a:defRPr>
      </a:lvl6pPr>
      <a:lvl7pPr marL="3333262" algn="l" defTabSz="1111087" rtl="0" eaLnBrk="1" latinLnBrk="0" hangingPunct="1">
        <a:defRPr sz="2200" kern="1200">
          <a:solidFill>
            <a:schemeClr val="tx1"/>
          </a:solidFill>
          <a:latin typeface="+mn-lt"/>
          <a:ea typeface="+mn-ea"/>
          <a:cs typeface="+mn-cs"/>
        </a:defRPr>
      </a:lvl7pPr>
      <a:lvl8pPr marL="3888806" algn="l" defTabSz="1111087" rtl="0" eaLnBrk="1" latinLnBrk="0" hangingPunct="1">
        <a:defRPr sz="2200" kern="1200">
          <a:solidFill>
            <a:schemeClr val="tx1"/>
          </a:solidFill>
          <a:latin typeface="+mn-lt"/>
          <a:ea typeface="+mn-ea"/>
          <a:cs typeface="+mn-cs"/>
        </a:defRPr>
      </a:lvl8pPr>
      <a:lvl9pPr marL="4444350" algn="l" defTabSz="1111087" rtl="0" eaLnBrk="1" latinLnBrk="0" hangingPunct="1">
        <a:defRPr sz="2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emf"/><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26"/>
          <p:cNvSpPr txBox="1">
            <a:spLocks noChangeArrowheads="1"/>
          </p:cNvSpPr>
          <p:nvPr/>
        </p:nvSpPr>
        <p:spPr bwMode="auto">
          <a:xfrm>
            <a:off x="6976330" y="2565875"/>
            <a:ext cx="300696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r>
              <a:rPr lang="en-US" altLang="en-US" sz="1200" b="1" dirty="0">
                <a:latin typeface="Times New Roman" panose="02020603050405020304" pitchFamily="18" charset="0"/>
                <a:cs typeface="Times New Roman" panose="02020603050405020304" pitchFamily="18" charset="0"/>
              </a:rPr>
              <a:t>Document type: </a:t>
            </a:r>
            <a:r>
              <a:rPr lang="en-US" altLang="en-US" sz="1200" i="1" dirty="0">
                <a:latin typeface="Times New Roman" panose="02020603050405020304" pitchFamily="18" charset="0"/>
                <a:cs typeface="Times New Roman" panose="02020603050405020304" pitchFamily="18" charset="0"/>
              </a:rPr>
              <a:t>Article</a:t>
            </a:r>
          </a:p>
          <a:p>
            <a:pPr algn="ctr"/>
            <a:r>
              <a:rPr lang="en-US" altLang="en-US" sz="1200" b="1" dirty="0">
                <a:latin typeface="Times New Roman" panose="02020603050405020304" pitchFamily="18" charset="0"/>
                <a:cs typeface="Times New Roman" panose="02020603050405020304" pitchFamily="18" charset="0"/>
              </a:rPr>
              <a:t>Web of Science category: </a:t>
            </a:r>
            <a:r>
              <a:rPr lang="en-US" altLang="en-US" sz="1200" i="1" dirty="0">
                <a:latin typeface="Times New Roman" panose="02020603050405020304" pitchFamily="18" charset="0"/>
                <a:cs typeface="Times New Roman" panose="02020603050405020304" pitchFamily="18" charset="0"/>
              </a:rPr>
              <a:t>Plant Sciences</a:t>
            </a:r>
          </a:p>
        </p:txBody>
      </p:sp>
      <p:sp>
        <p:nvSpPr>
          <p:cNvPr id="16" name="TextBox 27"/>
          <p:cNvSpPr txBox="1">
            <a:spLocks noChangeArrowheads="1"/>
          </p:cNvSpPr>
          <p:nvPr/>
        </p:nvSpPr>
        <p:spPr bwMode="auto">
          <a:xfrm>
            <a:off x="7277244" y="3313922"/>
            <a:ext cx="310277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US" altLang="en-US" sz="1200" b="1" dirty="0">
                <a:latin typeface="Times New Roman" panose="02020603050405020304" pitchFamily="18" charset="0"/>
                <a:cs typeface="Times New Roman" panose="02020603050405020304" pitchFamily="18" charset="0"/>
              </a:rPr>
              <a:t>Number of Plant Sciences </a:t>
            </a:r>
            <a:r>
              <a:rPr lang="en-US" sz="1200" b="1" dirty="0">
                <a:latin typeface="Times New Roman" panose="02020603050405020304" pitchFamily="18" charset="0"/>
                <a:cs typeface="Times New Roman" panose="02020603050405020304" pitchFamily="18" charset="0"/>
              </a:rPr>
              <a:t>Articles</a:t>
            </a:r>
            <a:r>
              <a:rPr lang="en-US" altLang="en-US" sz="1200" b="1" dirty="0">
                <a:latin typeface="Times New Roman" panose="02020603050405020304" pitchFamily="18" charset="0"/>
                <a:cs typeface="Times New Roman" panose="02020603050405020304" pitchFamily="18" charset="0"/>
              </a:rPr>
              <a:t>: </a:t>
            </a:r>
            <a:r>
              <a:rPr lang="en-US" altLang="en-US" sz="1200" i="1" dirty="0">
                <a:latin typeface="Times New Roman" panose="02020603050405020304" pitchFamily="18" charset="0"/>
                <a:cs typeface="Times New Roman" panose="02020603050405020304" pitchFamily="18" charset="0"/>
              </a:rPr>
              <a:t>34,757</a:t>
            </a:r>
            <a:endParaRPr lang="en-US" altLang="en-US" sz="1200" b="1" dirty="0">
              <a:latin typeface="Times New Roman" panose="02020603050405020304" pitchFamily="18" charset="0"/>
              <a:cs typeface="Times New Roman" panose="02020603050405020304" pitchFamily="18" charset="0"/>
            </a:endParaRPr>
          </a:p>
        </p:txBody>
      </p:sp>
      <p:sp>
        <p:nvSpPr>
          <p:cNvPr id="17" name="TextBox 28"/>
          <p:cNvSpPr txBox="1">
            <a:spLocks noChangeArrowheads="1"/>
          </p:cNvSpPr>
          <p:nvPr/>
        </p:nvSpPr>
        <p:spPr bwMode="auto">
          <a:xfrm>
            <a:off x="7140347" y="4161870"/>
            <a:ext cx="1434087"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US" altLang="en-US" sz="1200" b="1" dirty="0">
                <a:latin typeface="Times New Roman" panose="02020603050405020304" pitchFamily="18" charset="0"/>
                <a:cs typeface="Times New Roman" panose="02020603050405020304" pitchFamily="18" charset="0"/>
              </a:rPr>
              <a:t>Sub-search results:</a:t>
            </a:r>
            <a:br>
              <a:rPr lang="en-US" altLang="en-US" sz="1200" b="1" dirty="0">
                <a:latin typeface="Times New Roman" panose="02020603050405020304" pitchFamily="18" charset="0"/>
                <a:cs typeface="Times New Roman" panose="02020603050405020304" pitchFamily="18" charset="0"/>
              </a:rPr>
            </a:br>
            <a:r>
              <a:rPr lang="en-US" altLang="en-US" sz="1200" b="1" dirty="0">
                <a:latin typeface="Times New Roman" panose="02020603050405020304" pitchFamily="18" charset="0"/>
                <a:cs typeface="Times New Roman" panose="02020603050405020304" pitchFamily="18" charset="0"/>
              </a:rPr>
              <a:t>Topic: (</a:t>
            </a:r>
            <a:r>
              <a:rPr lang="en-US" altLang="en-US" sz="1200" i="1" dirty="0"/>
              <a:t>pathogen* OR disease* OR </a:t>
            </a:r>
            <a:r>
              <a:rPr lang="en-US" altLang="en-US" sz="1200" i="1" dirty="0" err="1"/>
              <a:t>virul</a:t>
            </a:r>
            <a:r>
              <a:rPr lang="en-US" altLang="en-US" sz="1200" i="1" dirty="0"/>
              <a:t>* </a:t>
            </a:r>
          </a:p>
          <a:p>
            <a:r>
              <a:rPr lang="en-US" altLang="en-US" sz="1200" i="1" dirty="0"/>
              <a:t>OR infect*</a:t>
            </a:r>
            <a:r>
              <a:rPr lang="en-US" altLang="en-US" sz="1200" dirty="0"/>
              <a:t>)</a:t>
            </a:r>
            <a:endParaRPr lang="en-US" altLang="en-US" sz="1200" b="1" dirty="0">
              <a:latin typeface="Times New Roman" panose="02020603050405020304" pitchFamily="18" charset="0"/>
              <a:cs typeface="Times New Roman" panose="02020603050405020304" pitchFamily="18" charset="0"/>
            </a:endParaRPr>
          </a:p>
        </p:txBody>
      </p:sp>
      <p:sp>
        <p:nvSpPr>
          <p:cNvPr id="19" name="TextBox 32"/>
          <p:cNvSpPr txBox="1">
            <a:spLocks noChangeArrowheads="1"/>
          </p:cNvSpPr>
          <p:nvPr/>
        </p:nvSpPr>
        <p:spPr bwMode="auto">
          <a:xfrm>
            <a:off x="8698879" y="4161723"/>
            <a:ext cx="1681138"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US" altLang="en-US" sz="1200" b="1" dirty="0">
                <a:latin typeface="Times New Roman" panose="02020603050405020304" pitchFamily="18" charset="0"/>
                <a:cs typeface="Times New Roman" panose="02020603050405020304" pitchFamily="18" charset="0"/>
              </a:rPr>
              <a:t>Sub-search results:</a:t>
            </a:r>
            <a:br>
              <a:rPr lang="en-US" altLang="en-US" sz="1200" b="1" dirty="0">
                <a:latin typeface="Times New Roman" panose="02020603050405020304" pitchFamily="18" charset="0"/>
                <a:cs typeface="Times New Roman" panose="02020603050405020304" pitchFamily="18" charset="0"/>
              </a:rPr>
            </a:br>
            <a:r>
              <a:rPr lang="en-US" altLang="en-US" sz="1200" b="1" dirty="0">
                <a:latin typeface="Times New Roman" panose="02020603050405020304" pitchFamily="18" charset="0"/>
                <a:cs typeface="Times New Roman" panose="02020603050405020304" pitchFamily="18" charset="0"/>
              </a:rPr>
              <a:t>Topic: (</a:t>
            </a:r>
            <a:r>
              <a:rPr lang="en-US" altLang="en-US" sz="1200" i="1" dirty="0"/>
              <a:t>water* OR drought* OR flood* OR moisture* OR temperature* OR heat* OR cold* OR chill* OR </a:t>
            </a:r>
            <a:r>
              <a:rPr lang="en-US" altLang="en-US" sz="1200" i="1" dirty="0" err="1"/>
              <a:t>freez</a:t>
            </a:r>
            <a:r>
              <a:rPr lang="en-US" altLang="en-US" sz="1200" i="1" dirty="0"/>
              <a:t>* OR salt* OR </a:t>
            </a:r>
            <a:r>
              <a:rPr lang="en-US" altLang="en-US" sz="1200" i="1" dirty="0" err="1"/>
              <a:t>salin</a:t>
            </a:r>
            <a:r>
              <a:rPr lang="en-US" altLang="en-US" sz="1200" i="1" dirty="0"/>
              <a:t>* OR metal* OR </a:t>
            </a:r>
            <a:r>
              <a:rPr lang="en-US" altLang="en-US" sz="1200" i="1" dirty="0" err="1"/>
              <a:t>pollut</a:t>
            </a:r>
            <a:r>
              <a:rPr lang="en-US" altLang="en-US" sz="1200" i="1" dirty="0"/>
              <a:t>* </a:t>
            </a:r>
            <a:r>
              <a:rPr lang="en-US" altLang="en-US" sz="1200" dirty="0"/>
              <a:t>)</a:t>
            </a:r>
            <a:endParaRPr lang="en-US" altLang="en-US" sz="1200" b="1" dirty="0">
              <a:latin typeface="Times New Roman" panose="02020603050405020304" pitchFamily="18" charset="0"/>
              <a:cs typeface="Times New Roman" panose="02020603050405020304" pitchFamily="18" charset="0"/>
            </a:endParaRPr>
          </a:p>
        </p:txBody>
      </p:sp>
      <p:cxnSp>
        <p:nvCxnSpPr>
          <p:cNvPr id="20" name="Straight Arrow Connector 19"/>
          <p:cNvCxnSpPr>
            <a:cxnSpLocks noChangeShapeType="1"/>
          </p:cNvCxnSpPr>
          <p:nvPr/>
        </p:nvCxnSpPr>
        <p:spPr bwMode="auto">
          <a:xfrm>
            <a:off x="8277059" y="2296802"/>
            <a:ext cx="0" cy="254434"/>
          </a:xfrm>
          <a:prstGeom prst="straightConnector1">
            <a:avLst/>
          </a:prstGeom>
          <a:noFill/>
          <a:ln w="25400">
            <a:solidFill>
              <a:srgbClr val="000000"/>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1" name="Straight Arrow Connector 20"/>
          <p:cNvCxnSpPr>
            <a:cxnSpLocks noChangeShapeType="1"/>
          </p:cNvCxnSpPr>
          <p:nvPr/>
        </p:nvCxnSpPr>
        <p:spPr bwMode="auto">
          <a:xfrm>
            <a:off x="9140330" y="5918609"/>
            <a:ext cx="0" cy="382205"/>
          </a:xfrm>
          <a:prstGeom prst="straightConnector1">
            <a:avLst/>
          </a:prstGeom>
          <a:noFill/>
          <a:ln w="25400">
            <a:solidFill>
              <a:srgbClr val="000000"/>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2" name="Straight Arrow Connector 21"/>
          <p:cNvCxnSpPr>
            <a:cxnSpLocks noChangeShapeType="1"/>
          </p:cNvCxnSpPr>
          <p:nvPr/>
        </p:nvCxnSpPr>
        <p:spPr bwMode="auto">
          <a:xfrm>
            <a:off x="8274459" y="3031491"/>
            <a:ext cx="0" cy="254434"/>
          </a:xfrm>
          <a:prstGeom prst="straightConnector1">
            <a:avLst/>
          </a:prstGeom>
          <a:noFill/>
          <a:ln w="25400">
            <a:solidFill>
              <a:srgbClr val="000000"/>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7" name="Straight Arrow Connector 26"/>
          <p:cNvCxnSpPr>
            <a:cxnSpLocks noChangeShapeType="1"/>
          </p:cNvCxnSpPr>
          <p:nvPr/>
        </p:nvCxnSpPr>
        <p:spPr bwMode="auto">
          <a:xfrm>
            <a:off x="9138051" y="3652575"/>
            <a:ext cx="0" cy="471310"/>
          </a:xfrm>
          <a:prstGeom prst="straightConnector1">
            <a:avLst/>
          </a:prstGeom>
          <a:noFill/>
          <a:ln w="25400">
            <a:solidFill>
              <a:srgbClr val="000000"/>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29" name="TextBox 74"/>
          <p:cNvSpPr txBox="1">
            <a:spLocks noChangeArrowheads="1"/>
          </p:cNvSpPr>
          <p:nvPr/>
        </p:nvSpPr>
        <p:spPr bwMode="auto">
          <a:xfrm>
            <a:off x="7866761" y="3571577"/>
            <a:ext cx="941818" cy="646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r>
              <a:rPr lang="en-US" altLang="en-US" sz="1200" b="1" dirty="0">
                <a:latin typeface="Times New Roman" panose="02020603050405020304" pitchFamily="18" charset="0"/>
                <a:cs typeface="Times New Roman" panose="02020603050405020304" pitchFamily="18" charset="0"/>
              </a:rPr>
              <a:t>Sub-search for biotic factors</a:t>
            </a:r>
          </a:p>
        </p:txBody>
      </p:sp>
      <p:sp>
        <p:nvSpPr>
          <p:cNvPr id="32" name="TextBox 80"/>
          <p:cNvSpPr txBox="1">
            <a:spLocks noChangeArrowheads="1"/>
          </p:cNvSpPr>
          <p:nvPr/>
        </p:nvSpPr>
        <p:spPr bwMode="auto">
          <a:xfrm>
            <a:off x="9127103" y="3571577"/>
            <a:ext cx="941818" cy="646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r>
              <a:rPr lang="en-US" altLang="en-US" sz="1200" b="1" dirty="0">
                <a:latin typeface="Times New Roman" panose="02020603050405020304" pitchFamily="18" charset="0"/>
                <a:cs typeface="Times New Roman" panose="02020603050405020304" pitchFamily="18" charset="0"/>
              </a:rPr>
              <a:t>Sub-search for abiotic factors</a:t>
            </a:r>
          </a:p>
        </p:txBody>
      </p:sp>
      <p:sp>
        <p:nvSpPr>
          <p:cNvPr id="33" name="TextBox 83"/>
          <p:cNvSpPr txBox="1">
            <a:spLocks noChangeArrowheads="1"/>
          </p:cNvSpPr>
          <p:nvPr/>
        </p:nvSpPr>
        <p:spPr bwMode="auto">
          <a:xfrm>
            <a:off x="5638232" y="959104"/>
            <a:ext cx="3171725" cy="276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US" altLang="en-US" sz="1200" b="1" dirty="0">
                <a:latin typeface="Times New Roman" panose="02020603050405020304" pitchFamily="18" charset="0"/>
                <a:cs typeface="Times New Roman" panose="02020603050405020304" pitchFamily="18" charset="0"/>
              </a:rPr>
              <a:t>Thomson Innovation Literature Search</a:t>
            </a:r>
          </a:p>
        </p:txBody>
      </p:sp>
      <p:cxnSp>
        <p:nvCxnSpPr>
          <p:cNvPr id="37" name="Straight Arrow Connector 36"/>
          <p:cNvCxnSpPr>
            <a:cxnSpLocks noChangeShapeType="1"/>
          </p:cNvCxnSpPr>
          <p:nvPr/>
        </p:nvCxnSpPr>
        <p:spPr bwMode="auto">
          <a:xfrm>
            <a:off x="6976330" y="1236098"/>
            <a:ext cx="0" cy="254434"/>
          </a:xfrm>
          <a:prstGeom prst="straightConnector1">
            <a:avLst/>
          </a:prstGeom>
          <a:noFill/>
          <a:ln w="25400">
            <a:solidFill>
              <a:srgbClr val="000000"/>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8" name="TextBox 92"/>
          <p:cNvSpPr txBox="1">
            <a:spLocks noChangeArrowheads="1"/>
          </p:cNvSpPr>
          <p:nvPr/>
        </p:nvSpPr>
        <p:spPr bwMode="auto">
          <a:xfrm>
            <a:off x="8479811" y="6299446"/>
            <a:ext cx="126348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US" altLang="en-US" sz="1400" b="1" i="1" dirty="0">
                <a:latin typeface="Times New Roman" panose="02020603050405020304" pitchFamily="18" charset="0"/>
                <a:cs typeface="Times New Roman" panose="02020603050405020304" pitchFamily="18" charset="0"/>
              </a:rPr>
              <a:t>23,883 articles</a:t>
            </a:r>
          </a:p>
        </p:txBody>
      </p:sp>
      <p:sp>
        <p:nvSpPr>
          <p:cNvPr id="40" name="TextBox 94"/>
          <p:cNvSpPr txBox="1">
            <a:spLocks noChangeArrowheads="1"/>
          </p:cNvSpPr>
          <p:nvPr/>
        </p:nvSpPr>
        <p:spPr bwMode="auto">
          <a:xfrm>
            <a:off x="7277244" y="6303372"/>
            <a:ext cx="112883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US" altLang="en-US" sz="1400" b="1" i="1" dirty="0">
                <a:latin typeface="Times New Roman" panose="02020603050405020304" pitchFamily="18" charset="0"/>
                <a:cs typeface="Times New Roman" panose="02020603050405020304" pitchFamily="18" charset="0"/>
              </a:rPr>
              <a:t>4582 articles</a:t>
            </a:r>
          </a:p>
        </p:txBody>
      </p:sp>
      <p:cxnSp>
        <p:nvCxnSpPr>
          <p:cNvPr id="41" name="Straight Arrow Connector 40"/>
          <p:cNvCxnSpPr>
            <a:cxnSpLocks noChangeShapeType="1"/>
          </p:cNvCxnSpPr>
          <p:nvPr/>
        </p:nvCxnSpPr>
        <p:spPr bwMode="auto">
          <a:xfrm>
            <a:off x="7867224" y="3652575"/>
            <a:ext cx="0" cy="471310"/>
          </a:xfrm>
          <a:prstGeom prst="straightConnector1">
            <a:avLst/>
          </a:prstGeom>
          <a:noFill/>
          <a:ln w="25400">
            <a:solidFill>
              <a:srgbClr val="000000"/>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43" name="Rectangle 42"/>
          <p:cNvSpPr/>
          <p:nvPr/>
        </p:nvSpPr>
        <p:spPr>
          <a:xfrm>
            <a:off x="579096" y="480759"/>
            <a:ext cx="9404198" cy="307777"/>
          </a:xfrm>
          <a:prstGeom prst="rect">
            <a:avLst/>
          </a:prstGeom>
        </p:spPr>
        <p:txBody>
          <a:bodyPr wrap="square">
            <a:spAutoFit/>
          </a:bodyPr>
          <a:lstStyle/>
          <a:p>
            <a:r>
              <a:rPr lang="en-US" sz="1400" b="1" dirty="0">
                <a:latin typeface="Times New Roman" panose="02020603050405020304" pitchFamily="18" charset="0"/>
                <a:cs typeface="Times New Roman" panose="02020603050405020304" pitchFamily="18" charset="0"/>
              </a:rPr>
              <a:t>SUPPLEMENTARY FIGURE S1: Analysis of the number of published papers concerning biotic/abiotic stress tolerance </a:t>
            </a:r>
          </a:p>
        </p:txBody>
      </p:sp>
      <p:sp>
        <p:nvSpPr>
          <p:cNvPr id="12" name="Rectangle 11"/>
          <p:cNvSpPr/>
          <p:nvPr/>
        </p:nvSpPr>
        <p:spPr>
          <a:xfrm>
            <a:off x="5943307" y="1480658"/>
            <a:ext cx="3155031" cy="1015663"/>
          </a:xfrm>
          <a:prstGeom prst="rect">
            <a:avLst/>
          </a:prstGeom>
        </p:spPr>
        <p:txBody>
          <a:bodyPr wrap="none">
            <a:spAutoFit/>
          </a:bodyPr>
          <a:lstStyle/>
          <a:p>
            <a:r>
              <a:rPr lang="en-US" altLang="en-US" sz="1200" b="1" dirty="0">
                <a:latin typeface="Times New Roman" panose="02020603050405020304" pitchFamily="18" charset="0"/>
                <a:cs typeface="Times New Roman" panose="02020603050405020304" pitchFamily="18" charset="0"/>
              </a:rPr>
              <a:t>Web of Science Core Collection</a:t>
            </a:r>
          </a:p>
          <a:p>
            <a:endParaRPr lang="en-US" altLang="en-US" sz="1200" i="1" dirty="0">
              <a:latin typeface="Times New Roman" panose="02020603050405020304" pitchFamily="18" charset="0"/>
              <a:cs typeface="Times New Roman" panose="02020603050405020304" pitchFamily="18" charset="0"/>
            </a:endParaRPr>
          </a:p>
          <a:p>
            <a:r>
              <a:rPr lang="en-US" altLang="en-US" sz="1200" b="1" dirty="0">
                <a:latin typeface="Times New Roman" panose="02020603050405020304" pitchFamily="18" charset="0"/>
                <a:cs typeface="Times New Roman" panose="02020603050405020304" pitchFamily="18" charset="0"/>
              </a:rPr>
              <a:t>Search criteria          Topic: </a:t>
            </a:r>
            <a:r>
              <a:rPr lang="en-US" altLang="en-US" sz="1200" i="1" dirty="0">
                <a:latin typeface="Times New Roman" panose="02020603050405020304" pitchFamily="18" charset="0"/>
                <a:cs typeface="Times New Roman" panose="02020603050405020304" pitchFamily="18" charset="0"/>
              </a:rPr>
              <a:t>Plant Stress</a:t>
            </a:r>
            <a:br>
              <a:rPr lang="en-US" altLang="en-US" sz="1200" i="1" dirty="0">
                <a:latin typeface="Times New Roman" panose="02020603050405020304" pitchFamily="18" charset="0"/>
                <a:cs typeface="Times New Roman" panose="02020603050405020304" pitchFamily="18" charset="0"/>
              </a:rPr>
            </a:br>
            <a:r>
              <a:rPr lang="en-US" altLang="en-US" sz="1200" b="1" dirty="0">
                <a:latin typeface="Times New Roman" panose="02020603050405020304" pitchFamily="18" charset="0"/>
                <a:cs typeface="Times New Roman" panose="02020603050405020304" pitchFamily="18" charset="0"/>
              </a:rPr>
              <a:t> 	                Period: 1986-2015 </a:t>
            </a:r>
          </a:p>
          <a:p>
            <a:pPr>
              <a:buFontTx/>
              <a:buAutoNum type="arabicPeriod"/>
            </a:pPr>
            <a:endParaRPr lang="en-US" altLang="en-US" sz="1200" i="1" dirty="0">
              <a:latin typeface="Times New Roman" panose="02020603050405020304" pitchFamily="18" charset="0"/>
              <a:cs typeface="Times New Roman" panose="02020603050405020304" pitchFamily="18" charset="0"/>
            </a:endParaRPr>
          </a:p>
        </p:txBody>
      </p:sp>
      <p:cxnSp>
        <p:nvCxnSpPr>
          <p:cNvPr id="44" name="Straight Arrow Connector 43"/>
          <p:cNvCxnSpPr>
            <a:cxnSpLocks noChangeShapeType="1"/>
          </p:cNvCxnSpPr>
          <p:nvPr/>
        </p:nvCxnSpPr>
        <p:spPr bwMode="auto">
          <a:xfrm>
            <a:off x="7062823" y="1995034"/>
            <a:ext cx="242996" cy="0"/>
          </a:xfrm>
          <a:prstGeom prst="straightConnector1">
            <a:avLst/>
          </a:prstGeom>
          <a:noFill/>
          <a:ln w="25400">
            <a:solidFill>
              <a:srgbClr val="000000"/>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47" name="Straight Arrow Connector 46"/>
          <p:cNvCxnSpPr>
            <a:cxnSpLocks noChangeShapeType="1"/>
          </p:cNvCxnSpPr>
          <p:nvPr/>
        </p:nvCxnSpPr>
        <p:spPr bwMode="auto">
          <a:xfrm>
            <a:off x="7873819" y="5211373"/>
            <a:ext cx="0" cy="1090478"/>
          </a:xfrm>
          <a:prstGeom prst="straightConnector1">
            <a:avLst/>
          </a:prstGeom>
          <a:noFill/>
          <a:ln w="25400">
            <a:solidFill>
              <a:srgbClr val="000000"/>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23" name="TextBox 26"/>
          <p:cNvSpPr txBox="1">
            <a:spLocks noChangeArrowheads="1"/>
          </p:cNvSpPr>
          <p:nvPr/>
        </p:nvSpPr>
        <p:spPr bwMode="auto">
          <a:xfrm>
            <a:off x="2159401" y="2575750"/>
            <a:ext cx="300696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r>
              <a:rPr lang="en-US" altLang="en-US" sz="1200" b="1" dirty="0">
                <a:latin typeface="Times New Roman" panose="02020603050405020304" pitchFamily="18" charset="0"/>
                <a:cs typeface="Times New Roman" panose="02020603050405020304" pitchFamily="18" charset="0"/>
              </a:rPr>
              <a:t>Document type: </a:t>
            </a:r>
            <a:r>
              <a:rPr lang="en-US" altLang="en-US" sz="1200" i="1" dirty="0">
                <a:latin typeface="Times New Roman" panose="02020603050405020304" pitchFamily="18" charset="0"/>
                <a:cs typeface="Times New Roman" panose="02020603050405020304" pitchFamily="18" charset="0"/>
              </a:rPr>
              <a:t>Article</a:t>
            </a:r>
          </a:p>
          <a:p>
            <a:pPr algn="ctr"/>
            <a:r>
              <a:rPr lang="en-US" altLang="en-US" sz="1200" b="1" dirty="0">
                <a:latin typeface="Times New Roman" panose="02020603050405020304" pitchFamily="18" charset="0"/>
                <a:cs typeface="Times New Roman" panose="02020603050405020304" pitchFamily="18" charset="0"/>
              </a:rPr>
              <a:t>Web of Science category: </a:t>
            </a:r>
            <a:r>
              <a:rPr lang="en-US" altLang="en-US" sz="1200" i="1" dirty="0">
                <a:latin typeface="Times New Roman" panose="02020603050405020304" pitchFamily="18" charset="0"/>
                <a:cs typeface="Times New Roman" panose="02020603050405020304" pitchFamily="18" charset="0"/>
              </a:rPr>
              <a:t>Plant Sciences </a:t>
            </a:r>
          </a:p>
        </p:txBody>
      </p:sp>
      <p:cxnSp>
        <p:nvCxnSpPr>
          <p:cNvPr id="24" name="Straight Arrow Connector 23"/>
          <p:cNvCxnSpPr>
            <a:cxnSpLocks noChangeShapeType="1"/>
          </p:cNvCxnSpPr>
          <p:nvPr/>
        </p:nvCxnSpPr>
        <p:spPr bwMode="auto">
          <a:xfrm>
            <a:off x="3460130" y="2306677"/>
            <a:ext cx="0" cy="254434"/>
          </a:xfrm>
          <a:prstGeom prst="straightConnector1">
            <a:avLst/>
          </a:prstGeom>
          <a:noFill/>
          <a:ln w="25400">
            <a:solidFill>
              <a:srgbClr val="000000"/>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25" name="TextBox 83"/>
          <p:cNvSpPr txBox="1">
            <a:spLocks noChangeArrowheads="1"/>
          </p:cNvSpPr>
          <p:nvPr/>
        </p:nvSpPr>
        <p:spPr bwMode="auto">
          <a:xfrm>
            <a:off x="821302" y="968979"/>
            <a:ext cx="3171725" cy="276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US" altLang="en-US" sz="1200" b="1" dirty="0">
                <a:latin typeface="Times New Roman" panose="02020603050405020304" pitchFamily="18" charset="0"/>
                <a:cs typeface="Times New Roman" panose="02020603050405020304" pitchFamily="18" charset="0"/>
              </a:rPr>
              <a:t>Thomson Innovation Literature Search</a:t>
            </a:r>
          </a:p>
        </p:txBody>
      </p:sp>
      <p:cxnSp>
        <p:nvCxnSpPr>
          <p:cNvPr id="26" name="Straight Arrow Connector 25"/>
          <p:cNvCxnSpPr>
            <a:cxnSpLocks noChangeShapeType="1"/>
          </p:cNvCxnSpPr>
          <p:nvPr/>
        </p:nvCxnSpPr>
        <p:spPr bwMode="auto">
          <a:xfrm>
            <a:off x="2159401" y="1245973"/>
            <a:ext cx="0" cy="254434"/>
          </a:xfrm>
          <a:prstGeom prst="straightConnector1">
            <a:avLst/>
          </a:prstGeom>
          <a:noFill/>
          <a:ln w="25400">
            <a:solidFill>
              <a:srgbClr val="000000"/>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28" name="Rectangle 27"/>
          <p:cNvSpPr/>
          <p:nvPr/>
        </p:nvSpPr>
        <p:spPr>
          <a:xfrm>
            <a:off x="1126378" y="1490533"/>
            <a:ext cx="3116559" cy="1015663"/>
          </a:xfrm>
          <a:prstGeom prst="rect">
            <a:avLst/>
          </a:prstGeom>
        </p:spPr>
        <p:txBody>
          <a:bodyPr wrap="none">
            <a:spAutoFit/>
          </a:bodyPr>
          <a:lstStyle/>
          <a:p>
            <a:r>
              <a:rPr lang="en-US" altLang="en-US" sz="1200" b="1" dirty="0">
                <a:latin typeface="Times New Roman" panose="02020603050405020304" pitchFamily="18" charset="0"/>
                <a:cs typeface="Times New Roman" panose="02020603050405020304" pitchFamily="18" charset="0"/>
              </a:rPr>
              <a:t>Web of Science Core Collection</a:t>
            </a:r>
          </a:p>
          <a:p>
            <a:endParaRPr lang="en-US" altLang="en-US" sz="1200" i="1" dirty="0">
              <a:latin typeface="Times New Roman" panose="02020603050405020304" pitchFamily="18" charset="0"/>
              <a:cs typeface="Times New Roman" panose="02020603050405020304" pitchFamily="18" charset="0"/>
            </a:endParaRPr>
          </a:p>
          <a:p>
            <a:r>
              <a:rPr lang="en-US" altLang="en-US" sz="1200" b="1" dirty="0">
                <a:latin typeface="Times New Roman" panose="02020603050405020304" pitchFamily="18" charset="0"/>
                <a:cs typeface="Times New Roman" panose="02020603050405020304" pitchFamily="18" charset="0"/>
              </a:rPr>
              <a:t>Search criteria         Topic: </a:t>
            </a:r>
            <a:r>
              <a:rPr lang="en-US" altLang="en-US" sz="1200" i="1" dirty="0">
                <a:latin typeface="Times New Roman" panose="02020603050405020304" pitchFamily="18" charset="0"/>
                <a:cs typeface="Times New Roman" panose="02020603050405020304" pitchFamily="18" charset="0"/>
              </a:rPr>
              <a:t>Plant </a:t>
            </a:r>
            <a:br>
              <a:rPr lang="en-US" altLang="en-US" sz="1200" i="1" dirty="0">
                <a:latin typeface="Times New Roman" panose="02020603050405020304" pitchFamily="18" charset="0"/>
                <a:cs typeface="Times New Roman" panose="02020603050405020304" pitchFamily="18" charset="0"/>
              </a:rPr>
            </a:br>
            <a:r>
              <a:rPr lang="en-US" altLang="en-US" sz="1200" b="1" dirty="0">
                <a:latin typeface="Times New Roman" panose="02020603050405020304" pitchFamily="18" charset="0"/>
                <a:cs typeface="Times New Roman" panose="02020603050405020304" pitchFamily="18" charset="0"/>
              </a:rPr>
              <a:t> 	               Period: 1986-2015 </a:t>
            </a:r>
          </a:p>
          <a:p>
            <a:pPr>
              <a:buFontTx/>
              <a:buAutoNum type="arabicPeriod"/>
            </a:pPr>
            <a:endParaRPr lang="en-US" altLang="en-US" sz="1200" i="1" dirty="0">
              <a:latin typeface="Times New Roman" panose="02020603050405020304" pitchFamily="18" charset="0"/>
              <a:cs typeface="Times New Roman" panose="02020603050405020304" pitchFamily="18" charset="0"/>
            </a:endParaRPr>
          </a:p>
        </p:txBody>
      </p:sp>
      <p:cxnSp>
        <p:nvCxnSpPr>
          <p:cNvPr id="31" name="Straight Arrow Connector 30"/>
          <p:cNvCxnSpPr>
            <a:cxnSpLocks noChangeShapeType="1"/>
          </p:cNvCxnSpPr>
          <p:nvPr/>
        </p:nvCxnSpPr>
        <p:spPr bwMode="auto">
          <a:xfrm>
            <a:off x="3460130" y="3026324"/>
            <a:ext cx="0" cy="254434"/>
          </a:xfrm>
          <a:prstGeom prst="straightConnector1">
            <a:avLst/>
          </a:prstGeom>
          <a:noFill/>
          <a:ln w="25400">
            <a:solidFill>
              <a:srgbClr val="000000"/>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4" name="TextBox 27"/>
          <p:cNvSpPr txBox="1">
            <a:spLocks noChangeArrowheads="1"/>
          </p:cNvSpPr>
          <p:nvPr/>
        </p:nvSpPr>
        <p:spPr bwMode="auto">
          <a:xfrm>
            <a:off x="2159401" y="3338512"/>
            <a:ext cx="317301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US" altLang="en-US" sz="1200" b="1" dirty="0">
                <a:latin typeface="Times New Roman" panose="02020603050405020304" pitchFamily="18" charset="0"/>
                <a:cs typeface="Times New Roman" panose="02020603050405020304" pitchFamily="18" charset="0"/>
              </a:rPr>
              <a:t>Number of Plant Sciences </a:t>
            </a:r>
            <a:r>
              <a:rPr lang="en-US" sz="1200" b="1" dirty="0">
                <a:latin typeface="Times New Roman" panose="02020603050405020304" pitchFamily="18" charset="0"/>
                <a:cs typeface="Times New Roman" panose="02020603050405020304" pitchFamily="18" charset="0"/>
              </a:rPr>
              <a:t>Article</a:t>
            </a:r>
            <a:r>
              <a:rPr lang="en-US" sz="1200" dirty="0">
                <a:latin typeface="Times New Roman" panose="02020603050405020304" pitchFamily="18" charset="0"/>
                <a:cs typeface="Times New Roman" panose="02020603050405020304" pitchFamily="18" charset="0"/>
              </a:rPr>
              <a:t>s</a:t>
            </a:r>
            <a:r>
              <a:rPr lang="en-US" altLang="en-US" sz="1200" b="1" dirty="0">
                <a:latin typeface="Times New Roman" panose="02020603050405020304" pitchFamily="18" charset="0"/>
                <a:cs typeface="Times New Roman" panose="02020603050405020304" pitchFamily="18" charset="0"/>
              </a:rPr>
              <a:t>: </a:t>
            </a:r>
            <a:r>
              <a:rPr lang="en-US" altLang="en-US" sz="1200" i="1" dirty="0">
                <a:latin typeface="Times New Roman" panose="02020603050405020304" pitchFamily="18" charset="0"/>
                <a:cs typeface="Times New Roman" panose="02020603050405020304" pitchFamily="18" charset="0"/>
              </a:rPr>
              <a:t>208,323</a:t>
            </a:r>
            <a:endParaRPr lang="en-US" altLang="en-US" sz="1200" b="1" dirty="0">
              <a:latin typeface="Times New Roman" panose="02020603050405020304" pitchFamily="18" charset="0"/>
              <a:cs typeface="Times New Roman" panose="02020603050405020304" pitchFamily="18" charset="0"/>
            </a:endParaRPr>
          </a:p>
        </p:txBody>
      </p:sp>
      <p:cxnSp>
        <p:nvCxnSpPr>
          <p:cNvPr id="35" name="Straight Arrow Connector 34"/>
          <p:cNvCxnSpPr>
            <a:cxnSpLocks noChangeShapeType="1"/>
          </p:cNvCxnSpPr>
          <p:nvPr/>
        </p:nvCxnSpPr>
        <p:spPr bwMode="auto">
          <a:xfrm>
            <a:off x="2225005" y="2014084"/>
            <a:ext cx="242996" cy="0"/>
          </a:xfrm>
          <a:prstGeom prst="straightConnector1">
            <a:avLst/>
          </a:prstGeom>
          <a:noFill/>
          <a:ln w="25400">
            <a:solidFill>
              <a:srgbClr val="000000"/>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2" name="TextBox 1"/>
          <p:cNvSpPr txBox="1"/>
          <p:nvPr/>
        </p:nvSpPr>
        <p:spPr>
          <a:xfrm>
            <a:off x="579096" y="4956393"/>
            <a:ext cx="6048716" cy="1815882"/>
          </a:xfrm>
          <a:prstGeom prst="rect">
            <a:avLst/>
          </a:prstGeom>
          <a:noFill/>
        </p:spPr>
        <p:txBody>
          <a:bodyPr wrap="square" rtlCol="0">
            <a:spAutoFit/>
          </a:bodyPr>
          <a:lstStyle/>
          <a:p>
            <a:pPr algn="just"/>
            <a:r>
              <a:rPr lang="en-US" sz="1400" b="1" dirty="0">
                <a:latin typeface="Times New Roman" panose="02020603050405020304" pitchFamily="18" charset="0"/>
                <a:cs typeface="Times New Roman" panose="02020603050405020304" pitchFamily="18" charset="0"/>
              </a:rPr>
              <a:t>For our search of the published literature, we used “Plant” and “plant stress” as the search query terms for the criteria “Topic” in “Web of Science collection” from Thomson Innovation (http://info.thomsoninnovation.com) for the period 1986–2015. We refined our search by specifying “article” for document types and “plant sciences” for the Web of Science category. To distinguish between biotic and abiotic stresses, we chose query terms that we thought to be unique to each type of stress and used those terms as sub-search terms subordinate to “plant stress”.</a:t>
            </a:r>
          </a:p>
        </p:txBody>
      </p:sp>
    </p:spTree>
    <p:extLst>
      <p:ext uri="{BB962C8B-B14F-4D97-AF65-F5344CB8AC3E}">
        <p14:creationId xmlns:p14="http://schemas.microsoft.com/office/powerpoint/2010/main" val="2962448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Box 26"/>
          <p:cNvSpPr txBox="1">
            <a:spLocks noChangeArrowheads="1"/>
          </p:cNvSpPr>
          <p:nvPr/>
        </p:nvSpPr>
        <p:spPr bwMode="auto">
          <a:xfrm>
            <a:off x="1385327" y="3098345"/>
            <a:ext cx="37216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US" altLang="en-US" sz="1200" b="1" dirty="0">
                <a:latin typeface="Times New Roman" panose="02020603050405020304" pitchFamily="18" charset="0"/>
                <a:cs typeface="Times New Roman" panose="02020603050405020304" pitchFamily="18" charset="0"/>
              </a:rPr>
              <a:t>Publication year filter: </a:t>
            </a:r>
            <a:r>
              <a:rPr lang="en-US" altLang="en-US" sz="1200" i="1" dirty="0">
                <a:latin typeface="Times New Roman" panose="02020603050405020304" pitchFamily="18" charset="0"/>
                <a:cs typeface="Times New Roman" panose="02020603050405020304" pitchFamily="18" charset="0"/>
              </a:rPr>
              <a:t>1986-2015: 7659 DWPI families </a:t>
            </a:r>
            <a:endParaRPr lang="en-US" altLang="en-US" sz="1200" b="1" dirty="0">
              <a:latin typeface="Times New Roman" panose="02020603050405020304" pitchFamily="18" charset="0"/>
              <a:cs typeface="Times New Roman" panose="02020603050405020304" pitchFamily="18" charset="0"/>
            </a:endParaRPr>
          </a:p>
        </p:txBody>
      </p:sp>
      <p:sp>
        <p:nvSpPr>
          <p:cNvPr id="41" name="TextBox 28"/>
          <p:cNvSpPr txBox="1">
            <a:spLocks noChangeArrowheads="1"/>
          </p:cNvSpPr>
          <p:nvPr/>
        </p:nvSpPr>
        <p:spPr bwMode="auto">
          <a:xfrm>
            <a:off x="1624843" y="4175156"/>
            <a:ext cx="1434087"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US" altLang="en-US" sz="1200" b="1" dirty="0">
                <a:latin typeface="Times New Roman" panose="02020603050405020304" pitchFamily="18" charset="0"/>
                <a:cs typeface="Times New Roman" panose="02020603050405020304" pitchFamily="18" charset="0"/>
              </a:rPr>
              <a:t>Sub-search results:</a:t>
            </a:r>
            <a:br>
              <a:rPr lang="en-US" altLang="en-US" sz="1200" b="1" dirty="0">
                <a:latin typeface="Times New Roman" panose="02020603050405020304" pitchFamily="18" charset="0"/>
                <a:cs typeface="Times New Roman" panose="02020603050405020304" pitchFamily="18" charset="0"/>
              </a:rPr>
            </a:br>
            <a:r>
              <a:rPr lang="en-US" altLang="en-US" sz="1200" b="1" dirty="0">
                <a:latin typeface="Times New Roman" panose="02020603050405020304" pitchFamily="18" charset="0"/>
                <a:cs typeface="Times New Roman" panose="02020603050405020304" pitchFamily="18" charset="0"/>
              </a:rPr>
              <a:t>All text fields: (</a:t>
            </a:r>
            <a:r>
              <a:rPr lang="en-US" altLang="en-US" sz="1200" i="1" dirty="0"/>
              <a:t>pathogen* OR disease* OR </a:t>
            </a:r>
            <a:r>
              <a:rPr lang="en-US" altLang="en-US" sz="1200" i="1" dirty="0" err="1"/>
              <a:t>virul</a:t>
            </a:r>
            <a:r>
              <a:rPr lang="en-US" altLang="en-US" sz="1200" i="1" dirty="0"/>
              <a:t>* </a:t>
            </a:r>
          </a:p>
          <a:p>
            <a:r>
              <a:rPr lang="en-US" altLang="en-US" sz="1200" i="1" dirty="0"/>
              <a:t>OR infect*</a:t>
            </a:r>
            <a:r>
              <a:rPr lang="en-US" altLang="en-US" sz="1200" dirty="0"/>
              <a:t>)</a:t>
            </a:r>
            <a:endParaRPr lang="en-US" altLang="en-US" sz="1200" b="1" dirty="0">
              <a:latin typeface="Times New Roman" panose="02020603050405020304" pitchFamily="18" charset="0"/>
              <a:cs typeface="Times New Roman" panose="02020603050405020304" pitchFamily="18" charset="0"/>
            </a:endParaRPr>
          </a:p>
        </p:txBody>
      </p:sp>
      <p:sp>
        <p:nvSpPr>
          <p:cNvPr id="42" name="TextBox 32"/>
          <p:cNvSpPr txBox="1">
            <a:spLocks noChangeArrowheads="1"/>
          </p:cNvSpPr>
          <p:nvPr/>
        </p:nvSpPr>
        <p:spPr bwMode="auto">
          <a:xfrm>
            <a:off x="3183375" y="4175009"/>
            <a:ext cx="1681138"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US" altLang="en-US" sz="1200" b="1" dirty="0">
                <a:latin typeface="Times New Roman" panose="02020603050405020304" pitchFamily="18" charset="0"/>
                <a:cs typeface="Times New Roman" panose="02020603050405020304" pitchFamily="18" charset="0"/>
              </a:rPr>
              <a:t>Sub-search results:</a:t>
            </a:r>
            <a:br>
              <a:rPr lang="en-US" altLang="en-US" sz="1200" b="1" dirty="0">
                <a:latin typeface="Times New Roman" panose="02020603050405020304" pitchFamily="18" charset="0"/>
                <a:cs typeface="Times New Roman" panose="02020603050405020304" pitchFamily="18" charset="0"/>
              </a:rPr>
            </a:br>
            <a:r>
              <a:rPr lang="en-US" altLang="en-US" sz="1200" b="1" dirty="0">
                <a:latin typeface="Times New Roman" panose="02020603050405020304" pitchFamily="18" charset="0"/>
                <a:cs typeface="Times New Roman" panose="02020603050405020304" pitchFamily="18" charset="0"/>
              </a:rPr>
              <a:t>All text fields: (</a:t>
            </a:r>
            <a:r>
              <a:rPr lang="en-US" altLang="en-US" sz="1200" i="1" dirty="0"/>
              <a:t>water* OR drought* OR flood* OR moisture* OR temperature* OR heat* OR cold* OR chill* OR </a:t>
            </a:r>
            <a:r>
              <a:rPr lang="en-US" altLang="en-US" sz="1200" i="1" dirty="0" err="1"/>
              <a:t>freez</a:t>
            </a:r>
            <a:r>
              <a:rPr lang="en-US" altLang="en-US" sz="1200" i="1" dirty="0"/>
              <a:t>* OR salt* OR </a:t>
            </a:r>
            <a:r>
              <a:rPr lang="en-US" altLang="en-US" sz="1200" i="1" dirty="0" err="1"/>
              <a:t>salin</a:t>
            </a:r>
            <a:r>
              <a:rPr lang="en-US" altLang="en-US" sz="1200" i="1" dirty="0"/>
              <a:t>* OR metal* OR </a:t>
            </a:r>
            <a:r>
              <a:rPr lang="en-US" altLang="en-US" sz="1200" i="1" dirty="0" err="1"/>
              <a:t>pollut</a:t>
            </a:r>
            <a:r>
              <a:rPr lang="en-US" altLang="en-US" sz="1200" i="1" dirty="0"/>
              <a:t>* </a:t>
            </a:r>
            <a:r>
              <a:rPr lang="en-US" altLang="en-US" sz="1200" dirty="0"/>
              <a:t>)</a:t>
            </a:r>
            <a:endParaRPr lang="en-US" altLang="en-US" sz="1200" b="1" dirty="0">
              <a:latin typeface="Times New Roman" panose="02020603050405020304" pitchFamily="18" charset="0"/>
              <a:cs typeface="Times New Roman" panose="02020603050405020304" pitchFamily="18" charset="0"/>
            </a:endParaRPr>
          </a:p>
        </p:txBody>
      </p:sp>
      <p:cxnSp>
        <p:nvCxnSpPr>
          <p:cNvPr id="43" name="Straight Arrow Connector 42"/>
          <p:cNvCxnSpPr>
            <a:cxnSpLocks noChangeShapeType="1"/>
          </p:cNvCxnSpPr>
          <p:nvPr/>
        </p:nvCxnSpPr>
        <p:spPr bwMode="auto">
          <a:xfrm>
            <a:off x="3115031" y="2793958"/>
            <a:ext cx="0" cy="254434"/>
          </a:xfrm>
          <a:prstGeom prst="straightConnector1">
            <a:avLst/>
          </a:prstGeom>
          <a:noFill/>
          <a:ln w="25400">
            <a:solidFill>
              <a:srgbClr val="000000"/>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44" name="Straight Arrow Connector 43"/>
          <p:cNvCxnSpPr>
            <a:cxnSpLocks noChangeShapeType="1"/>
          </p:cNvCxnSpPr>
          <p:nvPr/>
        </p:nvCxnSpPr>
        <p:spPr bwMode="auto">
          <a:xfrm>
            <a:off x="3624826" y="5931895"/>
            <a:ext cx="0" cy="382205"/>
          </a:xfrm>
          <a:prstGeom prst="straightConnector1">
            <a:avLst/>
          </a:prstGeom>
          <a:noFill/>
          <a:ln w="25400">
            <a:solidFill>
              <a:srgbClr val="000000"/>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46" name="Straight Arrow Connector 45"/>
          <p:cNvCxnSpPr>
            <a:cxnSpLocks noChangeShapeType="1"/>
          </p:cNvCxnSpPr>
          <p:nvPr/>
        </p:nvCxnSpPr>
        <p:spPr bwMode="auto">
          <a:xfrm>
            <a:off x="3622547" y="3665861"/>
            <a:ext cx="0" cy="471310"/>
          </a:xfrm>
          <a:prstGeom prst="straightConnector1">
            <a:avLst/>
          </a:prstGeom>
          <a:noFill/>
          <a:ln w="25400">
            <a:solidFill>
              <a:srgbClr val="000000"/>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47" name="TextBox 74"/>
          <p:cNvSpPr txBox="1">
            <a:spLocks noChangeArrowheads="1"/>
          </p:cNvSpPr>
          <p:nvPr/>
        </p:nvSpPr>
        <p:spPr bwMode="auto">
          <a:xfrm>
            <a:off x="2351257" y="3584863"/>
            <a:ext cx="941818" cy="646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r>
              <a:rPr lang="en-US" altLang="en-US" sz="1200" b="1" dirty="0">
                <a:latin typeface="Times New Roman" panose="02020603050405020304" pitchFamily="18" charset="0"/>
                <a:cs typeface="Times New Roman" panose="02020603050405020304" pitchFamily="18" charset="0"/>
              </a:rPr>
              <a:t>Sub-search for biotic factors</a:t>
            </a:r>
          </a:p>
        </p:txBody>
      </p:sp>
      <p:sp>
        <p:nvSpPr>
          <p:cNvPr id="49" name="TextBox 80"/>
          <p:cNvSpPr txBox="1">
            <a:spLocks noChangeArrowheads="1"/>
          </p:cNvSpPr>
          <p:nvPr/>
        </p:nvSpPr>
        <p:spPr bwMode="auto">
          <a:xfrm>
            <a:off x="3611599" y="3584863"/>
            <a:ext cx="941818" cy="646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r>
              <a:rPr lang="en-US" altLang="en-US" sz="1200" b="1" dirty="0">
                <a:latin typeface="Times New Roman" panose="02020603050405020304" pitchFamily="18" charset="0"/>
                <a:cs typeface="Times New Roman" panose="02020603050405020304" pitchFamily="18" charset="0"/>
              </a:rPr>
              <a:t>Sub-search for abiotic factors</a:t>
            </a:r>
          </a:p>
        </p:txBody>
      </p:sp>
      <p:sp>
        <p:nvSpPr>
          <p:cNvPr id="50" name="TextBox 83"/>
          <p:cNvSpPr txBox="1">
            <a:spLocks noChangeArrowheads="1"/>
          </p:cNvSpPr>
          <p:nvPr/>
        </p:nvSpPr>
        <p:spPr bwMode="auto">
          <a:xfrm>
            <a:off x="549337" y="1029540"/>
            <a:ext cx="3171725" cy="276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US" altLang="en-US" sz="1200" b="1" dirty="0">
                <a:latin typeface="Times New Roman" panose="02020603050405020304" pitchFamily="18" charset="0"/>
                <a:cs typeface="Times New Roman" panose="02020603050405020304" pitchFamily="18" charset="0"/>
              </a:rPr>
              <a:t>Thomson Innovation Patent Search</a:t>
            </a:r>
          </a:p>
        </p:txBody>
      </p:sp>
      <p:cxnSp>
        <p:nvCxnSpPr>
          <p:cNvPr id="51" name="Straight Arrow Connector 50"/>
          <p:cNvCxnSpPr>
            <a:cxnSpLocks noChangeShapeType="1"/>
          </p:cNvCxnSpPr>
          <p:nvPr/>
        </p:nvCxnSpPr>
        <p:spPr bwMode="auto">
          <a:xfrm>
            <a:off x="1887435" y="1306534"/>
            <a:ext cx="0" cy="254434"/>
          </a:xfrm>
          <a:prstGeom prst="straightConnector1">
            <a:avLst/>
          </a:prstGeom>
          <a:noFill/>
          <a:ln w="25400">
            <a:solidFill>
              <a:srgbClr val="000000"/>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4" name="Straight Arrow Connector 53"/>
          <p:cNvCxnSpPr>
            <a:cxnSpLocks noChangeShapeType="1"/>
          </p:cNvCxnSpPr>
          <p:nvPr/>
        </p:nvCxnSpPr>
        <p:spPr bwMode="auto">
          <a:xfrm>
            <a:off x="2351720" y="3665861"/>
            <a:ext cx="0" cy="471310"/>
          </a:xfrm>
          <a:prstGeom prst="straightConnector1">
            <a:avLst/>
          </a:prstGeom>
          <a:noFill/>
          <a:ln w="25400">
            <a:solidFill>
              <a:srgbClr val="000000"/>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5" name="Rectangle 54"/>
          <p:cNvSpPr/>
          <p:nvPr/>
        </p:nvSpPr>
        <p:spPr>
          <a:xfrm>
            <a:off x="854413" y="1551094"/>
            <a:ext cx="3336876" cy="1015663"/>
          </a:xfrm>
          <a:prstGeom prst="rect">
            <a:avLst/>
          </a:prstGeom>
        </p:spPr>
        <p:txBody>
          <a:bodyPr wrap="none">
            <a:spAutoFit/>
          </a:bodyPr>
          <a:lstStyle/>
          <a:p>
            <a:pPr>
              <a:buFontTx/>
              <a:buAutoNum type="arabicPeriod"/>
            </a:pPr>
            <a:r>
              <a:rPr lang="en-US" altLang="en-US" sz="1200" b="1" dirty="0">
                <a:latin typeface="Times New Roman" panose="02020603050405020304" pitchFamily="18" charset="0"/>
                <a:cs typeface="Times New Roman" panose="02020603050405020304" pitchFamily="18" charset="0"/>
              </a:rPr>
              <a:t> Review collections: </a:t>
            </a:r>
            <a:r>
              <a:rPr lang="en-US" altLang="en-US" sz="1200" i="1" dirty="0">
                <a:latin typeface="Times New Roman" panose="02020603050405020304" pitchFamily="18" charset="0"/>
                <a:cs typeface="Times New Roman" panose="02020603050405020304" pitchFamily="18" charset="0"/>
              </a:rPr>
              <a:t>All</a:t>
            </a:r>
          </a:p>
          <a:p>
            <a:pPr>
              <a:buFontTx/>
              <a:buAutoNum type="arabicPeriod"/>
            </a:pPr>
            <a:endParaRPr lang="en-US" altLang="en-US" sz="1200" i="1" dirty="0">
              <a:latin typeface="Times New Roman" panose="02020603050405020304" pitchFamily="18" charset="0"/>
              <a:cs typeface="Times New Roman" panose="02020603050405020304" pitchFamily="18" charset="0"/>
            </a:endParaRPr>
          </a:p>
          <a:p>
            <a:pPr>
              <a:buFontTx/>
              <a:buAutoNum type="arabicPeriod"/>
            </a:pPr>
            <a:r>
              <a:rPr lang="en-US" altLang="en-US" sz="1200" b="1" dirty="0">
                <a:latin typeface="Times New Roman" panose="02020603050405020304" pitchFamily="18" charset="0"/>
                <a:cs typeface="Times New Roman" panose="02020603050405020304" pitchFamily="18" charset="0"/>
              </a:rPr>
              <a:t> Search criteria         All text fields: </a:t>
            </a:r>
            <a:r>
              <a:rPr lang="en-US" altLang="en-US" sz="1200" i="1" dirty="0">
                <a:latin typeface="Times New Roman" panose="02020603050405020304" pitchFamily="18" charset="0"/>
                <a:cs typeface="Times New Roman" panose="02020603050405020304" pitchFamily="18" charset="0"/>
              </a:rPr>
              <a:t>Plant Stress</a:t>
            </a:r>
            <a:br>
              <a:rPr lang="en-US" altLang="en-US" sz="1200" i="1" dirty="0">
                <a:latin typeface="Times New Roman" panose="02020603050405020304" pitchFamily="18" charset="0"/>
                <a:cs typeface="Times New Roman" panose="02020603050405020304" pitchFamily="18" charset="0"/>
              </a:rPr>
            </a:br>
            <a:r>
              <a:rPr lang="en-US" altLang="en-US" sz="1200" b="1" dirty="0">
                <a:latin typeface="Times New Roman" panose="02020603050405020304" pitchFamily="18" charset="0"/>
                <a:cs typeface="Times New Roman" panose="02020603050405020304" pitchFamily="18" charset="0"/>
              </a:rPr>
              <a:t> 	</a:t>
            </a:r>
          </a:p>
          <a:p>
            <a:pPr>
              <a:buFontTx/>
              <a:buAutoNum type="arabicPeriod"/>
            </a:pPr>
            <a:endParaRPr lang="en-US" altLang="en-US" sz="1200" i="1" dirty="0">
              <a:latin typeface="Times New Roman" panose="02020603050405020304" pitchFamily="18" charset="0"/>
              <a:cs typeface="Times New Roman" panose="02020603050405020304" pitchFamily="18" charset="0"/>
            </a:endParaRPr>
          </a:p>
        </p:txBody>
      </p:sp>
      <p:cxnSp>
        <p:nvCxnSpPr>
          <p:cNvPr id="56" name="Straight Arrow Connector 55"/>
          <p:cNvCxnSpPr>
            <a:cxnSpLocks noChangeShapeType="1"/>
          </p:cNvCxnSpPr>
          <p:nvPr/>
        </p:nvCxnSpPr>
        <p:spPr bwMode="auto">
          <a:xfrm>
            <a:off x="2110821" y="2046267"/>
            <a:ext cx="242996" cy="0"/>
          </a:xfrm>
          <a:prstGeom prst="straightConnector1">
            <a:avLst/>
          </a:prstGeom>
          <a:noFill/>
          <a:ln w="25400">
            <a:solidFill>
              <a:srgbClr val="000000"/>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8" name="Straight Arrow Connector 57"/>
          <p:cNvCxnSpPr>
            <a:cxnSpLocks noChangeShapeType="1"/>
          </p:cNvCxnSpPr>
          <p:nvPr/>
        </p:nvCxnSpPr>
        <p:spPr bwMode="auto">
          <a:xfrm>
            <a:off x="2358315" y="5224659"/>
            <a:ext cx="0" cy="1090478"/>
          </a:xfrm>
          <a:prstGeom prst="straightConnector1">
            <a:avLst/>
          </a:prstGeom>
          <a:noFill/>
          <a:ln w="25400">
            <a:solidFill>
              <a:srgbClr val="000000"/>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9" name="Straight Arrow Connector 58"/>
          <p:cNvCxnSpPr>
            <a:cxnSpLocks noChangeShapeType="1"/>
          </p:cNvCxnSpPr>
          <p:nvPr/>
        </p:nvCxnSpPr>
        <p:spPr bwMode="auto">
          <a:xfrm>
            <a:off x="3121712" y="2226978"/>
            <a:ext cx="0" cy="254434"/>
          </a:xfrm>
          <a:prstGeom prst="straightConnector1">
            <a:avLst/>
          </a:prstGeom>
          <a:noFill/>
          <a:ln w="25400">
            <a:solidFill>
              <a:srgbClr val="000000"/>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60" name="Rectangle 59"/>
          <p:cNvSpPr/>
          <p:nvPr/>
        </p:nvSpPr>
        <p:spPr>
          <a:xfrm>
            <a:off x="2284936" y="2559830"/>
            <a:ext cx="1657394" cy="276999"/>
          </a:xfrm>
          <a:prstGeom prst="rect">
            <a:avLst/>
          </a:prstGeom>
        </p:spPr>
        <p:txBody>
          <a:bodyPr wrap="none">
            <a:spAutoFit/>
          </a:bodyPr>
          <a:lstStyle/>
          <a:p>
            <a:r>
              <a:rPr lang="en-US" altLang="en-US" sz="1200" b="1" dirty="0">
                <a:latin typeface="Times New Roman" panose="02020603050405020304" pitchFamily="18" charset="0"/>
                <a:cs typeface="Times New Roman" panose="02020603050405020304" pitchFamily="18" charset="0"/>
              </a:rPr>
              <a:t>Retrieve DWPI family</a:t>
            </a:r>
          </a:p>
        </p:txBody>
      </p:sp>
      <p:sp>
        <p:nvSpPr>
          <p:cNvPr id="61" name="Rectangle 60"/>
          <p:cNvSpPr/>
          <p:nvPr/>
        </p:nvSpPr>
        <p:spPr>
          <a:xfrm>
            <a:off x="1887436" y="6364323"/>
            <a:ext cx="1490924" cy="276999"/>
          </a:xfrm>
          <a:prstGeom prst="rect">
            <a:avLst/>
          </a:prstGeom>
        </p:spPr>
        <p:txBody>
          <a:bodyPr wrap="square">
            <a:spAutoFit/>
          </a:bodyPr>
          <a:lstStyle/>
          <a:p>
            <a:r>
              <a:rPr lang="en-US" altLang="en-US" sz="1200" b="1" i="1" dirty="0">
                <a:latin typeface="Times New Roman" panose="02020603050405020304" pitchFamily="18" charset="0"/>
                <a:cs typeface="Times New Roman" panose="02020603050405020304" pitchFamily="18" charset="0"/>
              </a:rPr>
              <a:t>5496 DWPI families</a:t>
            </a:r>
          </a:p>
        </p:txBody>
      </p:sp>
      <p:sp>
        <p:nvSpPr>
          <p:cNvPr id="62" name="Rectangle 61"/>
          <p:cNvSpPr/>
          <p:nvPr/>
        </p:nvSpPr>
        <p:spPr>
          <a:xfrm>
            <a:off x="3378360" y="6367688"/>
            <a:ext cx="1509551" cy="276999"/>
          </a:xfrm>
          <a:prstGeom prst="rect">
            <a:avLst/>
          </a:prstGeom>
        </p:spPr>
        <p:txBody>
          <a:bodyPr wrap="square">
            <a:spAutoFit/>
          </a:bodyPr>
          <a:lstStyle/>
          <a:p>
            <a:r>
              <a:rPr lang="en-US" altLang="en-US" sz="1200" b="1" i="1" dirty="0">
                <a:latin typeface="Times New Roman" panose="02020603050405020304" pitchFamily="18" charset="0"/>
                <a:cs typeface="Times New Roman" panose="02020603050405020304" pitchFamily="18" charset="0"/>
              </a:rPr>
              <a:t>7050 DWPI families</a:t>
            </a:r>
          </a:p>
        </p:txBody>
      </p:sp>
      <p:sp>
        <p:nvSpPr>
          <p:cNvPr id="21" name="Rectangle 20"/>
          <p:cNvSpPr/>
          <p:nvPr/>
        </p:nvSpPr>
        <p:spPr>
          <a:xfrm>
            <a:off x="536975" y="460177"/>
            <a:ext cx="8986438" cy="307777"/>
          </a:xfrm>
          <a:prstGeom prst="rect">
            <a:avLst/>
          </a:prstGeom>
        </p:spPr>
        <p:txBody>
          <a:bodyPr wrap="square">
            <a:spAutoFit/>
          </a:bodyPr>
          <a:lstStyle/>
          <a:p>
            <a:r>
              <a:rPr lang="en-US" sz="1400" b="1" dirty="0">
                <a:latin typeface="Times New Roman" panose="02020603050405020304" pitchFamily="18" charset="0"/>
                <a:cs typeface="Times New Roman" panose="02020603050405020304" pitchFamily="18" charset="0"/>
              </a:rPr>
              <a:t>SUPPLEMENTARY FIGURE S2: Analysis of the number of patents filed concerning biotic/abiotic stress tolerance </a:t>
            </a:r>
          </a:p>
        </p:txBody>
      </p:sp>
      <p:sp>
        <p:nvSpPr>
          <p:cNvPr id="2" name="Rectangle 1"/>
          <p:cNvSpPr/>
          <p:nvPr/>
        </p:nvSpPr>
        <p:spPr>
          <a:xfrm>
            <a:off x="5564187" y="2263562"/>
            <a:ext cx="6092825" cy="1384995"/>
          </a:xfrm>
          <a:prstGeom prst="rect">
            <a:avLst/>
          </a:prstGeom>
        </p:spPr>
        <p:txBody>
          <a:bodyPr>
            <a:spAutoFit/>
          </a:bodyPr>
          <a:lstStyle/>
          <a:p>
            <a:pPr algn="just"/>
            <a:r>
              <a:rPr lang="en-US" sz="1400" b="1" dirty="0">
                <a:latin typeface="Times New Roman" panose="02020603050405020304" pitchFamily="18" charset="0"/>
                <a:cs typeface="Times New Roman" panose="02020603050405020304" pitchFamily="18" charset="0"/>
              </a:rPr>
              <a:t>We used “plant stress” as the search query term in “Patent Search” from Thomson Innovation (http://info.thomsoninnovation.com) for the period 1986–2015 and refined our search through the use of DWPI (Derwent World Patents Index) families. In order to distinguish between biotic and abiotic stresses, we chose query terms that we thought to be unique to each type of stress and used those terms in sub-searches subordinate to “plant stress”.</a:t>
            </a:r>
          </a:p>
        </p:txBody>
      </p:sp>
    </p:spTree>
    <p:extLst>
      <p:ext uri="{BB962C8B-B14F-4D97-AF65-F5344CB8AC3E}">
        <p14:creationId xmlns:p14="http://schemas.microsoft.com/office/powerpoint/2010/main" val="3281899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5"/>
          <p:cNvSpPr txBox="1"/>
          <p:nvPr/>
        </p:nvSpPr>
        <p:spPr>
          <a:xfrm flipH="1">
            <a:off x="-38478" y="72413"/>
            <a:ext cx="440159"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sz="2400" b="1" dirty="0">
                <a:latin typeface="Times New Roman"/>
              </a:rPr>
              <a:t>A</a:t>
            </a:r>
          </a:p>
        </p:txBody>
      </p:sp>
      <p:sp>
        <p:nvSpPr>
          <p:cNvPr id="5" name="TextBox 82"/>
          <p:cNvSpPr txBox="1"/>
          <p:nvPr/>
        </p:nvSpPr>
        <p:spPr>
          <a:xfrm>
            <a:off x="4003141" y="81039"/>
            <a:ext cx="389850" cy="461665"/>
          </a:xfrm>
          <a:prstGeom prst="rect">
            <a:avLst/>
          </a:prstGeom>
          <a:noFill/>
        </p:spPr>
        <p:txBody>
          <a:bodyPr wrap="none" rtlCol="0">
            <a:spAutoFit/>
          </a:bodyPr>
          <a:lstStyle>
            <a:defPPr>
              <a:defRPr lang="en-US"/>
            </a:defPPr>
            <a:lvl1pPr>
              <a:defRPr b="1">
                <a:latin typeface="Times New Roman"/>
              </a:defRPr>
            </a:lvl1pPr>
          </a:lstStyle>
          <a:p>
            <a:pPr algn="l"/>
            <a:r>
              <a:rPr lang="en-US" sz="2400" dirty="0"/>
              <a:t>B</a:t>
            </a:r>
          </a:p>
        </p:txBody>
      </p:sp>
      <p:sp>
        <p:nvSpPr>
          <p:cNvPr id="7" name="TextBox 6"/>
          <p:cNvSpPr txBox="1"/>
          <p:nvPr/>
        </p:nvSpPr>
        <p:spPr>
          <a:xfrm rot="16200000">
            <a:off x="3449946" y="1510392"/>
            <a:ext cx="1825628" cy="338554"/>
          </a:xfrm>
          <a:prstGeom prst="rect">
            <a:avLst/>
          </a:prstGeom>
          <a:noFill/>
        </p:spPr>
        <p:txBody>
          <a:bodyPr wrap="none" rtlCol="0">
            <a:spAutoFit/>
          </a:bodyPr>
          <a:lstStyle/>
          <a:p>
            <a:r>
              <a:rPr lang="en-US" sz="1600" b="1" dirty="0">
                <a:latin typeface="Times New Roman"/>
              </a:rPr>
              <a:t>Number of articles</a:t>
            </a:r>
            <a:endParaRPr lang="en-US" sz="1600" b="1" dirty="0"/>
          </a:p>
        </p:txBody>
      </p:sp>
      <p:pic>
        <p:nvPicPr>
          <p:cNvPr id="19" name="Picture 5"/>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1347" r="3435" b="32755"/>
          <a:stretch/>
        </p:blipFill>
        <p:spPr bwMode="auto">
          <a:xfrm>
            <a:off x="4545525" y="194974"/>
            <a:ext cx="3526447" cy="2790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 name="TextBox 45"/>
          <p:cNvSpPr txBox="1"/>
          <p:nvPr/>
        </p:nvSpPr>
        <p:spPr>
          <a:xfrm flipH="1">
            <a:off x="-40066" y="3261498"/>
            <a:ext cx="440159"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b="1" dirty="0">
                <a:latin typeface="Times New Roman"/>
              </a:rPr>
              <a:t>C</a:t>
            </a:r>
          </a:p>
        </p:txBody>
      </p:sp>
      <p:sp>
        <p:nvSpPr>
          <p:cNvPr id="36" name="TextBox 82"/>
          <p:cNvSpPr txBox="1"/>
          <p:nvPr/>
        </p:nvSpPr>
        <p:spPr>
          <a:xfrm>
            <a:off x="4001553" y="3261498"/>
            <a:ext cx="407484" cy="461665"/>
          </a:xfrm>
          <a:prstGeom prst="rect">
            <a:avLst/>
          </a:prstGeom>
          <a:noFill/>
        </p:spPr>
        <p:txBody>
          <a:bodyPr wrap="none" rtlCol="0">
            <a:spAutoFit/>
          </a:bodyPr>
          <a:lstStyle>
            <a:defPPr>
              <a:defRPr lang="en-US"/>
            </a:defPPr>
            <a:lvl1pPr>
              <a:defRPr b="1">
                <a:latin typeface="Times New Roman"/>
              </a:defRPr>
            </a:lvl1pPr>
          </a:lstStyle>
          <a:p>
            <a:r>
              <a:rPr lang="en-US" sz="2400" dirty="0"/>
              <a:t>D</a:t>
            </a:r>
          </a:p>
        </p:txBody>
      </p:sp>
      <p:sp>
        <p:nvSpPr>
          <p:cNvPr id="37" name="TextBox 36"/>
          <p:cNvSpPr txBox="1"/>
          <p:nvPr/>
        </p:nvSpPr>
        <p:spPr>
          <a:xfrm rot="16200000">
            <a:off x="-504111" y="4749665"/>
            <a:ext cx="1825628" cy="338554"/>
          </a:xfrm>
          <a:prstGeom prst="rect">
            <a:avLst/>
          </a:prstGeom>
          <a:noFill/>
        </p:spPr>
        <p:txBody>
          <a:bodyPr wrap="none" rtlCol="0" anchor="ctr">
            <a:spAutoFit/>
          </a:bodyPr>
          <a:lstStyle/>
          <a:p>
            <a:r>
              <a:rPr lang="en-US" sz="1600" b="1" dirty="0">
                <a:latin typeface="Times New Roman"/>
              </a:rPr>
              <a:t>Number of articles</a:t>
            </a:r>
            <a:endParaRPr lang="en-US" sz="1600" b="1" dirty="0"/>
          </a:p>
        </p:txBody>
      </p:sp>
      <p:sp>
        <p:nvSpPr>
          <p:cNvPr id="38" name="TextBox 37"/>
          <p:cNvSpPr txBox="1"/>
          <p:nvPr/>
        </p:nvSpPr>
        <p:spPr>
          <a:xfrm rot="16200000">
            <a:off x="3448358" y="4673599"/>
            <a:ext cx="1825628" cy="338554"/>
          </a:xfrm>
          <a:prstGeom prst="rect">
            <a:avLst/>
          </a:prstGeom>
          <a:noFill/>
        </p:spPr>
        <p:txBody>
          <a:bodyPr wrap="none" rtlCol="0">
            <a:spAutoFit/>
          </a:bodyPr>
          <a:lstStyle/>
          <a:p>
            <a:r>
              <a:rPr lang="en-US" sz="1600" b="1" dirty="0">
                <a:latin typeface="Times New Roman"/>
              </a:rPr>
              <a:t>Number of articles</a:t>
            </a:r>
            <a:endParaRPr lang="en-US" sz="1600" b="1" dirty="0"/>
          </a:p>
        </p:txBody>
      </p:sp>
      <p:sp>
        <p:nvSpPr>
          <p:cNvPr id="50" name="TextBox 82"/>
          <p:cNvSpPr txBox="1"/>
          <p:nvPr/>
        </p:nvSpPr>
        <p:spPr>
          <a:xfrm>
            <a:off x="8044692" y="3263017"/>
            <a:ext cx="389850" cy="461665"/>
          </a:xfrm>
          <a:prstGeom prst="rect">
            <a:avLst/>
          </a:prstGeom>
          <a:noFill/>
        </p:spPr>
        <p:txBody>
          <a:bodyPr wrap="none" rtlCol="0">
            <a:spAutoFit/>
          </a:bodyPr>
          <a:lstStyle>
            <a:defPPr>
              <a:defRPr lang="en-US"/>
            </a:defPPr>
            <a:lvl1pPr>
              <a:defRPr b="1">
                <a:latin typeface="Times New Roman"/>
              </a:defRPr>
            </a:lvl1pPr>
          </a:lstStyle>
          <a:p>
            <a:r>
              <a:rPr lang="en-US" sz="2400" dirty="0"/>
              <a:t>E</a:t>
            </a:r>
          </a:p>
        </p:txBody>
      </p:sp>
      <p:sp>
        <p:nvSpPr>
          <p:cNvPr id="51" name="TextBox 50"/>
          <p:cNvSpPr txBox="1"/>
          <p:nvPr/>
        </p:nvSpPr>
        <p:spPr>
          <a:xfrm rot="16200000">
            <a:off x="7448367" y="4675118"/>
            <a:ext cx="1825628" cy="338554"/>
          </a:xfrm>
          <a:prstGeom prst="rect">
            <a:avLst/>
          </a:prstGeom>
          <a:noFill/>
        </p:spPr>
        <p:txBody>
          <a:bodyPr wrap="none" rtlCol="0">
            <a:spAutoFit/>
          </a:bodyPr>
          <a:lstStyle/>
          <a:p>
            <a:r>
              <a:rPr lang="en-US" sz="1600" b="1" dirty="0">
                <a:latin typeface="Times New Roman"/>
              </a:rPr>
              <a:t>Number of articles</a:t>
            </a:r>
            <a:endParaRPr lang="en-US" sz="1600" b="1" dirty="0"/>
          </a:p>
        </p:txBody>
      </p:sp>
      <p:pic>
        <p:nvPicPr>
          <p:cNvPr id="56" name="Picture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882" t="1781" r="10171" b="44354"/>
          <a:stretch/>
        </p:blipFill>
        <p:spPr bwMode="auto">
          <a:xfrm>
            <a:off x="519818" y="3413534"/>
            <a:ext cx="3553370" cy="27261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7" name="Picture 7"/>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0455" t="1" r="11024" b="44312"/>
          <a:stretch/>
        </p:blipFill>
        <p:spPr bwMode="auto">
          <a:xfrm>
            <a:off x="4531922" y="3321295"/>
            <a:ext cx="3534165" cy="2818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8" name="Picture 8"/>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0028" t="1" r="9460" b="44312"/>
          <a:stretch/>
        </p:blipFill>
        <p:spPr bwMode="auto">
          <a:xfrm>
            <a:off x="8565028" y="3321295"/>
            <a:ext cx="3623797" cy="2818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3" name="TextBox 72"/>
          <p:cNvSpPr txBox="1"/>
          <p:nvPr/>
        </p:nvSpPr>
        <p:spPr>
          <a:xfrm rot="16200000">
            <a:off x="6264192" y="1611599"/>
            <a:ext cx="466794" cy="3139321"/>
          </a:xfrm>
          <a:prstGeom prst="rect">
            <a:avLst/>
          </a:prstGeom>
          <a:solidFill>
            <a:schemeClr val="bg1"/>
          </a:solidFill>
        </p:spPr>
        <p:txBody>
          <a:bodyPr wrap="none" rtlCol="0">
            <a:spAutoFit/>
          </a:bodyPr>
          <a:lstStyle/>
          <a:p>
            <a:r>
              <a:rPr lang="en-US" sz="1100" b="1" dirty="0">
                <a:latin typeface="Times New Roman" panose="02020603050405020304" pitchFamily="18" charset="0"/>
                <a:cs typeface="Times New Roman" panose="02020603050405020304" pitchFamily="18" charset="0"/>
              </a:rPr>
              <a:t>1986</a:t>
            </a:r>
          </a:p>
          <a:p>
            <a:endParaRPr lang="en-US" sz="1100" b="1" dirty="0">
              <a:latin typeface="Times New Roman" panose="02020603050405020304" pitchFamily="18" charset="0"/>
              <a:cs typeface="Times New Roman" panose="02020603050405020304" pitchFamily="18" charset="0"/>
            </a:endParaRPr>
          </a:p>
          <a:p>
            <a:endParaRPr lang="en-US" sz="1100" b="1"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1991</a:t>
            </a:r>
          </a:p>
          <a:p>
            <a:endParaRPr lang="en-US" sz="1100" b="1" dirty="0">
              <a:latin typeface="Times New Roman" panose="02020603050405020304" pitchFamily="18" charset="0"/>
              <a:cs typeface="Times New Roman" panose="02020603050405020304" pitchFamily="18" charset="0"/>
            </a:endParaRPr>
          </a:p>
          <a:p>
            <a:endParaRPr lang="en-US" sz="1100" b="1"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1996</a:t>
            </a:r>
          </a:p>
          <a:p>
            <a:endParaRPr lang="en-US" sz="1100" b="1" dirty="0">
              <a:latin typeface="Times New Roman" panose="02020603050405020304" pitchFamily="18" charset="0"/>
              <a:cs typeface="Times New Roman" panose="02020603050405020304" pitchFamily="18" charset="0"/>
            </a:endParaRPr>
          </a:p>
          <a:p>
            <a:endParaRPr lang="en-US" sz="1100" b="1"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2001</a:t>
            </a:r>
          </a:p>
          <a:p>
            <a:endParaRPr lang="en-US" sz="1100" b="1" dirty="0">
              <a:latin typeface="Times New Roman" panose="02020603050405020304" pitchFamily="18" charset="0"/>
              <a:cs typeface="Times New Roman" panose="02020603050405020304" pitchFamily="18" charset="0"/>
            </a:endParaRPr>
          </a:p>
          <a:p>
            <a:endParaRPr lang="en-US" sz="1100" b="1"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2006</a:t>
            </a:r>
          </a:p>
          <a:p>
            <a:endParaRPr lang="en-US" sz="1100" b="1" dirty="0">
              <a:latin typeface="Times New Roman" panose="02020603050405020304" pitchFamily="18" charset="0"/>
              <a:cs typeface="Times New Roman" panose="02020603050405020304" pitchFamily="18" charset="0"/>
            </a:endParaRPr>
          </a:p>
          <a:p>
            <a:endParaRPr lang="en-US" sz="1100" b="1"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2011</a:t>
            </a:r>
          </a:p>
          <a:p>
            <a:endParaRPr lang="en-US" sz="1100" b="1"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2015</a:t>
            </a:r>
          </a:p>
        </p:txBody>
      </p:sp>
      <p:sp>
        <p:nvSpPr>
          <p:cNvPr id="75" name="TextBox 74"/>
          <p:cNvSpPr txBox="1"/>
          <p:nvPr/>
        </p:nvSpPr>
        <p:spPr>
          <a:xfrm rot="16200000">
            <a:off x="6270555" y="4783840"/>
            <a:ext cx="466794" cy="3139321"/>
          </a:xfrm>
          <a:prstGeom prst="rect">
            <a:avLst/>
          </a:prstGeom>
          <a:solidFill>
            <a:schemeClr val="bg1"/>
          </a:solidFill>
        </p:spPr>
        <p:txBody>
          <a:bodyPr wrap="none" rtlCol="0">
            <a:spAutoFit/>
          </a:bodyPr>
          <a:lstStyle/>
          <a:p>
            <a:r>
              <a:rPr lang="en-US" sz="1100" b="1" dirty="0">
                <a:latin typeface="Times New Roman" panose="02020603050405020304" pitchFamily="18" charset="0"/>
                <a:cs typeface="Times New Roman" panose="02020603050405020304" pitchFamily="18" charset="0"/>
              </a:rPr>
              <a:t>1986</a:t>
            </a:r>
          </a:p>
          <a:p>
            <a:endParaRPr lang="en-US" sz="1100" b="1" dirty="0">
              <a:latin typeface="Times New Roman" panose="02020603050405020304" pitchFamily="18" charset="0"/>
              <a:cs typeface="Times New Roman" panose="02020603050405020304" pitchFamily="18" charset="0"/>
            </a:endParaRPr>
          </a:p>
          <a:p>
            <a:endParaRPr lang="en-US" sz="1100" b="1"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1991</a:t>
            </a:r>
          </a:p>
          <a:p>
            <a:endParaRPr lang="en-US" sz="1100" b="1" dirty="0">
              <a:latin typeface="Times New Roman" panose="02020603050405020304" pitchFamily="18" charset="0"/>
              <a:cs typeface="Times New Roman" panose="02020603050405020304" pitchFamily="18" charset="0"/>
            </a:endParaRPr>
          </a:p>
          <a:p>
            <a:endParaRPr lang="en-US" sz="1100" b="1"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1996</a:t>
            </a:r>
          </a:p>
          <a:p>
            <a:endParaRPr lang="en-US" sz="1100" b="1" dirty="0">
              <a:latin typeface="Times New Roman" panose="02020603050405020304" pitchFamily="18" charset="0"/>
              <a:cs typeface="Times New Roman" panose="02020603050405020304" pitchFamily="18" charset="0"/>
            </a:endParaRPr>
          </a:p>
          <a:p>
            <a:endParaRPr lang="en-US" sz="1100" b="1"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2001</a:t>
            </a:r>
          </a:p>
          <a:p>
            <a:endParaRPr lang="en-US" sz="1100" b="1" dirty="0">
              <a:latin typeface="Times New Roman" panose="02020603050405020304" pitchFamily="18" charset="0"/>
              <a:cs typeface="Times New Roman" panose="02020603050405020304" pitchFamily="18" charset="0"/>
            </a:endParaRPr>
          </a:p>
          <a:p>
            <a:endParaRPr lang="en-US" sz="1100" b="1"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2006</a:t>
            </a:r>
          </a:p>
          <a:p>
            <a:endParaRPr lang="en-US" sz="1100" b="1" dirty="0">
              <a:latin typeface="Times New Roman" panose="02020603050405020304" pitchFamily="18" charset="0"/>
              <a:cs typeface="Times New Roman" panose="02020603050405020304" pitchFamily="18" charset="0"/>
            </a:endParaRPr>
          </a:p>
          <a:p>
            <a:endParaRPr lang="en-US" sz="1100" b="1"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2011</a:t>
            </a:r>
          </a:p>
          <a:p>
            <a:endParaRPr lang="en-US" sz="1100" b="1"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2015</a:t>
            </a:r>
          </a:p>
        </p:txBody>
      </p:sp>
      <p:sp>
        <p:nvSpPr>
          <p:cNvPr id="76" name="TextBox 75"/>
          <p:cNvSpPr txBox="1"/>
          <p:nvPr/>
        </p:nvSpPr>
        <p:spPr>
          <a:xfrm rot="16200000">
            <a:off x="2234779" y="4778505"/>
            <a:ext cx="466794" cy="3139321"/>
          </a:xfrm>
          <a:prstGeom prst="rect">
            <a:avLst/>
          </a:prstGeom>
          <a:solidFill>
            <a:schemeClr val="bg1"/>
          </a:solidFill>
        </p:spPr>
        <p:txBody>
          <a:bodyPr wrap="none" rtlCol="0">
            <a:spAutoFit/>
          </a:bodyPr>
          <a:lstStyle/>
          <a:p>
            <a:r>
              <a:rPr lang="en-US" sz="1100" b="1" dirty="0">
                <a:latin typeface="Times New Roman" panose="02020603050405020304" pitchFamily="18" charset="0"/>
                <a:cs typeface="Times New Roman" panose="02020603050405020304" pitchFamily="18" charset="0"/>
              </a:rPr>
              <a:t>1986</a:t>
            </a:r>
          </a:p>
          <a:p>
            <a:endParaRPr lang="en-US" sz="1100" b="1" dirty="0">
              <a:latin typeface="Times New Roman" panose="02020603050405020304" pitchFamily="18" charset="0"/>
              <a:cs typeface="Times New Roman" panose="02020603050405020304" pitchFamily="18" charset="0"/>
            </a:endParaRPr>
          </a:p>
          <a:p>
            <a:endParaRPr lang="en-US" sz="1100" b="1"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1991</a:t>
            </a:r>
          </a:p>
          <a:p>
            <a:endParaRPr lang="en-US" sz="1100" b="1" dirty="0">
              <a:latin typeface="Times New Roman" panose="02020603050405020304" pitchFamily="18" charset="0"/>
              <a:cs typeface="Times New Roman" panose="02020603050405020304" pitchFamily="18" charset="0"/>
            </a:endParaRPr>
          </a:p>
          <a:p>
            <a:endParaRPr lang="en-US" sz="1100" b="1"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1996</a:t>
            </a:r>
          </a:p>
          <a:p>
            <a:endParaRPr lang="en-US" sz="1100" b="1" dirty="0">
              <a:latin typeface="Times New Roman" panose="02020603050405020304" pitchFamily="18" charset="0"/>
              <a:cs typeface="Times New Roman" panose="02020603050405020304" pitchFamily="18" charset="0"/>
            </a:endParaRPr>
          </a:p>
          <a:p>
            <a:endParaRPr lang="en-US" sz="1100" b="1"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2001</a:t>
            </a:r>
          </a:p>
          <a:p>
            <a:endParaRPr lang="en-US" sz="1100" b="1" dirty="0">
              <a:latin typeface="Times New Roman" panose="02020603050405020304" pitchFamily="18" charset="0"/>
              <a:cs typeface="Times New Roman" panose="02020603050405020304" pitchFamily="18" charset="0"/>
            </a:endParaRPr>
          </a:p>
          <a:p>
            <a:endParaRPr lang="en-US" sz="1100" b="1"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2006</a:t>
            </a:r>
          </a:p>
          <a:p>
            <a:endParaRPr lang="en-US" sz="1100" b="1" dirty="0">
              <a:latin typeface="Times New Roman" panose="02020603050405020304" pitchFamily="18" charset="0"/>
              <a:cs typeface="Times New Roman" panose="02020603050405020304" pitchFamily="18" charset="0"/>
            </a:endParaRPr>
          </a:p>
          <a:p>
            <a:endParaRPr lang="en-US" sz="1100" b="1"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2011</a:t>
            </a:r>
          </a:p>
          <a:p>
            <a:endParaRPr lang="en-US" sz="1100" b="1"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2015</a:t>
            </a:r>
          </a:p>
        </p:txBody>
      </p:sp>
      <p:sp>
        <p:nvSpPr>
          <p:cNvPr id="77" name="TextBox 76"/>
          <p:cNvSpPr txBox="1"/>
          <p:nvPr/>
        </p:nvSpPr>
        <p:spPr>
          <a:xfrm rot="16200000">
            <a:off x="10322320" y="4777408"/>
            <a:ext cx="466794" cy="3139321"/>
          </a:xfrm>
          <a:prstGeom prst="rect">
            <a:avLst/>
          </a:prstGeom>
          <a:solidFill>
            <a:schemeClr val="bg1"/>
          </a:solidFill>
        </p:spPr>
        <p:txBody>
          <a:bodyPr wrap="none" rtlCol="0">
            <a:spAutoFit/>
          </a:bodyPr>
          <a:lstStyle/>
          <a:p>
            <a:r>
              <a:rPr lang="en-US" sz="1100" b="1" dirty="0">
                <a:latin typeface="Times New Roman" panose="02020603050405020304" pitchFamily="18" charset="0"/>
                <a:cs typeface="Times New Roman" panose="02020603050405020304" pitchFamily="18" charset="0"/>
              </a:rPr>
              <a:t>1986</a:t>
            </a:r>
          </a:p>
          <a:p>
            <a:endParaRPr lang="en-US" sz="1100" b="1" dirty="0">
              <a:latin typeface="Times New Roman" panose="02020603050405020304" pitchFamily="18" charset="0"/>
              <a:cs typeface="Times New Roman" panose="02020603050405020304" pitchFamily="18" charset="0"/>
            </a:endParaRPr>
          </a:p>
          <a:p>
            <a:endParaRPr lang="en-US" sz="1100" b="1"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1991</a:t>
            </a:r>
          </a:p>
          <a:p>
            <a:endParaRPr lang="en-US" sz="1100" b="1" dirty="0">
              <a:latin typeface="Times New Roman" panose="02020603050405020304" pitchFamily="18" charset="0"/>
              <a:cs typeface="Times New Roman" panose="02020603050405020304" pitchFamily="18" charset="0"/>
            </a:endParaRPr>
          </a:p>
          <a:p>
            <a:endParaRPr lang="en-US" sz="1100" b="1"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1996</a:t>
            </a:r>
          </a:p>
          <a:p>
            <a:endParaRPr lang="en-US" sz="1100" b="1" dirty="0">
              <a:latin typeface="Times New Roman" panose="02020603050405020304" pitchFamily="18" charset="0"/>
              <a:cs typeface="Times New Roman" panose="02020603050405020304" pitchFamily="18" charset="0"/>
            </a:endParaRPr>
          </a:p>
          <a:p>
            <a:endParaRPr lang="en-US" sz="1100" b="1"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2001</a:t>
            </a:r>
          </a:p>
          <a:p>
            <a:endParaRPr lang="en-US" sz="1100" b="1" dirty="0">
              <a:latin typeface="Times New Roman" panose="02020603050405020304" pitchFamily="18" charset="0"/>
              <a:cs typeface="Times New Roman" panose="02020603050405020304" pitchFamily="18" charset="0"/>
            </a:endParaRPr>
          </a:p>
          <a:p>
            <a:endParaRPr lang="en-US" sz="1100" b="1"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2006</a:t>
            </a:r>
          </a:p>
          <a:p>
            <a:endParaRPr lang="en-US" sz="1100" b="1" dirty="0">
              <a:latin typeface="Times New Roman" panose="02020603050405020304" pitchFamily="18" charset="0"/>
              <a:cs typeface="Times New Roman" panose="02020603050405020304" pitchFamily="18" charset="0"/>
            </a:endParaRPr>
          </a:p>
          <a:p>
            <a:endParaRPr lang="en-US" sz="1100" b="1"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2011</a:t>
            </a:r>
          </a:p>
          <a:p>
            <a:endParaRPr lang="en-US" sz="1100" b="1"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2015</a:t>
            </a:r>
          </a:p>
        </p:txBody>
      </p:sp>
      <p:sp>
        <p:nvSpPr>
          <p:cNvPr id="2" name="Rectangle 1"/>
          <p:cNvSpPr/>
          <p:nvPr/>
        </p:nvSpPr>
        <p:spPr>
          <a:xfrm>
            <a:off x="8093073" y="192695"/>
            <a:ext cx="4027487" cy="2893100"/>
          </a:xfrm>
          <a:prstGeom prst="rect">
            <a:avLst/>
          </a:prstGeom>
        </p:spPr>
        <p:txBody>
          <a:bodyPr wrap="square">
            <a:spAutoFit/>
          </a:bodyPr>
          <a:lstStyle/>
          <a:p>
            <a:pPr algn="just"/>
            <a:r>
              <a:rPr lang="en-US" sz="1400" b="1" dirty="0">
                <a:latin typeface="Times New Roman" panose="02020603050405020304" pitchFamily="18" charset="0"/>
                <a:cs typeface="Times New Roman" panose="02020603050405020304" pitchFamily="18" charset="0"/>
              </a:rPr>
              <a:t>SUPPLEMENTARY FIGURE S3: Annual publication rates of articles in different fields over three decades (1986 through 2015) </a:t>
            </a:r>
            <a:r>
              <a:rPr lang="en-US" sz="1400" dirty="0">
                <a:latin typeface="Times New Roman" panose="02020603050405020304" pitchFamily="18" charset="0"/>
                <a:cs typeface="Times New Roman" panose="02020603050405020304" pitchFamily="18" charset="0"/>
              </a:rPr>
              <a:t>(A) Annual publication rate of published articles concerning plant biology and plant stress research. (B) Annual publication rate of articles published in different areas of plant stress research, namely, agronomy, ecology and forestry. (C) Annual publication rate of agronomy articles concerning biotic and abiotic stress. (D) Annual publication rate of ecology articles concerning biotic and abiotic stress. (E) Annual publication rate of forestry articles concerning biotic and abiotic stress. </a:t>
            </a:r>
          </a:p>
        </p:txBody>
      </p:sp>
      <p:pic>
        <p:nvPicPr>
          <p:cNvPr id="13" name="Picture 2"/>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9074" t="1157" r="4362" b="32753"/>
          <a:stretch/>
        </p:blipFill>
        <p:spPr bwMode="auto">
          <a:xfrm>
            <a:off x="408703" y="267408"/>
            <a:ext cx="3560565" cy="2718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3" name="TextBox 42"/>
          <p:cNvSpPr txBox="1"/>
          <p:nvPr/>
        </p:nvSpPr>
        <p:spPr>
          <a:xfrm rot="16200000">
            <a:off x="2201863" y="1606264"/>
            <a:ext cx="466794" cy="3139321"/>
          </a:xfrm>
          <a:prstGeom prst="rect">
            <a:avLst/>
          </a:prstGeom>
          <a:solidFill>
            <a:schemeClr val="bg1"/>
          </a:solidFill>
        </p:spPr>
        <p:txBody>
          <a:bodyPr wrap="none" rtlCol="0">
            <a:spAutoFit/>
          </a:bodyPr>
          <a:lstStyle/>
          <a:p>
            <a:r>
              <a:rPr lang="en-US" sz="1100" b="1" dirty="0">
                <a:latin typeface="Times New Roman" panose="02020603050405020304" pitchFamily="18" charset="0"/>
                <a:cs typeface="Times New Roman" panose="02020603050405020304" pitchFamily="18" charset="0"/>
              </a:rPr>
              <a:t>1986</a:t>
            </a:r>
          </a:p>
          <a:p>
            <a:endParaRPr lang="en-US" sz="1100" b="1" dirty="0">
              <a:latin typeface="Times New Roman" panose="02020603050405020304" pitchFamily="18" charset="0"/>
              <a:cs typeface="Times New Roman" panose="02020603050405020304" pitchFamily="18" charset="0"/>
            </a:endParaRPr>
          </a:p>
          <a:p>
            <a:endParaRPr lang="en-US" sz="1100" b="1"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1991</a:t>
            </a:r>
          </a:p>
          <a:p>
            <a:endParaRPr lang="en-US" sz="1100" b="1" dirty="0">
              <a:latin typeface="Times New Roman" panose="02020603050405020304" pitchFamily="18" charset="0"/>
              <a:cs typeface="Times New Roman" panose="02020603050405020304" pitchFamily="18" charset="0"/>
            </a:endParaRPr>
          </a:p>
          <a:p>
            <a:endParaRPr lang="en-US" sz="1100" b="1"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1996</a:t>
            </a:r>
          </a:p>
          <a:p>
            <a:endParaRPr lang="en-US" sz="1100" b="1" dirty="0">
              <a:latin typeface="Times New Roman" panose="02020603050405020304" pitchFamily="18" charset="0"/>
              <a:cs typeface="Times New Roman" panose="02020603050405020304" pitchFamily="18" charset="0"/>
            </a:endParaRPr>
          </a:p>
          <a:p>
            <a:endParaRPr lang="en-US" sz="1100" b="1"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2001</a:t>
            </a:r>
          </a:p>
          <a:p>
            <a:endParaRPr lang="en-US" sz="1100" b="1" dirty="0">
              <a:latin typeface="Times New Roman" panose="02020603050405020304" pitchFamily="18" charset="0"/>
              <a:cs typeface="Times New Roman" panose="02020603050405020304" pitchFamily="18" charset="0"/>
            </a:endParaRPr>
          </a:p>
          <a:p>
            <a:endParaRPr lang="en-US" sz="1100" b="1"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2006</a:t>
            </a:r>
          </a:p>
          <a:p>
            <a:endParaRPr lang="en-US" sz="1100" b="1" dirty="0">
              <a:latin typeface="Times New Roman" panose="02020603050405020304" pitchFamily="18" charset="0"/>
              <a:cs typeface="Times New Roman" panose="02020603050405020304" pitchFamily="18" charset="0"/>
            </a:endParaRPr>
          </a:p>
          <a:p>
            <a:endParaRPr lang="en-US" sz="1100" b="1"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2011</a:t>
            </a:r>
          </a:p>
          <a:p>
            <a:endParaRPr lang="en-US" sz="1100" b="1"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2015</a:t>
            </a:r>
          </a:p>
        </p:txBody>
      </p:sp>
      <p:pic>
        <p:nvPicPr>
          <p:cNvPr id="60"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76399" y="4029038"/>
            <a:ext cx="1646406" cy="2443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 name="Rectangle 33"/>
          <p:cNvSpPr/>
          <p:nvPr/>
        </p:nvSpPr>
        <p:spPr>
          <a:xfrm>
            <a:off x="989012" y="3792171"/>
            <a:ext cx="1455311" cy="13427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5017423" y="3780624"/>
            <a:ext cx="1455311" cy="13427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a:off x="9087066" y="3769684"/>
            <a:ext cx="1455311" cy="13427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a:off x="1812386" y="3535629"/>
            <a:ext cx="1232069" cy="369332"/>
          </a:xfrm>
          <a:prstGeom prst="rect">
            <a:avLst/>
          </a:prstGeom>
          <a:ln w="12700">
            <a:noFill/>
          </a:ln>
        </p:spPr>
        <p:txBody>
          <a:bodyPr wrap="none" anchor="ctr">
            <a:spAutoFit/>
          </a:bodyPr>
          <a:lstStyle/>
          <a:p>
            <a:r>
              <a:rPr lang="en-US" sz="1800" b="1" dirty="0">
                <a:latin typeface="Times New Roman" panose="02020603050405020304" pitchFamily="18" charset="0"/>
                <a:cs typeface="Times New Roman" panose="02020603050405020304" pitchFamily="18" charset="0"/>
              </a:rPr>
              <a:t>Agronomy</a:t>
            </a:r>
            <a:endParaRPr lang="en-GB" sz="1800" b="1" dirty="0"/>
          </a:p>
        </p:txBody>
      </p:sp>
      <p:sp>
        <p:nvSpPr>
          <p:cNvPr id="64" name="Rectangle 63"/>
          <p:cNvSpPr/>
          <p:nvPr/>
        </p:nvSpPr>
        <p:spPr>
          <a:xfrm>
            <a:off x="5980731" y="3524514"/>
            <a:ext cx="966931" cy="369332"/>
          </a:xfrm>
          <a:prstGeom prst="rect">
            <a:avLst/>
          </a:prstGeom>
          <a:ln w="12700">
            <a:noFill/>
          </a:ln>
        </p:spPr>
        <p:txBody>
          <a:bodyPr wrap="none" anchor="ctr">
            <a:spAutoFit/>
          </a:bodyPr>
          <a:lstStyle/>
          <a:p>
            <a:r>
              <a:rPr lang="en-US" sz="1800" b="1" dirty="0">
                <a:latin typeface="Times New Roman" panose="02020603050405020304" pitchFamily="18" charset="0"/>
                <a:cs typeface="Times New Roman" panose="02020603050405020304" pitchFamily="18" charset="0"/>
              </a:rPr>
              <a:t>Ecology</a:t>
            </a:r>
            <a:endParaRPr lang="en-GB" sz="1800" b="1" dirty="0"/>
          </a:p>
        </p:txBody>
      </p:sp>
      <p:sp>
        <p:nvSpPr>
          <p:cNvPr id="65" name="Rectangle 64"/>
          <p:cNvSpPr/>
          <p:nvPr/>
        </p:nvSpPr>
        <p:spPr>
          <a:xfrm>
            <a:off x="10010471" y="3524701"/>
            <a:ext cx="1026884" cy="369332"/>
          </a:xfrm>
          <a:prstGeom prst="rect">
            <a:avLst/>
          </a:prstGeom>
          <a:ln w="12700">
            <a:noFill/>
          </a:ln>
        </p:spPr>
        <p:txBody>
          <a:bodyPr wrap="none" anchor="ctr">
            <a:spAutoFit/>
          </a:bodyPr>
          <a:lstStyle/>
          <a:p>
            <a:r>
              <a:rPr lang="en-US" sz="1800" b="1" dirty="0">
                <a:latin typeface="Times New Roman" panose="02020603050405020304" pitchFamily="18" charset="0"/>
                <a:cs typeface="Times New Roman" panose="02020603050405020304" pitchFamily="18" charset="0"/>
              </a:rPr>
              <a:t>Forestry</a:t>
            </a:r>
            <a:endParaRPr lang="en-GB" sz="1800" b="1" dirty="0"/>
          </a:p>
        </p:txBody>
      </p:sp>
      <p:pic>
        <p:nvPicPr>
          <p:cNvPr id="66"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000171" y="4033386"/>
            <a:ext cx="1646406" cy="2443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7"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060526" y="4033386"/>
            <a:ext cx="1646406" cy="2443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9" name="TextBox 38"/>
          <p:cNvSpPr txBox="1"/>
          <p:nvPr/>
        </p:nvSpPr>
        <p:spPr>
          <a:xfrm rot="16200000">
            <a:off x="-634974" y="1508626"/>
            <a:ext cx="1876924" cy="338554"/>
          </a:xfrm>
          <a:prstGeom prst="rect">
            <a:avLst/>
          </a:prstGeom>
          <a:noFill/>
        </p:spPr>
        <p:txBody>
          <a:bodyPr wrap="none" rtlCol="0" anchor="ctr">
            <a:spAutoFit/>
          </a:bodyPr>
          <a:lstStyle/>
          <a:p>
            <a:r>
              <a:rPr lang="en-US" sz="1600" b="1" dirty="0">
                <a:latin typeface="Times New Roman"/>
              </a:rPr>
              <a:t>Number of articles </a:t>
            </a:r>
            <a:endParaRPr lang="en-US" sz="1600" b="1" dirty="0"/>
          </a:p>
        </p:txBody>
      </p:sp>
      <p:sp>
        <p:nvSpPr>
          <p:cNvPr id="49" name="TextBox 48"/>
          <p:cNvSpPr txBox="1"/>
          <p:nvPr/>
        </p:nvSpPr>
        <p:spPr>
          <a:xfrm>
            <a:off x="6152222" y="6441305"/>
            <a:ext cx="594715" cy="338554"/>
          </a:xfrm>
          <a:prstGeom prst="rect">
            <a:avLst/>
          </a:prstGeom>
          <a:noFill/>
        </p:spPr>
        <p:txBody>
          <a:bodyPr wrap="none" rtlCol="0">
            <a:spAutoFit/>
          </a:bodyPr>
          <a:lstStyle/>
          <a:p>
            <a:r>
              <a:rPr lang="en-US" sz="1600" b="1" dirty="0">
                <a:latin typeface="Times New Roman" panose="02020603050405020304" pitchFamily="18" charset="0"/>
                <a:cs typeface="Times New Roman" panose="02020603050405020304" pitchFamily="18" charset="0"/>
              </a:rPr>
              <a:t>Year</a:t>
            </a:r>
          </a:p>
        </p:txBody>
      </p:sp>
      <p:sp>
        <p:nvSpPr>
          <p:cNvPr id="52" name="TextBox 51"/>
          <p:cNvSpPr txBox="1"/>
          <p:nvPr/>
        </p:nvSpPr>
        <p:spPr>
          <a:xfrm>
            <a:off x="2108495" y="6443246"/>
            <a:ext cx="594715" cy="338554"/>
          </a:xfrm>
          <a:prstGeom prst="rect">
            <a:avLst/>
          </a:prstGeom>
          <a:noFill/>
        </p:spPr>
        <p:txBody>
          <a:bodyPr wrap="none" rtlCol="0">
            <a:spAutoFit/>
          </a:bodyPr>
          <a:lstStyle/>
          <a:p>
            <a:r>
              <a:rPr lang="en-US" sz="1600" b="1" dirty="0">
                <a:latin typeface="Times New Roman" panose="02020603050405020304" pitchFamily="18" charset="0"/>
                <a:cs typeface="Times New Roman" panose="02020603050405020304" pitchFamily="18" charset="0"/>
              </a:rPr>
              <a:t>Year</a:t>
            </a:r>
          </a:p>
        </p:txBody>
      </p:sp>
      <p:sp>
        <p:nvSpPr>
          <p:cNvPr id="54" name="TextBox 53"/>
          <p:cNvSpPr txBox="1"/>
          <p:nvPr/>
        </p:nvSpPr>
        <p:spPr>
          <a:xfrm>
            <a:off x="10203987" y="6442824"/>
            <a:ext cx="594715" cy="338554"/>
          </a:xfrm>
          <a:prstGeom prst="rect">
            <a:avLst/>
          </a:prstGeom>
          <a:noFill/>
        </p:spPr>
        <p:txBody>
          <a:bodyPr wrap="none" rtlCol="0">
            <a:spAutoFit/>
          </a:bodyPr>
          <a:lstStyle/>
          <a:p>
            <a:r>
              <a:rPr lang="en-US" sz="1600" b="1" dirty="0">
                <a:latin typeface="Times New Roman" panose="02020603050405020304" pitchFamily="18" charset="0"/>
                <a:cs typeface="Times New Roman" panose="02020603050405020304" pitchFamily="18" charset="0"/>
              </a:rPr>
              <a:t>Year</a:t>
            </a:r>
          </a:p>
        </p:txBody>
      </p:sp>
      <p:pic>
        <p:nvPicPr>
          <p:cNvPr id="1307" name="Picture 283"/>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8900" r="4536" b="33202"/>
          <a:stretch/>
        </p:blipFill>
        <p:spPr bwMode="auto">
          <a:xfrm>
            <a:off x="408703" y="194974"/>
            <a:ext cx="3560566" cy="2747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7892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ChangeArrowheads="1"/>
          </p:cNvSpPr>
          <p:nvPr/>
        </p:nvSpPr>
        <p:spPr bwMode="auto">
          <a:xfrm>
            <a:off x="2025123" y="1135589"/>
            <a:ext cx="3134472" cy="685267"/>
          </a:xfrm>
          <a:prstGeom prst="rect">
            <a:avLst/>
          </a:prstGeom>
          <a:solidFill>
            <a:schemeClr val="bg1"/>
          </a:solidFill>
          <a:ln w="9525">
            <a:noFill/>
            <a:miter lim="800000"/>
            <a:headEnd/>
            <a:tailEnd/>
          </a:ln>
          <a:effectLst/>
        </p:spPr>
        <p:txBody>
          <a:bodyPr anchor="ctr"/>
          <a:lstStyle/>
          <a:p>
            <a:pPr algn="ctr">
              <a:defRPr/>
            </a:pPr>
            <a:endParaRPr lang="en-US" sz="1400">
              <a:ln>
                <a:solidFill>
                  <a:schemeClr val="tx1"/>
                </a:solidFill>
              </a:ln>
              <a:noFill/>
            </a:endParaRPr>
          </a:p>
        </p:txBody>
      </p:sp>
      <p:sp>
        <p:nvSpPr>
          <p:cNvPr id="3077" name="TextBox 10"/>
          <p:cNvSpPr txBox="1">
            <a:spLocks noChangeArrowheads="1"/>
          </p:cNvSpPr>
          <p:nvPr/>
        </p:nvSpPr>
        <p:spPr bwMode="auto">
          <a:xfrm>
            <a:off x="2025125" y="1160928"/>
            <a:ext cx="334045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r>
              <a:rPr lang="en-US" altLang="en-US" sz="1400" b="1" dirty="0">
                <a:latin typeface="Times New Roman" panose="02020603050405020304" pitchFamily="18" charset="0"/>
                <a:cs typeface="Times New Roman" panose="02020603050405020304" pitchFamily="18" charset="0"/>
              </a:rPr>
              <a:t>Top seven companies who filed patents </a:t>
            </a:r>
          </a:p>
          <a:p>
            <a:pPr algn="ctr"/>
            <a:r>
              <a:rPr lang="en-US" altLang="en-US" sz="1400" dirty="0">
                <a:latin typeface="Times New Roman" panose="02020603050405020304" pitchFamily="18" charset="0"/>
                <a:cs typeface="Times New Roman" panose="02020603050405020304" pitchFamily="18" charset="0"/>
              </a:rPr>
              <a:t>(</a:t>
            </a:r>
            <a:r>
              <a:rPr lang="en-US" sz="1400" dirty="0">
                <a:latin typeface="Times New Roman" panose="02020603050405020304" pitchFamily="18" charset="0"/>
                <a:cs typeface="Times New Roman" panose="02020603050405020304" pitchFamily="18" charset="0"/>
              </a:rPr>
              <a:t>Monsanto, DuPont, Syngenta, Bayer CropScience, Limagrain, Dow AgroSciences and BASF Plant Science</a:t>
            </a:r>
            <a:r>
              <a:rPr lang="en-US" altLang="en-US" sz="1400" dirty="0">
                <a:latin typeface="Times New Roman" panose="02020603050405020304" pitchFamily="18" charset="0"/>
                <a:cs typeface="Times New Roman" panose="02020603050405020304" pitchFamily="18" charset="0"/>
              </a:rPr>
              <a:t>)</a:t>
            </a:r>
            <a:r>
              <a:rPr lang="en-US" altLang="en-US" sz="1400" b="1" dirty="0">
                <a:latin typeface="Times New Roman" panose="02020603050405020304" pitchFamily="18" charset="0"/>
                <a:cs typeface="Times New Roman" panose="02020603050405020304" pitchFamily="18" charset="0"/>
              </a:rPr>
              <a:t> </a:t>
            </a:r>
          </a:p>
        </p:txBody>
      </p:sp>
      <p:cxnSp>
        <p:nvCxnSpPr>
          <p:cNvPr id="12" name="Straight Arrow Connector 11"/>
          <p:cNvCxnSpPr>
            <a:cxnSpLocks noChangeShapeType="1"/>
          </p:cNvCxnSpPr>
          <p:nvPr/>
        </p:nvCxnSpPr>
        <p:spPr bwMode="auto">
          <a:xfrm>
            <a:off x="3597781" y="2311334"/>
            <a:ext cx="12826" cy="486718"/>
          </a:xfrm>
          <a:prstGeom prst="straightConnector1">
            <a:avLst/>
          </a:prstGeom>
          <a:noFill/>
          <a:ln w="25400">
            <a:solidFill>
              <a:srgbClr val="000000"/>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3" name="Straight Arrow Connector 12"/>
          <p:cNvCxnSpPr>
            <a:cxnSpLocks noChangeShapeType="1"/>
            <a:endCxn id="3082" idx="0"/>
          </p:cNvCxnSpPr>
          <p:nvPr/>
        </p:nvCxnSpPr>
        <p:spPr bwMode="auto">
          <a:xfrm flipH="1">
            <a:off x="2593088" y="3068537"/>
            <a:ext cx="952433" cy="492677"/>
          </a:xfrm>
          <a:prstGeom prst="straightConnector1">
            <a:avLst/>
          </a:prstGeom>
          <a:noFill/>
          <a:ln w="25400">
            <a:solidFill>
              <a:srgbClr val="000000"/>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080" name="TextBox 17"/>
          <p:cNvSpPr txBox="1">
            <a:spLocks noChangeArrowheads="1"/>
          </p:cNvSpPr>
          <p:nvPr/>
        </p:nvSpPr>
        <p:spPr bwMode="auto">
          <a:xfrm>
            <a:off x="2093811" y="4429780"/>
            <a:ext cx="96735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r>
              <a:rPr lang="en-US" altLang="en-US" sz="1400" b="1" i="1" dirty="0">
                <a:latin typeface="Times New Roman" panose="02020603050405020304" pitchFamily="18" charset="0"/>
                <a:cs typeface="Times New Roman" panose="02020603050405020304" pitchFamily="18" charset="0"/>
              </a:rPr>
              <a:t>7 types of seed</a:t>
            </a:r>
          </a:p>
        </p:txBody>
      </p:sp>
      <p:sp>
        <p:nvSpPr>
          <p:cNvPr id="3081" name="TextBox 18"/>
          <p:cNvSpPr txBox="1">
            <a:spLocks noChangeArrowheads="1"/>
          </p:cNvSpPr>
          <p:nvPr/>
        </p:nvSpPr>
        <p:spPr bwMode="auto">
          <a:xfrm>
            <a:off x="2577490" y="2745493"/>
            <a:ext cx="282160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US" altLang="en-US" sz="1400" dirty="0">
                <a:latin typeface="Times New Roman" panose="02020603050405020304" pitchFamily="18" charset="0"/>
                <a:cs typeface="Times New Roman" panose="02020603050405020304" pitchFamily="18" charset="0"/>
              </a:rPr>
              <a:t>Manual survey of company websites</a:t>
            </a:r>
          </a:p>
        </p:txBody>
      </p:sp>
      <p:sp>
        <p:nvSpPr>
          <p:cNvPr id="3082" name="TextBox 23"/>
          <p:cNvSpPr txBox="1">
            <a:spLocks noChangeArrowheads="1"/>
          </p:cNvSpPr>
          <p:nvPr/>
        </p:nvSpPr>
        <p:spPr bwMode="auto">
          <a:xfrm>
            <a:off x="1459027" y="3561214"/>
            <a:ext cx="226812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r>
              <a:rPr lang="en-US" altLang="en-US" sz="1400" b="1" dirty="0">
                <a:latin typeface="Times New Roman" panose="02020603050405020304" pitchFamily="18" charset="0"/>
                <a:cs typeface="Times New Roman" panose="02020603050405020304" pitchFamily="18" charset="0"/>
              </a:rPr>
              <a:t>Tolerance of abiotic factors</a:t>
            </a:r>
          </a:p>
        </p:txBody>
      </p:sp>
      <p:sp>
        <p:nvSpPr>
          <p:cNvPr id="3083" name="TextBox 24"/>
          <p:cNvSpPr txBox="1">
            <a:spLocks noChangeArrowheads="1"/>
          </p:cNvSpPr>
          <p:nvPr/>
        </p:nvSpPr>
        <p:spPr bwMode="auto">
          <a:xfrm>
            <a:off x="3839859" y="3561213"/>
            <a:ext cx="217835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r>
              <a:rPr lang="en-US" altLang="en-US" sz="1400" b="1" dirty="0">
                <a:latin typeface="Times New Roman" panose="02020603050405020304" pitchFamily="18" charset="0"/>
                <a:cs typeface="Times New Roman" panose="02020603050405020304" pitchFamily="18" charset="0"/>
              </a:rPr>
              <a:t>Tolerance of biotic factors</a:t>
            </a:r>
          </a:p>
        </p:txBody>
      </p:sp>
      <p:sp>
        <p:nvSpPr>
          <p:cNvPr id="3085" name="TextBox 26"/>
          <p:cNvSpPr txBox="1">
            <a:spLocks noChangeArrowheads="1"/>
          </p:cNvSpPr>
          <p:nvPr/>
        </p:nvSpPr>
        <p:spPr bwMode="auto">
          <a:xfrm>
            <a:off x="4073680" y="4429780"/>
            <a:ext cx="106427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r>
              <a:rPr lang="en-US" altLang="en-US" sz="1400" b="1" i="1" dirty="0">
                <a:latin typeface="Times New Roman" panose="02020603050405020304" pitchFamily="18" charset="0"/>
                <a:cs typeface="Times New Roman" panose="02020603050405020304" pitchFamily="18" charset="0"/>
              </a:rPr>
              <a:t>96 types of seed</a:t>
            </a:r>
          </a:p>
        </p:txBody>
      </p:sp>
      <p:cxnSp>
        <p:nvCxnSpPr>
          <p:cNvPr id="31" name="Straight Arrow Connector 30"/>
          <p:cNvCxnSpPr>
            <a:cxnSpLocks noChangeShapeType="1"/>
          </p:cNvCxnSpPr>
          <p:nvPr/>
        </p:nvCxnSpPr>
        <p:spPr bwMode="auto">
          <a:xfrm>
            <a:off x="3631351" y="3053269"/>
            <a:ext cx="980883" cy="498418"/>
          </a:xfrm>
          <a:prstGeom prst="straightConnector1">
            <a:avLst/>
          </a:prstGeom>
          <a:noFill/>
          <a:ln w="25400">
            <a:solidFill>
              <a:srgbClr val="000000"/>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34" name="Straight Arrow Connector 33"/>
          <p:cNvCxnSpPr>
            <a:cxnSpLocks noChangeShapeType="1"/>
          </p:cNvCxnSpPr>
          <p:nvPr/>
        </p:nvCxnSpPr>
        <p:spPr bwMode="auto">
          <a:xfrm>
            <a:off x="2577490" y="3871538"/>
            <a:ext cx="12826" cy="486718"/>
          </a:xfrm>
          <a:prstGeom prst="straightConnector1">
            <a:avLst/>
          </a:prstGeom>
          <a:noFill/>
          <a:ln w="25400">
            <a:solidFill>
              <a:srgbClr val="000000"/>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35" name="Straight Arrow Connector 34"/>
          <p:cNvCxnSpPr>
            <a:cxnSpLocks noChangeShapeType="1"/>
          </p:cNvCxnSpPr>
          <p:nvPr/>
        </p:nvCxnSpPr>
        <p:spPr bwMode="auto">
          <a:xfrm>
            <a:off x="4599407" y="3871538"/>
            <a:ext cx="12826" cy="486718"/>
          </a:xfrm>
          <a:prstGeom prst="straightConnector1">
            <a:avLst/>
          </a:prstGeom>
          <a:noFill/>
          <a:ln w="25400">
            <a:solidFill>
              <a:srgbClr val="000000"/>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5" name="Rectangle 14"/>
          <p:cNvSpPr/>
          <p:nvPr/>
        </p:nvSpPr>
        <p:spPr>
          <a:xfrm>
            <a:off x="684212" y="457199"/>
            <a:ext cx="8839200" cy="307777"/>
          </a:xfrm>
          <a:prstGeom prst="rect">
            <a:avLst/>
          </a:prstGeom>
        </p:spPr>
        <p:txBody>
          <a:bodyPr wrap="square">
            <a:spAutoFit/>
          </a:bodyPr>
          <a:lstStyle/>
          <a:p>
            <a:r>
              <a:rPr lang="en-US" sz="1400" b="1" dirty="0">
                <a:latin typeface="Times New Roman" panose="02020603050405020304" pitchFamily="18" charset="0"/>
                <a:cs typeface="Times New Roman" panose="02020603050405020304" pitchFamily="18" charset="0"/>
              </a:rPr>
              <a:t>SUPPLEMENTARY FIGURE S4: Analysis of the number of varieties of stress-tolerant seed marketed to farmers</a:t>
            </a:r>
          </a:p>
        </p:txBody>
      </p:sp>
    </p:spTree>
    <p:extLst>
      <p:ext uri="{BB962C8B-B14F-4D97-AF65-F5344CB8AC3E}">
        <p14:creationId xmlns:p14="http://schemas.microsoft.com/office/powerpoint/2010/main" val="607434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TitleName xmlns="f1ac3016-fbeb-46df-af3f-f1b6e38c419b">Presentation 1.PPTX</TitleName>
    <DocumentId xmlns="f1ac3016-fbeb-46df-af3f-f1b6e38c419b">Presentation 1.PPTX</DocumentId>
    <DocumentType xmlns="f1ac3016-fbeb-46df-af3f-f1b6e38c419b">Presentation</DocumentType>
    <FileFormat xmlns="f1ac3016-fbeb-46df-af3f-f1b6e38c419b">PPTX</FileFormat>
    <Checked_x0020_Out_x0020_To xmlns="f1ac3016-fbeb-46df-af3f-f1b6e38c419b">
      <UserInfo>
        <DisplayName/>
        <AccountId xsi:nil="true"/>
        <AccountType/>
      </UserInfo>
    </Checked_x0020_Out_x0020_To>
    <IsDeleted xmlns="f1ac3016-fbeb-46df-af3f-f1b6e38c419b">false</IsDeleted>
    <StageName xmlns="f1ac3016-fbeb-46df-af3f-f1b6e38c419b"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93D655ED0060C4AAC022E8E2257A357" ma:contentTypeVersion="7" ma:contentTypeDescription="Create a new document." ma:contentTypeScope="" ma:versionID="0796be3df34c51f6c7617158e464225a">
  <xsd:schema xmlns:xsd="http://www.w3.org/2001/XMLSchema" xmlns:p="http://schemas.microsoft.com/office/2006/metadata/properties" xmlns:ns2="f1ac3016-fbeb-46df-af3f-f1b6e38c419b" targetNamespace="http://schemas.microsoft.com/office/2006/metadata/properties" ma:root="true" ma:fieldsID="d5f39de5fea44875788416896280277c" ns2:_="">
    <xsd:import namespace="f1ac3016-fbeb-46df-af3f-f1b6e38c419b"/>
    <xsd:element name="properties">
      <xsd:complexType>
        <xsd:sequence>
          <xsd:element name="documentManagement">
            <xsd:complexType>
              <xsd:all>
                <xsd:element ref="ns2:DocumentType" minOccurs="0"/>
                <xsd:element ref="ns2:FileFormat" minOccurs="0"/>
                <xsd:element ref="ns2:DocumentId" minOccurs="0"/>
                <xsd:element ref="ns2:TitleName" minOccurs="0"/>
                <xsd:element ref="ns2:StageName" minOccurs="0"/>
                <xsd:element ref="ns2:IsDeleted" minOccurs="0"/>
                <xsd:element ref="ns2:Checked_x0020_Out_x0020_To" minOccurs="0"/>
              </xsd:all>
            </xsd:complexType>
          </xsd:element>
        </xsd:sequence>
      </xsd:complexType>
    </xsd:element>
  </xsd:schema>
  <xsd:schema xmlns:xsd="http://www.w3.org/2001/XMLSchema" xmlns:dms="http://schemas.microsoft.com/office/2006/documentManagement/types" targetNamespace="f1ac3016-fbeb-46df-af3f-f1b6e38c419b" elementFormDefault="qualified">
    <xsd:import namespace="http://schemas.microsoft.com/office/2006/documentManagement/types"/>
    <xsd:element name="DocumentType" ma:index="8" nillable="true" ma:displayName="DocumentType" ma:internalName="DocumentType">
      <xsd:simpleType>
        <xsd:restriction base="dms:Text"/>
      </xsd:simpleType>
    </xsd:element>
    <xsd:element name="FileFormat" ma:index="9" nillable="true" ma:displayName="FileFormat" ma:internalName="FileFormat">
      <xsd:simpleType>
        <xsd:restriction base="dms:Text"/>
      </xsd:simpleType>
    </xsd:element>
    <xsd:element name="DocumentId" ma:index="10" nillable="true" ma:displayName="DocumentId" ma:internalName="DocumentId">
      <xsd:simpleType>
        <xsd:restriction base="dms:Text"/>
      </xsd:simpleType>
    </xsd:element>
    <xsd:element name="TitleName" ma:index="11" nillable="true" ma:displayName="TitleName" ma:internalName="TitleName">
      <xsd:simpleType>
        <xsd:restriction base="dms:Text"/>
      </xsd:simpleType>
    </xsd:element>
    <xsd:element name="StageName" ma:index="12" nillable="true" ma:displayName="StageName" ma:internalName="StageName">
      <xsd:simpleType>
        <xsd:restriction base="dms:Text"/>
      </xsd:simpleType>
    </xsd:element>
    <xsd:element name="IsDeleted" ma:index="13" nillable="true" ma:displayName="IsDeleted" ma:default="0" ma:internalName="IsDeleted">
      <xsd:simpleType>
        <xsd:restriction base="dms:Boolean"/>
      </xsd:simpleType>
    </xsd:element>
    <xsd:element name="Checked_x0020_Out_x0020_To" ma:index="14" nillable="true" ma:displayName="Checked Out To" ma:list="UserInfo" ma:internalName="Checked_x0020_Out_x0020_To">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5E96E13-2BE7-4433-BD42-8B3307931F5A}">
  <ds:schemaRefs>
    <ds:schemaRef ds:uri="http://schemas.microsoft.com/office/2006/metadata/properties"/>
    <ds:schemaRef ds:uri="f1ac3016-fbeb-46df-af3f-f1b6e38c419b"/>
  </ds:schemaRefs>
</ds:datastoreItem>
</file>

<file path=customXml/itemProps2.xml><?xml version="1.0" encoding="utf-8"?>
<ds:datastoreItem xmlns:ds="http://schemas.openxmlformats.org/officeDocument/2006/customXml" ds:itemID="{6902B4AD-AB00-425C-B810-2FB58ACCBC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ac3016-fbeb-46df-af3f-f1b6e38c419b"/>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401D76BB-6F8F-43C6-BEB4-1BD3FE16D40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14369</TotalTime>
  <Words>596</Words>
  <Application>Microsoft Office PowerPoint</Application>
  <PresentationFormat>Custom</PresentationFormat>
  <Paragraphs>153</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MS PGothic</vt:lpstr>
      <vt:lpstr>Arial</vt:lpstr>
      <vt:lpstr>Calibri</vt:lpstr>
      <vt:lpstr>Times New Roman</vt:lpstr>
      <vt:lpstr>Office Theme</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moshelion-lab</dc:creator>
  <cp:lastModifiedBy>ziv attia</cp:lastModifiedBy>
  <cp:revision>61</cp:revision>
  <cp:lastPrinted>2017-03-05T07:53:45Z</cp:lastPrinted>
  <dcterms:created xsi:type="dcterms:W3CDTF">2017-01-02T14:27:01Z</dcterms:created>
  <dcterms:modified xsi:type="dcterms:W3CDTF">2017-11-26T06:44:59Z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0x010100193D655ED0060C4AAC022E8E2257A357</vt:lpwstr>
  </property>
</Properties>
</file>