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5" r:id="rId4"/>
    <p:sldId id="268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146" y="36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7C4E-A885-4662-A9DB-D455A16235B4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0393-5668-4ABE-A894-AF2404A85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6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7C4E-A885-4662-A9DB-D455A16235B4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0393-5668-4ABE-A894-AF2404A85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6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7C4E-A885-4662-A9DB-D455A16235B4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0393-5668-4ABE-A894-AF2404A85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33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7C4E-A885-4662-A9DB-D455A16235B4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0393-5668-4ABE-A894-AF2404A85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7C4E-A885-4662-A9DB-D455A16235B4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0393-5668-4ABE-A894-AF2404A85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8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7C4E-A885-4662-A9DB-D455A16235B4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0393-5668-4ABE-A894-AF2404A85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5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7C4E-A885-4662-A9DB-D455A16235B4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0393-5668-4ABE-A894-AF2404A85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10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7C4E-A885-4662-A9DB-D455A16235B4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0393-5668-4ABE-A894-AF2404A85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4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7C4E-A885-4662-A9DB-D455A16235B4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0393-5668-4ABE-A894-AF2404A85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54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7C4E-A885-4662-A9DB-D455A16235B4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0393-5668-4ABE-A894-AF2404A85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1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7C4E-A885-4662-A9DB-D455A16235B4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0393-5668-4ABE-A894-AF2404A85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2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7C4E-A885-4662-A9DB-D455A16235B4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90393-5668-4ABE-A894-AF2404A85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5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707410"/>
            <a:ext cx="55626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Triplet excited carbonyls and singlet oxygen formation during oxidative radical reaction in skin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Ankush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Prasad</a:t>
            </a:r>
            <a:r>
              <a:rPr lang="en-US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Anastasiia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Balukova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Pavel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Pospíšil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ctr"/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Biophysics, Centre of the Region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Haná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Biotechnological and Agricultural Research, Faculty of Science,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Palacký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University,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Šlechtitelů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27, 783 71 Olomouc, Czech Republic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55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379452" y="249996"/>
            <a:ext cx="144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1200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274891"/>
              </p:ext>
            </p:extLst>
          </p:nvPr>
        </p:nvGraphicFramePr>
        <p:xfrm>
          <a:off x="76200" y="95488"/>
          <a:ext cx="3428272" cy="2406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" r:id="rId3" imgW="5253840" imgH="3688200" progId="">
                  <p:embed/>
                </p:oleObj>
              </mc:Choice>
              <mc:Fallback>
                <p:oleObj r:id="rId3" imgW="5253840" imgH="3688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" y="95488"/>
                        <a:ext cx="3428272" cy="2406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947398"/>
              </p:ext>
            </p:extLst>
          </p:nvPr>
        </p:nvGraphicFramePr>
        <p:xfrm>
          <a:off x="3359992" y="144748"/>
          <a:ext cx="3363873" cy="2356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" r:id="rId5" imgW="5253840" imgH="3681000" progId="">
                  <p:embed/>
                </p:oleObj>
              </mc:Choice>
              <mc:Fallback>
                <p:oleObj r:id="rId5" imgW="5253840" imgH="3681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992" y="144748"/>
                        <a:ext cx="3363873" cy="23567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579852" y="284500"/>
            <a:ext cx="144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0.1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53922"/>
              </p:ext>
            </p:extLst>
          </p:nvPr>
        </p:nvGraphicFramePr>
        <p:xfrm>
          <a:off x="76200" y="2229088"/>
          <a:ext cx="3459090" cy="2440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6" r:id="rId7" imgW="5244084" imgH="3699510" progId="">
                  <p:embed/>
                </p:oleObj>
              </mc:Choice>
              <mc:Fallback>
                <p:oleObj r:id="rId7" imgW="5244084" imgH="369951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229088"/>
                        <a:ext cx="3459090" cy="24401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4734471"/>
              </p:ext>
            </p:extLst>
          </p:nvPr>
        </p:nvGraphicFramePr>
        <p:xfrm>
          <a:off x="3344174" y="2260318"/>
          <a:ext cx="3429000" cy="2413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7" r:id="rId9" imgW="5254752" imgH="3699510" progId="">
                  <p:embed/>
                </p:oleObj>
              </mc:Choice>
              <mc:Fallback>
                <p:oleObj r:id="rId9" imgW="5254752" imgH="369951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174" y="2260318"/>
                        <a:ext cx="3429000" cy="24137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2370826" y="2410509"/>
            <a:ext cx="144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0.2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71226" y="2372344"/>
            <a:ext cx="144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0.4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758385"/>
              </p:ext>
            </p:extLst>
          </p:nvPr>
        </p:nvGraphicFramePr>
        <p:xfrm>
          <a:off x="0" y="4343400"/>
          <a:ext cx="3686247" cy="2587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8" r:id="rId11" imgW="5253840" imgH="3688200" progId="">
                  <p:embed/>
                </p:oleObj>
              </mc:Choice>
              <mc:Fallback>
                <p:oleObj r:id="rId11" imgW="5253840" imgH="368820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343400"/>
                        <a:ext cx="3686247" cy="25870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2395270" y="4587025"/>
            <a:ext cx="144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0.6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702837"/>
              </p:ext>
            </p:extLst>
          </p:nvPr>
        </p:nvGraphicFramePr>
        <p:xfrm>
          <a:off x="3338766" y="4436852"/>
          <a:ext cx="3534242" cy="2488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" r:id="rId13" imgW="5249418" imgH="3694938" progId="">
                  <p:embed/>
                </p:oleObj>
              </mc:Choice>
              <mc:Fallback>
                <p:oleObj r:id="rId13" imgW="5249418" imgH="3694938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8766" y="4436852"/>
                        <a:ext cx="3534242" cy="24887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5589912" y="4569772"/>
            <a:ext cx="144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0.8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169606"/>
              </p:ext>
            </p:extLst>
          </p:nvPr>
        </p:nvGraphicFramePr>
        <p:xfrm>
          <a:off x="0" y="6629400"/>
          <a:ext cx="3686426" cy="2589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0" r:id="rId15" imgW="5270400" imgH="3702600" progId="">
                  <p:embed/>
                </p:oleObj>
              </mc:Choice>
              <mc:Fallback>
                <p:oleObj r:id="rId15" imgW="5270400" imgH="370260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629400"/>
                        <a:ext cx="3686426" cy="25893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2530418" y="6823496"/>
            <a:ext cx="144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14470" y="7086600"/>
            <a:ext cx="3276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S1: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Ultra-weak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photon emission measured using visible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photomultiplier tube (PMT).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inetics of ultra-weak photon emission was measured in the presence of variable concentration of Fenton’s reagent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50µM-1mM H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(as indicated) containing 500µM FeSO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added after ~2 min of the start of measurement (indicated by arrow).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decay curve was measured for a duration of 30 min.</a:t>
            </a:r>
          </a:p>
          <a:p>
            <a:pPr algn="just"/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947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4419600" cy="3114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4851737"/>
            <a:ext cx="6858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S2: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Ultra-weak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photon emission measured using visible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photomultiplier tube (PMT).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inetics of ultra-weak photon emission was measured in the presence of Fenton’s reagent (2mM H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containing 500µM FeSO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The decay curve was measured for a duration of 120 min.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975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586008"/>
            <a:ext cx="6858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S3: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Ultra-weak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photon emission measured using visible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photomultiplier tube (PMT).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inetics of ultra-weak photon emission was measured in dark (A); in the presence of Fenton’s reagent (100µM H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containing 500µM FeSO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(B); in the presence of Fenton’s reagent (1mM H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containing 500 µM FeSO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(C)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in the presence Fenton’s reagent (1mM H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containing 500µM FeSO</a:t>
            </a:r>
            <a:r>
              <a:rPr lang="en-US" sz="1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containing 5mM sodium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ascorbate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(D).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decay curve was measured for a duration of 10 min. The presented data are expressed as mean value of photon emission and the standard deviation of at least three measurements (mean ± SD, n=3) (E). </a:t>
            </a:r>
          </a:p>
          <a:p>
            <a:pPr algn="just"/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609469"/>
              </p:ext>
            </p:extLst>
          </p:nvPr>
        </p:nvGraphicFramePr>
        <p:xfrm>
          <a:off x="0" y="5277851"/>
          <a:ext cx="3429000" cy="2276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r:id="rId3" imgW="4845558" imgH="3217164" progId="">
                  <p:embed/>
                </p:oleObj>
              </mc:Choice>
              <mc:Fallback>
                <p:oleObj r:id="rId3" imgW="4845558" imgH="321716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277851"/>
                        <a:ext cx="3429000" cy="22762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560687" y="5476340"/>
            <a:ext cx="53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9600" y="849358"/>
            <a:ext cx="53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86200" y="907208"/>
            <a:ext cx="53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67904" y="3228636"/>
            <a:ext cx="53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86200" y="3140018"/>
            <a:ext cx="53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708063"/>
              </p:ext>
            </p:extLst>
          </p:nvPr>
        </p:nvGraphicFramePr>
        <p:xfrm>
          <a:off x="-1896" y="698392"/>
          <a:ext cx="3479567" cy="246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r:id="rId5" imgW="5212800" imgH="3695400" progId="">
                  <p:embed/>
                </p:oleObj>
              </mc:Choice>
              <mc:Fallback>
                <p:oleObj r:id="rId5" imgW="5212800" imgH="36954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1896" y="698392"/>
                        <a:ext cx="3479567" cy="2466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967255"/>
              </p:ext>
            </p:extLst>
          </p:nvPr>
        </p:nvGraphicFramePr>
        <p:xfrm>
          <a:off x="8624" y="3048000"/>
          <a:ext cx="3472499" cy="2472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r:id="rId7" imgW="5178600" imgH="3688200" progId="">
                  <p:embed/>
                </p:oleObj>
              </mc:Choice>
              <mc:Fallback>
                <p:oleObj r:id="rId7" imgW="5178600" imgH="3688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624" y="3048000"/>
                        <a:ext cx="3472499" cy="24729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679064"/>
              </p:ext>
            </p:extLst>
          </p:nvPr>
        </p:nvGraphicFramePr>
        <p:xfrm>
          <a:off x="3298820" y="2963174"/>
          <a:ext cx="3580446" cy="2580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r:id="rId9" imgW="5162400" imgH="3720600" progId="">
                  <p:embed/>
                </p:oleObj>
              </mc:Choice>
              <mc:Fallback>
                <p:oleObj r:id="rId9" imgW="5162400" imgH="37206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98820" y="2963174"/>
                        <a:ext cx="3580446" cy="2580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069184"/>
              </p:ext>
            </p:extLst>
          </p:nvPr>
        </p:nvGraphicFramePr>
        <p:xfrm>
          <a:off x="3352800" y="685800"/>
          <a:ext cx="3501454" cy="2501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r:id="rId11" imgW="5162400" imgH="3688200" progId="">
                  <p:embed/>
                </p:oleObj>
              </mc:Choice>
              <mc:Fallback>
                <p:oleObj r:id="rId11" imgW="5162400" imgH="3688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52800" y="685800"/>
                        <a:ext cx="3501454" cy="25011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7090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318</Words>
  <Application>Microsoft Office PowerPoint</Application>
  <PresentationFormat>On-screen Show (4:3)</PresentationFormat>
  <Paragraphs>54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Ankush Prasad, Ph.D.</dc:creator>
  <cp:lastModifiedBy>Ankush Prasad, Ph.D.</cp:lastModifiedBy>
  <cp:revision>48</cp:revision>
  <dcterms:created xsi:type="dcterms:W3CDTF">2018-04-13T10:05:48Z</dcterms:created>
  <dcterms:modified xsi:type="dcterms:W3CDTF">2018-08-01T08:19:48Z</dcterms:modified>
</cp:coreProperties>
</file>