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4" r:id="rId5"/>
    <p:sldId id="260" r:id="rId6"/>
    <p:sldId id="263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6" autoAdjust="0"/>
    <p:restoredTop sz="94660"/>
  </p:normalViewPr>
  <p:slideViewPr>
    <p:cSldViewPr>
      <p:cViewPr>
        <p:scale>
          <a:sx n="68" d="100"/>
          <a:sy n="68" d="100"/>
        </p:scale>
        <p:origin x="-79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9189D-DAD2-474A-9291-659A96FF8CDF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6F7AE-BD10-40C2-86A0-A696B8DAA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98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6F7AE-BD10-40C2-86A0-A696B8DAA21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17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7E15-2299-438C-AF2C-93823675FA2B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11-D893-4059-BAD4-2BE2C945C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43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7E15-2299-438C-AF2C-93823675FA2B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11-D893-4059-BAD4-2BE2C945C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22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7E15-2299-438C-AF2C-93823675FA2B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11-D893-4059-BAD4-2BE2C945C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2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7E15-2299-438C-AF2C-93823675FA2B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11-D893-4059-BAD4-2BE2C945C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79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7E15-2299-438C-AF2C-93823675FA2B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11-D893-4059-BAD4-2BE2C945C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54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7E15-2299-438C-AF2C-93823675FA2B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11-D893-4059-BAD4-2BE2C945C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72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7E15-2299-438C-AF2C-93823675FA2B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11-D893-4059-BAD4-2BE2C945C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57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7E15-2299-438C-AF2C-93823675FA2B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11-D893-4059-BAD4-2BE2C945C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59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7E15-2299-438C-AF2C-93823675FA2B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11-D893-4059-BAD4-2BE2C945C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4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7E15-2299-438C-AF2C-93823675FA2B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11-D893-4059-BAD4-2BE2C945C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99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7E15-2299-438C-AF2C-93823675FA2B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DA11-D893-4059-BAD4-2BE2C945C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76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7E15-2299-438C-AF2C-93823675FA2B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DA11-D893-4059-BAD4-2BE2C945C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97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6"/>
          <p:cNvSpPr txBox="1">
            <a:spLocks noChangeArrowheads="1"/>
          </p:cNvSpPr>
          <p:nvPr/>
        </p:nvSpPr>
        <p:spPr bwMode="auto">
          <a:xfrm>
            <a:off x="514645" y="1159917"/>
            <a:ext cx="88900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zh-CN" sz="2000" b="1" dirty="0" smtClean="0"/>
              <a:t>(A)</a:t>
            </a:r>
            <a:endParaRPr lang="es-ES_tradnl" altLang="zh-CN" dirty="0"/>
          </a:p>
        </p:txBody>
      </p:sp>
      <p:sp>
        <p:nvSpPr>
          <p:cNvPr id="104" name="Text Box 196"/>
          <p:cNvSpPr txBox="1">
            <a:spLocks noChangeArrowheads="1"/>
          </p:cNvSpPr>
          <p:nvPr/>
        </p:nvSpPr>
        <p:spPr bwMode="auto">
          <a:xfrm>
            <a:off x="514645" y="2240037"/>
            <a:ext cx="88900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zh-CN" sz="2000" b="1" dirty="0" smtClean="0"/>
              <a:t>(B)</a:t>
            </a:r>
            <a:endParaRPr lang="es-ES_tradnl" altLang="zh-CN" dirty="0"/>
          </a:p>
        </p:txBody>
      </p:sp>
      <p:sp>
        <p:nvSpPr>
          <p:cNvPr id="106" name="Text Box 196"/>
          <p:cNvSpPr txBox="1">
            <a:spLocks noChangeArrowheads="1"/>
          </p:cNvSpPr>
          <p:nvPr/>
        </p:nvSpPr>
        <p:spPr bwMode="auto">
          <a:xfrm>
            <a:off x="514645" y="3392165"/>
            <a:ext cx="88900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zh-CN" sz="2000" b="1" dirty="0" smtClean="0"/>
              <a:t>(C)</a:t>
            </a:r>
            <a:endParaRPr lang="es-ES_tradnl" altLang="zh-CN" dirty="0"/>
          </a:p>
        </p:txBody>
      </p:sp>
      <p:graphicFrame>
        <p:nvGraphicFramePr>
          <p:cNvPr id="108" name="表格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27103"/>
              </p:ext>
            </p:extLst>
          </p:nvPr>
        </p:nvGraphicFramePr>
        <p:xfrm>
          <a:off x="1331640" y="3544297"/>
          <a:ext cx="5688632" cy="1252855"/>
        </p:xfrm>
        <a:graphic>
          <a:graphicData uri="http://schemas.openxmlformats.org/drawingml/2006/table">
            <a:tbl>
              <a:tblPr firstRow="1" firstCol="1" bandRow="1"/>
              <a:tblGrid>
                <a:gridCol w="1903740"/>
                <a:gridCol w="3784892"/>
              </a:tblGrid>
              <a:tr h="2006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Primer name 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985" marR="6985" marT="69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Primer sequence  (5'-3‘) 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985" marR="6985" marT="69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des1</a:t>
                      </a:r>
                      <a:r>
                        <a:rPr lang="en-US" sz="2000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-LP 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985" marR="6985" marT="69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ATGGAAGACCGCGTCTTGAT 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des1</a:t>
                      </a:r>
                      <a:r>
                        <a:rPr lang="en-US" sz="2000" kern="100">
                          <a:effectLst/>
                          <a:latin typeface="Calibri"/>
                          <a:ea typeface="宋体"/>
                          <a:cs typeface="Times New Roman"/>
                        </a:rPr>
                        <a:t>-RP 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985" marR="6985" marT="69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TCATTCAACTGGCAAATTCTCAG 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LBb1.3 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985" marR="6985" marT="69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ATTTTGCCGATTTCGGAAC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107504" y="4976008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latin typeface="Times New Roman" pitchFamily="-48" charset="0"/>
                <a:cs typeface="Times New Roman" pitchFamily="-48" charset="0"/>
              </a:rPr>
              <a:t>Figure S1 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(A) Intron-exon organization of the </a:t>
            </a:r>
            <a:r>
              <a:rPr lang="en-US" altLang="zh-CN" i="1" dirty="0" smtClean="0">
                <a:latin typeface="Times New Roman" pitchFamily="-48" charset="0"/>
                <a:cs typeface="Times New Roman" pitchFamily="-48" charset="0"/>
              </a:rPr>
              <a:t>DES1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 gene (At5g28030) in the SALK_205358C. LBb1.3, LP and RP show the locations and directions of primers used in the screening for mutant plants. (B) RT-PCR analysis of the mutant plant. The result of genotyping shows that </a:t>
            </a:r>
            <a:r>
              <a:rPr lang="en-US" altLang="zh-CN" i="1" dirty="0" smtClean="0">
                <a:latin typeface="Times New Roman" pitchFamily="-48" charset="0"/>
                <a:cs typeface="Times New Roman" pitchFamily="-48" charset="0"/>
              </a:rPr>
              <a:t>des1 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is a null mutant. (C) List of primers for RT-PCR. LBb1.3 is provided by ABRC (http://www.arabidopsis.org/abrc/).</a:t>
            </a:r>
            <a:endParaRPr lang="zh-CN" altLang="en-US" dirty="0"/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37661" r="5209" b="35343"/>
          <a:stretch/>
        </p:blipFill>
        <p:spPr>
          <a:xfrm>
            <a:off x="1339180" y="581720"/>
            <a:ext cx="5753100" cy="1263104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24" y="1844984"/>
            <a:ext cx="3456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9480" y="620688"/>
            <a:ext cx="5162600" cy="5622656"/>
            <a:chOff x="56952" y="884824"/>
            <a:chExt cx="5162600" cy="562265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884824"/>
              <a:ext cx="4680000" cy="302659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933248"/>
              <a:ext cx="4680000" cy="2574232"/>
            </a:xfrm>
            <a:prstGeom prst="rect">
              <a:avLst/>
            </a:prstGeom>
          </p:spPr>
        </p:pic>
        <p:sp>
          <p:nvSpPr>
            <p:cNvPr id="4" name="Text Box 196"/>
            <p:cNvSpPr txBox="1">
              <a:spLocks noChangeArrowheads="1"/>
            </p:cNvSpPr>
            <p:nvPr/>
          </p:nvSpPr>
          <p:spPr bwMode="auto">
            <a:xfrm>
              <a:off x="56952" y="961479"/>
              <a:ext cx="88900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altLang="zh-CN" sz="2000" b="1" dirty="0" smtClean="0"/>
                <a:t>(A)</a:t>
              </a:r>
              <a:endParaRPr lang="es-ES_tradnl" altLang="zh-CN" dirty="0"/>
            </a:p>
          </p:txBody>
        </p:sp>
        <p:sp>
          <p:nvSpPr>
            <p:cNvPr id="5" name="Text Box 196"/>
            <p:cNvSpPr txBox="1">
              <a:spLocks noChangeArrowheads="1"/>
            </p:cNvSpPr>
            <p:nvPr/>
          </p:nvSpPr>
          <p:spPr bwMode="auto">
            <a:xfrm>
              <a:off x="56953" y="3861048"/>
              <a:ext cx="88900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8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altLang="zh-CN" sz="2000" b="1" dirty="0" smtClean="0"/>
                <a:t>(B)</a:t>
              </a:r>
              <a:endParaRPr lang="es-ES_tradnl" altLang="zh-CN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64088" y="882000"/>
            <a:ext cx="3707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latin typeface="Times New Roman" pitchFamily="-48" charset="0"/>
                <a:cs typeface="Times New Roman" pitchFamily="-48" charset="0"/>
              </a:rPr>
              <a:t>Figure S2  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(A) The phenotype of </a:t>
            </a:r>
            <a:r>
              <a:rPr lang="en-US" altLang="zh-CN" i="1" dirty="0" smtClean="0">
                <a:latin typeface="Times New Roman" pitchFamily="-48" charset="0"/>
                <a:cs typeface="Times New Roman" pitchFamily="-48" charset="0"/>
              </a:rPr>
              <a:t>OE-DES1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 seedlings. Construction of a transformation vector (35S::</a:t>
            </a:r>
            <a:r>
              <a:rPr lang="en-US" altLang="zh-CN" i="1" dirty="0" smtClean="0">
                <a:latin typeface="Times New Roman" pitchFamily="-48" charset="0"/>
                <a:cs typeface="Times New Roman" pitchFamily="-48" charset="0"/>
              </a:rPr>
              <a:t>AtDES1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)  and transformation of </a:t>
            </a:r>
            <a:r>
              <a:rPr lang="en-US" altLang="zh-CN" i="1" dirty="0" smtClean="0">
                <a:latin typeface="Times New Roman" pitchFamily="-48" charset="0"/>
                <a:cs typeface="Times New Roman" pitchFamily="-48" charset="0"/>
              </a:rPr>
              <a:t>Arabidopsis thaliana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 Columbia by the floral dip   method. </a:t>
            </a:r>
            <a:r>
              <a:rPr lang="en-US" altLang="zh-CN" dirty="0" err="1" smtClean="0">
                <a:latin typeface="Times New Roman" pitchFamily="-48" charset="0"/>
                <a:cs typeface="Times New Roman" pitchFamily="-48" charset="0"/>
              </a:rPr>
              <a:t>Transformants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  were selected on 1/2 MS agar plates containing 20 mg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L</a:t>
            </a:r>
            <a:r>
              <a:rPr lang="en-US" altLang="zh-CN" baseline="30000" dirty="0" smtClean="0">
                <a:latin typeface="Times New Roman" pitchFamily="-48" charset="0"/>
                <a:cs typeface="Times New Roman" pitchFamily="-48" charset="0"/>
              </a:rPr>
              <a:t>-1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 </a:t>
            </a:r>
            <a:r>
              <a:rPr lang="en-US" altLang="zh-CN" dirty="0" err="1" smtClean="0">
                <a:latin typeface="Times New Roman" pitchFamily="-48" charset="0"/>
                <a:cs typeface="Times New Roman" pitchFamily="-48" charset="0"/>
              </a:rPr>
              <a:t>hygromycin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. The seeds</a:t>
            </a:r>
            <a:r>
              <a:rPr lang="en-US" altLang="zh-CN" dirty="0">
                <a:latin typeface="Times New Roman" pitchFamily="-48" charset="0"/>
                <a:cs typeface="Times New Roman" pitchFamily="-48" charset="0"/>
              </a:rPr>
              <a:t> 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of transgenic plants (T3) were surface sterilized and germinated on 1/2 MS agar plates containing 30 mg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L</a:t>
            </a:r>
            <a:r>
              <a:rPr lang="en-US" altLang="zh-CN" baseline="30000" dirty="0" smtClean="0">
                <a:latin typeface="Times New Roman" pitchFamily="-48" charset="0"/>
                <a:cs typeface="Times New Roman" pitchFamily="-48" charset="0"/>
              </a:rPr>
              <a:t>-1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 PEG-8000. 2-w-old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seedlings were grown under 160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μE·m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·s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23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℃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photoperiod of 16/8 h. (B)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-PCR analysis of WT 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and the homozygous transgenic seedlings (n=3). The expression of </a:t>
            </a:r>
            <a:r>
              <a:rPr lang="en-US" altLang="zh-CN" i="1" dirty="0" smtClean="0">
                <a:latin typeface="Times New Roman" pitchFamily="-48" charset="0"/>
                <a:cs typeface="Times New Roman" pitchFamily="-48" charset="0"/>
              </a:rPr>
              <a:t>DES1</a:t>
            </a:r>
            <a:r>
              <a:rPr lang="en-US" altLang="zh-CN" dirty="0" smtClean="0">
                <a:latin typeface="Times New Roman" pitchFamily="-48" charset="0"/>
                <a:cs typeface="Times New Roman" pitchFamily="-48" charset="0"/>
              </a:rPr>
              <a:t> in OE-3 was the highest, which was used in the following experiments.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64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20069"/>
            <a:ext cx="7200000" cy="2180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365104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latin typeface="Times New Roman" pitchFamily="-48" charset="0"/>
                <a:cs typeface="Times New Roman" pitchFamily="-48" charset="0"/>
              </a:rPr>
              <a:t>Figure S3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isolated mitochondrial fraction stained with Janus Green B. Leaves of 4-w-old were collected and the intact mitochondria were isolated and purified following the protocol described in methods section. In the presence of excess dye (1 ml of 0.1% dye in 40 ml of medium), which has been considered specific for mitochondria, the color of pellets reported the viability of different mitochondria separated from WT,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des1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OE-DES1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 (n=3). Magnification=100×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36510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latin typeface="Times New Roman" pitchFamily="-48" charset="0"/>
                <a:cs typeface="Times New Roman" pitchFamily="-48" charset="0"/>
              </a:rPr>
              <a:t>Figure S4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blot analysis of isolated mitochondria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WT. Protein samples before separation were used as control.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Ribulose bisphosphate carboxylase oxygenase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RuBisCo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Agrisera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voltage-dependent anion channel (VDAC,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Calbiochem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served as the chloroplast and mitochondrial markers, respectively (n=3).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3 F\投稿\frontier\proof\Western结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230" y="1268760"/>
            <a:ext cx="48450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476" y="4365104"/>
            <a:ext cx="8337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latin typeface="Times New Roman" pitchFamily="-48" charset="0"/>
                <a:cs typeface="Times New Roman" pitchFamily="-48" charset="0"/>
              </a:rPr>
              <a:t>Figure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S5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representative ultrastructure of mitochondria and plastids of 4-w-old seedlings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subjected to drought stress by withholding water for 7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There are much more chloroplasts than other organelles in the field with 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magnification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m: mitochondrion; c: chloroplast. Bars=0.5μm.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frontier-8.1\supplementary material\0.5um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268760"/>
            <a:ext cx="9000000" cy="26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01317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S6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drought stress on the expression of H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production-related genes in WT. A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 of these enzymes locate in mitochondrion. 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leaves of 4-w-old WT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subjected to dehydration for 6 h, and then samples were collected. Data are means ± SEs of three independent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(n=3);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indicates a significant difference at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0.01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5760000" cy="42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480</Words>
  <Application>Microsoft Office PowerPoint</Application>
  <PresentationFormat>全屏显示(4:3)</PresentationFormat>
  <Paragraphs>21</Paragraphs>
  <Slides>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1</cp:lastModifiedBy>
  <cp:revision>79</cp:revision>
  <dcterms:created xsi:type="dcterms:W3CDTF">2018-08-16T13:19:23Z</dcterms:created>
  <dcterms:modified xsi:type="dcterms:W3CDTF">2018-11-14T16:45:57Z</dcterms:modified>
</cp:coreProperties>
</file>