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65" r:id="rId3"/>
    <p:sldId id="296" r:id="rId4"/>
    <p:sldId id="267" r:id="rId5"/>
    <p:sldId id="268" r:id="rId6"/>
    <p:sldId id="269" r:id="rId7"/>
    <p:sldId id="275" r:id="rId8"/>
    <p:sldId id="276" r:id="rId9"/>
    <p:sldId id="277" r:id="rId10"/>
    <p:sldId id="278" r:id="rId11"/>
    <p:sldId id="270" r:id="rId12"/>
    <p:sldId id="283" r:id="rId13"/>
    <p:sldId id="294" r:id="rId14"/>
    <p:sldId id="297" r:id="rId15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3F7"/>
    <a:srgbClr val="FF0000"/>
    <a:srgbClr val="7F7F7F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9" autoAdjust="0"/>
    <p:restoredTop sz="85603" autoAdjust="0"/>
  </p:normalViewPr>
  <p:slideViewPr>
    <p:cSldViewPr snapToGrid="0">
      <p:cViewPr>
        <p:scale>
          <a:sx n="100" d="100"/>
          <a:sy n="100" d="100"/>
        </p:scale>
        <p:origin x="2016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ACA42-1858-4431-8C64-5FFACABD46B4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97F1D-32D9-4862-AFCE-D723B279E7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 smtClean="0"/>
              <a:t>Figure </a:t>
            </a:r>
            <a:r>
              <a:rPr lang="en-US" altLang="zh-CN" b="1" dirty="0" err="1" smtClean="0"/>
              <a:t>S8</a:t>
            </a:r>
            <a:r>
              <a:rPr lang="en-US" altLang="zh-CN" b="1" dirty="0" smtClean="0"/>
              <a:t> (Page 1 of 3).  </a:t>
            </a:r>
            <a:r>
              <a:rPr lang="en-US" altLang="zh-CN" b="0" dirty="0" smtClean="0"/>
              <a:t>Expression</a:t>
            </a:r>
            <a:r>
              <a:rPr lang="en-US" altLang="zh-CN" b="0" baseline="0" dirty="0" smtClean="0"/>
              <a:t> trends of </a:t>
            </a:r>
            <a:r>
              <a:rPr lang="en-US" altLang="zh-CN" sz="1200" b="0" baseline="0" dirty="0" err="1" smtClean="0"/>
              <a:t>IFNa</a:t>
            </a:r>
            <a:r>
              <a:rPr lang="en-US" altLang="zh-CN" sz="1200" b="0" baseline="0" dirty="0" smtClean="0"/>
              <a:t>-stimulated </a:t>
            </a:r>
            <a:r>
              <a:rPr lang="en-US" altLang="zh-CN" sz="1200" b="0" baseline="0" dirty="0" err="1" smtClean="0"/>
              <a:t>DEG</a:t>
            </a:r>
            <a:r>
              <a:rPr lang="en-US" altLang="zh-CN" sz="1200" b="0" baseline="0" dirty="0" smtClean="0"/>
              <a:t> groups. The x axes denote post infection hours, and the y axes for base 2 logarithms of </a:t>
            </a:r>
            <a:r>
              <a:rPr lang="en-US" altLang="zh-CN" sz="1200" b="0" baseline="0" dirty="0" err="1" smtClean="0"/>
              <a:t>DEGs</a:t>
            </a:r>
            <a:r>
              <a:rPr lang="en-US" altLang="zh-CN" sz="1200" b="0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7F1D-32D9-4862-AFCE-D723B279E7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78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 smtClean="0"/>
              <a:t>Figure S.</a:t>
            </a:r>
            <a:r>
              <a:rPr lang="en-US" altLang="zh-CN" dirty="0" smtClean="0"/>
              <a:t> Regulation model of </a:t>
            </a:r>
            <a:r>
              <a:rPr lang="en-US" altLang="zh-CN" dirty="0" err="1" smtClean="0"/>
              <a:t>INFa</a:t>
            </a:r>
            <a:r>
              <a:rPr lang="en-US" altLang="zh-CN" dirty="0" smtClean="0"/>
              <a:t>-stimulated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DEGs</a:t>
            </a:r>
            <a:r>
              <a:rPr lang="en-US" altLang="zh-CN" baseline="0" dirty="0" smtClean="0"/>
              <a:t>. (A) the numbers of target genes whose dynamic expression profiles can be accurately predicted using gene regulation model built on </a:t>
            </a:r>
            <a:r>
              <a:rPr lang="en-US" altLang="zh-CN" baseline="0" dirty="0" err="1" smtClean="0"/>
              <a:t>IFNa</a:t>
            </a:r>
            <a:r>
              <a:rPr lang="en-US" altLang="zh-CN" baseline="0" dirty="0" smtClean="0"/>
              <a:t> dataset across three </a:t>
            </a:r>
            <a:r>
              <a:rPr lang="en-US" altLang="zh-CN" baseline="0" dirty="0" err="1" smtClean="0"/>
              <a:t>pearson</a:t>
            </a:r>
            <a:r>
              <a:rPr lang="en-US" altLang="zh-CN" baseline="0" dirty="0" smtClean="0"/>
              <a:t> correlation coefficient(</a:t>
            </a:r>
            <a:r>
              <a:rPr lang="en-US" altLang="zh-CN" baseline="0" dirty="0" err="1" smtClean="0"/>
              <a:t>PCC</a:t>
            </a:r>
            <a:r>
              <a:rPr lang="en-US" altLang="zh-CN" baseline="0" dirty="0" smtClean="0"/>
              <a:t>) cutoffs. (B) Correlation of prediction </a:t>
            </a:r>
            <a:r>
              <a:rPr lang="en-US" altLang="zh-CN" baseline="0" dirty="0" err="1" smtClean="0"/>
              <a:t>PCCs</a:t>
            </a:r>
            <a:r>
              <a:rPr lang="en-US" altLang="zh-CN" baseline="0" dirty="0" smtClean="0"/>
              <a:t> between lasso regression model and linear regression model. (C) Regulator number distribution of each target genes.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7F1D-32D9-4862-AFCE-D723B279E7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25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Figure S (page 1 of 8). Plotting</a:t>
            </a:r>
            <a:r>
              <a:rPr lang="en-US" altLang="zh-CN" baseline="0" dirty="0" smtClean="0"/>
              <a:t> of c</a:t>
            </a:r>
            <a:r>
              <a:rPr lang="en-US" altLang="zh-CN" dirty="0" smtClean="0"/>
              <a:t>orrelation between</a:t>
            </a:r>
            <a:r>
              <a:rPr lang="en-US" altLang="zh-CN" baseline="0" dirty="0" smtClean="0"/>
              <a:t> true and predicted gene expression in discovery datasets.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7F1D-32D9-4862-AFCE-D723B279E7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35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2" indent="0" algn="ctr">
              <a:buNone/>
              <a:defRPr sz="1125"/>
            </a:lvl2pPr>
            <a:lvl3pPr marL="514344" indent="0" algn="ctr">
              <a:buNone/>
              <a:defRPr sz="1013"/>
            </a:lvl3pPr>
            <a:lvl4pPr marL="771516" indent="0" algn="ctr">
              <a:buNone/>
              <a:defRPr sz="900"/>
            </a:lvl4pPr>
            <a:lvl5pPr marL="1028689" indent="0" algn="ctr">
              <a:buNone/>
              <a:defRPr sz="900"/>
            </a:lvl5pPr>
            <a:lvl6pPr marL="1285861" indent="0" algn="ctr">
              <a:buNone/>
              <a:defRPr sz="900"/>
            </a:lvl6pPr>
            <a:lvl7pPr marL="1543033" indent="0" algn="ctr">
              <a:buNone/>
              <a:defRPr sz="900"/>
            </a:lvl7pPr>
            <a:lvl8pPr marL="1800205" indent="0" algn="ctr">
              <a:buNone/>
              <a:defRPr sz="900"/>
            </a:lvl8pPr>
            <a:lvl9pPr marL="2057377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021F-BEFA-4AC6-B101-BB25434BECD4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D428-DE0F-4B2D-9972-BCB264BC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69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021F-BEFA-4AC6-B101-BB25434BECD4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D428-DE0F-4B2D-9972-BCB264BC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62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987998" y="527403"/>
            <a:ext cx="1201043" cy="839487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3084" y="527403"/>
            <a:ext cx="3519190" cy="839487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021F-BEFA-4AC6-B101-BB25434BECD4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D428-DE0F-4B2D-9972-BCB264BC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45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021F-BEFA-4AC6-B101-BB25434BECD4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D428-DE0F-4B2D-9972-BCB264BC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38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2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44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021F-BEFA-4AC6-B101-BB25434BECD4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D428-DE0F-4B2D-9972-BCB264BC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28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3084" y="2637014"/>
            <a:ext cx="2360116" cy="62852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28926" y="2637014"/>
            <a:ext cx="2360116" cy="62852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021F-BEFA-4AC6-B101-BB25434BECD4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D428-DE0F-4B2D-9972-BCB264BC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74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2" indent="0">
              <a:buNone/>
              <a:defRPr sz="1125" b="1"/>
            </a:lvl2pPr>
            <a:lvl3pPr marL="514344" indent="0">
              <a:buNone/>
              <a:defRPr sz="1013" b="1"/>
            </a:lvl3pPr>
            <a:lvl4pPr marL="771516" indent="0">
              <a:buNone/>
              <a:defRPr sz="900" b="1"/>
            </a:lvl4pPr>
            <a:lvl5pPr marL="1028689" indent="0">
              <a:buNone/>
              <a:defRPr sz="900" b="1"/>
            </a:lvl5pPr>
            <a:lvl6pPr marL="1285861" indent="0">
              <a:buNone/>
              <a:defRPr sz="900" b="1"/>
            </a:lvl6pPr>
            <a:lvl7pPr marL="1543033" indent="0">
              <a:buNone/>
              <a:defRPr sz="900" b="1"/>
            </a:lvl7pPr>
            <a:lvl8pPr marL="1800205" indent="0">
              <a:buNone/>
              <a:defRPr sz="900" b="1"/>
            </a:lvl8pPr>
            <a:lvl9pPr marL="2057377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2" indent="0">
              <a:buNone/>
              <a:defRPr sz="1125" b="1"/>
            </a:lvl2pPr>
            <a:lvl3pPr marL="514344" indent="0">
              <a:buNone/>
              <a:defRPr sz="1013" b="1"/>
            </a:lvl3pPr>
            <a:lvl4pPr marL="771516" indent="0">
              <a:buNone/>
              <a:defRPr sz="900" b="1"/>
            </a:lvl4pPr>
            <a:lvl5pPr marL="1028689" indent="0">
              <a:buNone/>
              <a:defRPr sz="900" b="1"/>
            </a:lvl5pPr>
            <a:lvl6pPr marL="1285861" indent="0">
              <a:buNone/>
              <a:defRPr sz="900" b="1"/>
            </a:lvl6pPr>
            <a:lvl7pPr marL="1543033" indent="0">
              <a:buNone/>
              <a:defRPr sz="900" b="1"/>
            </a:lvl7pPr>
            <a:lvl8pPr marL="1800205" indent="0">
              <a:buNone/>
              <a:defRPr sz="900" b="1"/>
            </a:lvl8pPr>
            <a:lvl9pPr marL="2057377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021F-BEFA-4AC6-B101-BB25434BECD4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D428-DE0F-4B2D-9972-BCB264BC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46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021F-BEFA-4AC6-B101-BB25434BECD4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D428-DE0F-4B2D-9972-BCB264BC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7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021F-BEFA-4AC6-B101-BB25434BECD4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D428-DE0F-4B2D-9972-BCB264BC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14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2" indent="0">
              <a:buNone/>
              <a:defRPr sz="788"/>
            </a:lvl2pPr>
            <a:lvl3pPr marL="514344" indent="0">
              <a:buNone/>
              <a:defRPr sz="675"/>
            </a:lvl3pPr>
            <a:lvl4pPr marL="771516" indent="0">
              <a:buNone/>
              <a:defRPr sz="563"/>
            </a:lvl4pPr>
            <a:lvl5pPr marL="1028689" indent="0">
              <a:buNone/>
              <a:defRPr sz="563"/>
            </a:lvl5pPr>
            <a:lvl6pPr marL="1285861" indent="0">
              <a:buNone/>
              <a:defRPr sz="563"/>
            </a:lvl6pPr>
            <a:lvl7pPr marL="1543033" indent="0">
              <a:buNone/>
              <a:defRPr sz="563"/>
            </a:lvl7pPr>
            <a:lvl8pPr marL="1800205" indent="0">
              <a:buNone/>
              <a:defRPr sz="563"/>
            </a:lvl8pPr>
            <a:lvl9pPr marL="2057377" indent="0">
              <a:buNone/>
              <a:defRPr sz="5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021F-BEFA-4AC6-B101-BB25434BECD4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D428-DE0F-4B2D-9972-BCB264BC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39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2" indent="0">
              <a:buNone/>
              <a:defRPr sz="1575"/>
            </a:lvl2pPr>
            <a:lvl3pPr marL="514344" indent="0">
              <a:buNone/>
              <a:defRPr sz="1350"/>
            </a:lvl3pPr>
            <a:lvl4pPr marL="771516" indent="0">
              <a:buNone/>
              <a:defRPr sz="1125"/>
            </a:lvl4pPr>
            <a:lvl5pPr marL="1028689" indent="0">
              <a:buNone/>
              <a:defRPr sz="1125"/>
            </a:lvl5pPr>
            <a:lvl6pPr marL="1285861" indent="0">
              <a:buNone/>
              <a:defRPr sz="1125"/>
            </a:lvl6pPr>
            <a:lvl7pPr marL="1543033" indent="0">
              <a:buNone/>
              <a:defRPr sz="1125"/>
            </a:lvl7pPr>
            <a:lvl8pPr marL="1800205" indent="0">
              <a:buNone/>
              <a:defRPr sz="1125"/>
            </a:lvl8pPr>
            <a:lvl9pPr marL="2057377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2" indent="0">
              <a:buNone/>
              <a:defRPr sz="788"/>
            </a:lvl2pPr>
            <a:lvl3pPr marL="514344" indent="0">
              <a:buNone/>
              <a:defRPr sz="675"/>
            </a:lvl3pPr>
            <a:lvl4pPr marL="771516" indent="0">
              <a:buNone/>
              <a:defRPr sz="563"/>
            </a:lvl4pPr>
            <a:lvl5pPr marL="1028689" indent="0">
              <a:buNone/>
              <a:defRPr sz="563"/>
            </a:lvl5pPr>
            <a:lvl6pPr marL="1285861" indent="0">
              <a:buNone/>
              <a:defRPr sz="563"/>
            </a:lvl6pPr>
            <a:lvl7pPr marL="1543033" indent="0">
              <a:buNone/>
              <a:defRPr sz="563"/>
            </a:lvl7pPr>
            <a:lvl8pPr marL="1800205" indent="0">
              <a:buNone/>
              <a:defRPr sz="563"/>
            </a:lvl8pPr>
            <a:lvl9pPr marL="2057377" indent="0">
              <a:buNone/>
              <a:defRPr sz="5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021F-BEFA-4AC6-B101-BB25434BECD4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D428-DE0F-4B2D-9972-BCB264BC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85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2021F-BEFA-4AC6-B101-BB25434BECD4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0D428-DE0F-4B2D-9972-BCB264BC3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21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44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6" indent="-128586" algn="l" defTabSz="51434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9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1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03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75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47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19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91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64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2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4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16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89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61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33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05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77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 rot="16200000">
            <a:off x="-71467" y="4162494"/>
            <a:ext cx="1299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Log2 (fold change)</a:t>
            </a:r>
            <a:endParaRPr lang="zh-CN" altLang="en-US" sz="11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447301" y="8864854"/>
            <a:ext cx="601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S1.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xpression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18 ASG gene clusters.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x axes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denote hours after interferon treatment,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y axes for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log2 fold change. The label above each subfigure corresponds to different gene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S3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6" y="110684"/>
            <a:ext cx="4320000" cy="108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6" y="1170910"/>
            <a:ext cx="4320000" cy="108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6" y="2256536"/>
            <a:ext cx="4320000" cy="1080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2" y="3297258"/>
            <a:ext cx="4320000" cy="108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6" y="4402872"/>
            <a:ext cx="4320000" cy="1080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2" y="5487606"/>
            <a:ext cx="4320000" cy="1080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2" y="6567606"/>
            <a:ext cx="4320000" cy="1080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2" y="7647606"/>
            <a:ext cx="4320000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27768" y="8520601"/>
            <a:ext cx="1534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Hours</a:t>
            </a:r>
            <a:endParaRPr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8979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16200000">
            <a:off x="-151656" y="4538245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Predicted gene expression </a:t>
            </a:r>
            <a:endParaRPr lang="zh-CN" altLang="en-US" sz="11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409148" y="8604000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True gene expression </a:t>
            </a:r>
            <a:endParaRPr lang="zh-CN" altLang="en-US" sz="11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999000" y="9001797"/>
            <a:ext cx="210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S5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(page 6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9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0" y="504000"/>
            <a:ext cx="4860000" cy="8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16200000">
            <a:off x="-151656" y="4423195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Predicted gene expression </a:t>
            </a:r>
            <a:endParaRPr lang="zh-CN" altLang="en-US" sz="11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409148" y="8604000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True gene expression </a:t>
            </a:r>
            <a:endParaRPr lang="zh-CN" altLang="en-US" sz="11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999000" y="9035016"/>
            <a:ext cx="1975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S5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(page 7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9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99" y="504000"/>
            <a:ext cx="4860000" cy="8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16200000">
            <a:off x="-131458" y="3533062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Predicted gene expression </a:t>
            </a:r>
            <a:endParaRPr lang="zh-CN" altLang="en-US" sz="11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98" y="403406"/>
            <a:ext cx="4860000" cy="810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29346" y="7071357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True gene expression </a:t>
            </a:r>
            <a:endParaRPr lang="zh-CN" altLang="en-US" sz="11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019197" y="7901426"/>
            <a:ext cx="1908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S5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(page 8 of 9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0" y="482598"/>
            <a:ext cx="4860000" cy="810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16200000">
            <a:off x="-151656" y="4524793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Predicted gene expression </a:t>
            </a:r>
            <a:endParaRPr lang="zh-CN" altLang="en-US" sz="11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532973" y="8582598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True gene expression </a:t>
            </a:r>
            <a:endParaRPr lang="zh-CN" altLang="en-US" sz="11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999000" y="9023206"/>
            <a:ext cx="1948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S5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(page 9 of 9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29" y="3402388"/>
            <a:ext cx="2200509" cy="22005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29" y="428358"/>
            <a:ext cx="1577143" cy="26742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887" y="428358"/>
            <a:ext cx="1251428" cy="16114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422" y="6271056"/>
            <a:ext cx="1200000" cy="9885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0682" y="428358"/>
            <a:ext cx="1994285" cy="24628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14" y="3241441"/>
            <a:ext cx="2148571" cy="26342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38" y="6219627"/>
            <a:ext cx="1880000" cy="104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4477" y="6093913"/>
            <a:ext cx="1582857" cy="11657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9941" y="2986025"/>
            <a:ext cx="365714" cy="129142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193224" y="2723339"/>
            <a:ext cx="1299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Log2 (fold change)</a:t>
            </a:r>
            <a:endParaRPr lang="zh-CN" altLang="en-US" sz="1100" b="1" dirty="0"/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2209801" y="2466977"/>
            <a:ext cx="1169484" cy="11839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4486867" y="2039787"/>
            <a:ext cx="789983" cy="16510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3762376" y="2914892"/>
            <a:ext cx="130107" cy="745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2558547" y="4328392"/>
            <a:ext cx="1167347" cy="556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2209800" y="4723189"/>
            <a:ext cx="1242876" cy="14964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3649881" y="5244897"/>
            <a:ext cx="12139" cy="10551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4486867" y="4629150"/>
            <a:ext cx="610939" cy="14647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65906" y="7770939"/>
            <a:ext cx="562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S6 Expression patterns of cytokines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upon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of human and avian IAVs.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heat maps are generated using the log2 fold changes. Red and blue colors represent upregulation or downregulation, respectively.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5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0" y="423863"/>
            <a:ext cx="1980000" cy="19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0" y="2463825"/>
            <a:ext cx="1980000" cy="19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0" y="4503787"/>
            <a:ext cx="1980000" cy="198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0" y="6534224"/>
            <a:ext cx="1980000" cy="198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428625"/>
            <a:ext cx="1980000" cy="198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2463825"/>
            <a:ext cx="1980000" cy="198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4503787"/>
            <a:ext cx="1980000" cy="198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6534224"/>
            <a:ext cx="1980000" cy="1980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36320" y="514350"/>
            <a:ext cx="2562225" cy="1771650"/>
            <a:chOff x="1295400" y="514350"/>
            <a:chExt cx="2562225" cy="17716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295400" y="904875"/>
              <a:ext cx="214312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295400" y="514350"/>
              <a:ext cx="256222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438525" y="904875"/>
              <a:ext cx="409575" cy="13811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1036320" y="2552700"/>
            <a:ext cx="2562225" cy="1771650"/>
            <a:chOff x="1295400" y="514350"/>
            <a:chExt cx="2562225" cy="1771650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295400" y="904875"/>
              <a:ext cx="214312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295400" y="514350"/>
              <a:ext cx="256222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438525" y="904875"/>
              <a:ext cx="409575" cy="13811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1036320" y="4591050"/>
            <a:ext cx="2562225" cy="1771650"/>
            <a:chOff x="1295400" y="514350"/>
            <a:chExt cx="2562225" cy="177165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1295400" y="904875"/>
              <a:ext cx="214312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295400" y="514350"/>
              <a:ext cx="256222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438525" y="904875"/>
              <a:ext cx="409575" cy="13811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1036320" y="6619875"/>
            <a:ext cx="2562225" cy="1771650"/>
            <a:chOff x="1295400" y="514350"/>
            <a:chExt cx="2562225" cy="177165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1295400" y="904875"/>
              <a:ext cx="214312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295400" y="514350"/>
              <a:ext cx="256222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438525" y="904875"/>
              <a:ext cx="409575" cy="13811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538776" y="8658785"/>
            <a:ext cx="5651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S2. Co-expression patterns of all ASGs.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left four figures (a-d) are based on all of ASGs, and the right four figures (e-h) for DEGs from gene groups 8, 7 and 6.  The annotation colors on the left and top represent different gene groups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These data shown here are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40420" y="1332136"/>
            <a:ext cx="552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 err="1" smtClean="0"/>
              <a:t>IFNa</a:t>
            </a:r>
            <a:endParaRPr lang="zh-CN" altLang="en-US" sz="1000" b="1" dirty="0"/>
          </a:p>
        </p:txBody>
      </p:sp>
      <p:sp>
        <p:nvSpPr>
          <p:cNvPr id="49" name="文本框 48"/>
          <p:cNvSpPr txBox="1"/>
          <p:nvPr/>
        </p:nvSpPr>
        <p:spPr>
          <a:xfrm>
            <a:off x="499339" y="3380816"/>
            <a:ext cx="634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 err="1" smtClean="0"/>
              <a:t>H1N1</a:t>
            </a:r>
            <a:endParaRPr lang="zh-CN" altLang="en-US" sz="1000" b="1" dirty="0"/>
          </a:p>
        </p:txBody>
      </p:sp>
      <p:sp>
        <p:nvSpPr>
          <p:cNvPr id="50" name="文本框 49"/>
          <p:cNvSpPr txBox="1"/>
          <p:nvPr/>
        </p:nvSpPr>
        <p:spPr>
          <a:xfrm>
            <a:off x="499339" y="5409641"/>
            <a:ext cx="634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 err="1" smtClean="0"/>
              <a:t>H5N1</a:t>
            </a:r>
            <a:endParaRPr lang="zh-CN" altLang="en-US" sz="1000" b="1" dirty="0"/>
          </a:p>
        </p:txBody>
      </p:sp>
      <p:sp>
        <p:nvSpPr>
          <p:cNvPr id="51" name="文本框 50"/>
          <p:cNvSpPr txBox="1"/>
          <p:nvPr/>
        </p:nvSpPr>
        <p:spPr>
          <a:xfrm>
            <a:off x="499339" y="7449603"/>
            <a:ext cx="634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 err="1" smtClean="0"/>
              <a:t>H7N9</a:t>
            </a:r>
            <a:endParaRPr lang="zh-CN" altLang="en-US" sz="1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1189" y="577850"/>
            <a:ext cx="338612" cy="130675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72957" y="360360"/>
            <a:ext cx="400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cs typeface="Arial" panose="020B0604020202020204" pitchFamily="34" charset="0"/>
              </a:rPr>
              <a:t>PCC</a:t>
            </a:r>
            <a:endParaRPr lang="zh-CN" altLang="en-US" sz="1000" b="1" dirty="0">
              <a:cs typeface="Arial" panose="020B060402020202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5667837" y="2738233"/>
            <a:ext cx="5225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5667837" y="2841413"/>
            <a:ext cx="522515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5667837" y="2973168"/>
            <a:ext cx="522515" cy="0"/>
          </a:xfrm>
          <a:prstGeom prst="line">
            <a:avLst/>
          </a:prstGeom>
          <a:ln w="38100">
            <a:solidFill>
              <a:srgbClr val="FF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667837" y="3095398"/>
            <a:ext cx="522515" cy="0"/>
          </a:xfrm>
          <a:prstGeom prst="line">
            <a:avLst/>
          </a:prstGeom>
          <a:ln w="38100">
            <a:solidFill>
              <a:srgbClr val="EE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667837" y="3227153"/>
            <a:ext cx="522515" cy="0"/>
          </a:xfrm>
          <a:prstGeom prst="line">
            <a:avLst/>
          </a:prstGeom>
          <a:ln w="38100">
            <a:solidFill>
              <a:srgbClr val="C1FF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667837" y="3339858"/>
            <a:ext cx="522515" cy="0"/>
          </a:xfrm>
          <a:prstGeom prst="line">
            <a:avLst/>
          </a:prstGeom>
          <a:ln w="38100">
            <a:solidFill>
              <a:srgbClr val="847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5667837" y="3471613"/>
            <a:ext cx="522515" cy="0"/>
          </a:xfrm>
          <a:prstGeom prst="line">
            <a:avLst/>
          </a:prstGeom>
          <a:ln w="38100">
            <a:solidFill>
              <a:srgbClr val="698B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667837" y="3612893"/>
            <a:ext cx="522515" cy="0"/>
          </a:xfrm>
          <a:prstGeom prst="line">
            <a:avLst/>
          </a:prstGeom>
          <a:ln w="38100">
            <a:solidFill>
              <a:srgbClr val="000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6158489" y="2609080"/>
            <a:ext cx="180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00" dirty="0"/>
              <a:t>8</a:t>
            </a:r>
            <a:endParaRPr lang="zh-CN" altLang="en-US" sz="1100" dirty="0"/>
          </a:p>
        </p:txBody>
      </p:sp>
      <p:sp>
        <p:nvSpPr>
          <p:cNvPr id="59" name="文本框 58"/>
          <p:cNvSpPr txBox="1"/>
          <p:nvPr/>
        </p:nvSpPr>
        <p:spPr>
          <a:xfrm>
            <a:off x="6158489" y="2733051"/>
            <a:ext cx="180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00" dirty="0"/>
              <a:t>7</a:t>
            </a:r>
            <a:endParaRPr lang="zh-CN" altLang="en-US" sz="1100" dirty="0"/>
          </a:p>
        </p:txBody>
      </p:sp>
      <p:sp>
        <p:nvSpPr>
          <p:cNvPr id="60" name="文本框 59"/>
          <p:cNvSpPr txBox="1"/>
          <p:nvPr/>
        </p:nvSpPr>
        <p:spPr>
          <a:xfrm>
            <a:off x="6158489" y="2848673"/>
            <a:ext cx="180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00" dirty="0"/>
              <a:t>6</a:t>
            </a:r>
            <a:endParaRPr lang="zh-CN" altLang="en-US" sz="1100" dirty="0"/>
          </a:p>
        </p:txBody>
      </p:sp>
      <p:sp>
        <p:nvSpPr>
          <p:cNvPr id="61" name="文本框 60"/>
          <p:cNvSpPr txBox="1"/>
          <p:nvPr/>
        </p:nvSpPr>
        <p:spPr>
          <a:xfrm>
            <a:off x="6158489" y="2969762"/>
            <a:ext cx="180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00" dirty="0"/>
              <a:t>5</a:t>
            </a:r>
            <a:endParaRPr lang="zh-CN" altLang="en-US" sz="1100" dirty="0"/>
          </a:p>
        </p:txBody>
      </p:sp>
      <p:sp>
        <p:nvSpPr>
          <p:cNvPr id="62" name="文本框 61"/>
          <p:cNvSpPr txBox="1"/>
          <p:nvPr/>
        </p:nvSpPr>
        <p:spPr>
          <a:xfrm>
            <a:off x="6158489" y="3093258"/>
            <a:ext cx="180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00" dirty="0"/>
              <a:t>4</a:t>
            </a:r>
            <a:endParaRPr lang="zh-CN" altLang="en-US" sz="1100" dirty="0"/>
          </a:p>
        </p:txBody>
      </p:sp>
      <p:sp>
        <p:nvSpPr>
          <p:cNvPr id="63" name="文本框 62"/>
          <p:cNvSpPr txBox="1"/>
          <p:nvPr/>
        </p:nvSpPr>
        <p:spPr>
          <a:xfrm>
            <a:off x="6158489" y="3216440"/>
            <a:ext cx="180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00" dirty="0"/>
              <a:t>3</a:t>
            </a:r>
            <a:endParaRPr lang="zh-CN" altLang="en-US" sz="1100" dirty="0"/>
          </a:p>
        </p:txBody>
      </p:sp>
      <p:sp>
        <p:nvSpPr>
          <p:cNvPr id="64" name="文本框 63"/>
          <p:cNvSpPr txBox="1"/>
          <p:nvPr/>
        </p:nvSpPr>
        <p:spPr>
          <a:xfrm>
            <a:off x="6158489" y="3339745"/>
            <a:ext cx="180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00" dirty="0"/>
              <a:t>2</a:t>
            </a:r>
            <a:endParaRPr lang="zh-CN" altLang="en-US" sz="1100" dirty="0"/>
          </a:p>
        </p:txBody>
      </p:sp>
      <p:sp>
        <p:nvSpPr>
          <p:cNvPr id="65" name="文本框 64"/>
          <p:cNvSpPr txBox="1"/>
          <p:nvPr/>
        </p:nvSpPr>
        <p:spPr>
          <a:xfrm>
            <a:off x="6158489" y="3472452"/>
            <a:ext cx="180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00" dirty="0"/>
              <a:t>1</a:t>
            </a:r>
            <a:endParaRPr lang="zh-CN" altLang="en-US" sz="1100" dirty="0"/>
          </a:p>
        </p:txBody>
      </p:sp>
      <p:sp>
        <p:nvSpPr>
          <p:cNvPr id="4" name="文本框 3"/>
          <p:cNvSpPr txBox="1"/>
          <p:nvPr/>
        </p:nvSpPr>
        <p:spPr>
          <a:xfrm>
            <a:off x="5549970" y="2426096"/>
            <a:ext cx="899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 smtClean="0"/>
              <a:t>Gene groups</a:t>
            </a:r>
            <a:endParaRPr lang="zh-CN" altLang="en-US" sz="1000" b="1" dirty="0"/>
          </a:p>
        </p:txBody>
      </p:sp>
      <p:sp>
        <p:nvSpPr>
          <p:cNvPr id="66" name="文本框 65"/>
          <p:cNvSpPr txBox="1"/>
          <p:nvPr/>
        </p:nvSpPr>
        <p:spPr>
          <a:xfrm>
            <a:off x="770222" y="363275"/>
            <a:ext cx="26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67" name="文本框 66"/>
          <p:cNvSpPr txBox="1"/>
          <p:nvPr/>
        </p:nvSpPr>
        <p:spPr>
          <a:xfrm>
            <a:off x="770222" y="2434390"/>
            <a:ext cx="26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68" name="文本框 67"/>
          <p:cNvSpPr txBox="1"/>
          <p:nvPr/>
        </p:nvSpPr>
        <p:spPr>
          <a:xfrm>
            <a:off x="770222" y="4502558"/>
            <a:ext cx="26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69" name="文本框 68"/>
          <p:cNvSpPr txBox="1"/>
          <p:nvPr/>
        </p:nvSpPr>
        <p:spPr>
          <a:xfrm>
            <a:off x="770222" y="6565821"/>
            <a:ext cx="26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70" name="文本框 69"/>
          <p:cNvSpPr txBox="1"/>
          <p:nvPr/>
        </p:nvSpPr>
        <p:spPr>
          <a:xfrm>
            <a:off x="3326312" y="363275"/>
            <a:ext cx="26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endParaRPr lang="zh-CN" altLang="en-US" dirty="0"/>
          </a:p>
        </p:txBody>
      </p:sp>
      <p:sp>
        <p:nvSpPr>
          <p:cNvPr id="71" name="文本框 70"/>
          <p:cNvSpPr txBox="1"/>
          <p:nvPr/>
        </p:nvSpPr>
        <p:spPr>
          <a:xfrm>
            <a:off x="3326312" y="2434390"/>
            <a:ext cx="26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72" name="文本框 71"/>
          <p:cNvSpPr txBox="1"/>
          <p:nvPr/>
        </p:nvSpPr>
        <p:spPr>
          <a:xfrm>
            <a:off x="3326312" y="4502558"/>
            <a:ext cx="26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</a:t>
            </a:r>
            <a:endParaRPr lang="zh-CN" altLang="en-US" dirty="0"/>
          </a:p>
        </p:txBody>
      </p:sp>
      <p:sp>
        <p:nvSpPr>
          <p:cNvPr id="73" name="文本框 72"/>
          <p:cNvSpPr txBox="1"/>
          <p:nvPr/>
        </p:nvSpPr>
        <p:spPr>
          <a:xfrm>
            <a:off x="3326312" y="6565821"/>
            <a:ext cx="26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9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000" y="4104751"/>
            <a:ext cx="4320000" cy="432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000" y="258556"/>
            <a:ext cx="4320000" cy="430199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5380" y="2262209"/>
            <a:ext cx="720360" cy="1842542"/>
          </a:xfrm>
          <a:prstGeom prst="rect">
            <a:avLst/>
          </a:prstGeom>
          <a:noFill/>
          <a:ln w="12700">
            <a:solidFill>
              <a:srgbClr val="0203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35380" y="4927192"/>
            <a:ext cx="735600" cy="1946047"/>
          </a:xfrm>
          <a:prstGeom prst="rect">
            <a:avLst/>
          </a:prstGeom>
          <a:noFill/>
          <a:ln w="12700">
            <a:solidFill>
              <a:srgbClr val="0203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03212" y="8496860"/>
            <a:ext cx="565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S3. Co-expression patterns of group 8 and 7 ASGs. 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Clustering of group 8 and 7 ASGs on basis of pairwise PCCs in interferon treated cells, (b) and H1N1 infected cells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color meanings in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S2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shown here are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0222" y="363275"/>
            <a:ext cx="26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70222" y="4529890"/>
            <a:ext cx="26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189" y="977900"/>
            <a:ext cx="338612" cy="130675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72957" y="760410"/>
            <a:ext cx="400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cs typeface="Arial" panose="020B0604020202020204" pitchFamily="34" charset="0"/>
              </a:rPr>
              <a:t>PCC</a:t>
            </a:r>
            <a:endParaRPr lang="zh-CN" altLang="en-US" sz="1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42" y="3303087"/>
            <a:ext cx="1980000" cy="1980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50" y="3299588"/>
            <a:ext cx="1980000" cy="198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8" y="3299588"/>
            <a:ext cx="1980000" cy="1980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30956" y="3517834"/>
            <a:ext cx="667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/>
              <a:t>H1N1</a:t>
            </a:r>
            <a:endParaRPr lang="zh-CN" altLang="en-US" sz="12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2828063" y="3529311"/>
            <a:ext cx="566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/>
              <a:t>H5N1</a:t>
            </a:r>
            <a:endParaRPr lang="zh-CN" altLang="en-US" sz="12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4741589" y="3519786"/>
            <a:ext cx="545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/>
              <a:t>H7N9</a:t>
            </a:r>
            <a:endParaRPr lang="zh-CN" altLang="en-US" sz="1200" b="1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8" y="967722"/>
            <a:ext cx="1980000" cy="1980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91932" y="2873048"/>
            <a:ext cx="1534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Numbers of TFs</a:t>
            </a:r>
            <a:endParaRPr lang="zh-CN" altLang="en-US" sz="1100" b="1" dirty="0"/>
          </a:p>
        </p:txBody>
      </p:sp>
      <p:sp>
        <p:nvSpPr>
          <p:cNvPr id="19" name="文本框 18"/>
          <p:cNvSpPr txBox="1"/>
          <p:nvPr/>
        </p:nvSpPr>
        <p:spPr>
          <a:xfrm rot="16200000">
            <a:off x="-226672" y="1782858"/>
            <a:ext cx="1824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Numbers of response genes</a:t>
            </a:r>
            <a:endParaRPr lang="zh-CN" altLang="en-US" sz="1100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2516579" y="5205135"/>
            <a:ext cx="2248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err="1" smtClean="0"/>
              <a:t>PCCs</a:t>
            </a:r>
            <a:r>
              <a:rPr lang="en-US" altLang="zh-CN" sz="1100" b="1" dirty="0" smtClean="0"/>
              <a:t> of lasso model prediction </a:t>
            </a:r>
            <a:endParaRPr lang="zh-CN" altLang="en-US" sz="1100" b="1" dirty="0"/>
          </a:p>
        </p:txBody>
      </p:sp>
      <p:sp>
        <p:nvSpPr>
          <p:cNvPr id="25" name="文本框 24"/>
          <p:cNvSpPr txBox="1"/>
          <p:nvPr/>
        </p:nvSpPr>
        <p:spPr>
          <a:xfrm rot="16200000">
            <a:off x="-418957" y="4195758"/>
            <a:ext cx="2220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err="1" smtClean="0"/>
              <a:t>PCCs</a:t>
            </a:r>
            <a:r>
              <a:rPr lang="en-US" altLang="zh-CN" sz="1100" b="1" dirty="0" smtClean="0"/>
              <a:t> of linear model prediction</a:t>
            </a:r>
            <a:endParaRPr lang="zh-CN" altLang="en-US" sz="1100" b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293532" y="3382471"/>
            <a:ext cx="29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337787" y="940829"/>
            <a:ext cx="29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816274" y="5733116"/>
            <a:ext cx="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S4.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egulation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ASGs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the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 number per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ASG gene given by LASSO algorithm on basis of interferon treated transcriptomes.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Scatter plots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prediction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PCCs between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LASSO model and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regression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model. These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shown here are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discovery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7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09148" y="8604825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True gene expression level </a:t>
            </a:r>
            <a:endParaRPr lang="zh-CN" altLang="en-US" sz="1100" b="1" dirty="0"/>
          </a:p>
        </p:txBody>
      </p:sp>
      <p:sp>
        <p:nvSpPr>
          <p:cNvPr id="4" name="文本框 3"/>
          <p:cNvSpPr txBox="1"/>
          <p:nvPr/>
        </p:nvSpPr>
        <p:spPr>
          <a:xfrm rot="16200000">
            <a:off x="-151656" y="4424020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Predicted gene expression level</a:t>
            </a:r>
            <a:endParaRPr lang="zh-CN" altLang="en-US" sz="11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76863" y="8863190"/>
            <a:ext cx="5626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S5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(page 1 of 9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Scatter plots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predicted gene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levels of the 44 ASGs.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Predicted expression levels of genes were inferred from expression levels of their regulatory TFs given by LASSO models. Note that the values of x and y axes mean relative gene expression levels with log2 transform rather than fold changes.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data shown here are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 datasets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1" y="504825"/>
            <a:ext cx="4860000" cy="8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16200000">
            <a:off x="-151656" y="4423195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Predicted gene expression </a:t>
            </a:r>
            <a:endParaRPr lang="zh-CN" altLang="en-US" sz="11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409148" y="8604000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True gene expression </a:t>
            </a:r>
            <a:endParaRPr lang="zh-CN" altLang="en-US" sz="11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942911" y="8934190"/>
            <a:ext cx="2036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S5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(page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9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1" y="504000"/>
            <a:ext cx="4860000" cy="8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16200000">
            <a:off x="-151656" y="4423195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Predicted gene expression </a:t>
            </a:r>
            <a:endParaRPr lang="zh-CN" altLang="en-US" sz="11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409148" y="8604000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True gene expression </a:t>
            </a:r>
            <a:endParaRPr lang="zh-CN" altLang="en-US" sz="11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895286" y="8957050"/>
            <a:ext cx="2023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S5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(page 3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9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1" y="504000"/>
            <a:ext cx="4860000" cy="8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16200000">
            <a:off x="-151656" y="4423195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Predicted gene expression </a:t>
            </a:r>
            <a:endParaRPr lang="zh-CN" altLang="en-US" sz="11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409148" y="8604000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Real gene expression </a:t>
            </a:r>
            <a:endParaRPr lang="zh-CN" altLang="en-US" sz="11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999000" y="8962886"/>
            <a:ext cx="1899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S5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(page 4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9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0" y="504000"/>
            <a:ext cx="4860000" cy="8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16200000">
            <a:off x="-151656" y="4423195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Predicted gene expression </a:t>
            </a:r>
            <a:endParaRPr lang="zh-CN" altLang="en-US" sz="11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409148" y="8604000"/>
            <a:ext cx="203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/>
              <a:t>True gene expression </a:t>
            </a:r>
            <a:endParaRPr lang="zh-CN" altLang="en-US" sz="11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954509" y="9013632"/>
            <a:ext cx="193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S5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(page 5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9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1" y="546482"/>
            <a:ext cx="4860000" cy="8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37110</TotalTime>
  <Words>633</Words>
  <Application>Microsoft Office PowerPoint</Application>
  <PresentationFormat>A4 纸张(210x297 毫米)</PresentationFormat>
  <Paragraphs>75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sunjy</dc:creator>
  <cp:lastModifiedBy>sunjy</cp:lastModifiedBy>
  <cp:revision>410</cp:revision>
  <dcterms:created xsi:type="dcterms:W3CDTF">2017-04-11T05:48:42Z</dcterms:created>
  <dcterms:modified xsi:type="dcterms:W3CDTF">2019-01-11T06:31:53Z</dcterms:modified>
</cp:coreProperties>
</file>