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7" r:id="rId3"/>
    <p:sldId id="258" r:id="rId4"/>
    <p:sldId id="259" r:id="rId5"/>
    <p:sldId id="263" r:id="rId6"/>
    <p:sldId id="260" r:id="rId7"/>
    <p:sldId id="261" r:id="rId8"/>
    <p:sldId id="262" r:id="rId9"/>
    <p:sldId id="267" r:id="rId10"/>
    <p:sldId id="269" r:id="rId11"/>
    <p:sldId id="270" r:id="rId12"/>
    <p:sldId id="256" r:id="rId13"/>
    <p:sldId id="268" r:id="rId14"/>
    <p:sldId id="264" r:id="rId15"/>
    <p:sldId id="26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6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CE398AC-9631-4ED2-B8BA-A61576EC8721}" type="datetimeFigureOut">
              <a:rPr lang="en-GB" smtClean="0"/>
              <a:t>27/09/2019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53B3DB-CA55-43FA-B89A-D3A1EBA57722}" type="slidenum">
              <a:rPr lang="en-GB" smtClean="0"/>
              <a:t>‹#›</a:t>
            </a:fld>
            <a:endParaRPr lang="en-GB"/>
          </a:p>
        </p:txBody>
      </p:sp>
    </p:spTree>
    <p:extLst>
      <p:ext uri="{BB962C8B-B14F-4D97-AF65-F5344CB8AC3E}">
        <p14:creationId xmlns:p14="http://schemas.microsoft.com/office/powerpoint/2010/main" val="2565777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CE398AC-9631-4ED2-B8BA-A61576EC8721}" type="datetimeFigureOut">
              <a:rPr lang="en-GB" smtClean="0"/>
              <a:t>27/09/2019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53B3DB-CA55-43FA-B89A-D3A1EBA57722}" type="slidenum">
              <a:rPr lang="en-GB" smtClean="0"/>
              <a:t>‹#›</a:t>
            </a:fld>
            <a:endParaRPr lang="en-GB"/>
          </a:p>
        </p:txBody>
      </p:sp>
    </p:spTree>
    <p:extLst>
      <p:ext uri="{BB962C8B-B14F-4D97-AF65-F5344CB8AC3E}">
        <p14:creationId xmlns:p14="http://schemas.microsoft.com/office/powerpoint/2010/main" val="994385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CE398AC-9631-4ED2-B8BA-A61576EC8721}" type="datetimeFigureOut">
              <a:rPr lang="en-GB" smtClean="0"/>
              <a:t>27/09/2019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53B3DB-CA55-43FA-B89A-D3A1EBA57722}" type="slidenum">
              <a:rPr lang="en-GB" smtClean="0"/>
              <a:t>‹#›</a:t>
            </a:fld>
            <a:endParaRPr lang="en-GB"/>
          </a:p>
        </p:txBody>
      </p:sp>
    </p:spTree>
    <p:extLst>
      <p:ext uri="{BB962C8B-B14F-4D97-AF65-F5344CB8AC3E}">
        <p14:creationId xmlns:p14="http://schemas.microsoft.com/office/powerpoint/2010/main" val="1482276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CE398AC-9631-4ED2-B8BA-A61576EC8721}" type="datetimeFigureOut">
              <a:rPr lang="en-GB" smtClean="0"/>
              <a:t>27/09/2019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53B3DB-CA55-43FA-B89A-D3A1EBA57722}" type="slidenum">
              <a:rPr lang="en-GB" smtClean="0"/>
              <a:t>‹#›</a:t>
            </a:fld>
            <a:endParaRPr lang="en-GB"/>
          </a:p>
        </p:txBody>
      </p:sp>
    </p:spTree>
    <p:extLst>
      <p:ext uri="{BB962C8B-B14F-4D97-AF65-F5344CB8AC3E}">
        <p14:creationId xmlns:p14="http://schemas.microsoft.com/office/powerpoint/2010/main" val="221187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E398AC-9631-4ED2-B8BA-A61576EC8721}" type="datetimeFigureOut">
              <a:rPr lang="en-GB" smtClean="0"/>
              <a:t>27/09/2019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53B3DB-CA55-43FA-B89A-D3A1EBA57722}" type="slidenum">
              <a:rPr lang="en-GB" smtClean="0"/>
              <a:t>‹#›</a:t>
            </a:fld>
            <a:endParaRPr lang="en-GB"/>
          </a:p>
        </p:txBody>
      </p:sp>
    </p:spTree>
    <p:extLst>
      <p:ext uri="{BB962C8B-B14F-4D97-AF65-F5344CB8AC3E}">
        <p14:creationId xmlns:p14="http://schemas.microsoft.com/office/powerpoint/2010/main" val="3668312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CE398AC-9631-4ED2-B8BA-A61576EC8721}" type="datetimeFigureOut">
              <a:rPr lang="en-GB" smtClean="0"/>
              <a:t>27/09/2019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53B3DB-CA55-43FA-B89A-D3A1EBA57722}" type="slidenum">
              <a:rPr lang="en-GB" smtClean="0"/>
              <a:t>‹#›</a:t>
            </a:fld>
            <a:endParaRPr lang="en-GB"/>
          </a:p>
        </p:txBody>
      </p:sp>
    </p:spTree>
    <p:extLst>
      <p:ext uri="{BB962C8B-B14F-4D97-AF65-F5344CB8AC3E}">
        <p14:creationId xmlns:p14="http://schemas.microsoft.com/office/powerpoint/2010/main" val="3755750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CE398AC-9631-4ED2-B8BA-A61576EC8721}" type="datetimeFigureOut">
              <a:rPr lang="en-GB" smtClean="0"/>
              <a:t>27/09/2019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F53B3DB-CA55-43FA-B89A-D3A1EBA57722}" type="slidenum">
              <a:rPr lang="en-GB" smtClean="0"/>
              <a:t>‹#›</a:t>
            </a:fld>
            <a:endParaRPr lang="en-GB"/>
          </a:p>
        </p:txBody>
      </p:sp>
    </p:spTree>
    <p:extLst>
      <p:ext uri="{BB962C8B-B14F-4D97-AF65-F5344CB8AC3E}">
        <p14:creationId xmlns:p14="http://schemas.microsoft.com/office/powerpoint/2010/main" val="3780861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CE398AC-9631-4ED2-B8BA-A61576EC8721}" type="datetimeFigureOut">
              <a:rPr lang="en-GB" smtClean="0"/>
              <a:t>27/09/2019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F53B3DB-CA55-43FA-B89A-D3A1EBA57722}" type="slidenum">
              <a:rPr lang="en-GB" smtClean="0"/>
              <a:t>‹#›</a:t>
            </a:fld>
            <a:endParaRPr lang="en-GB"/>
          </a:p>
        </p:txBody>
      </p:sp>
    </p:spTree>
    <p:extLst>
      <p:ext uri="{BB962C8B-B14F-4D97-AF65-F5344CB8AC3E}">
        <p14:creationId xmlns:p14="http://schemas.microsoft.com/office/powerpoint/2010/main" val="2834706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E398AC-9631-4ED2-B8BA-A61576EC8721}" type="datetimeFigureOut">
              <a:rPr lang="en-GB" smtClean="0"/>
              <a:t>27/09/2019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F53B3DB-CA55-43FA-B89A-D3A1EBA57722}" type="slidenum">
              <a:rPr lang="en-GB" smtClean="0"/>
              <a:t>‹#›</a:t>
            </a:fld>
            <a:endParaRPr lang="en-GB"/>
          </a:p>
        </p:txBody>
      </p:sp>
    </p:spTree>
    <p:extLst>
      <p:ext uri="{BB962C8B-B14F-4D97-AF65-F5344CB8AC3E}">
        <p14:creationId xmlns:p14="http://schemas.microsoft.com/office/powerpoint/2010/main" val="3284044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E398AC-9631-4ED2-B8BA-A61576EC8721}" type="datetimeFigureOut">
              <a:rPr lang="en-GB" smtClean="0"/>
              <a:t>27/09/2019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53B3DB-CA55-43FA-B89A-D3A1EBA57722}" type="slidenum">
              <a:rPr lang="en-GB" smtClean="0"/>
              <a:t>‹#›</a:t>
            </a:fld>
            <a:endParaRPr lang="en-GB"/>
          </a:p>
        </p:txBody>
      </p:sp>
    </p:spTree>
    <p:extLst>
      <p:ext uri="{BB962C8B-B14F-4D97-AF65-F5344CB8AC3E}">
        <p14:creationId xmlns:p14="http://schemas.microsoft.com/office/powerpoint/2010/main" val="3925221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E398AC-9631-4ED2-B8BA-A61576EC8721}" type="datetimeFigureOut">
              <a:rPr lang="en-GB" smtClean="0"/>
              <a:t>27/09/2019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53B3DB-CA55-43FA-B89A-D3A1EBA57722}" type="slidenum">
              <a:rPr lang="en-GB" smtClean="0"/>
              <a:t>‹#›</a:t>
            </a:fld>
            <a:endParaRPr lang="en-GB"/>
          </a:p>
        </p:txBody>
      </p:sp>
    </p:spTree>
    <p:extLst>
      <p:ext uri="{BB962C8B-B14F-4D97-AF65-F5344CB8AC3E}">
        <p14:creationId xmlns:p14="http://schemas.microsoft.com/office/powerpoint/2010/main" val="3765151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E398AC-9631-4ED2-B8BA-A61576EC8721}" type="datetimeFigureOut">
              <a:rPr lang="en-GB" smtClean="0"/>
              <a:t>27/09/2019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53B3DB-CA55-43FA-B89A-D3A1EBA57722}" type="slidenum">
              <a:rPr lang="en-GB" smtClean="0"/>
              <a:t>‹#›</a:t>
            </a:fld>
            <a:endParaRPr lang="en-GB"/>
          </a:p>
        </p:txBody>
      </p:sp>
    </p:spTree>
    <p:extLst>
      <p:ext uri="{BB962C8B-B14F-4D97-AF65-F5344CB8AC3E}">
        <p14:creationId xmlns:p14="http://schemas.microsoft.com/office/powerpoint/2010/main" val="1515978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62457922"/>
              </p:ext>
            </p:extLst>
          </p:nvPr>
        </p:nvGraphicFramePr>
        <p:xfrm>
          <a:off x="3080085" y="1528009"/>
          <a:ext cx="5977338" cy="3494465"/>
        </p:xfrm>
        <a:graphic>
          <a:graphicData uri="http://schemas.openxmlformats.org/drawingml/2006/table">
            <a:tbl>
              <a:tblPr firstRow="1" firstCol="1" bandRow="1">
                <a:tableStyleId>{2D5ABB26-0587-4C30-8999-92F81FD0307C}</a:tableStyleId>
              </a:tblPr>
              <a:tblGrid>
                <a:gridCol w="3236494"/>
                <a:gridCol w="2740844"/>
              </a:tblGrid>
              <a:tr h="698893">
                <a:tc>
                  <a:txBody>
                    <a:bodyPr/>
                    <a:lstStyle/>
                    <a:p>
                      <a:pPr algn="ctr">
                        <a:lnSpc>
                          <a:spcPct val="107000"/>
                        </a:lnSpc>
                        <a:spcAft>
                          <a:spcPts val="0"/>
                        </a:spcAft>
                      </a:pPr>
                      <a:r>
                        <a:rPr lang="en-GB" sz="1000">
                          <a:effectLst/>
                        </a:rPr>
                        <a:t>Oven Temperature Program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000">
                          <a:effectLst/>
                        </a:rPr>
                        <a:t>Temperature (°C)</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8893">
                <a:tc>
                  <a:txBody>
                    <a:bodyPr/>
                    <a:lstStyle/>
                    <a:p>
                      <a:pPr algn="ctr">
                        <a:lnSpc>
                          <a:spcPct val="107000"/>
                        </a:lnSpc>
                        <a:spcAft>
                          <a:spcPts val="0"/>
                        </a:spcAft>
                      </a:pPr>
                      <a:r>
                        <a:rPr lang="en-GB" sz="1000">
                          <a:effectLst/>
                        </a:rPr>
                        <a:t>Initial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000">
                          <a:effectLst/>
                        </a:rPr>
                        <a:t>27°C</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8893">
                <a:tc>
                  <a:txBody>
                    <a:bodyPr/>
                    <a:lstStyle/>
                    <a:p>
                      <a:pPr algn="ctr">
                        <a:lnSpc>
                          <a:spcPct val="107000"/>
                        </a:lnSpc>
                        <a:spcAft>
                          <a:spcPts val="0"/>
                        </a:spcAft>
                      </a:pPr>
                      <a:r>
                        <a:rPr lang="en-GB" sz="1000">
                          <a:effectLst/>
                        </a:rPr>
                        <a:t>Ramp 1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000">
                          <a:effectLst/>
                        </a:rPr>
                        <a:t>5°C /min to 45°C</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8893">
                <a:tc>
                  <a:txBody>
                    <a:bodyPr/>
                    <a:lstStyle/>
                    <a:p>
                      <a:pPr algn="ctr">
                        <a:lnSpc>
                          <a:spcPct val="107000"/>
                        </a:lnSpc>
                        <a:spcAft>
                          <a:spcPts val="0"/>
                        </a:spcAft>
                      </a:pPr>
                      <a:r>
                        <a:rPr lang="en-GB" sz="1000">
                          <a:effectLst/>
                        </a:rPr>
                        <a:t>Ramp 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000">
                          <a:effectLst/>
                        </a:rPr>
                        <a:t>25°C /min to 100°C</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8893">
                <a:tc>
                  <a:txBody>
                    <a:bodyPr/>
                    <a:lstStyle/>
                    <a:p>
                      <a:pPr algn="ctr">
                        <a:lnSpc>
                          <a:spcPct val="107000"/>
                        </a:lnSpc>
                        <a:spcAft>
                          <a:spcPts val="0"/>
                        </a:spcAft>
                      </a:pPr>
                      <a:r>
                        <a:rPr lang="en-GB" sz="1000">
                          <a:effectLst/>
                        </a:rPr>
                        <a:t>Ramp 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en-GB" sz="1000" dirty="0">
                          <a:effectLst/>
                        </a:rPr>
                        <a:t>5°C /min to 200°C</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sp>
        <p:nvSpPr>
          <p:cNvPr id="5" name="TextBox 4"/>
          <p:cNvSpPr txBox="1"/>
          <p:nvPr/>
        </p:nvSpPr>
        <p:spPr>
          <a:xfrm>
            <a:off x="2966124" y="1170923"/>
            <a:ext cx="5270740" cy="246221"/>
          </a:xfrm>
          <a:prstGeom prst="rect">
            <a:avLst/>
          </a:prstGeom>
          <a:noFill/>
        </p:spPr>
        <p:txBody>
          <a:bodyPr wrap="square" rtlCol="0">
            <a:spAutoFit/>
          </a:bodyPr>
          <a:lstStyle/>
          <a:p>
            <a:r>
              <a:rPr lang="en-GB" sz="1000" b="1" dirty="0" smtClean="0">
                <a:latin typeface="Helvetica" panose="020B0604020202020204" pitchFamily="34" charset="0"/>
                <a:cs typeface="Helvetica" panose="020B0604020202020204" pitchFamily="34" charset="0"/>
              </a:rPr>
              <a:t>Table S1. </a:t>
            </a:r>
            <a:r>
              <a:rPr lang="en-GB" sz="1000" dirty="0" smtClean="0">
                <a:latin typeface="Helvetica" panose="020B0604020202020204" pitchFamily="34" charset="0"/>
                <a:cs typeface="Helvetica" panose="020B0604020202020204" pitchFamily="34" charset="0"/>
              </a:rPr>
              <a:t>GC-FID instrument settings.</a:t>
            </a:r>
            <a:endParaRPr lang="en-GB" sz="1000" b="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224882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82256854"/>
              </p:ext>
            </p:extLst>
          </p:nvPr>
        </p:nvGraphicFramePr>
        <p:xfrm>
          <a:off x="3097194" y="2477194"/>
          <a:ext cx="5687060" cy="1428987"/>
        </p:xfrm>
        <a:graphic>
          <a:graphicData uri="http://schemas.openxmlformats.org/drawingml/2006/table">
            <a:tbl>
              <a:tblPr firstRow="1" firstCol="1" bandRow="1">
                <a:tableStyleId>{2D5ABB26-0587-4C30-8999-92F81FD0307C}</a:tableStyleId>
              </a:tblPr>
              <a:tblGrid>
                <a:gridCol w="1005840"/>
                <a:gridCol w="633730"/>
                <a:gridCol w="525780"/>
                <a:gridCol w="525780"/>
                <a:gridCol w="465455"/>
                <a:gridCol w="525780"/>
                <a:gridCol w="525780"/>
                <a:gridCol w="465455"/>
                <a:gridCol w="506730"/>
                <a:gridCol w="506730"/>
              </a:tblGrid>
              <a:tr h="0">
                <a:tc rowSpan="2">
                  <a:txBody>
                    <a:bodyPr/>
                    <a:lstStyle/>
                    <a:p>
                      <a:pPr algn="ctr">
                        <a:lnSpc>
                          <a:spcPct val="107000"/>
                        </a:lnSpc>
                        <a:spcAft>
                          <a:spcPts val="0"/>
                        </a:spcAft>
                      </a:pPr>
                      <a:r>
                        <a:rPr lang="en-GB" sz="1000" i="1" dirty="0">
                          <a:effectLst/>
                        </a:rPr>
                        <a:t>M/Z</a:t>
                      </a:r>
                      <a:endParaRPr lang="en-GB" sz="11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lnSpc>
                          <a:spcPct val="107000"/>
                        </a:lnSpc>
                        <a:spcAft>
                          <a:spcPts val="0"/>
                        </a:spcAft>
                      </a:pPr>
                      <a:r>
                        <a:rPr lang="en-GB" sz="1000">
                          <a:effectLst/>
                        </a:rPr>
                        <a:t>CO</a:t>
                      </a:r>
                      <a:r>
                        <a:rPr lang="en-GB" sz="1000" baseline="-25000">
                          <a:effectLst/>
                        </a:rPr>
                        <a:t>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gridSpan="3">
                  <a:txBody>
                    <a:bodyPr/>
                    <a:lstStyle/>
                    <a:p>
                      <a:pPr algn="ctr">
                        <a:lnSpc>
                          <a:spcPct val="107000"/>
                        </a:lnSpc>
                        <a:spcAft>
                          <a:spcPts val="0"/>
                        </a:spcAft>
                      </a:pPr>
                      <a:r>
                        <a:rPr lang="en-GB" sz="1000">
                          <a:effectLst/>
                        </a:rPr>
                        <a:t>Heat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gridSpan="3">
                  <a:txBody>
                    <a:bodyPr/>
                    <a:lstStyle/>
                    <a:p>
                      <a:pPr algn="ctr">
                        <a:lnSpc>
                          <a:spcPct val="107000"/>
                        </a:lnSpc>
                        <a:spcAft>
                          <a:spcPts val="0"/>
                        </a:spcAft>
                      </a:pPr>
                      <a:r>
                        <a:rPr lang="en-GB" sz="1000">
                          <a:effectLst/>
                        </a:rPr>
                        <a:t>CO</a:t>
                      </a:r>
                      <a:r>
                        <a:rPr lang="en-GB" sz="1000" baseline="-25000">
                          <a:effectLst/>
                        </a:rPr>
                        <a:t>2</a:t>
                      </a:r>
                      <a:r>
                        <a:rPr lang="en-GB" sz="1000">
                          <a:effectLst/>
                        </a:rPr>
                        <a:t>*Heat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r h="0">
                <a:tc vMerge="1">
                  <a:txBody>
                    <a:bodyPr/>
                    <a:lstStyle/>
                    <a:p>
                      <a:endParaRPr lang="en-GB"/>
                    </a:p>
                  </a:txBody>
                  <a:tcPr/>
                </a:tc>
                <a:tc>
                  <a:txBody>
                    <a:bodyPr/>
                    <a:lstStyle/>
                    <a:p>
                      <a:pPr algn="ctr">
                        <a:lnSpc>
                          <a:spcPct val="107000"/>
                        </a:lnSpc>
                        <a:spcAft>
                          <a:spcPts val="0"/>
                        </a:spcAft>
                      </a:pPr>
                      <a:r>
                        <a:rPr lang="en-GB" sz="1000" dirty="0" err="1" smtClean="0">
                          <a:effectLst/>
                          <a:latin typeface="+mn-lt"/>
                          <a:ea typeface="+mn-ea"/>
                          <a:cs typeface="+mn-cs"/>
                        </a:rPr>
                        <a:t>d.f</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000">
                          <a:effectLst/>
                        </a:rPr>
                        <a:t>F</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000">
                          <a:effectLst/>
                        </a:rPr>
                        <a:t>P</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000" dirty="0" err="1" smtClean="0">
                          <a:effectLst/>
                          <a:latin typeface="+mn-lt"/>
                          <a:ea typeface="+mn-ea"/>
                          <a:cs typeface="+mn-cs"/>
                        </a:rPr>
                        <a:t>d.f</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000">
                          <a:effectLst/>
                        </a:rPr>
                        <a:t>F</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000">
                          <a:effectLst/>
                        </a:rPr>
                        <a:t>P</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000" dirty="0" err="1" smtClean="0">
                          <a:effectLst/>
                          <a:latin typeface="+mn-lt"/>
                          <a:ea typeface="+mn-ea"/>
                          <a:cs typeface="+mn-cs"/>
                        </a:rPr>
                        <a:t>d.f</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000">
                          <a:effectLst/>
                        </a:rPr>
                        <a:t>F</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000">
                          <a:effectLst/>
                        </a:rPr>
                        <a:t>P</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a:lnSpc>
                          <a:spcPct val="107000"/>
                        </a:lnSpc>
                        <a:spcAft>
                          <a:spcPts val="0"/>
                        </a:spcAft>
                      </a:pPr>
                      <a:r>
                        <a:rPr lang="en-GB" sz="1000" dirty="0" smtClean="0">
                          <a:effectLst/>
                        </a:rPr>
                        <a:t>269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000">
                          <a:effectLst/>
                        </a:rPr>
                        <a:t>1, 12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000">
                          <a:effectLst/>
                        </a:rPr>
                        <a:t>37.23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1000">
                          <a:effectLst/>
                        </a:rPr>
                        <a:t>&lt;0.001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000">
                          <a:effectLst/>
                        </a:rPr>
                        <a:t>1, 12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000">
                          <a:effectLst/>
                        </a:rPr>
                        <a:t>39.47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000">
                          <a:effectLst/>
                        </a:rPr>
                        <a:t>&lt;0.001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000">
                          <a:effectLst/>
                        </a:rPr>
                        <a:t>1, 12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000">
                          <a:effectLst/>
                        </a:rPr>
                        <a:t>39.89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000">
                          <a:effectLst/>
                        </a:rPr>
                        <a:t>&lt;0.001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a:lnSpc>
                          <a:spcPct val="107000"/>
                        </a:lnSpc>
                        <a:spcAft>
                          <a:spcPts val="0"/>
                        </a:spcAft>
                      </a:pPr>
                      <a:r>
                        <a:rPr lang="en-GB" sz="1100" dirty="0" smtClean="0">
                          <a:effectLst/>
                          <a:latin typeface="Calibri" panose="020F0502020204030204" pitchFamily="34" charset="0"/>
                          <a:ea typeface="Calibri" panose="020F0502020204030204" pitchFamily="34" charset="0"/>
                          <a:cs typeface="Times New Roman" panose="02020603050405020304" pitchFamily="18" charset="0"/>
                        </a:rPr>
                        <a:t>285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000">
                          <a:effectLst/>
                        </a:rPr>
                        <a:t>1, 12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000">
                          <a:effectLst/>
                        </a:rPr>
                        <a:t>51.87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000">
                          <a:effectLst/>
                        </a:rPr>
                        <a:t>&lt;0.001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000">
                          <a:effectLst/>
                        </a:rPr>
                        <a:t>1, 12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000">
                          <a:effectLst/>
                        </a:rPr>
                        <a:t>43.25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000">
                          <a:effectLst/>
                        </a:rPr>
                        <a:t>&lt;0.001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000" dirty="0">
                          <a:effectLst/>
                        </a:rPr>
                        <a:t>1, 12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000" dirty="0">
                          <a:effectLst/>
                        </a:rPr>
                        <a:t>46.63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000">
                          <a:effectLst/>
                        </a:rPr>
                        <a:t>&lt;0.001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a:lnSpc>
                          <a:spcPct val="107000"/>
                        </a:lnSpc>
                        <a:spcAft>
                          <a:spcPts val="0"/>
                        </a:spcAft>
                      </a:pPr>
                      <a:r>
                        <a:rPr lang="en-GB" sz="1100" dirty="0" smtClean="0">
                          <a:effectLst/>
                          <a:latin typeface="Calibri" panose="020F0502020204030204" pitchFamily="34" charset="0"/>
                          <a:ea typeface="Calibri" panose="020F0502020204030204" pitchFamily="34" charset="0"/>
                          <a:cs typeface="Times New Roman" panose="02020603050405020304" pitchFamily="18" charset="0"/>
                        </a:rPr>
                        <a:t>301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000">
                          <a:effectLst/>
                        </a:rPr>
                        <a:t>1, 12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000">
                          <a:effectLst/>
                        </a:rPr>
                        <a:t>26.03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000">
                          <a:effectLst/>
                        </a:rPr>
                        <a:t>&lt;0.001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000">
                          <a:effectLst/>
                        </a:rPr>
                        <a:t>1, 12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000">
                          <a:effectLst/>
                        </a:rPr>
                        <a:t>16.76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1000">
                          <a:effectLst/>
                        </a:rPr>
                        <a:t>0.001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000">
                          <a:effectLst/>
                        </a:rPr>
                        <a:t>1, 12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000">
                          <a:effectLst/>
                        </a:rPr>
                        <a:t>21.91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1000">
                          <a:effectLst/>
                        </a:rPr>
                        <a:t>0.001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2231">
                <a:tc>
                  <a:txBody>
                    <a:bodyPr/>
                    <a:lstStyle/>
                    <a:p>
                      <a:pPr algn="ctr">
                        <a:lnSpc>
                          <a:spcPct val="107000"/>
                        </a:lnSpc>
                        <a:spcAft>
                          <a:spcPts val="0"/>
                        </a:spcAft>
                      </a:pPr>
                      <a:r>
                        <a:rPr lang="en-GB" sz="1100" dirty="0" smtClean="0">
                          <a:effectLst/>
                          <a:latin typeface="Calibri" panose="020F0502020204030204" pitchFamily="34" charset="0"/>
                          <a:ea typeface="Calibri" panose="020F0502020204030204" pitchFamily="34" charset="0"/>
                          <a:cs typeface="Times New Roman" panose="02020603050405020304" pitchFamily="18" charset="0"/>
                        </a:rPr>
                        <a:t>365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000">
                          <a:effectLst/>
                        </a:rPr>
                        <a:t>1, 12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000">
                          <a:effectLst/>
                        </a:rPr>
                        <a:t>0.10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000">
                          <a:effectLst/>
                        </a:rPr>
                        <a:t>0.761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000">
                          <a:effectLst/>
                        </a:rPr>
                        <a:t>1, 12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000">
                          <a:effectLst/>
                        </a:rPr>
                        <a:t>0.20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000">
                          <a:effectLst/>
                        </a:rPr>
                        <a:t>0.661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000">
                          <a:effectLst/>
                        </a:rPr>
                        <a:t>1, 12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000">
                          <a:effectLst/>
                        </a:rPr>
                        <a:t>0.97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000">
                          <a:effectLst/>
                        </a:rPr>
                        <a:t>0.344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a:lnSpc>
                          <a:spcPct val="107000"/>
                        </a:lnSpc>
                        <a:spcAft>
                          <a:spcPts val="0"/>
                        </a:spcAft>
                      </a:pPr>
                      <a:r>
                        <a:rPr lang="en-GB" sz="1100" dirty="0" smtClean="0">
                          <a:effectLst/>
                          <a:latin typeface="Calibri" panose="020F0502020204030204" pitchFamily="34" charset="0"/>
                          <a:ea typeface="Calibri" panose="020F0502020204030204" pitchFamily="34" charset="0"/>
                          <a:cs typeface="Times New Roman" panose="02020603050405020304" pitchFamily="18" charset="0"/>
                        </a:rPr>
                        <a:t>385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000">
                          <a:effectLst/>
                        </a:rPr>
                        <a:t>1, 12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000">
                          <a:effectLst/>
                        </a:rPr>
                        <a:t>11.58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1000">
                          <a:effectLst/>
                        </a:rPr>
                        <a:t>0.005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000">
                          <a:effectLst/>
                        </a:rPr>
                        <a:t>1, 12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000">
                          <a:effectLst/>
                        </a:rPr>
                        <a:t>1.01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000">
                          <a:effectLst/>
                        </a:rPr>
                        <a:t>0.335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000">
                          <a:effectLst/>
                        </a:rPr>
                        <a:t>1, 12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000">
                          <a:effectLst/>
                        </a:rPr>
                        <a:t>0.18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000">
                          <a:effectLst/>
                        </a:rPr>
                        <a:t>0.675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dirty="0" smtClean="0">
                          <a:effectLst/>
                        </a:rPr>
                        <a:t>447</a:t>
                      </a:r>
                      <a:endParaRPr lang="en-GB" sz="14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000">
                          <a:effectLst/>
                        </a:rPr>
                        <a:t>1, 12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000">
                          <a:effectLst/>
                        </a:rPr>
                        <a:t>75.42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1000">
                          <a:effectLst/>
                        </a:rPr>
                        <a:t>&lt;0.001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000">
                          <a:effectLst/>
                        </a:rPr>
                        <a:t>1, 12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000">
                          <a:effectLst/>
                        </a:rPr>
                        <a:t>44.28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1000">
                          <a:effectLst/>
                        </a:rPr>
                        <a:t>&lt;0.001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000">
                          <a:effectLst/>
                        </a:rPr>
                        <a:t>1, 12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000">
                          <a:effectLst/>
                        </a:rPr>
                        <a:t>87.38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1000" dirty="0">
                          <a:effectLst/>
                        </a:rPr>
                        <a:t>&lt;0.001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0" name="TextBox 19"/>
          <p:cNvSpPr txBox="1"/>
          <p:nvPr/>
        </p:nvSpPr>
        <p:spPr>
          <a:xfrm>
            <a:off x="3000630" y="1992208"/>
            <a:ext cx="5783623" cy="400110"/>
          </a:xfrm>
          <a:prstGeom prst="rect">
            <a:avLst/>
          </a:prstGeom>
          <a:noFill/>
        </p:spPr>
        <p:txBody>
          <a:bodyPr wrap="square" rtlCol="0">
            <a:spAutoFit/>
          </a:bodyPr>
          <a:lstStyle/>
          <a:p>
            <a:r>
              <a:rPr lang="en-GB" sz="1000" b="1" dirty="0">
                <a:latin typeface="Helvetica" panose="020B0604020202020204" pitchFamily="34" charset="0"/>
                <a:cs typeface="Helvetica" panose="020B0604020202020204" pitchFamily="34" charset="0"/>
              </a:rPr>
              <a:t>Table </a:t>
            </a:r>
            <a:r>
              <a:rPr lang="en-GB" sz="1000" b="1" dirty="0" smtClean="0">
                <a:latin typeface="Helvetica" panose="020B0604020202020204" pitchFamily="34" charset="0"/>
                <a:cs typeface="Helvetica" panose="020B0604020202020204" pitchFamily="34" charset="0"/>
              </a:rPr>
              <a:t>S6</a:t>
            </a:r>
            <a:r>
              <a:rPr lang="en-GB" sz="1000" dirty="0" smtClean="0">
                <a:latin typeface="Helvetica" panose="020B0604020202020204" pitchFamily="34" charset="0"/>
                <a:cs typeface="Helvetica" panose="020B0604020202020204" pitchFamily="34" charset="0"/>
              </a:rPr>
              <a:t>. </a:t>
            </a:r>
            <a:r>
              <a:rPr lang="en-GB" sz="1000" dirty="0">
                <a:latin typeface="Helvetica" panose="020B0604020202020204" pitchFamily="34" charset="0"/>
                <a:cs typeface="Helvetica" panose="020B0604020202020204" pitchFamily="34" charset="0"/>
              </a:rPr>
              <a:t>2-way </a:t>
            </a:r>
            <a:r>
              <a:rPr lang="en-GB" sz="1000" dirty="0" smtClean="0">
                <a:latin typeface="Helvetica" panose="020B0604020202020204" pitchFamily="34" charset="0"/>
                <a:cs typeface="Helvetica" panose="020B0604020202020204" pitchFamily="34" charset="0"/>
              </a:rPr>
              <a:t>ANOVA</a:t>
            </a:r>
            <a:r>
              <a:rPr lang="en-GB" sz="1000" dirty="0">
                <a:latin typeface="Helvetica" panose="020B0604020202020204" pitchFamily="34" charset="0"/>
                <a:cs typeface="Helvetica" panose="020B0604020202020204" pitchFamily="34" charset="0"/>
              </a:rPr>
              <a:t> </a:t>
            </a:r>
            <a:r>
              <a:rPr lang="en-GB" sz="1000" dirty="0" smtClean="0">
                <a:latin typeface="Helvetica" panose="020B0604020202020204" pitchFamily="34" charset="0"/>
                <a:cs typeface="Helvetica" panose="020B0604020202020204" pitchFamily="34" charset="0"/>
              </a:rPr>
              <a:t>of percentage total ion counts of mass bins from loadings </a:t>
            </a:r>
            <a:r>
              <a:rPr lang="en-GB" sz="1000" dirty="0" smtClean="0">
                <a:latin typeface="Helvetica" panose="020B0604020202020204" pitchFamily="34" charset="0"/>
                <a:cs typeface="Helvetica" panose="020B0604020202020204" pitchFamily="34" charset="0"/>
              </a:rPr>
              <a:t>plots (MALDI-ToF analysis, polar phase, negative ionisation mode). </a:t>
            </a:r>
            <a:endParaRPr lang="en-GB" sz="1000" b="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834048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 name="Group 78"/>
          <p:cNvGrpSpPr/>
          <p:nvPr/>
        </p:nvGrpSpPr>
        <p:grpSpPr>
          <a:xfrm>
            <a:off x="2597984" y="163902"/>
            <a:ext cx="6502884" cy="6357174"/>
            <a:chOff x="2597984" y="163902"/>
            <a:chExt cx="6502884" cy="6357174"/>
          </a:xfrm>
        </p:grpSpPr>
        <p:sp>
          <p:nvSpPr>
            <p:cNvPr id="43" name="TextBox 42"/>
            <p:cNvSpPr txBox="1"/>
            <p:nvPr/>
          </p:nvSpPr>
          <p:spPr>
            <a:xfrm>
              <a:off x="6622756" y="5782412"/>
              <a:ext cx="1126112" cy="738664"/>
            </a:xfrm>
            <a:prstGeom prst="rect">
              <a:avLst/>
            </a:prstGeom>
            <a:noFill/>
            <a:ln>
              <a:solidFill>
                <a:schemeClr val="tx1"/>
              </a:solidFill>
            </a:ln>
          </p:spPr>
          <p:txBody>
            <a:bodyPr wrap="square" rtlCol="0">
              <a:spAutoFit/>
            </a:bodyPr>
            <a:lstStyle/>
            <a:p>
              <a:pPr algn="ctr"/>
              <a:r>
                <a:rPr lang="en-GB" sz="1400" dirty="0" smtClean="0">
                  <a:latin typeface="Arial" panose="020B0604020202020204" pitchFamily="34" charset="0"/>
                  <a:cs typeface="Arial" panose="020B0604020202020204" pitchFamily="34" charset="0"/>
                </a:rPr>
                <a:t>Data:</a:t>
              </a:r>
            </a:p>
            <a:p>
              <a:pPr algn="ctr"/>
              <a:r>
                <a:rPr lang="en-GB" sz="1400" dirty="0" smtClean="0">
                  <a:latin typeface="Arial" panose="020B0604020202020204" pitchFamily="34" charset="0"/>
                  <a:cs typeface="Arial" panose="020B0604020202020204" pitchFamily="34" charset="0"/>
                </a:rPr>
                <a:t>4 points per treatment</a:t>
              </a:r>
            </a:p>
          </p:txBody>
        </p:sp>
        <p:sp>
          <p:nvSpPr>
            <p:cNvPr id="2" name="TextBox 1"/>
            <p:cNvSpPr txBox="1"/>
            <p:nvPr/>
          </p:nvSpPr>
          <p:spPr>
            <a:xfrm>
              <a:off x="4968815" y="163902"/>
              <a:ext cx="1863305" cy="307777"/>
            </a:xfrm>
            <a:prstGeom prst="rect">
              <a:avLst/>
            </a:prstGeom>
            <a:noFill/>
            <a:ln>
              <a:solidFill>
                <a:schemeClr val="tx1"/>
              </a:solidFill>
            </a:ln>
          </p:spPr>
          <p:txBody>
            <a:bodyPr wrap="square" rtlCol="0">
              <a:spAutoFit/>
            </a:bodyPr>
            <a:lstStyle/>
            <a:p>
              <a:pPr algn="ctr"/>
              <a:r>
                <a:rPr lang="en-GB" sz="1400" dirty="0" smtClean="0">
                  <a:latin typeface="Arial" panose="020B0604020202020204" pitchFamily="34" charset="0"/>
                  <a:cs typeface="Arial" panose="020B0604020202020204" pitchFamily="34" charset="0"/>
                </a:rPr>
                <a:t>16 plants</a:t>
              </a:r>
              <a:endParaRPr lang="en-GB" sz="1400" dirty="0">
                <a:latin typeface="Arial" panose="020B0604020202020204" pitchFamily="34" charset="0"/>
                <a:cs typeface="Arial" panose="020B0604020202020204" pitchFamily="34" charset="0"/>
              </a:endParaRPr>
            </a:p>
          </p:txBody>
        </p:sp>
        <p:sp>
          <p:nvSpPr>
            <p:cNvPr id="3" name="TextBox 2"/>
            <p:cNvSpPr txBox="1"/>
            <p:nvPr/>
          </p:nvSpPr>
          <p:spPr>
            <a:xfrm>
              <a:off x="2597984" y="949007"/>
              <a:ext cx="947471" cy="523220"/>
            </a:xfrm>
            <a:prstGeom prst="rect">
              <a:avLst/>
            </a:prstGeom>
            <a:noFill/>
            <a:ln>
              <a:solidFill>
                <a:schemeClr val="tx1"/>
              </a:solidFill>
            </a:ln>
          </p:spPr>
          <p:txBody>
            <a:bodyPr wrap="square" rtlCol="0">
              <a:spAutoFit/>
            </a:bodyPr>
            <a:lstStyle/>
            <a:p>
              <a:pPr algn="ctr"/>
              <a:r>
                <a:rPr lang="en-GB" sz="1400" b="1" dirty="0" smtClean="0">
                  <a:latin typeface="Arial" panose="020B0604020202020204" pitchFamily="34" charset="0"/>
                  <a:cs typeface="Arial" panose="020B0604020202020204" pitchFamily="34" charset="0"/>
                </a:rPr>
                <a:t>Control</a:t>
              </a:r>
            </a:p>
            <a:p>
              <a:pPr algn="ctr"/>
              <a:r>
                <a:rPr lang="en-GB" sz="1400" dirty="0" smtClean="0">
                  <a:latin typeface="Arial" panose="020B0604020202020204" pitchFamily="34" charset="0"/>
                  <a:cs typeface="Arial" panose="020B0604020202020204" pitchFamily="34" charset="0"/>
                </a:rPr>
                <a:t>4 plants</a:t>
              </a:r>
              <a:endParaRPr lang="en-GB" sz="1400" dirty="0">
                <a:latin typeface="Arial" panose="020B0604020202020204" pitchFamily="34" charset="0"/>
                <a:cs typeface="Arial" panose="020B0604020202020204" pitchFamily="34" charset="0"/>
              </a:endParaRPr>
            </a:p>
          </p:txBody>
        </p:sp>
        <p:sp>
          <p:nvSpPr>
            <p:cNvPr id="4" name="TextBox 3"/>
            <p:cNvSpPr txBox="1"/>
            <p:nvPr/>
          </p:nvSpPr>
          <p:spPr>
            <a:xfrm>
              <a:off x="6304474" y="954742"/>
              <a:ext cx="881338" cy="523220"/>
            </a:xfrm>
            <a:prstGeom prst="rect">
              <a:avLst/>
            </a:prstGeom>
            <a:noFill/>
            <a:ln>
              <a:solidFill>
                <a:schemeClr val="tx1"/>
              </a:solidFill>
            </a:ln>
          </p:spPr>
          <p:txBody>
            <a:bodyPr wrap="square" rtlCol="0">
              <a:spAutoFit/>
            </a:bodyPr>
            <a:lstStyle/>
            <a:p>
              <a:pPr algn="ctr"/>
              <a:r>
                <a:rPr lang="en-GB" sz="1400" b="1" dirty="0" smtClean="0">
                  <a:latin typeface="Arial" panose="020B0604020202020204" pitchFamily="34" charset="0"/>
                  <a:cs typeface="Arial" panose="020B0604020202020204" pitchFamily="34" charset="0"/>
                </a:rPr>
                <a:t>eCO</a:t>
              </a:r>
              <a:r>
                <a:rPr lang="en-GB" sz="1400" b="1" baseline="-25000" dirty="0" smtClean="0">
                  <a:latin typeface="Arial" panose="020B0604020202020204" pitchFamily="34" charset="0"/>
                  <a:cs typeface="Arial" panose="020B0604020202020204" pitchFamily="34" charset="0"/>
                </a:rPr>
                <a:t>2</a:t>
              </a:r>
            </a:p>
            <a:p>
              <a:pPr algn="ctr"/>
              <a:r>
                <a:rPr lang="en-GB" sz="1400" dirty="0" smtClean="0">
                  <a:latin typeface="Arial" panose="020B0604020202020204" pitchFamily="34" charset="0"/>
                  <a:cs typeface="Arial" panose="020B0604020202020204" pitchFamily="34" charset="0"/>
                </a:rPr>
                <a:t>4 plants</a:t>
              </a:r>
              <a:endParaRPr lang="en-GB" sz="1400" dirty="0">
                <a:latin typeface="Arial" panose="020B0604020202020204" pitchFamily="34" charset="0"/>
                <a:cs typeface="Arial" panose="020B0604020202020204" pitchFamily="34" charset="0"/>
              </a:endParaRPr>
            </a:p>
          </p:txBody>
        </p:sp>
        <p:sp>
          <p:nvSpPr>
            <p:cNvPr id="5" name="TextBox 4"/>
            <p:cNvSpPr txBox="1"/>
            <p:nvPr/>
          </p:nvSpPr>
          <p:spPr>
            <a:xfrm>
              <a:off x="4502989" y="949007"/>
              <a:ext cx="843951" cy="523220"/>
            </a:xfrm>
            <a:prstGeom prst="rect">
              <a:avLst/>
            </a:prstGeom>
            <a:noFill/>
            <a:ln>
              <a:solidFill>
                <a:schemeClr val="tx1"/>
              </a:solidFill>
            </a:ln>
          </p:spPr>
          <p:txBody>
            <a:bodyPr wrap="square" rtlCol="0">
              <a:spAutoFit/>
            </a:bodyPr>
            <a:lstStyle/>
            <a:p>
              <a:pPr algn="ctr"/>
              <a:r>
                <a:rPr lang="en-GB" sz="1400" b="1" dirty="0" smtClean="0">
                  <a:latin typeface="Arial" panose="020B0604020202020204" pitchFamily="34" charset="0"/>
                  <a:cs typeface="Arial" panose="020B0604020202020204" pitchFamily="34" charset="0"/>
                </a:rPr>
                <a:t>Hs</a:t>
              </a:r>
            </a:p>
            <a:p>
              <a:pPr algn="ctr"/>
              <a:r>
                <a:rPr lang="en-GB" sz="1400" dirty="0" smtClean="0">
                  <a:latin typeface="Arial" panose="020B0604020202020204" pitchFamily="34" charset="0"/>
                  <a:cs typeface="Arial" panose="020B0604020202020204" pitchFamily="34" charset="0"/>
                </a:rPr>
                <a:t>4 plants</a:t>
              </a:r>
              <a:endParaRPr lang="en-GB" sz="1400" dirty="0">
                <a:latin typeface="Arial" panose="020B0604020202020204" pitchFamily="34" charset="0"/>
                <a:cs typeface="Arial" panose="020B0604020202020204" pitchFamily="34" charset="0"/>
              </a:endParaRPr>
            </a:p>
          </p:txBody>
        </p:sp>
        <p:sp>
          <p:nvSpPr>
            <p:cNvPr id="6" name="TextBox 5"/>
            <p:cNvSpPr txBox="1"/>
            <p:nvPr/>
          </p:nvSpPr>
          <p:spPr>
            <a:xfrm>
              <a:off x="8143346" y="949007"/>
              <a:ext cx="957522" cy="523220"/>
            </a:xfrm>
            <a:prstGeom prst="rect">
              <a:avLst/>
            </a:prstGeom>
            <a:noFill/>
            <a:ln>
              <a:solidFill>
                <a:schemeClr val="tx1"/>
              </a:solidFill>
            </a:ln>
          </p:spPr>
          <p:txBody>
            <a:bodyPr wrap="square" rtlCol="0">
              <a:spAutoFit/>
            </a:bodyPr>
            <a:lstStyle/>
            <a:p>
              <a:pPr algn="ctr"/>
              <a:r>
                <a:rPr lang="en-GB" sz="1400" b="1" dirty="0" smtClean="0">
                  <a:latin typeface="Arial" panose="020B0604020202020204" pitchFamily="34" charset="0"/>
                  <a:cs typeface="Arial" panose="020B0604020202020204" pitchFamily="34" charset="0"/>
                </a:rPr>
                <a:t>Hs*</a:t>
              </a:r>
              <a:r>
                <a:rPr lang="en-GB" sz="1400" b="1" dirty="0">
                  <a:latin typeface="Arial" panose="020B0604020202020204" pitchFamily="34" charset="0"/>
                  <a:cs typeface="Arial" panose="020B0604020202020204" pitchFamily="34" charset="0"/>
                </a:rPr>
                <a:t>eCO</a:t>
              </a:r>
              <a:r>
                <a:rPr lang="en-GB" sz="1400" b="1" baseline="-25000" dirty="0">
                  <a:latin typeface="Arial" panose="020B0604020202020204" pitchFamily="34" charset="0"/>
                  <a:cs typeface="Arial" panose="020B0604020202020204" pitchFamily="34" charset="0"/>
                </a:rPr>
                <a:t>2</a:t>
              </a:r>
              <a:endParaRPr lang="en-GB" sz="1400" b="1" dirty="0">
                <a:latin typeface="Arial" panose="020B0604020202020204" pitchFamily="34" charset="0"/>
                <a:cs typeface="Arial" panose="020B0604020202020204" pitchFamily="34" charset="0"/>
              </a:endParaRPr>
            </a:p>
            <a:p>
              <a:pPr algn="ctr"/>
              <a:r>
                <a:rPr lang="en-GB" sz="1400" dirty="0" smtClean="0">
                  <a:latin typeface="Arial" panose="020B0604020202020204" pitchFamily="34" charset="0"/>
                  <a:cs typeface="Arial" panose="020B0604020202020204" pitchFamily="34" charset="0"/>
                </a:rPr>
                <a:t>4 plants</a:t>
              </a:r>
              <a:endParaRPr lang="en-GB" sz="1400" dirty="0">
                <a:latin typeface="Arial" panose="020B0604020202020204" pitchFamily="34" charset="0"/>
                <a:cs typeface="Arial" panose="020B0604020202020204" pitchFamily="34" charset="0"/>
              </a:endParaRPr>
            </a:p>
          </p:txBody>
        </p:sp>
        <p:cxnSp>
          <p:nvCxnSpPr>
            <p:cNvPr id="8" name="Straight Arrow Connector 7"/>
            <p:cNvCxnSpPr/>
            <p:nvPr/>
          </p:nvCxnSpPr>
          <p:spPr>
            <a:xfrm flipH="1">
              <a:off x="3545455" y="317790"/>
              <a:ext cx="1259458" cy="4930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a:off x="7021902" y="317790"/>
              <a:ext cx="1285336" cy="4930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flipH="1">
              <a:off x="5055080" y="564337"/>
              <a:ext cx="388188" cy="3241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6236898" y="564337"/>
              <a:ext cx="357282" cy="3241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4245630" y="3641651"/>
              <a:ext cx="947471" cy="954107"/>
            </a:xfrm>
            <a:prstGeom prst="rect">
              <a:avLst/>
            </a:prstGeom>
            <a:noFill/>
            <a:ln>
              <a:solidFill>
                <a:schemeClr val="tx1"/>
              </a:solidFill>
            </a:ln>
          </p:spPr>
          <p:txBody>
            <a:bodyPr wrap="square" rtlCol="0">
              <a:spAutoFit/>
            </a:bodyPr>
            <a:lstStyle/>
            <a:p>
              <a:pPr algn="ctr"/>
              <a:r>
                <a:rPr lang="en-GB" sz="1400" dirty="0" smtClean="0">
                  <a:latin typeface="Arial" panose="020B0604020202020204" pitchFamily="34" charset="0"/>
                  <a:cs typeface="Arial" panose="020B0604020202020204" pitchFamily="34" charset="0"/>
                </a:rPr>
                <a:t>GC-FID</a:t>
              </a:r>
            </a:p>
            <a:p>
              <a:pPr algn="ctr"/>
              <a:r>
                <a:rPr lang="en-GB" sz="1400" dirty="0" smtClean="0">
                  <a:latin typeface="Arial" panose="020B0604020202020204" pitchFamily="34" charset="0"/>
                  <a:cs typeface="Arial" panose="020B0604020202020204" pitchFamily="34" charset="0"/>
                </a:rPr>
                <a:t>16 samples</a:t>
              </a:r>
            </a:p>
            <a:p>
              <a:pPr algn="ctr"/>
              <a:r>
                <a:rPr lang="en-GB" sz="1400" dirty="0">
                  <a:latin typeface="Arial" panose="020B0604020202020204" pitchFamily="34" charset="0"/>
                  <a:cs typeface="Arial" panose="020B0604020202020204" pitchFamily="34" charset="0"/>
                </a:rPr>
                <a:t> </a:t>
              </a:r>
              <a:r>
                <a:rPr lang="en-GB" sz="1400" dirty="0" smtClean="0">
                  <a:latin typeface="Arial" panose="020B0604020202020204" pitchFamily="34" charset="0"/>
                  <a:cs typeface="Arial" panose="020B0604020202020204" pitchFamily="34" charset="0"/>
                </a:rPr>
                <a:t>2 reps</a:t>
              </a:r>
              <a:endParaRPr lang="en-GB" sz="1400" dirty="0">
                <a:latin typeface="Arial" panose="020B0604020202020204" pitchFamily="34" charset="0"/>
                <a:cs typeface="Arial" panose="020B0604020202020204" pitchFamily="34" charset="0"/>
              </a:endParaRPr>
            </a:p>
          </p:txBody>
        </p:sp>
        <p:sp>
          <p:nvSpPr>
            <p:cNvPr id="18" name="TextBox 17"/>
            <p:cNvSpPr txBox="1"/>
            <p:nvPr/>
          </p:nvSpPr>
          <p:spPr>
            <a:xfrm>
              <a:off x="4950843" y="1966977"/>
              <a:ext cx="1863305" cy="523220"/>
            </a:xfrm>
            <a:prstGeom prst="rect">
              <a:avLst/>
            </a:prstGeom>
            <a:noFill/>
            <a:ln>
              <a:solidFill>
                <a:schemeClr val="tx1"/>
              </a:solidFill>
            </a:ln>
          </p:spPr>
          <p:txBody>
            <a:bodyPr wrap="square" rtlCol="0">
              <a:spAutoFit/>
            </a:bodyPr>
            <a:lstStyle/>
            <a:p>
              <a:pPr algn="ctr"/>
              <a:r>
                <a:rPr lang="en-GB" sz="1400" b="1" dirty="0">
                  <a:latin typeface="Arial" panose="020B0604020202020204" pitchFamily="34" charset="0"/>
                  <a:cs typeface="Arial" panose="020B0604020202020204" pitchFamily="34" charset="0"/>
                </a:rPr>
                <a:t>s</a:t>
              </a:r>
              <a:r>
                <a:rPr lang="en-GB" sz="1400" b="1" dirty="0" smtClean="0">
                  <a:latin typeface="Arial" panose="020B0604020202020204" pitchFamily="34" charset="0"/>
                  <a:cs typeface="Arial" panose="020B0604020202020204" pitchFamily="34" charset="0"/>
                </a:rPr>
                <a:t>ample collection &amp; analysis</a:t>
              </a:r>
              <a:endParaRPr lang="en-GB" sz="1400" b="1" dirty="0">
                <a:latin typeface="Arial" panose="020B0604020202020204" pitchFamily="34" charset="0"/>
                <a:cs typeface="Arial" panose="020B0604020202020204" pitchFamily="34" charset="0"/>
              </a:endParaRPr>
            </a:p>
          </p:txBody>
        </p:sp>
        <p:cxnSp>
          <p:nvCxnSpPr>
            <p:cNvPr id="20" name="Straight Arrow Connector 19"/>
            <p:cNvCxnSpPr/>
            <p:nvPr/>
          </p:nvCxnSpPr>
          <p:spPr>
            <a:xfrm>
              <a:off x="3657600" y="1613140"/>
              <a:ext cx="1147313" cy="3538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flipH="1">
              <a:off x="7021902" y="1613140"/>
              <a:ext cx="1121444" cy="3538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p:cNvCxnSpPr/>
            <p:nvPr/>
          </p:nvCxnSpPr>
          <p:spPr>
            <a:xfrm>
              <a:off x="5255460" y="1589606"/>
              <a:ext cx="163902" cy="2674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p:cNvCxnSpPr/>
            <p:nvPr/>
          </p:nvCxnSpPr>
          <p:spPr>
            <a:xfrm flipH="1">
              <a:off x="6236899" y="1581579"/>
              <a:ext cx="178640" cy="2817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p:cNvCxnSpPr/>
            <p:nvPr/>
          </p:nvCxnSpPr>
          <p:spPr>
            <a:xfrm flipH="1">
              <a:off x="4746324" y="2593868"/>
              <a:ext cx="178640" cy="2817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8" name="TextBox 27"/>
            <p:cNvSpPr txBox="1"/>
            <p:nvPr/>
          </p:nvSpPr>
          <p:spPr>
            <a:xfrm>
              <a:off x="5882495" y="3635444"/>
              <a:ext cx="1126112" cy="738664"/>
            </a:xfrm>
            <a:prstGeom prst="rect">
              <a:avLst/>
            </a:prstGeom>
            <a:noFill/>
            <a:ln>
              <a:solidFill>
                <a:schemeClr val="tx1"/>
              </a:solidFill>
            </a:ln>
          </p:spPr>
          <p:txBody>
            <a:bodyPr wrap="square" rtlCol="0">
              <a:spAutoFit/>
            </a:bodyPr>
            <a:lstStyle/>
            <a:p>
              <a:pPr algn="ctr"/>
              <a:r>
                <a:rPr lang="en-GB" sz="1400" dirty="0" smtClean="0">
                  <a:latin typeface="Arial" panose="020B0604020202020204" pitchFamily="34" charset="0"/>
                  <a:cs typeface="Arial" panose="020B0604020202020204" pitchFamily="34" charset="0"/>
                </a:rPr>
                <a:t>2 leaf disc per plant:</a:t>
              </a:r>
            </a:p>
            <a:p>
              <a:pPr algn="ctr"/>
              <a:r>
                <a:rPr lang="en-GB" sz="1400" dirty="0" smtClean="0">
                  <a:latin typeface="Arial" panose="020B0604020202020204" pitchFamily="34" charset="0"/>
                  <a:cs typeface="Arial" panose="020B0604020202020204" pitchFamily="34" charset="0"/>
                </a:rPr>
                <a:t>32 samples</a:t>
              </a:r>
            </a:p>
          </p:txBody>
        </p:sp>
        <p:sp>
          <p:nvSpPr>
            <p:cNvPr id="31" name="TextBox 30"/>
            <p:cNvSpPr txBox="1"/>
            <p:nvPr/>
          </p:nvSpPr>
          <p:spPr>
            <a:xfrm>
              <a:off x="7364657" y="3635444"/>
              <a:ext cx="1126112" cy="738664"/>
            </a:xfrm>
            <a:prstGeom prst="rect">
              <a:avLst/>
            </a:prstGeom>
            <a:noFill/>
            <a:ln>
              <a:solidFill>
                <a:schemeClr val="tx1"/>
              </a:solidFill>
            </a:ln>
          </p:spPr>
          <p:txBody>
            <a:bodyPr wrap="square" rtlCol="0">
              <a:spAutoFit/>
            </a:bodyPr>
            <a:lstStyle/>
            <a:p>
              <a:pPr algn="ctr"/>
              <a:r>
                <a:rPr lang="en-GB" sz="1400" dirty="0" smtClean="0">
                  <a:latin typeface="Arial" panose="020B0604020202020204" pitchFamily="34" charset="0"/>
                  <a:cs typeface="Arial" panose="020B0604020202020204" pitchFamily="34" charset="0"/>
                </a:rPr>
                <a:t>Extraction: 2 phases</a:t>
              </a:r>
            </a:p>
            <a:p>
              <a:pPr algn="ctr"/>
              <a:r>
                <a:rPr lang="en-GB" sz="1400" dirty="0" smtClean="0">
                  <a:latin typeface="Arial" panose="020B0604020202020204" pitchFamily="34" charset="0"/>
                  <a:cs typeface="Arial" panose="020B0604020202020204" pitchFamily="34" charset="0"/>
                </a:rPr>
                <a:t>64 samples</a:t>
              </a:r>
            </a:p>
          </p:txBody>
        </p:sp>
        <p:cxnSp>
          <p:nvCxnSpPr>
            <p:cNvPr id="33" name="Straight Arrow Connector 32"/>
            <p:cNvCxnSpPr/>
            <p:nvPr/>
          </p:nvCxnSpPr>
          <p:spPr>
            <a:xfrm>
              <a:off x="6832120" y="2619904"/>
              <a:ext cx="189782" cy="2817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4" name="TextBox 33"/>
            <p:cNvSpPr txBox="1"/>
            <p:nvPr/>
          </p:nvSpPr>
          <p:spPr>
            <a:xfrm>
              <a:off x="5895790" y="4724465"/>
              <a:ext cx="1126112" cy="738664"/>
            </a:xfrm>
            <a:prstGeom prst="rect">
              <a:avLst/>
            </a:prstGeom>
            <a:noFill/>
            <a:ln>
              <a:solidFill>
                <a:schemeClr val="tx1"/>
              </a:solidFill>
            </a:ln>
          </p:spPr>
          <p:txBody>
            <a:bodyPr wrap="square" rtlCol="0">
              <a:spAutoFit/>
            </a:bodyPr>
            <a:lstStyle/>
            <a:p>
              <a:pPr algn="ctr"/>
              <a:r>
                <a:rPr lang="en-GB" sz="1400" dirty="0" smtClean="0">
                  <a:latin typeface="Arial" panose="020B0604020202020204" pitchFamily="34" charset="0"/>
                  <a:cs typeface="Arial" panose="020B0604020202020204" pitchFamily="34" charset="0"/>
                </a:rPr>
                <a:t>Samples pooled:</a:t>
              </a:r>
            </a:p>
            <a:p>
              <a:pPr algn="ctr"/>
              <a:r>
                <a:rPr lang="en-GB" sz="1400" dirty="0" smtClean="0">
                  <a:latin typeface="Arial" panose="020B0604020202020204" pitchFamily="34" charset="0"/>
                  <a:cs typeface="Arial" panose="020B0604020202020204" pitchFamily="34" charset="0"/>
                </a:rPr>
                <a:t>16 samples</a:t>
              </a:r>
            </a:p>
          </p:txBody>
        </p:sp>
        <p:sp>
          <p:nvSpPr>
            <p:cNvPr id="36" name="TextBox 35"/>
            <p:cNvSpPr txBox="1"/>
            <p:nvPr/>
          </p:nvSpPr>
          <p:spPr>
            <a:xfrm>
              <a:off x="7364657" y="4724465"/>
              <a:ext cx="1126112" cy="738664"/>
            </a:xfrm>
            <a:prstGeom prst="rect">
              <a:avLst/>
            </a:prstGeom>
            <a:noFill/>
            <a:ln>
              <a:solidFill>
                <a:schemeClr val="tx1"/>
              </a:solidFill>
            </a:ln>
          </p:spPr>
          <p:txBody>
            <a:bodyPr wrap="square" rtlCol="0">
              <a:spAutoFit/>
            </a:bodyPr>
            <a:lstStyle/>
            <a:p>
              <a:pPr algn="ctr"/>
              <a:r>
                <a:rPr lang="en-GB" sz="1400" dirty="0" smtClean="0">
                  <a:latin typeface="Arial" panose="020B0604020202020204" pitchFamily="34" charset="0"/>
                  <a:cs typeface="Arial" panose="020B0604020202020204" pitchFamily="34" charset="0"/>
                </a:rPr>
                <a:t>Polar phase run:</a:t>
              </a:r>
            </a:p>
            <a:p>
              <a:pPr algn="ctr"/>
              <a:r>
                <a:rPr lang="en-GB" sz="1400" dirty="0" smtClean="0">
                  <a:latin typeface="Arial" panose="020B0604020202020204" pitchFamily="34" charset="0"/>
                  <a:cs typeface="Arial" panose="020B0604020202020204" pitchFamily="34" charset="0"/>
                </a:rPr>
                <a:t>32 samples</a:t>
              </a:r>
            </a:p>
          </p:txBody>
        </p:sp>
        <p:cxnSp>
          <p:nvCxnSpPr>
            <p:cNvPr id="37" name="Straight Arrow Connector 36"/>
            <p:cNvCxnSpPr/>
            <p:nvPr/>
          </p:nvCxnSpPr>
          <p:spPr>
            <a:xfrm>
              <a:off x="7904128" y="4414266"/>
              <a:ext cx="0" cy="2817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7" name="Straight Arrow Connector 46"/>
            <p:cNvCxnSpPr/>
            <p:nvPr/>
          </p:nvCxnSpPr>
          <p:spPr>
            <a:xfrm>
              <a:off x="7050135" y="4009038"/>
              <a:ext cx="28162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9" name="Straight Arrow Connector 48"/>
            <p:cNvCxnSpPr/>
            <p:nvPr/>
          </p:nvCxnSpPr>
          <p:spPr>
            <a:xfrm>
              <a:off x="6443029" y="4414266"/>
              <a:ext cx="0" cy="2817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8" name="TextBox 67"/>
            <p:cNvSpPr txBox="1"/>
            <p:nvPr/>
          </p:nvSpPr>
          <p:spPr>
            <a:xfrm>
              <a:off x="6228271" y="2964263"/>
              <a:ext cx="1863305" cy="307777"/>
            </a:xfrm>
            <a:prstGeom prst="rect">
              <a:avLst/>
            </a:prstGeom>
            <a:noFill/>
            <a:ln>
              <a:solidFill>
                <a:schemeClr val="tx1"/>
              </a:solidFill>
            </a:ln>
          </p:spPr>
          <p:txBody>
            <a:bodyPr wrap="square" rtlCol="0">
              <a:spAutoFit/>
            </a:bodyPr>
            <a:lstStyle/>
            <a:p>
              <a:pPr algn="ctr"/>
              <a:r>
                <a:rPr lang="en-GB" sz="1400" b="1" dirty="0" smtClean="0">
                  <a:latin typeface="Arial" panose="020B0604020202020204" pitchFamily="34" charset="0"/>
                  <a:cs typeface="Arial" panose="020B0604020202020204" pitchFamily="34" charset="0"/>
                </a:rPr>
                <a:t>Metabolomics</a:t>
              </a:r>
              <a:endParaRPr lang="en-GB" sz="1400" b="1" dirty="0">
                <a:latin typeface="Arial" panose="020B0604020202020204" pitchFamily="34" charset="0"/>
                <a:cs typeface="Arial" panose="020B0604020202020204" pitchFamily="34" charset="0"/>
              </a:endParaRPr>
            </a:p>
          </p:txBody>
        </p:sp>
        <p:sp>
          <p:nvSpPr>
            <p:cNvPr id="69" name="TextBox 68"/>
            <p:cNvSpPr txBox="1"/>
            <p:nvPr/>
          </p:nvSpPr>
          <p:spPr>
            <a:xfrm>
              <a:off x="3752938" y="2961286"/>
              <a:ext cx="1863305" cy="307777"/>
            </a:xfrm>
            <a:prstGeom prst="rect">
              <a:avLst/>
            </a:prstGeom>
            <a:noFill/>
            <a:ln>
              <a:solidFill>
                <a:schemeClr val="tx1"/>
              </a:solidFill>
            </a:ln>
          </p:spPr>
          <p:txBody>
            <a:bodyPr wrap="square" rtlCol="0">
              <a:spAutoFit/>
            </a:bodyPr>
            <a:lstStyle/>
            <a:p>
              <a:pPr algn="ctr"/>
              <a:r>
                <a:rPr lang="en-GB" sz="1400" b="1" dirty="0" smtClean="0">
                  <a:latin typeface="Arial" panose="020B0604020202020204" pitchFamily="34" charset="0"/>
                  <a:cs typeface="Arial" panose="020B0604020202020204" pitchFamily="34" charset="0"/>
                </a:rPr>
                <a:t>GC-FID</a:t>
              </a:r>
              <a:endParaRPr lang="en-GB" sz="1400" b="1" dirty="0">
                <a:latin typeface="Arial" panose="020B0604020202020204" pitchFamily="34" charset="0"/>
                <a:cs typeface="Arial" panose="020B0604020202020204" pitchFamily="34" charset="0"/>
              </a:endParaRPr>
            </a:p>
          </p:txBody>
        </p:sp>
        <p:cxnSp>
          <p:nvCxnSpPr>
            <p:cNvPr id="70" name="Straight Arrow Connector 69"/>
            <p:cNvCxnSpPr/>
            <p:nvPr/>
          </p:nvCxnSpPr>
          <p:spPr>
            <a:xfrm>
              <a:off x="4719366" y="3310900"/>
              <a:ext cx="0" cy="2817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1" name="Straight Arrow Connector 70"/>
            <p:cNvCxnSpPr/>
            <p:nvPr/>
          </p:nvCxnSpPr>
          <p:spPr>
            <a:xfrm>
              <a:off x="7899637" y="3309220"/>
              <a:ext cx="0" cy="2817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2" name="Straight Arrow Connector 71"/>
            <p:cNvCxnSpPr/>
            <p:nvPr/>
          </p:nvCxnSpPr>
          <p:spPr>
            <a:xfrm>
              <a:off x="6434405" y="3310899"/>
              <a:ext cx="0" cy="2817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5" name="Straight Arrow Connector 74"/>
            <p:cNvCxnSpPr/>
            <p:nvPr/>
          </p:nvCxnSpPr>
          <p:spPr>
            <a:xfrm>
              <a:off x="6415539" y="5509270"/>
              <a:ext cx="178641" cy="2270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7" name="Straight Arrow Connector 76"/>
            <p:cNvCxnSpPr/>
            <p:nvPr/>
          </p:nvCxnSpPr>
          <p:spPr>
            <a:xfrm flipH="1">
              <a:off x="7750017" y="5507618"/>
              <a:ext cx="178845" cy="23030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80" name="Text Box 2"/>
          <p:cNvSpPr txBox="1">
            <a:spLocks noChangeArrowheads="1"/>
          </p:cNvSpPr>
          <p:nvPr/>
        </p:nvSpPr>
        <p:spPr bwMode="auto">
          <a:xfrm>
            <a:off x="165822" y="5907959"/>
            <a:ext cx="5553491" cy="487569"/>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en-GB" sz="1200" b="1" dirty="0">
                <a:effectLst/>
                <a:latin typeface="Times New Roman" panose="02020603050405020304" pitchFamily="18" charset="0"/>
                <a:ea typeface="Calibri" panose="020F0502020204030204" pitchFamily="34" charset="0"/>
                <a:cs typeface="Times New Roman" panose="02020603050405020304" pitchFamily="18" charset="0"/>
              </a:rPr>
              <a:t>Figure </a:t>
            </a:r>
            <a:r>
              <a:rPr lang="en-GB" sz="1200" b="1" dirty="0" smtClean="0">
                <a:effectLst/>
                <a:latin typeface="Times New Roman" panose="02020603050405020304" pitchFamily="18" charset="0"/>
                <a:ea typeface="Calibri" panose="020F0502020204030204" pitchFamily="34" charset="0"/>
                <a:cs typeface="Times New Roman" panose="02020603050405020304" pitchFamily="18" charset="0"/>
              </a:rPr>
              <a:t>S</a:t>
            </a:r>
            <a:r>
              <a:rPr lang="en-GB" sz="1200" b="1" dirty="0" smtClean="0">
                <a:latin typeface="Times New Roman" panose="02020603050405020304" pitchFamily="18" charset="0"/>
                <a:ea typeface="Calibri" panose="020F0502020204030204" pitchFamily="34" charset="0"/>
                <a:cs typeface="Times New Roman" panose="02020603050405020304" pitchFamily="18" charset="0"/>
              </a:rPr>
              <a:t>1</a:t>
            </a:r>
            <a:r>
              <a:rPr lang="en-GB" sz="12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GB" sz="1200" dirty="0" smtClean="0">
                <a:effectLst/>
                <a:latin typeface="Times New Roman" panose="02020603050405020304" pitchFamily="18" charset="0"/>
                <a:ea typeface="Calibri" panose="020F0502020204030204" pitchFamily="34" charset="0"/>
                <a:cs typeface="Times New Roman" panose="02020603050405020304" pitchFamily="18" charset="0"/>
              </a:rPr>
              <a:t>Flow chart diagram to visualise the sampling strategy and number of replicates, and the subsequent analyses of samples and processing of data.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3395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1622611" y="5394435"/>
            <a:ext cx="9386597" cy="487569"/>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en-GB" sz="1200" b="1" dirty="0">
                <a:effectLst/>
                <a:latin typeface="Times New Roman" panose="02020603050405020304" pitchFamily="18" charset="0"/>
                <a:ea typeface="Calibri" panose="020F0502020204030204" pitchFamily="34" charset="0"/>
                <a:cs typeface="Times New Roman" panose="02020603050405020304" pitchFamily="18" charset="0"/>
              </a:rPr>
              <a:t>Figure </a:t>
            </a:r>
            <a:r>
              <a:rPr lang="en-GB" sz="1200" b="1" dirty="0" smtClean="0">
                <a:effectLst/>
                <a:latin typeface="Times New Roman" panose="02020603050405020304" pitchFamily="18" charset="0"/>
                <a:ea typeface="Calibri" panose="020F0502020204030204" pitchFamily="34" charset="0"/>
                <a:cs typeface="Times New Roman" panose="02020603050405020304" pitchFamily="18" charset="0"/>
              </a:rPr>
              <a:t>S</a:t>
            </a:r>
            <a:r>
              <a:rPr lang="en-GB" sz="1200" b="1" dirty="0">
                <a:latin typeface="Times New Roman" panose="02020603050405020304" pitchFamily="18" charset="0"/>
                <a:ea typeface="Calibri" panose="020F0502020204030204" pitchFamily="34" charset="0"/>
                <a:cs typeface="Times New Roman" panose="02020603050405020304" pitchFamily="18" charset="0"/>
              </a:rPr>
              <a:t>2</a:t>
            </a:r>
            <a:r>
              <a:rPr lang="en-GB" sz="12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GB" sz="1200" dirty="0" smtClean="0">
                <a:effectLst/>
                <a:latin typeface="Times New Roman" panose="02020603050405020304" pitchFamily="18" charset="0"/>
                <a:ea typeface="Calibri" panose="020F0502020204030204" pitchFamily="34" charset="0"/>
                <a:cs typeface="Times New Roman" panose="02020603050405020304" pitchFamily="18" charset="0"/>
              </a:rPr>
              <a:t>Principal Components Analysis of all treatments. Data from MALDI-ToF analysis </a:t>
            </a:r>
            <a:r>
              <a:rPr lang="en-GB" sz="1200"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en-GB" sz="1200" dirty="0" smtClean="0">
                <a:latin typeface="Times New Roman" panose="02020603050405020304" pitchFamily="18" charset="0"/>
                <a:ea typeface="Calibri" panose="020F0502020204030204" pitchFamily="34" charset="0"/>
                <a:cs typeface="Times New Roman" panose="02020603050405020304" pitchFamily="18" charset="0"/>
              </a:rPr>
              <a:t>polar</a:t>
            </a:r>
            <a:r>
              <a:rPr lang="en-GB" sz="1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GB" sz="1200" dirty="0" smtClean="0">
                <a:effectLst/>
                <a:latin typeface="Times New Roman" panose="02020603050405020304" pitchFamily="18" charset="0"/>
                <a:ea typeface="Calibri" panose="020F0502020204030204" pitchFamily="34" charset="0"/>
                <a:cs typeface="Times New Roman" panose="02020603050405020304" pitchFamily="18" charset="0"/>
              </a:rPr>
              <a:t>phase, negative ESI mode). Data points represent </a:t>
            </a:r>
            <a:r>
              <a:rPr lang="en-GB" sz="1200" dirty="0" smtClean="0">
                <a:effectLst/>
                <a:latin typeface="Times New Roman" panose="02020603050405020304" pitchFamily="18" charset="0"/>
                <a:ea typeface="Calibri" panose="020F0502020204030204" pitchFamily="34" charset="0"/>
                <a:cs typeface="Times New Roman" panose="02020603050405020304" pitchFamily="18" charset="0"/>
              </a:rPr>
              <a:t>both tissue samples from each plant (32 samples). </a:t>
            </a:r>
            <a:r>
              <a:rPr lang="en-GB" sz="1200" dirty="0" smtClean="0">
                <a:effectLst/>
                <a:latin typeface="Times New Roman" panose="02020603050405020304" pitchFamily="18" charset="0"/>
                <a:ea typeface="Calibri" panose="020F0502020204030204" pitchFamily="34" charset="0"/>
                <a:cs typeface="Times New Roman" panose="02020603050405020304" pitchFamily="18" charset="0"/>
              </a:rPr>
              <a:t>Red = Hs</a:t>
            </a:r>
            <a:r>
              <a:rPr lang="en-GB" sz="1200"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1200" dirty="0">
                <a:latin typeface="Times New Roman" panose="02020603050405020304" pitchFamily="18" charset="0"/>
                <a:ea typeface="Calibri" panose="020F0502020204030204" pitchFamily="34" charset="0"/>
                <a:cs typeface="Times New Roman" panose="02020603050405020304" pitchFamily="18" charset="0"/>
              </a:rPr>
              <a:t>eCO</a:t>
            </a:r>
            <a:r>
              <a:rPr lang="en-GB" sz="12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GB" sz="1200" dirty="0" smtClean="0">
                <a:effectLst/>
                <a:latin typeface="Times New Roman" panose="02020603050405020304" pitchFamily="18" charset="0"/>
                <a:ea typeface="Calibri" panose="020F0502020204030204" pitchFamily="34" charset="0"/>
                <a:cs typeface="Times New Roman" panose="02020603050405020304" pitchFamily="18" charset="0"/>
              </a:rPr>
              <a:t>; Blue = eCO</a:t>
            </a:r>
            <a:r>
              <a:rPr lang="en-GB" sz="1200" baseline="-25000" dirty="0" smtClean="0">
                <a:effectLst/>
                <a:latin typeface="Times New Roman" panose="02020603050405020304" pitchFamily="18" charset="0"/>
                <a:ea typeface="Calibri" panose="020F0502020204030204" pitchFamily="34" charset="0"/>
                <a:cs typeface="Times New Roman" panose="02020603050405020304" pitchFamily="18" charset="0"/>
              </a:rPr>
              <a:t>2</a:t>
            </a:r>
            <a:r>
              <a:rPr lang="en-GB" sz="1200" dirty="0" smtClean="0">
                <a:effectLst/>
                <a:latin typeface="Times New Roman" panose="02020603050405020304" pitchFamily="18" charset="0"/>
                <a:ea typeface="Calibri" panose="020F0502020204030204" pitchFamily="34" charset="0"/>
                <a:cs typeface="Times New Roman" panose="02020603050405020304" pitchFamily="18" charset="0"/>
              </a:rPr>
              <a:t>; Yellow = Hs; Green = control.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roup 3"/>
          <p:cNvGrpSpPr/>
          <p:nvPr/>
        </p:nvGrpSpPr>
        <p:grpSpPr>
          <a:xfrm>
            <a:off x="1376390" y="737423"/>
            <a:ext cx="9272108" cy="4475248"/>
            <a:chOff x="1376390" y="737423"/>
            <a:chExt cx="9272108" cy="4475248"/>
          </a:xfrm>
        </p:grpSpPr>
        <p:pic>
          <p:nvPicPr>
            <p:cNvPr id="2" name="Picture 1"/>
            <p:cNvPicPr>
              <a:picLocks noChangeAspect="1"/>
            </p:cNvPicPr>
            <p:nvPr/>
          </p:nvPicPr>
          <p:blipFill rotWithShape="1">
            <a:blip r:embed="rId2"/>
            <a:srcRect l="2407" b="5164"/>
            <a:stretch/>
          </p:blipFill>
          <p:spPr>
            <a:xfrm>
              <a:off x="1622611" y="737423"/>
              <a:ext cx="9025887" cy="4237990"/>
            </a:xfrm>
            <a:prstGeom prst="rect">
              <a:avLst/>
            </a:prstGeom>
          </p:spPr>
        </p:pic>
        <p:sp>
          <p:nvSpPr>
            <p:cNvPr id="3" name="TextBox 2"/>
            <p:cNvSpPr txBox="1"/>
            <p:nvPr/>
          </p:nvSpPr>
          <p:spPr>
            <a:xfrm>
              <a:off x="5844988" y="4966450"/>
              <a:ext cx="713657" cy="246221"/>
            </a:xfrm>
            <a:prstGeom prst="rect">
              <a:avLst/>
            </a:prstGeom>
            <a:noFill/>
          </p:spPr>
          <p:txBody>
            <a:bodyPr wrap="none" rtlCol="0">
              <a:spAutoFit/>
            </a:bodyPr>
            <a:lstStyle/>
            <a:p>
              <a:r>
                <a:rPr lang="en-GB" sz="1000" dirty="0">
                  <a:latin typeface="Helvetica" panose="020B0604020202020204" pitchFamily="34" charset="0"/>
                  <a:cs typeface="Helvetica" panose="020B0604020202020204" pitchFamily="34" charset="0"/>
                </a:rPr>
                <a:t>t</a:t>
              </a:r>
              <a:r>
                <a:rPr lang="en-GB" sz="1000" dirty="0" smtClean="0">
                  <a:latin typeface="Helvetica" panose="020B0604020202020204" pitchFamily="34" charset="0"/>
                  <a:cs typeface="Helvetica" panose="020B0604020202020204" pitchFamily="34" charset="0"/>
                </a:rPr>
                <a:t>[1] 0.357</a:t>
              </a:r>
              <a:endParaRPr lang="en-GB" sz="1000" dirty="0">
                <a:latin typeface="Helvetica" panose="020B0604020202020204" pitchFamily="34" charset="0"/>
                <a:cs typeface="Helvetica" panose="020B0604020202020204" pitchFamily="34" charset="0"/>
              </a:endParaRPr>
            </a:p>
          </p:txBody>
        </p:sp>
        <p:sp>
          <p:nvSpPr>
            <p:cNvPr id="6" name="TextBox 5"/>
            <p:cNvSpPr txBox="1"/>
            <p:nvPr/>
          </p:nvSpPr>
          <p:spPr>
            <a:xfrm rot="16200000">
              <a:off x="1142672" y="2563909"/>
              <a:ext cx="713657" cy="246221"/>
            </a:xfrm>
            <a:prstGeom prst="rect">
              <a:avLst/>
            </a:prstGeom>
            <a:noFill/>
          </p:spPr>
          <p:txBody>
            <a:bodyPr wrap="none" rtlCol="0">
              <a:spAutoFit/>
            </a:bodyPr>
            <a:lstStyle/>
            <a:p>
              <a:r>
                <a:rPr lang="en-GB" sz="1000" dirty="0" smtClean="0">
                  <a:latin typeface="Helvetica" panose="020B0604020202020204" pitchFamily="34" charset="0"/>
                  <a:cs typeface="Helvetica" panose="020B0604020202020204" pitchFamily="34" charset="0"/>
                </a:rPr>
                <a:t>t[2] 0.117</a:t>
              </a:r>
              <a:endParaRPr lang="en-GB" sz="1000" dirty="0">
                <a:latin typeface="Helvetica" panose="020B0604020202020204" pitchFamily="34" charset="0"/>
                <a:cs typeface="Helvetica" panose="020B0604020202020204" pitchFamily="34" charset="0"/>
              </a:endParaRPr>
            </a:p>
          </p:txBody>
        </p:sp>
      </p:grpSp>
    </p:spTree>
    <p:extLst>
      <p:ext uri="{BB962C8B-B14F-4D97-AF65-F5344CB8AC3E}">
        <p14:creationId xmlns:p14="http://schemas.microsoft.com/office/powerpoint/2010/main" val="1176266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d67\AppData\Local\Temp\copypicture.jpg"/>
          <p:cNvPicPr/>
          <p:nvPr/>
        </p:nvPicPr>
        <p:blipFill rotWithShape="1">
          <a:blip r:embed="rId2" cstate="print">
            <a:extLst>
              <a:ext uri="{28A0092B-C50C-407E-A947-70E740481C1C}">
                <a14:useLocalDpi xmlns:a14="http://schemas.microsoft.com/office/drawing/2010/main" val="0"/>
              </a:ext>
            </a:extLst>
          </a:blip>
          <a:srcRect t="8821" r="56598" b="6471"/>
          <a:stretch/>
        </p:blipFill>
        <p:spPr bwMode="auto">
          <a:xfrm>
            <a:off x="5667555" y="294150"/>
            <a:ext cx="2898476" cy="1741684"/>
          </a:xfrm>
          <a:prstGeom prst="rect">
            <a:avLst/>
          </a:prstGeom>
          <a:noFill/>
          <a:ln>
            <a:noFill/>
          </a:ln>
          <a:extLst>
            <a:ext uri="{53640926-AAD7-44D8-BBD7-CCE9431645EC}">
              <a14:shadowObscured xmlns:a14="http://schemas.microsoft.com/office/drawing/2010/main"/>
            </a:ext>
          </a:extLst>
        </p:spPr>
      </p:pic>
      <p:pic>
        <p:nvPicPr>
          <p:cNvPr id="5" name="Picture 4" descr="C:\Users\d67\AppData\Local\Temp\copypicture.jpg"/>
          <p:cNvPicPr/>
          <p:nvPr/>
        </p:nvPicPr>
        <p:blipFill rotWithShape="1">
          <a:blip r:embed="rId3" cstate="print">
            <a:extLst>
              <a:ext uri="{28A0092B-C50C-407E-A947-70E740481C1C}">
                <a14:useLocalDpi xmlns:a14="http://schemas.microsoft.com/office/drawing/2010/main" val="0"/>
              </a:ext>
            </a:extLst>
          </a:blip>
          <a:srcRect l="65032" t="8821" b="8257"/>
          <a:stretch/>
        </p:blipFill>
        <p:spPr bwMode="auto">
          <a:xfrm>
            <a:off x="8652296" y="294151"/>
            <a:ext cx="2751826" cy="1724024"/>
          </a:xfrm>
          <a:prstGeom prst="rect">
            <a:avLst/>
          </a:prstGeom>
          <a:noFill/>
          <a:ln>
            <a:noFill/>
          </a:ln>
          <a:extLst>
            <a:ext uri="{53640926-AAD7-44D8-BBD7-CCE9431645EC}">
              <a14:shadowObscured xmlns:a14="http://schemas.microsoft.com/office/drawing/2010/main"/>
            </a:ext>
          </a:extLst>
        </p:spPr>
      </p:pic>
      <p:pic>
        <p:nvPicPr>
          <p:cNvPr id="6" name="Picture 5" descr="C:\Users\d67\AppData\Local\Temp\copypicture.jpg"/>
          <p:cNvPicPr/>
          <p:nvPr/>
        </p:nvPicPr>
        <p:blipFill rotWithShape="1">
          <a:blip r:embed="rId4" cstate="print">
            <a:extLst>
              <a:ext uri="{28A0092B-C50C-407E-A947-70E740481C1C}">
                <a14:useLocalDpi xmlns:a14="http://schemas.microsoft.com/office/drawing/2010/main" val="0"/>
              </a:ext>
            </a:extLst>
          </a:blip>
          <a:srcRect t="8820" r="51319" b="7795"/>
          <a:stretch/>
        </p:blipFill>
        <p:spPr bwMode="auto">
          <a:xfrm>
            <a:off x="0" y="294150"/>
            <a:ext cx="2610760" cy="1724025"/>
          </a:xfrm>
          <a:prstGeom prst="rect">
            <a:avLst/>
          </a:prstGeom>
          <a:noFill/>
          <a:ln>
            <a:noFill/>
          </a:ln>
          <a:extLst>
            <a:ext uri="{53640926-AAD7-44D8-BBD7-CCE9431645EC}">
              <a14:shadowObscured xmlns:a14="http://schemas.microsoft.com/office/drawing/2010/main"/>
            </a:ext>
          </a:extLst>
        </p:spPr>
      </p:pic>
      <p:pic>
        <p:nvPicPr>
          <p:cNvPr id="7" name="Picture 6" descr="C:\Users\d67\AppData\Local\Temp\copypicture.jpg"/>
          <p:cNvPicPr/>
          <p:nvPr/>
        </p:nvPicPr>
        <p:blipFill rotWithShape="1">
          <a:blip r:embed="rId5" cstate="print">
            <a:extLst>
              <a:ext uri="{28A0092B-C50C-407E-A947-70E740481C1C}">
                <a14:useLocalDpi xmlns:a14="http://schemas.microsoft.com/office/drawing/2010/main" val="0"/>
              </a:ext>
            </a:extLst>
          </a:blip>
          <a:srcRect l="54695" t="7939" b="7794"/>
          <a:stretch/>
        </p:blipFill>
        <p:spPr bwMode="auto">
          <a:xfrm>
            <a:off x="2697024" y="294149"/>
            <a:ext cx="2582342" cy="1724026"/>
          </a:xfrm>
          <a:prstGeom prst="rect">
            <a:avLst/>
          </a:prstGeom>
          <a:noFill/>
          <a:ln>
            <a:noFill/>
          </a:ln>
          <a:extLst>
            <a:ext uri="{53640926-AAD7-44D8-BBD7-CCE9431645EC}">
              <a14:shadowObscured xmlns:a14="http://schemas.microsoft.com/office/drawing/2010/main"/>
            </a:ext>
          </a:extLst>
        </p:spPr>
      </p:pic>
      <p:pic>
        <p:nvPicPr>
          <p:cNvPr id="8" name="Picture 7" descr="C:\Users\d67\AppData\Local\Temp\copypicture.jpg"/>
          <p:cNvPicPr/>
          <p:nvPr/>
        </p:nvPicPr>
        <p:blipFill rotWithShape="1">
          <a:blip r:embed="rId6" cstate="print">
            <a:extLst>
              <a:ext uri="{28A0092B-C50C-407E-A947-70E740481C1C}">
                <a14:useLocalDpi xmlns:a14="http://schemas.microsoft.com/office/drawing/2010/main" val="0"/>
              </a:ext>
            </a:extLst>
          </a:blip>
          <a:srcRect t="8821" r="64361" b="7354"/>
          <a:stretch/>
        </p:blipFill>
        <p:spPr bwMode="auto">
          <a:xfrm>
            <a:off x="1" y="3505739"/>
            <a:ext cx="2786332" cy="1834012"/>
          </a:xfrm>
          <a:prstGeom prst="rect">
            <a:avLst/>
          </a:prstGeom>
          <a:noFill/>
          <a:ln>
            <a:noFill/>
          </a:ln>
          <a:extLst>
            <a:ext uri="{53640926-AAD7-44D8-BBD7-CCE9431645EC}">
              <a14:shadowObscured xmlns:a14="http://schemas.microsoft.com/office/drawing/2010/main"/>
            </a:ext>
          </a:extLst>
        </p:spPr>
      </p:pic>
      <p:pic>
        <p:nvPicPr>
          <p:cNvPr id="9" name="Picture 8" descr="C:\Users\d67\AppData\Local\Temp\copypicture.jpg"/>
          <p:cNvPicPr/>
          <p:nvPr/>
        </p:nvPicPr>
        <p:blipFill rotWithShape="1">
          <a:blip r:embed="rId7" cstate="print">
            <a:extLst>
              <a:ext uri="{28A0092B-C50C-407E-A947-70E740481C1C}">
                <a14:useLocalDpi xmlns:a14="http://schemas.microsoft.com/office/drawing/2010/main" val="0"/>
              </a:ext>
            </a:extLst>
          </a:blip>
          <a:srcRect l="63338" t="8821" b="8235"/>
          <a:stretch/>
        </p:blipFill>
        <p:spPr bwMode="auto">
          <a:xfrm>
            <a:off x="2847376" y="3530001"/>
            <a:ext cx="2690782" cy="1857770"/>
          </a:xfrm>
          <a:prstGeom prst="rect">
            <a:avLst/>
          </a:prstGeom>
          <a:noFill/>
          <a:ln>
            <a:noFill/>
          </a:ln>
          <a:extLst>
            <a:ext uri="{53640926-AAD7-44D8-BBD7-CCE9431645EC}">
              <a14:shadowObscured xmlns:a14="http://schemas.microsoft.com/office/drawing/2010/main"/>
            </a:ext>
          </a:extLst>
        </p:spPr>
      </p:pic>
      <p:pic>
        <p:nvPicPr>
          <p:cNvPr id="10" name="Picture 9" descr="C:\Users\d67\AppData\Local\Temp\copypicture.jpg"/>
          <p:cNvPicPr/>
          <p:nvPr/>
        </p:nvPicPr>
        <p:blipFill rotWithShape="1">
          <a:blip r:embed="rId8" cstate="print">
            <a:extLst>
              <a:ext uri="{28A0092B-C50C-407E-A947-70E740481C1C}">
                <a14:useLocalDpi xmlns:a14="http://schemas.microsoft.com/office/drawing/2010/main" val="0"/>
              </a:ext>
            </a:extLst>
          </a:blip>
          <a:srcRect t="8380" r="62068" b="9117"/>
          <a:stretch/>
        </p:blipFill>
        <p:spPr bwMode="auto">
          <a:xfrm>
            <a:off x="5753820" y="3457718"/>
            <a:ext cx="2898476" cy="1930053"/>
          </a:xfrm>
          <a:prstGeom prst="rect">
            <a:avLst/>
          </a:prstGeom>
          <a:noFill/>
          <a:ln>
            <a:noFill/>
          </a:ln>
          <a:extLst>
            <a:ext uri="{53640926-AAD7-44D8-BBD7-CCE9431645EC}">
              <a14:shadowObscured xmlns:a14="http://schemas.microsoft.com/office/drawing/2010/main"/>
            </a:ext>
          </a:extLst>
        </p:spPr>
      </p:pic>
      <p:pic>
        <p:nvPicPr>
          <p:cNvPr id="11" name="Picture 10" descr="C:\Users\d67\AppData\Local\Temp\copypicture.jpg"/>
          <p:cNvPicPr/>
          <p:nvPr/>
        </p:nvPicPr>
        <p:blipFill rotWithShape="1">
          <a:blip r:embed="rId9" cstate="print">
            <a:extLst>
              <a:ext uri="{28A0092B-C50C-407E-A947-70E740481C1C}">
                <a14:useLocalDpi xmlns:a14="http://schemas.microsoft.com/office/drawing/2010/main" val="0"/>
              </a:ext>
            </a:extLst>
          </a:blip>
          <a:srcRect l="68984" t="8380" b="7795"/>
          <a:stretch/>
        </p:blipFill>
        <p:spPr bwMode="auto">
          <a:xfrm>
            <a:off x="8747188" y="3752635"/>
            <a:ext cx="2656934" cy="1587116"/>
          </a:xfrm>
          <a:prstGeom prst="rect">
            <a:avLst/>
          </a:prstGeom>
          <a:noFill/>
          <a:ln>
            <a:noFill/>
          </a:ln>
          <a:extLst>
            <a:ext uri="{53640926-AAD7-44D8-BBD7-CCE9431645EC}">
              <a14:shadowObscured xmlns:a14="http://schemas.microsoft.com/office/drawing/2010/main"/>
            </a:ext>
          </a:extLst>
        </p:spPr>
      </p:pic>
      <p:sp>
        <p:nvSpPr>
          <p:cNvPr id="12" name="TextBox 11"/>
          <p:cNvSpPr txBox="1"/>
          <p:nvPr/>
        </p:nvSpPr>
        <p:spPr>
          <a:xfrm>
            <a:off x="284672" y="173239"/>
            <a:ext cx="277640" cy="246221"/>
          </a:xfrm>
          <a:prstGeom prst="rect">
            <a:avLst/>
          </a:prstGeom>
          <a:noFill/>
        </p:spPr>
        <p:txBody>
          <a:bodyPr wrap="none" rtlCol="0">
            <a:spAutoFit/>
          </a:bodyPr>
          <a:lstStyle/>
          <a:p>
            <a:r>
              <a:rPr lang="en-GB" sz="1000" b="1" dirty="0" smtClean="0">
                <a:latin typeface="Times New Roman" panose="02020603050405020304" pitchFamily="18" charset="0"/>
                <a:cs typeface="Times New Roman" panose="02020603050405020304" pitchFamily="18" charset="0"/>
              </a:rPr>
              <a:t>A</a:t>
            </a:r>
            <a:endParaRPr lang="en-GB" sz="1000" b="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6098079" y="173239"/>
            <a:ext cx="269626" cy="246221"/>
          </a:xfrm>
          <a:prstGeom prst="rect">
            <a:avLst/>
          </a:prstGeom>
          <a:noFill/>
        </p:spPr>
        <p:txBody>
          <a:bodyPr wrap="none" rtlCol="0">
            <a:spAutoFit/>
          </a:bodyPr>
          <a:lstStyle/>
          <a:p>
            <a:r>
              <a:rPr lang="en-GB" sz="1000" b="1" dirty="0">
                <a:latin typeface="Times New Roman" panose="02020603050405020304" pitchFamily="18" charset="0"/>
                <a:cs typeface="Times New Roman" panose="02020603050405020304" pitchFamily="18" charset="0"/>
              </a:rPr>
              <a:t>B</a:t>
            </a:r>
          </a:p>
        </p:txBody>
      </p:sp>
      <p:sp>
        <p:nvSpPr>
          <p:cNvPr id="14" name="TextBox 13"/>
          <p:cNvSpPr txBox="1"/>
          <p:nvPr/>
        </p:nvSpPr>
        <p:spPr>
          <a:xfrm>
            <a:off x="362310" y="3406889"/>
            <a:ext cx="277640" cy="246221"/>
          </a:xfrm>
          <a:prstGeom prst="rect">
            <a:avLst/>
          </a:prstGeom>
          <a:noFill/>
        </p:spPr>
        <p:txBody>
          <a:bodyPr wrap="none" rtlCol="0">
            <a:spAutoFit/>
          </a:bodyPr>
          <a:lstStyle/>
          <a:p>
            <a:r>
              <a:rPr lang="en-GB" sz="1000" b="1" dirty="0">
                <a:latin typeface="Times New Roman" panose="02020603050405020304" pitchFamily="18" charset="0"/>
                <a:cs typeface="Times New Roman" panose="02020603050405020304" pitchFamily="18" charset="0"/>
              </a:rPr>
              <a:t>C</a:t>
            </a:r>
          </a:p>
        </p:txBody>
      </p:sp>
      <p:sp>
        <p:nvSpPr>
          <p:cNvPr id="15" name="TextBox 14"/>
          <p:cNvSpPr txBox="1"/>
          <p:nvPr/>
        </p:nvSpPr>
        <p:spPr>
          <a:xfrm>
            <a:off x="6158465" y="3453634"/>
            <a:ext cx="277640" cy="246221"/>
          </a:xfrm>
          <a:prstGeom prst="rect">
            <a:avLst/>
          </a:prstGeom>
          <a:noFill/>
        </p:spPr>
        <p:txBody>
          <a:bodyPr wrap="none" rtlCol="0">
            <a:spAutoFit/>
          </a:bodyPr>
          <a:lstStyle/>
          <a:p>
            <a:r>
              <a:rPr lang="en-GB" sz="1000" b="1" dirty="0">
                <a:latin typeface="Times New Roman" panose="02020603050405020304" pitchFamily="18" charset="0"/>
                <a:cs typeface="Times New Roman" panose="02020603050405020304" pitchFamily="18" charset="0"/>
              </a:rPr>
              <a:t>D</a:t>
            </a:r>
          </a:p>
        </p:txBody>
      </p:sp>
      <p:sp>
        <p:nvSpPr>
          <p:cNvPr id="16" name="Text Box 2"/>
          <p:cNvSpPr txBox="1">
            <a:spLocks noChangeArrowheads="1"/>
          </p:cNvSpPr>
          <p:nvPr/>
        </p:nvSpPr>
        <p:spPr bwMode="auto">
          <a:xfrm>
            <a:off x="284672" y="5687733"/>
            <a:ext cx="11214339" cy="985398"/>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en-GB" sz="1200" b="1" dirty="0">
                <a:effectLst/>
                <a:latin typeface="Times New Roman" panose="02020603050405020304" pitchFamily="18" charset="0"/>
                <a:ea typeface="Calibri" panose="020F0502020204030204" pitchFamily="34" charset="0"/>
                <a:cs typeface="Times New Roman" panose="02020603050405020304" pitchFamily="18" charset="0"/>
              </a:rPr>
              <a:t>Figure </a:t>
            </a:r>
            <a:r>
              <a:rPr lang="en-GB" sz="1200" b="1" dirty="0" smtClean="0">
                <a:effectLst/>
                <a:latin typeface="Times New Roman" panose="02020603050405020304" pitchFamily="18" charset="0"/>
                <a:ea typeface="Calibri" panose="020F0502020204030204" pitchFamily="34" charset="0"/>
                <a:cs typeface="Times New Roman" panose="02020603050405020304" pitchFamily="18" charset="0"/>
              </a:rPr>
              <a:t>S</a:t>
            </a:r>
            <a:r>
              <a:rPr lang="en-GB" sz="1200" b="1" dirty="0">
                <a:latin typeface="Times New Roman" panose="02020603050405020304" pitchFamily="18" charset="0"/>
                <a:ea typeface="Calibri" panose="020F0502020204030204" pitchFamily="34" charset="0"/>
                <a:cs typeface="Times New Roman" panose="02020603050405020304" pitchFamily="18" charset="0"/>
              </a:rPr>
              <a:t>3</a:t>
            </a:r>
            <a:r>
              <a:rPr lang="en-GB" sz="12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GB" sz="1200" dirty="0" smtClean="0">
                <a:effectLst/>
                <a:latin typeface="Times New Roman" panose="02020603050405020304" pitchFamily="18" charset="0"/>
                <a:ea typeface="Calibri" panose="020F0502020204030204" pitchFamily="34" charset="0"/>
                <a:cs typeface="Times New Roman" panose="02020603050405020304" pitchFamily="18" charset="0"/>
              </a:rPr>
              <a:t>Loading plots for OPLS-DA plots from </a:t>
            </a:r>
            <a:r>
              <a:rPr lang="en-GB" sz="1200" dirty="0">
                <a:latin typeface="Times New Roman" panose="02020603050405020304" pitchFamily="18" charset="0"/>
                <a:ea typeface="Calibri" panose="020F0502020204030204" pitchFamily="34" charset="0"/>
                <a:cs typeface="Times New Roman" panose="02020603050405020304" pitchFamily="18" charset="0"/>
              </a:rPr>
              <a:t>multivariate </a:t>
            </a:r>
            <a:r>
              <a:rPr lang="en-GB" sz="1200" dirty="0" smtClean="0">
                <a:latin typeface="Times New Roman" panose="02020603050405020304" pitchFamily="18" charset="0"/>
                <a:ea typeface="Calibri" panose="020F0502020204030204" pitchFamily="34" charset="0"/>
                <a:cs typeface="Times New Roman" panose="02020603050405020304" pitchFamily="18" charset="0"/>
              </a:rPr>
              <a:t>analysis (following PCA and using the same data). </a:t>
            </a:r>
            <a:r>
              <a:rPr lang="en-GB" sz="1200" dirty="0">
                <a:latin typeface="Times New Roman" panose="02020603050405020304" pitchFamily="18" charset="0"/>
                <a:ea typeface="Calibri" panose="020F0502020204030204" pitchFamily="34" charset="0"/>
                <a:cs typeface="Times New Roman" panose="02020603050405020304" pitchFamily="18" charset="0"/>
              </a:rPr>
              <a:t>Data from MALDI-ToF analysis </a:t>
            </a:r>
            <a:r>
              <a:rPr lang="en-GB" sz="1200" dirty="0" smtClean="0">
                <a:latin typeface="Times New Roman" panose="02020603050405020304" pitchFamily="18" charset="0"/>
                <a:ea typeface="Calibri" panose="020F0502020204030204" pitchFamily="34" charset="0"/>
                <a:cs typeface="Times New Roman" panose="02020603050405020304" pitchFamily="18" charset="0"/>
              </a:rPr>
              <a:t>(</a:t>
            </a:r>
            <a:r>
              <a:rPr lang="en-GB" sz="1200" dirty="0" smtClean="0">
                <a:latin typeface="Times New Roman" panose="02020603050405020304" pitchFamily="18" charset="0"/>
                <a:ea typeface="Calibri" panose="020F0502020204030204" pitchFamily="34" charset="0"/>
                <a:cs typeface="Times New Roman" panose="02020603050405020304" pitchFamily="18" charset="0"/>
              </a:rPr>
              <a:t>polar</a:t>
            </a:r>
            <a:r>
              <a:rPr lang="en-GB" sz="1200"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1200" dirty="0">
                <a:latin typeface="Times New Roman" panose="02020603050405020304" pitchFamily="18" charset="0"/>
                <a:ea typeface="Calibri" panose="020F0502020204030204" pitchFamily="34" charset="0"/>
                <a:cs typeface="Times New Roman" panose="02020603050405020304" pitchFamily="18" charset="0"/>
              </a:rPr>
              <a:t>phase, negative ESI mode</a:t>
            </a:r>
            <a:r>
              <a:rPr lang="en-GB" sz="1200" dirty="0" smtClean="0">
                <a:latin typeface="Times New Roman" panose="02020603050405020304" pitchFamily="18" charset="0"/>
                <a:ea typeface="Calibri" panose="020F0502020204030204" pitchFamily="34" charset="0"/>
                <a:cs typeface="Times New Roman" panose="02020603050405020304" pitchFamily="18" charset="0"/>
              </a:rPr>
              <a:t>). Numbers represent mass bins that show greatest variation between the </a:t>
            </a:r>
            <a:r>
              <a:rPr lang="en-GB" sz="1200" dirty="0" smtClean="0">
                <a:latin typeface="Times New Roman" panose="02020603050405020304" pitchFamily="18" charset="0"/>
                <a:ea typeface="Calibri" panose="020F0502020204030204" pitchFamily="34" charset="0"/>
                <a:cs typeface="Times New Roman" panose="02020603050405020304" pitchFamily="18" charset="0"/>
              </a:rPr>
              <a:t>treatments, and subsequently chosen for metabolite identification and pathway analysis. </a:t>
            </a:r>
            <a:r>
              <a:rPr lang="en-GB" sz="1200" dirty="0" smtClean="0">
                <a:latin typeface="Times New Roman" panose="02020603050405020304" pitchFamily="18" charset="0"/>
                <a:ea typeface="Calibri" panose="020F0502020204030204" pitchFamily="34" charset="0"/>
                <a:cs typeface="Times New Roman" panose="02020603050405020304" pitchFamily="18" charset="0"/>
              </a:rPr>
              <a:t>Error bars that do not cross the 0 (x axis) can be used for putative identification of individual metabolites. </a:t>
            </a:r>
            <a:r>
              <a:rPr lang="en-GB" sz="1200" dirty="0" smtClean="0">
                <a:latin typeface="Times New Roman" panose="02020603050405020304" pitchFamily="18" charset="0"/>
                <a:cs typeface="Times New Roman" panose="02020603050405020304" pitchFamily="18" charset="0"/>
              </a:rPr>
              <a:t>A Hs </a:t>
            </a:r>
            <a:r>
              <a:rPr lang="en-GB" sz="1200" dirty="0">
                <a:latin typeface="Times New Roman" panose="02020603050405020304" pitchFamily="18" charset="0"/>
                <a:cs typeface="Times New Roman" panose="02020603050405020304" pitchFamily="18" charset="0"/>
              </a:rPr>
              <a:t>vs. </a:t>
            </a:r>
            <a:r>
              <a:rPr lang="en-GB" sz="1200" dirty="0" smtClean="0">
                <a:latin typeface="Times New Roman" panose="02020603050405020304" pitchFamily="18" charset="0"/>
                <a:cs typeface="Times New Roman" panose="02020603050405020304" pitchFamily="18" charset="0"/>
              </a:rPr>
              <a:t>control; B eCO</a:t>
            </a:r>
            <a:r>
              <a:rPr lang="en-GB" sz="1200" baseline="-25000" dirty="0" smtClean="0">
                <a:latin typeface="Times New Roman" panose="02020603050405020304" pitchFamily="18" charset="0"/>
                <a:cs typeface="Times New Roman" panose="02020603050405020304" pitchFamily="18" charset="0"/>
              </a:rPr>
              <a:t>2</a:t>
            </a:r>
            <a:r>
              <a:rPr lang="en-GB" sz="1200" dirty="0" smtClean="0">
                <a:latin typeface="Times New Roman" panose="02020603050405020304" pitchFamily="18" charset="0"/>
                <a:cs typeface="Times New Roman" panose="02020603050405020304" pitchFamily="18" charset="0"/>
              </a:rPr>
              <a:t> </a:t>
            </a:r>
            <a:r>
              <a:rPr lang="en-GB" sz="1200" dirty="0">
                <a:latin typeface="Times New Roman" panose="02020603050405020304" pitchFamily="18" charset="0"/>
                <a:cs typeface="Times New Roman" panose="02020603050405020304" pitchFamily="18" charset="0"/>
              </a:rPr>
              <a:t>vs. </a:t>
            </a:r>
            <a:r>
              <a:rPr lang="en-GB" sz="1200" dirty="0" smtClean="0">
                <a:latin typeface="Times New Roman" panose="02020603050405020304" pitchFamily="18" charset="0"/>
                <a:cs typeface="Times New Roman" panose="02020603050405020304" pitchFamily="18" charset="0"/>
              </a:rPr>
              <a:t>control; C Hs* eCO</a:t>
            </a:r>
            <a:r>
              <a:rPr lang="en-GB" sz="1200" baseline="-25000" dirty="0" smtClean="0">
                <a:latin typeface="Times New Roman" panose="02020603050405020304" pitchFamily="18" charset="0"/>
                <a:cs typeface="Times New Roman" panose="02020603050405020304" pitchFamily="18" charset="0"/>
              </a:rPr>
              <a:t>2</a:t>
            </a:r>
            <a:r>
              <a:rPr lang="en-GB" sz="1200" dirty="0" smtClean="0">
                <a:latin typeface="Times New Roman" panose="02020603050405020304" pitchFamily="18" charset="0"/>
                <a:cs typeface="Times New Roman" panose="02020603050405020304" pitchFamily="18" charset="0"/>
              </a:rPr>
              <a:t> </a:t>
            </a:r>
            <a:r>
              <a:rPr lang="en-GB" sz="1200" dirty="0">
                <a:latin typeface="Times New Roman" panose="02020603050405020304" pitchFamily="18" charset="0"/>
                <a:cs typeface="Times New Roman" panose="02020603050405020304" pitchFamily="18" charset="0"/>
              </a:rPr>
              <a:t>vs </a:t>
            </a:r>
            <a:r>
              <a:rPr lang="en-GB" sz="1200" dirty="0" smtClean="0">
                <a:latin typeface="Times New Roman" panose="02020603050405020304" pitchFamily="18" charset="0"/>
                <a:cs typeface="Times New Roman" panose="02020603050405020304" pitchFamily="18" charset="0"/>
              </a:rPr>
              <a:t>eCO</a:t>
            </a:r>
            <a:r>
              <a:rPr lang="en-GB" sz="1200" baseline="-25000" dirty="0" smtClean="0">
                <a:latin typeface="Times New Roman" panose="02020603050405020304" pitchFamily="18" charset="0"/>
                <a:cs typeface="Times New Roman" panose="02020603050405020304" pitchFamily="18" charset="0"/>
              </a:rPr>
              <a:t>2</a:t>
            </a:r>
            <a:r>
              <a:rPr lang="en-GB" sz="1200" dirty="0" smtClean="0">
                <a:latin typeface="Times New Roman" panose="02020603050405020304" pitchFamily="18" charset="0"/>
                <a:cs typeface="Times New Roman" panose="02020603050405020304" pitchFamily="18" charset="0"/>
              </a:rPr>
              <a:t>; D Hs*eCO</a:t>
            </a:r>
            <a:r>
              <a:rPr lang="en-GB" sz="1200" baseline="-25000" dirty="0" smtClean="0">
                <a:latin typeface="Times New Roman" panose="02020603050405020304" pitchFamily="18" charset="0"/>
                <a:cs typeface="Times New Roman" panose="02020603050405020304" pitchFamily="18" charset="0"/>
              </a:rPr>
              <a:t>2</a:t>
            </a:r>
            <a:r>
              <a:rPr lang="en-GB" sz="1200" dirty="0" smtClean="0">
                <a:latin typeface="Times New Roman" panose="02020603050405020304" pitchFamily="18" charset="0"/>
                <a:cs typeface="Times New Roman" panose="02020603050405020304" pitchFamily="18" charset="0"/>
              </a:rPr>
              <a:t> </a:t>
            </a:r>
            <a:r>
              <a:rPr lang="en-GB" sz="1200" dirty="0">
                <a:latin typeface="Times New Roman" panose="02020603050405020304" pitchFamily="18" charset="0"/>
                <a:cs typeface="Times New Roman" panose="02020603050405020304" pitchFamily="18" charset="0"/>
              </a:rPr>
              <a:t>vs </a:t>
            </a:r>
            <a:r>
              <a:rPr lang="en-GB" sz="1200" dirty="0" smtClean="0">
                <a:latin typeface="Times New Roman" panose="02020603050405020304" pitchFamily="18" charset="0"/>
                <a:cs typeface="Times New Roman" panose="02020603050405020304" pitchFamily="18" charset="0"/>
              </a:rPr>
              <a:t>Hs. </a:t>
            </a:r>
            <a:endParaRPr lang="en-GB" sz="1200" dirty="0">
              <a:latin typeface="Times New Roman" panose="02020603050405020304" pitchFamily="18" charset="0"/>
              <a:cs typeface="Times New Roman" panose="02020603050405020304" pitchFamily="18" charset="0"/>
            </a:endParaRP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0018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6265" y="812467"/>
            <a:ext cx="11989836" cy="4161453"/>
            <a:chOff x="0" y="821094"/>
            <a:chExt cx="11989836" cy="4161453"/>
          </a:xfrm>
        </p:grpSpPr>
        <p:grpSp>
          <p:nvGrpSpPr>
            <p:cNvPr id="5" name="Group 4"/>
            <p:cNvGrpSpPr/>
            <p:nvPr/>
          </p:nvGrpSpPr>
          <p:grpSpPr>
            <a:xfrm>
              <a:off x="0" y="1189342"/>
              <a:ext cx="6005830" cy="3793205"/>
              <a:chOff x="0" y="1189342"/>
              <a:chExt cx="6005830" cy="3793205"/>
            </a:xfrm>
          </p:grpSpPr>
          <p:pic>
            <p:nvPicPr>
              <p:cNvPr id="11" name="Picture 10"/>
              <p:cNvPicPr/>
              <p:nvPr/>
            </p:nvPicPr>
            <p:blipFill rotWithShape="1">
              <a:blip r:embed="rId2">
                <a:extLst>
                  <a:ext uri="{28A0092B-C50C-407E-A947-70E740481C1C}">
                    <a14:useLocalDpi xmlns:a14="http://schemas.microsoft.com/office/drawing/2010/main" val="0"/>
                  </a:ext>
                </a:extLst>
              </a:blip>
              <a:srcRect b="51950"/>
              <a:stretch/>
            </p:blipFill>
            <p:spPr bwMode="auto">
              <a:xfrm>
                <a:off x="0" y="1189342"/>
                <a:ext cx="6005830" cy="3793205"/>
              </a:xfrm>
              <a:prstGeom prst="rect">
                <a:avLst/>
              </a:prstGeom>
              <a:noFill/>
            </p:spPr>
          </p:pic>
          <p:sp>
            <p:nvSpPr>
              <p:cNvPr id="12" name="TextBox 11"/>
              <p:cNvSpPr txBox="1"/>
              <p:nvPr/>
            </p:nvSpPr>
            <p:spPr>
              <a:xfrm>
                <a:off x="5365102" y="1567543"/>
                <a:ext cx="354563" cy="369332"/>
              </a:xfrm>
              <a:prstGeom prst="rect">
                <a:avLst/>
              </a:prstGeom>
              <a:solidFill>
                <a:schemeClr val="bg1"/>
              </a:solidFill>
            </p:spPr>
            <p:txBody>
              <a:bodyPr wrap="square" rtlCol="0">
                <a:spAutoFit/>
              </a:bodyPr>
              <a:lstStyle/>
              <a:p>
                <a:endParaRPr lang="en-GB" dirty="0"/>
              </a:p>
            </p:txBody>
          </p:sp>
        </p:grpSp>
        <p:grpSp>
          <p:nvGrpSpPr>
            <p:cNvPr id="6" name="Group 5"/>
            <p:cNvGrpSpPr/>
            <p:nvPr/>
          </p:nvGrpSpPr>
          <p:grpSpPr>
            <a:xfrm>
              <a:off x="6005829" y="1189342"/>
              <a:ext cx="5984007" cy="3793205"/>
              <a:chOff x="6005829" y="1189342"/>
              <a:chExt cx="5984007" cy="3793205"/>
            </a:xfrm>
          </p:grpSpPr>
          <p:pic>
            <p:nvPicPr>
              <p:cNvPr id="9" name="Picture 8"/>
              <p:cNvPicPr/>
              <p:nvPr/>
            </p:nvPicPr>
            <p:blipFill rotWithShape="1">
              <a:blip r:embed="rId3">
                <a:extLst>
                  <a:ext uri="{28A0092B-C50C-407E-A947-70E740481C1C}">
                    <a14:useLocalDpi xmlns:a14="http://schemas.microsoft.com/office/drawing/2010/main" val="0"/>
                  </a:ext>
                </a:extLst>
              </a:blip>
              <a:srcRect t="46648"/>
              <a:stretch/>
            </p:blipFill>
            <p:spPr bwMode="auto">
              <a:xfrm>
                <a:off x="6005829" y="1189342"/>
                <a:ext cx="5984007" cy="3793205"/>
              </a:xfrm>
              <a:prstGeom prst="rect">
                <a:avLst/>
              </a:prstGeom>
              <a:noFill/>
            </p:spPr>
          </p:pic>
          <p:sp>
            <p:nvSpPr>
              <p:cNvPr id="10" name="TextBox 9"/>
              <p:cNvSpPr txBox="1"/>
              <p:nvPr/>
            </p:nvSpPr>
            <p:spPr>
              <a:xfrm>
                <a:off x="10991461" y="1936875"/>
                <a:ext cx="457200" cy="369332"/>
              </a:xfrm>
              <a:prstGeom prst="rect">
                <a:avLst/>
              </a:prstGeom>
              <a:solidFill>
                <a:schemeClr val="bg1"/>
              </a:solidFill>
            </p:spPr>
            <p:txBody>
              <a:bodyPr wrap="square" rtlCol="0">
                <a:spAutoFit/>
              </a:bodyPr>
              <a:lstStyle/>
              <a:p>
                <a:endParaRPr lang="en-GB" dirty="0"/>
              </a:p>
            </p:txBody>
          </p:sp>
        </p:grpSp>
        <p:sp>
          <p:nvSpPr>
            <p:cNvPr id="7" name="TextBox 6"/>
            <p:cNvSpPr txBox="1"/>
            <p:nvPr/>
          </p:nvSpPr>
          <p:spPr>
            <a:xfrm>
              <a:off x="177281" y="821094"/>
              <a:ext cx="429209" cy="246221"/>
            </a:xfrm>
            <a:prstGeom prst="rect">
              <a:avLst/>
            </a:prstGeom>
            <a:noFill/>
          </p:spPr>
          <p:txBody>
            <a:bodyPr wrap="square" rtlCol="0">
              <a:spAutoFit/>
            </a:bodyPr>
            <a:lstStyle/>
            <a:p>
              <a:r>
                <a:rPr lang="en-GB" sz="1000" b="1" dirty="0" smtClean="0">
                  <a:latin typeface="Helvetica" panose="020B0604020202020204" pitchFamily="34" charset="0"/>
                  <a:cs typeface="Helvetica" panose="020B0604020202020204" pitchFamily="34" charset="0"/>
                </a:rPr>
                <a:t>(A)</a:t>
              </a:r>
              <a:endParaRPr lang="en-GB" sz="1000" b="1" dirty="0">
                <a:latin typeface="Helvetica" panose="020B0604020202020204" pitchFamily="34" charset="0"/>
                <a:cs typeface="Helvetica" panose="020B0604020202020204" pitchFamily="34" charset="0"/>
              </a:endParaRPr>
            </a:p>
          </p:txBody>
        </p:sp>
        <p:sp>
          <p:nvSpPr>
            <p:cNvPr id="8" name="TextBox 7"/>
            <p:cNvSpPr txBox="1"/>
            <p:nvPr/>
          </p:nvSpPr>
          <p:spPr>
            <a:xfrm>
              <a:off x="6232848" y="830425"/>
              <a:ext cx="429209" cy="246221"/>
            </a:xfrm>
            <a:prstGeom prst="rect">
              <a:avLst/>
            </a:prstGeom>
            <a:noFill/>
          </p:spPr>
          <p:txBody>
            <a:bodyPr wrap="square" rtlCol="0">
              <a:spAutoFit/>
            </a:bodyPr>
            <a:lstStyle/>
            <a:p>
              <a:r>
                <a:rPr lang="en-GB" sz="1000" b="1" dirty="0" smtClean="0">
                  <a:latin typeface="Helvetica" panose="020B0604020202020204" pitchFamily="34" charset="0"/>
                  <a:cs typeface="Helvetica" panose="020B0604020202020204" pitchFamily="34" charset="0"/>
                </a:rPr>
                <a:t>(B)</a:t>
              </a:r>
              <a:endParaRPr lang="en-GB" sz="1000" b="1" dirty="0">
                <a:latin typeface="Helvetica" panose="020B0604020202020204" pitchFamily="34" charset="0"/>
                <a:cs typeface="Helvetica" panose="020B0604020202020204" pitchFamily="34" charset="0"/>
              </a:endParaRPr>
            </a:p>
          </p:txBody>
        </p:sp>
      </p:grpSp>
      <p:sp>
        <p:nvSpPr>
          <p:cNvPr id="13" name="Text Box 2"/>
          <p:cNvSpPr txBox="1">
            <a:spLocks noChangeArrowheads="1"/>
          </p:cNvSpPr>
          <p:nvPr/>
        </p:nvSpPr>
        <p:spPr bwMode="auto">
          <a:xfrm>
            <a:off x="478150" y="5256436"/>
            <a:ext cx="10950793" cy="644032"/>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1000" b="1" dirty="0">
                <a:effectLst/>
                <a:latin typeface="Helvetica" panose="020B0604020202020204" pitchFamily="34" charset="0"/>
                <a:ea typeface="Calibri" panose="020F0502020204030204" pitchFamily="34" charset="0"/>
                <a:cs typeface="Helvetica" panose="020B0604020202020204" pitchFamily="34" charset="0"/>
              </a:rPr>
              <a:t>Figure </a:t>
            </a:r>
            <a:r>
              <a:rPr lang="en-GB" sz="1000" b="1" dirty="0" smtClean="0">
                <a:latin typeface="Helvetica" panose="020B0604020202020204" pitchFamily="34" charset="0"/>
                <a:ea typeface="Calibri" panose="020F0502020204030204" pitchFamily="34" charset="0"/>
                <a:cs typeface="Helvetica" panose="020B0604020202020204" pitchFamily="34" charset="0"/>
              </a:rPr>
              <a:t>S4</a:t>
            </a:r>
            <a:r>
              <a:rPr lang="en-GB" sz="1000" b="1" dirty="0" smtClean="0">
                <a:effectLst/>
                <a:latin typeface="Helvetica" panose="020B0604020202020204" pitchFamily="34" charset="0"/>
                <a:ea typeface="Calibri" panose="020F0502020204030204" pitchFamily="34" charset="0"/>
                <a:cs typeface="Helvetica" panose="020B0604020202020204" pitchFamily="34" charset="0"/>
              </a:rPr>
              <a:t>: </a:t>
            </a:r>
            <a:r>
              <a:rPr lang="en-GB" sz="1000" dirty="0">
                <a:effectLst/>
                <a:latin typeface="Helvetica" panose="020B0604020202020204" pitchFamily="34" charset="0"/>
                <a:ea typeface="Calibri" panose="020F0502020204030204" pitchFamily="34" charset="0"/>
                <a:cs typeface="Helvetica" panose="020B0604020202020204" pitchFamily="34" charset="0"/>
              </a:rPr>
              <a:t>MS/MS fragmentation </a:t>
            </a:r>
            <a:r>
              <a:rPr lang="en-GB" sz="1000" dirty="0" smtClean="0">
                <a:effectLst/>
                <a:latin typeface="Helvetica" panose="020B0604020202020204" pitchFamily="34" charset="0"/>
                <a:ea typeface="Calibri" panose="020F0502020204030204" pitchFamily="34" charset="0"/>
                <a:cs typeface="Helvetica" panose="020B0604020202020204" pitchFamily="34" charset="0"/>
              </a:rPr>
              <a:t>patterns </a:t>
            </a:r>
            <a:r>
              <a:rPr lang="en-GB" sz="1000" dirty="0">
                <a:effectLst/>
                <a:latin typeface="Helvetica" panose="020B0604020202020204" pitchFamily="34" charset="0"/>
                <a:ea typeface="Calibri" panose="020F0502020204030204" pitchFamily="34" charset="0"/>
                <a:cs typeface="Helvetica" panose="020B0604020202020204" pitchFamily="34" charset="0"/>
              </a:rPr>
              <a:t>of </a:t>
            </a:r>
            <a:r>
              <a:rPr lang="en-GB" sz="1000" dirty="0">
                <a:latin typeface="Helvetica" panose="020B0604020202020204" pitchFamily="34" charset="0"/>
                <a:ea typeface="Calibri" panose="020F0502020204030204" pitchFamily="34" charset="0"/>
                <a:cs typeface="Helvetica" panose="020B0604020202020204" pitchFamily="34" charset="0"/>
              </a:rPr>
              <a:t>A</a:t>
            </a:r>
            <a:r>
              <a:rPr lang="en-GB" sz="1000" dirty="0" smtClean="0">
                <a:effectLst/>
                <a:latin typeface="Helvetica" panose="020B0604020202020204" pitchFamily="34" charset="0"/>
                <a:ea typeface="Calibri" panose="020F0502020204030204" pitchFamily="34" charset="0"/>
                <a:cs typeface="Helvetica" panose="020B0604020202020204" pitchFamily="34" charset="0"/>
              </a:rPr>
              <a:t>pigenin </a:t>
            </a:r>
            <a:r>
              <a:rPr lang="en-GB" sz="1000" dirty="0">
                <a:effectLst/>
                <a:latin typeface="Helvetica" panose="020B0604020202020204" pitchFamily="34" charset="0"/>
                <a:ea typeface="Calibri" panose="020F0502020204030204" pitchFamily="34" charset="0"/>
                <a:cs typeface="Helvetica" panose="020B0604020202020204" pitchFamily="34" charset="0"/>
              </a:rPr>
              <a:t>analysed in </a:t>
            </a:r>
            <a:r>
              <a:rPr lang="en-GB" sz="1000" dirty="0" smtClean="0">
                <a:effectLst/>
                <a:latin typeface="Helvetica" panose="020B0604020202020204" pitchFamily="34" charset="0"/>
                <a:ea typeface="Calibri" panose="020F0502020204030204" pitchFamily="34" charset="0"/>
                <a:cs typeface="Helvetica" panose="020B0604020202020204" pitchFamily="34" charset="0"/>
              </a:rPr>
              <a:t>polar phase and negative </a:t>
            </a:r>
            <a:r>
              <a:rPr lang="en-GB" sz="1000" dirty="0">
                <a:effectLst/>
                <a:latin typeface="Helvetica" panose="020B0604020202020204" pitchFamily="34" charset="0"/>
                <a:ea typeface="Calibri" panose="020F0502020204030204" pitchFamily="34" charset="0"/>
                <a:cs typeface="Helvetica" panose="020B0604020202020204" pitchFamily="34" charset="0"/>
              </a:rPr>
              <a:t>ESI mode</a:t>
            </a:r>
            <a:r>
              <a:rPr lang="en-GB" sz="1000" dirty="0" smtClean="0">
                <a:effectLst/>
                <a:latin typeface="Helvetica" panose="020B0604020202020204" pitchFamily="34" charset="0"/>
                <a:ea typeface="Calibri" panose="020F0502020204030204" pitchFamily="34" charset="0"/>
                <a:cs typeface="Helvetica" panose="020B0604020202020204" pitchFamily="34" charset="0"/>
              </a:rPr>
              <a:t>. </a:t>
            </a:r>
            <a:r>
              <a:rPr lang="en-GB" sz="1000" dirty="0">
                <a:latin typeface="Helvetica" panose="020B0604020202020204" pitchFamily="34" charset="0"/>
                <a:ea typeface="Calibri" panose="020F0502020204030204" pitchFamily="34" charset="0"/>
                <a:cs typeface="Helvetica" panose="020B0604020202020204" pitchFamily="34" charset="0"/>
              </a:rPr>
              <a:t>MS/MS is used for validation of metabolites in the </a:t>
            </a:r>
            <a:r>
              <a:rPr lang="en-GB" sz="1000" dirty="0" smtClean="0">
                <a:latin typeface="Helvetica" panose="020B0604020202020204" pitchFamily="34" charset="0"/>
                <a:ea typeface="Calibri" panose="020F0502020204030204" pitchFamily="34" charset="0"/>
                <a:cs typeface="Helvetica" panose="020B0604020202020204" pitchFamily="34" charset="0"/>
              </a:rPr>
              <a:t>Flavonoid </a:t>
            </a:r>
            <a:r>
              <a:rPr lang="en-GB" sz="1000" dirty="0">
                <a:latin typeface="Helvetica" panose="020B0604020202020204" pitchFamily="34" charset="0"/>
                <a:ea typeface="Calibri" panose="020F0502020204030204" pitchFamily="34" charset="0"/>
                <a:cs typeface="Helvetica" panose="020B0604020202020204" pitchFamily="34" charset="0"/>
              </a:rPr>
              <a:t>pathway that have been putatively identified and figures </a:t>
            </a:r>
            <a:r>
              <a:rPr lang="en-GB" sz="1000" dirty="0" smtClean="0">
                <a:latin typeface="Helvetica" panose="020B0604020202020204" pitchFamily="34" charset="0"/>
                <a:ea typeface="Calibri" panose="020F0502020204030204" pitchFamily="34" charset="0"/>
                <a:cs typeface="Helvetica" panose="020B0604020202020204" pitchFamily="34" charset="0"/>
              </a:rPr>
              <a:t>A </a:t>
            </a:r>
            <a:r>
              <a:rPr lang="en-GB" sz="1000" dirty="0">
                <a:latin typeface="Helvetica" panose="020B0604020202020204" pitchFamily="34" charset="0"/>
                <a:ea typeface="Calibri" panose="020F0502020204030204" pitchFamily="34" charset="0"/>
                <a:cs typeface="Helvetica" panose="020B0604020202020204" pitchFamily="34" charset="0"/>
              </a:rPr>
              <a:t>and </a:t>
            </a:r>
            <a:r>
              <a:rPr lang="en-GB" sz="1000" dirty="0" smtClean="0">
                <a:latin typeface="Helvetica" panose="020B0604020202020204" pitchFamily="34" charset="0"/>
                <a:ea typeface="Calibri" panose="020F0502020204030204" pitchFamily="34" charset="0"/>
                <a:cs typeface="Helvetica" panose="020B0604020202020204" pitchFamily="34" charset="0"/>
              </a:rPr>
              <a:t>B </a:t>
            </a:r>
            <a:r>
              <a:rPr lang="en-GB" sz="1000" dirty="0">
                <a:latin typeface="Helvetica" panose="020B0604020202020204" pitchFamily="34" charset="0"/>
                <a:ea typeface="Calibri" panose="020F0502020204030204" pitchFamily="34" charset="0"/>
                <a:cs typeface="Helvetica" panose="020B0604020202020204" pitchFamily="34" charset="0"/>
              </a:rPr>
              <a:t>show almost identical fragmentation and intensity, thus demonstrating the compound of interest has been confirmed in the sample.</a:t>
            </a:r>
            <a:r>
              <a:rPr lang="en-GB" sz="1000" dirty="0" smtClean="0">
                <a:effectLst/>
                <a:latin typeface="Helvetica" panose="020B0604020202020204" pitchFamily="34" charset="0"/>
                <a:ea typeface="Calibri" panose="020F0502020204030204" pitchFamily="34" charset="0"/>
                <a:cs typeface="Helvetica" panose="020B0604020202020204" pitchFamily="34" charset="0"/>
              </a:rPr>
              <a:t> </a:t>
            </a:r>
            <a:r>
              <a:rPr lang="en-GB" sz="1000" dirty="0">
                <a:latin typeface="Helvetica" panose="020B0604020202020204" pitchFamily="34" charset="0"/>
                <a:ea typeface="Calibri" panose="020F0502020204030204" pitchFamily="34" charset="0"/>
                <a:cs typeface="Helvetica" panose="020B0604020202020204" pitchFamily="34" charset="0"/>
              </a:rPr>
              <a:t>A</a:t>
            </a:r>
            <a:r>
              <a:rPr lang="en-GB" sz="1000" dirty="0" smtClean="0">
                <a:effectLst/>
                <a:latin typeface="Helvetica" panose="020B0604020202020204" pitchFamily="34" charset="0"/>
                <a:ea typeface="Calibri" panose="020F0502020204030204" pitchFamily="34" charset="0"/>
                <a:cs typeface="Helvetica" panose="020B0604020202020204" pitchFamily="34" charset="0"/>
              </a:rPr>
              <a:t> </a:t>
            </a:r>
            <a:r>
              <a:rPr lang="en-GB" sz="1000" dirty="0">
                <a:effectLst/>
                <a:latin typeface="Helvetica" panose="020B0604020202020204" pitchFamily="34" charset="0"/>
                <a:ea typeface="Calibri" panose="020F0502020204030204" pitchFamily="34" charset="0"/>
                <a:cs typeface="Helvetica" panose="020B0604020202020204" pitchFamily="34" charset="0"/>
              </a:rPr>
              <a:t>Apigenin in standard </a:t>
            </a:r>
            <a:r>
              <a:rPr lang="en-GB" sz="1000" dirty="0" smtClean="0">
                <a:effectLst/>
                <a:latin typeface="Helvetica" panose="020B0604020202020204" pitchFamily="34" charset="0"/>
                <a:ea typeface="Calibri" panose="020F0502020204030204" pitchFamily="34" charset="0"/>
                <a:cs typeface="Helvetica" panose="020B0604020202020204" pitchFamily="34" charset="0"/>
              </a:rPr>
              <a:t>solution; </a:t>
            </a:r>
            <a:r>
              <a:rPr lang="en-GB" sz="1000" dirty="0">
                <a:latin typeface="Helvetica" panose="020B0604020202020204" pitchFamily="34" charset="0"/>
                <a:ea typeface="Calibri" panose="020F0502020204030204" pitchFamily="34" charset="0"/>
                <a:cs typeface="Helvetica" panose="020B0604020202020204" pitchFamily="34" charset="0"/>
              </a:rPr>
              <a:t>B</a:t>
            </a:r>
            <a:r>
              <a:rPr lang="en-GB" sz="1000" dirty="0" smtClean="0">
                <a:effectLst/>
                <a:latin typeface="Helvetica" panose="020B0604020202020204" pitchFamily="34" charset="0"/>
                <a:ea typeface="Calibri" panose="020F0502020204030204" pitchFamily="34" charset="0"/>
                <a:cs typeface="Helvetica" panose="020B0604020202020204" pitchFamily="34" charset="0"/>
              </a:rPr>
              <a:t> </a:t>
            </a:r>
            <a:r>
              <a:rPr lang="en-GB" sz="1000" dirty="0">
                <a:effectLst/>
                <a:latin typeface="Helvetica" panose="020B0604020202020204" pitchFamily="34" charset="0"/>
                <a:ea typeface="Calibri" panose="020F0502020204030204" pitchFamily="34" charset="0"/>
                <a:cs typeface="Helvetica" panose="020B0604020202020204" pitchFamily="34" charset="0"/>
              </a:rPr>
              <a:t>Apigenin </a:t>
            </a:r>
            <a:r>
              <a:rPr lang="en-GB" sz="1000" dirty="0" smtClean="0">
                <a:latin typeface="Helvetica" panose="020B0604020202020204" pitchFamily="34" charset="0"/>
                <a:ea typeface="Calibri" panose="020F0502020204030204" pitchFamily="34" charset="0"/>
                <a:cs typeface="Helvetica" panose="020B0604020202020204" pitchFamily="34" charset="0"/>
              </a:rPr>
              <a:t>from Hs treatment in plant tissue sample.</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p:txBody>
      </p:sp>
    </p:spTree>
    <p:extLst>
      <p:ext uri="{BB962C8B-B14F-4D97-AF65-F5344CB8AC3E}">
        <p14:creationId xmlns:p14="http://schemas.microsoft.com/office/powerpoint/2010/main" val="3129346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756672"/>
            <a:ext cx="12061372" cy="4178517"/>
            <a:chOff x="0" y="748046"/>
            <a:chExt cx="12061372" cy="4178517"/>
          </a:xfrm>
        </p:grpSpPr>
        <p:grpSp>
          <p:nvGrpSpPr>
            <p:cNvPr id="5" name="Group 4"/>
            <p:cNvGrpSpPr/>
            <p:nvPr/>
          </p:nvGrpSpPr>
          <p:grpSpPr>
            <a:xfrm>
              <a:off x="0" y="1025045"/>
              <a:ext cx="6046017" cy="3901518"/>
              <a:chOff x="0" y="1025045"/>
              <a:chExt cx="6046017" cy="3901518"/>
            </a:xfrm>
          </p:grpSpPr>
          <p:pic>
            <p:nvPicPr>
              <p:cNvPr id="11" name="Picture 10"/>
              <p:cNvPicPr/>
              <p:nvPr/>
            </p:nvPicPr>
            <p:blipFill rotWithShape="1">
              <a:blip r:embed="rId2" cstate="print">
                <a:extLst>
                  <a:ext uri="{28A0092B-C50C-407E-A947-70E740481C1C}">
                    <a14:useLocalDpi xmlns:a14="http://schemas.microsoft.com/office/drawing/2010/main" val="0"/>
                  </a:ext>
                </a:extLst>
              </a:blip>
              <a:srcRect b="49456"/>
              <a:stretch/>
            </p:blipFill>
            <p:spPr bwMode="auto">
              <a:xfrm>
                <a:off x="0" y="1025045"/>
                <a:ext cx="6046017" cy="3901518"/>
              </a:xfrm>
              <a:prstGeom prst="rect">
                <a:avLst/>
              </a:prstGeom>
              <a:noFill/>
            </p:spPr>
          </p:pic>
          <p:sp>
            <p:nvSpPr>
              <p:cNvPr id="12" name="TextBox 11"/>
              <p:cNvSpPr txBox="1"/>
              <p:nvPr/>
            </p:nvSpPr>
            <p:spPr>
              <a:xfrm>
                <a:off x="5141168" y="1418253"/>
                <a:ext cx="251926" cy="369332"/>
              </a:xfrm>
              <a:prstGeom prst="rect">
                <a:avLst/>
              </a:prstGeom>
              <a:solidFill>
                <a:schemeClr val="bg1"/>
              </a:solidFill>
            </p:spPr>
            <p:txBody>
              <a:bodyPr wrap="square" rtlCol="0">
                <a:spAutoFit/>
              </a:bodyPr>
              <a:lstStyle/>
              <a:p>
                <a:endParaRPr lang="en-GB" dirty="0"/>
              </a:p>
            </p:txBody>
          </p:sp>
        </p:grpSp>
        <p:grpSp>
          <p:nvGrpSpPr>
            <p:cNvPr id="6" name="Group 5"/>
            <p:cNvGrpSpPr/>
            <p:nvPr/>
          </p:nvGrpSpPr>
          <p:grpSpPr>
            <a:xfrm>
              <a:off x="6046017" y="1025045"/>
              <a:ext cx="6015355" cy="3798881"/>
              <a:chOff x="6046017" y="1025045"/>
              <a:chExt cx="6015355" cy="3798881"/>
            </a:xfrm>
          </p:grpSpPr>
          <p:pic>
            <p:nvPicPr>
              <p:cNvPr id="9" name="Picture 8"/>
              <p:cNvPicPr/>
              <p:nvPr/>
            </p:nvPicPr>
            <p:blipFill rotWithShape="1">
              <a:blip r:embed="rId2" cstate="print">
                <a:extLst>
                  <a:ext uri="{28A0092B-C50C-407E-A947-70E740481C1C}">
                    <a14:useLocalDpi xmlns:a14="http://schemas.microsoft.com/office/drawing/2010/main" val="0"/>
                  </a:ext>
                </a:extLst>
              </a:blip>
              <a:srcRect t="52116"/>
              <a:stretch/>
            </p:blipFill>
            <p:spPr bwMode="auto">
              <a:xfrm>
                <a:off x="6046017" y="1025045"/>
                <a:ext cx="6015355" cy="3798881"/>
              </a:xfrm>
              <a:prstGeom prst="rect">
                <a:avLst/>
              </a:prstGeom>
              <a:noFill/>
            </p:spPr>
          </p:pic>
          <p:sp>
            <p:nvSpPr>
              <p:cNvPr id="10" name="TextBox 9"/>
              <p:cNvSpPr txBox="1"/>
              <p:nvPr/>
            </p:nvSpPr>
            <p:spPr>
              <a:xfrm>
                <a:off x="11186965" y="1479675"/>
                <a:ext cx="252146" cy="369332"/>
              </a:xfrm>
              <a:prstGeom prst="rect">
                <a:avLst/>
              </a:prstGeom>
              <a:solidFill>
                <a:schemeClr val="bg1"/>
              </a:solidFill>
            </p:spPr>
            <p:txBody>
              <a:bodyPr wrap="square" rtlCol="0">
                <a:spAutoFit/>
              </a:bodyPr>
              <a:lstStyle/>
              <a:p>
                <a:endParaRPr lang="en-GB" dirty="0"/>
              </a:p>
            </p:txBody>
          </p:sp>
        </p:grpSp>
        <p:sp>
          <p:nvSpPr>
            <p:cNvPr id="7" name="TextBox 6"/>
            <p:cNvSpPr txBox="1"/>
            <p:nvPr/>
          </p:nvSpPr>
          <p:spPr>
            <a:xfrm>
              <a:off x="177281" y="748046"/>
              <a:ext cx="429209" cy="246221"/>
            </a:xfrm>
            <a:prstGeom prst="rect">
              <a:avLst/>
            </a:prstGeom>
            <a:noFill/>
          </p:spPr>
          <p:txBody>
            <a:bodyPr wrap="square" rtlCol="0">
              <a:spAutoFit/>
            </a:bodyPr>
            <a:lstStyle/>
            <a:p>
              <a:r>
                <a:rPr lang="en-GB" sz="1000" b="1" dirty="0" smtClean="0">
                  <a:latin typeface="Helvetica" panose="020B0604020202020204" pitchFamily="34" charset="0"/>
                  <a:cs typeface="Helvetica" panose="020B0604020202020204" pitchFamily="34" charset="0"/>
                </a:rPr>
                <a:t>(A)</a:t>
              </a:r>
              <a:endParaRPr lang="en-GB" sz="1000" b="1" dirty="0">
                <a:latin typeface="Helvetica" panose="020B0604020202020204" pitchFamily="34" charset="0"/>
                <a:cs typeface="Helvetica" panose="020B0604020202020204" pitchFamily="34" charset="0"/>
              </a:endParaRPr>
            </a:p>
          </p:txBody>
        </p:sp>
        <p:sp>
          <p:nvSpPr>
            <p:cNvPr id="8" name="TextBox 7"/>
            <p:cNvSpPr txBox="1"/>
            <p:nvPr/>
          </p:nvSpPr>
          <p:spPr>
            <a:xfrm>
              <a:off x="6223298" y="748046"/>
              <a:ext cx="429209" cy="246221"/>
            </a:xfrm>
            <a:prstGeom prst="rect">
              <a:avLst/>
            </a:prstGeom>
            <a:noFill/>
          </p:spPr>
          <p:txBody>
            <a:bodyPr wrap="square" rtlCol="0">
              <a:spAutoFit/>
            </a:bodyPr>
            <a:lstStyle/>
            <a:p>
              <a:r>
                <a:rPr lang="en-GB" sz="1000" b="1" dirty="0" smtClean="0">
                  <a:latin typeface="Helvetica" panose="020B0604020202020204" pitchFamily="34" charset="0"/>
                  <a:cs typeface="Helvetica" panose="020B0604020202020204" pitchFamily="34" charset="0"/>
                </a:rPr>
                <a:t>(B)</a:t>
              </a:r>
              <a:endParaRPr lang="en-GB" sz="1000" b="1" dirty="0">
                <a:latin typeface="Helvetica" panose="020B0604020202020204" pitchFamily="34" charset="0"/>
                <a:cs typeface="Helvetica" panose="020B0604020202020204" pitchFamily="34" charset="0"/>
              </a:endParaRPr>
            </a:p>
          </p:txBody>
        </p:sp>
      </p:grpSp>
      <p:sp>
        <p:nvSpPr>
          <p:cNvPr id="13" name="Text Box 2"/>
          <p:cNvSpPr txBox="1">
            <a:spLocks noChangeArrowheads="1"/>
          </p:cNvSpPr>
          <p:nvPr/>
        </p:nvSpPr>
        <p:spPr bwMode="auto">
          <a:xfrm>
            <a:off x="263545" y="5123119"/>
            <a:ext cx="11691065" cy="5334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1000" b="1" dirty="0">
                <a:effectLst/>
                <a:latin typeface="Helvetica" panose="020B0604020202020204" pitchFamily="34" charset="0"/>
                <a:ea typeface="Calibri" panose="020F0502020204030204" pitchFamily="34" charset="0"/>
                <a:cs typeface="Helvetica" panose="020B0604020202020204" pitchFamily="34" charset="0"/>
              </a:rPr>
              <a:t>Figure </a:t>
            </a:r>
            <a:r>
              <a:rPr lang="en-GB" sz="1000" b="1" dirty="0" smtClean="0">
                <a:latin typeface="Helvetica" panose="020B0604020202020204" pitchFamily="34" charset="0"/>
                <a:ea typeface="Calibri" panose="020F0502020204030204" pitchFamily="34" charset="0"/>
                <a:cs typeface="Helvetica" panose="020B0604020202020204" pitchFamily="34" charset="0"/>
              </a:rPr>
              <a:t>S5</a:t>
            </a:r>
            <a:r>
              <a:rPr lang="en-GB" sz="1000" b="1" dirty="0" smtClean="0">
                <a:effectLst/>
                <a:latin typeface="Helvetica" panose="020B0604020202020204" pitchFamily="34" charset="0"/>
                <a:ea typeface="Calibri" panose="020F0502020204030204" pitchFamily="34" charset="0"/>
                <a:cs typeface="Helvetica" panose="020B0604020202020204" pitchFamily="34" charset="0"/>
              </a:rPr>
              <a:t>: </a:t>
            </a:r>
            <a:r>
              <a:rPr lang="en-GB" sz="1000" dirty="0">
                <a:effectLst/>
                <a:latin typeface="Helvetica" panose="020B0604020202020204" pitchFamily="34" charset="0"/>
                <a:ea typeface="Calibri" panose="020F0502020204030204" pitchFamily="34" charset="0"/>
                <a:cs typeface="Helvetica" panose="020B0604020202020204" pitchFamily="34" charset="0"/>
              </a:rPr>
              <a:t>MS/MS fragmentation </a:t>
            </a:r>
            <a:r>
              <a:rPr lang="en-GB" sz="1000" dirty="0" smtClean="0">
                <a:effectLst/>
                <a:latin typeface="Helvetica" panose="020B0604020202020204" pitchFamily="34" charset="0"/>
                <a:ea typeface="Calibri" panose="020F0502020204030204" pitchFamily="34" charset="0"/>
                <a:cs typeface="Helvetica" panose="020B0604020202020204" pitchFamily="34" charset="0"/>
              </a:rPr>
              <a:t>patterns of </a:t>
            </a:r>
            <a:r>
              <a:rPr lang="en-GB" sz="1000" dirty="0">
                <a:effectLst/>
                <a:latin typeface="Helvetica" panose="020B0604020202020204" pitchFamily="34" charset="0"/>
                <a:ea typeface="Calibri" panose="020F0502020204030204" pitchFamily="34" charset="0"/>
                <a:cs typeface="Helvetica" panose="020B0604020202020204" pitchFamily="34" charset="0"/>
              </a:rPr>
              <a:t>2-C-methyl-D-erythritol 4-phosphate (MEP) analysed in </a:t>
            </a:r>
            <a:r>
              <a:rPr lang="en-GB" sz="1000" dirty="0" smtClean="0">
                <a:effectLst/>
                <a:latin typeface="Helvetica" panose="020B0604020202020204" pitchFamily="34" charset="0"/>
                <a:ea typeface="Calibri" panose="020F0502020204030204" pitchFamily="34" charset="0"/>
                <a:cs typeface="Helvetica" panose="020B0604020202020204" pitchFamily="34" charset="0"/>
              </a:rPr>
              <a:t>polar phase and negative </a:t>
            </a:r>
            <a:r>
              <a:rPr lang="en-GB" sz="1000" dirty="0">
                <a:effectLst/>
                <a:latin typeface="Helvetica" panose="020B0604020202020204" pitchFamily="34" charset="0"/>
                <a:ea typeface="Calibri" panose="020F0502020204030204" pitchFamily="34" charset="0"/>
                <a:cs typeface="Helvetica" panose="020B0604020202020204" pitchFamily="34" charset="0"/>
              </a:rPr>
              <a:t>ESI mode</a:t>
            </a:r>
            <a:r>
              <a:rPr lang="en-GB" sz="1000" dirty="0">
                <a:latin typeface="Helvetica" panose="020B0604020202020204" pitchFamily="34" charset="0"/>
                <a:ea typeface="Calibri" panose="020F0502020204030204" pitchFamily="34" charset="0"/>
                <a:cs typeface="Helvetica" panose="020B0604020202020204" pitchFamily="34" charset="0"/>
              </a:rPr>
              <a:t>. </a:t>
            </a:r>
            <a:r>
              <a:rPr lang="en-GB" sz="1000" dirty="0" smtClean="0">
                <a:latin typeface="Helvetica" panose="020B0604020202020204" pitchFamily="34" charset="0"/>
                <a:ea typeface="Calibri" panose="020F0502020204030204" pitchFamily="34" charset="0"/>
                <a:cs typeface="Helvetica" panose="020B0604020202020204" pitchFamily="34" charset="0"/>
              </a:rPr>
              <a:t>MS/MS is used for </a:t>
            </a:r>
            <a:r>
              <a:rPr lang="en-GB" sz="1000" dirty="0">
                <a:latin typeface="Helvetica" panose="020B0604020202020204" pitchFamily="34" charset="0"/>
                <a:ea typeface="Calibri" panose="020F0502020204030204" pitchFamily="34" charset="0"/>
                <a:cs typeface="Helvetica" panose="020B0604020202020204" pitchFamily="34" charset="0"/>
              </a:rPr>
              <a:t>validation of metabolites in the MEP pathway that have been putatively </a:t>
            </a:r>
            <a:r>
              <a:rPr lang="en-GB" sz="1000" dirty="0" smtClean="0">
                <a:latin typeface="Helvetica" panose="020B0604020202020204" pitchFamily="34" charset="0"/>
                <a:ea typeface="Calibri" panose="020F0502020204030204" pitchFamily="34" charset="0"/>
                <a:cs typeface="Helvetica" panose="020B0604020202020204" pitchFamily="34" charset="0"/>
              </a:rPr>
              <a:t>identified and figures a and b show almost identical fragmentation and intensity, thus demonstrating the compound of interest has been confirmed in the sample. </a:t>
            </a:r>
            <a:r>
              <a:rPr lang="en-GB" sz="1000" dirty="0" smtClean="0">
                <a:effectLst/>
                <a:latin typeface="Helvetica" panose="020B0604020202020204" pitchFamily="34" charset="0"/>
                <a:ea typeface="Calibri" panose="020F0502020204030204" pitchFamily="34" charset="0"/>
                <a:cs typeface="Helvetica" panose="020B0604020202020204" pitchFamily="34" charset="0"/>
              </a:rPr>
              <a:t>(a) </a:t>
            </a:r>
            <a:r>
              <a:rPr lang="en-GB" sz="1000" dirty="0">
                <a:effectLst/>
                <a:latin typeface="Helvetica" panose="020B0604020202020204" pitchFamily="34" charset="0"/>
                <a:ea typeface="Calibri" panose="020F0502020204030204" pitchFamily="34" charset="0"/>
                <a:cs typeface="Helvetica" panose="020B0604020202020204" pitchFamily="34" charset="0"/>
              </a:rPr>
              <a:t>2-C-methyl-D-erythritol 4-phosphate  (MEP) in standard </a:t>
            </a:r>
            <a:r>
              <a:rPr lang="en-GB" sz="1000" dirty="0" smtClean="0">
                <a:effectLst/>
                <a:latin typeface="Helvetica" panose="020B0604020202020204" pitchFamily="34" charset="0"/>
                <a:ea typeface="Calibri" panose="020F0502020204030204" pitchFamily="34" charset="0"/>
                <a:cs typeface="Helvetica" panose="020B0604020202020204" pitchFamily="34" charset="0"/>
              </a:rPr>
              <a:t>solution; </a:t>
            </a:r>
            <a:r>
              <a:rPr lang="en-GB" sz="1000" dirty="0" smtClean="0">
                <a:latin typeface="Helvetica" panose="020B0604020202020204" pitchFamily="34" charset="0"/>
                <a:ea typeface="Calibri" panose="020F0502020204030204" pitchFamily="34" charset="0"/>
                <a:cs typeface="Helvetica" panose="020B0604020202020204" pitchFamily="34" charset="0"/>
              </a:rPr>
              <a:t>(b</a:t>
            </a:r>
            <a:r>
              <a:rPr lang="en-GB" sz="1000" dirty="0" smtClean="0">
                <a:effectLst/>
                <a:latin typeface="Helvetica" panose="020B0604020202020204" pitchFamily="34" charset="0"/>
                <a:ea typeface="Calibri" panose="020F0502020204030204" pitchFamily="34" charset="0"/>
                <a:cs typeface="Helvetica" panose="020B0604020202020204" pitchFamily="34" charset="0"/>
              </a:rPr>
              <a:t>) </a:t>
            </a:r>
            <a:r>
              <a:rPr lang="en-GB" sz="1000" dirty="0">
                <a:effectLst/>
                <a:latin typeface="Helvetica" panose="020B0604020202020204" pitchFamily="34" charset="0"/>
                <a:ea typeface="Calibri" panose="020F0502020204030204" pitchFamily="34" charset="0"/>
                <a:cs typeface="Helvetica" panose="020B0604020202020204" pitchFamily="34" charset="0"/>
              </a:rPr>
              <a:t>2-C-methyl-D-erythritol 4-phosphate (MEP) in </a:t>
            </a:r>
            <a:r>
              <a:rPr lang="en-GB" sz="1000" dirty="0" smtClean="0">
                <a:latin typeface="Helvetica" panose="020B0604020202020204" pitchFamily="34" charset="0"/>
                <a:ea typeface="Calibri" panose="020F0502020204030204" pitchFamily="34" charset="0"/>
                <a:cs typeface="Helvetica" panose="020B0604020202020204" pitchFamily="34" charset="0"/>
              </a:rPr>
              <a:t>Hs treatment in plant tissue sample.</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p:txBody>
      </p:sp>
    </p:spTree>
    <p:extLst>
      <p:ext uri="{BB962C8B-B14F-4D97-AF65-F5344CB8AC3E}">
        <p14:creationId xmlns:p14="http://schemas.microsoft.com/office/powerpoint/2010/main" val="1563579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57530792"/>
              </p:ext>
            </p:extLst>
          </p:nvPr>
        </p:nvGraphicFramePr>
        <p:xfrm>
          <a:off x="2147977" y="2009958"/>
          <a:ext cx="7263442" cy="3226280"/>
        </p:xfrm>
        <a:graphic>
          <a:graphicData uri="http://schemas.openxmlformats.org/drawingml/2006/table">
            <a:tbl>
              <a:tblPr firstRow="1" firstCol="1" bandRow="1">
                <a:tableStyleId>{2D5ABB26-0587-4C30-8999-92F81FD0307C}</a:tableStyleId>
              </a:tblPr>
              <a:tblGrid>
                <a:gridCol w="3631721">
                  <a:extLst>
                    <a:ext uri="{9D8B030D-6E8A-4147-A177-3AD203B41FA5}">
                      <a16:colId xmlns="" xmlns:a16="http://schemas.microsoft.com/office/drawing/2014/main" val="20000"/>
                    </a:ext>
                  </a:extLst>
                </a:gridCol>
                <a:gridCol w="3631721">
                  <a:extLst>
                    <a:ext uri="{9D8B030D-6E8A-4147-A177-3AD203B41FA5}">
                      <a16:colId xmlns="" xmlns:a16="http://schemas.microsoft.com/office/drawing/2014/main" val="20001"/>
                    </a:ext>
                  </a:extLst>
                </a:gridCol>
              </a:tblGrid>
              <a:tr h="403285">
                <a:tc>
                  <a:txBody>
                    <a:bodyPr/>
                    <a:lstStyle/>
                    <a:p>
                      <a:pPr algn="ctr">
                        <a:lnSpc>
                          <a:spcPct val="107000"/>
                        </a:lnSpc>
                        <a:spcAft>
                          <a:spcPts val="0"/>
                        </a:spcAft>
                      </a:pPr>
                      <a:r>
                        <a:rPr lang="en-GB" sz="1000" b="1" dirty="0">
                          <a:effectLst/>
                          <a:latin typeface="Helvetica" panose="020B0604020202020204" pitchFamily="34" charset="0"/>
                          <a:cs typeface="Helvetica" panose="020B0604020202020204" pitchFamily="34" charset="0"/>
                        </a:rPr>
                        <a:t>Instrument Parameter</a:t>
                      </a:r>
                      <a:endParaRPr lang="en-GB" sz="1000" b="1"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b="1" dirty="0">
                          <a:effectLst/>
                          <a:latin typeface="Helvetica" panose="020B0604020202020204" pitchFamily="34" charset="0"/>
                          <a:cs typeface="Helvetica" panose="020B0604020202020204" pitchFamily="34" charset="0"/>
                        </a:rPr>
                        <a:t>Value</a:t>
                      </a:r>
                      <a:endParaRPr lang="en-GB" sz="1000" b="1"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403285">
                <a:tc>
                  <a:txBody>
                    <a:bodyPr/>
                    <a:lstStyle/>
                    <a:p>
                      <a:pPr algn="ctr">
                        <a:lnSpc>
                          <a:spcPct val="107000"/>
                        </a:lnSpc>
                        <a:spcAft>
                          <a:spcPts val="0"/>
                        </a:spcAft>
                      </a:pPr>
                      <a:r>
                        <a:rPr lang="en-GB" sz="1000" dirty="0" smtClean="0">
                          <a:effectLst/>
                          <a:latin typeface="Helvetica" panose="020B0604020202020204" pitchFamily="34" charset="0"/>
                          <a:cs typeface="Helvetica" panose="020B0604020202020204" pitchFamily="34" charset="0"/>
                        </a:rPr>
                        <a:t>Sample Plate</a:t>
                      </a:r>
                      <a:r>
                        <a:rPr lang="en-GB" sz="1000" baseline="0" dirty="0" smtClean="0">
                          <a:effectLst/>
                          <a:latin typeface="Helvetica" panose="020B0604020202020204" pitchFamily="34" charset="0"/>
                          <a:cs typeface="Helvetica" panose="020B0604020202020204" pitchFamily="34" charset="0"/>
                        </a:rPr>
                        <a:t> (V)</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3.00</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403285">
                <a:tc>
                  <a:txBody>
                    <a:bodyPr/>
                    <a:lstStyle/>
                    <a:p>
                      <a:pPr algn="ctr">
                        <a:lnSpc>
                          <a:spcPct val="107000"/>
                        </a:lnSpc>
                        <a:spcAft>
                          <a:spcPts val="0"/>
                        </a:spcAft>
                      </a:pPr>
                      <a:r>
                        <a:rPr lang="en-GB" sz="1000" dirty="0" smtClean="0">
                          <a:effectLst/>
                          <a:latin typeface="Helvetica" panose="020B0604020202020204" pitchFamily="34" charset="0"/>
                          <a:cs typeface="Helvetica" panose="020B0604020202020204" pitchFamily="34" charset="0"/>
                        </a:rPr>
                        <a:t>MALDI</a:t>
                      </a:r>
                      <a:r>
                        <a:rPr lang="en-GB" sz="1000" baseline="0" dirty="0" smtClean="0">
                          <a:effectLst/>
                          <a:latin typeface="Helvetica" panose="020B0604020202020204" pitchFamily="34" charset="0"/>
                          <a:cs typeface="Helvetica" panose="020B0604020202020204" pitchFamily="34" charset="0"/>
                        </a:rPr>
                        <a:t> Extraction (V)</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dirty="0">
                          <a:effectLst/>
                          <a:latin typeface="Helvetica" panose="020B0604020202020204" pitchFamily="34" charset="0"/>
                          <a:cs typeface="Helvetica" panose="020B0604020202020204" pitchFamily="34" charset="0"/>
                        </a:rPr>
                        <a:t>40</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403285">
                <a:tc>
                  <a:txBody>
                    <a:bodyPr/>
                    <a:lstStyle/>
                    <a:p>
                      <a:pPr algn="ctr">
                        <a:lnSpc>
                          <a:spcPct val="107000"/>
                        </a:lnSpc>
                        <a:spcAft>
                          <a:spcPts val="0"/>
                        </a:spcAft>
                      </a:pPr>
                      <a:r>
                        <a:rPr lang="en-GB" sz="1000" dirty="0" err="1" smtClean="0">
                          <a:effectLst/>
                          <a:latin typeface="Helvetica" panose="020B0604020202020204" pitchFamily="34" charset="0"/>
                          <a:cs typeface="Helvetica" panose="020B0604020202020204" pitchFamily="34" charset="0"/>
                        </a:rPr>
                        <a:t>Hexapole</a:t>
                      </a:r>
                      <a:r>
                        <a:rPr lang="en-GB" sz="1000" dirty="0" smtClean="0">
                          <a:effectLst/>
                          <a:latin typeface="Helvetica" panose="020B0604020202020204" pitchFamily="34" charset="0"/>
                          <a:cs typeface="Helvetica" panose="020B0604020202020204" pitchFamily="34" charset="0"/>
                        </a:rPr>
                        <a:t> Bias</a:t>
                      </a:r>
                      <a:r>
                        <a:rPr lang="en-GB" sz="1000" baseline="0" dirty="0" smtClean="0">
                          <a:effectLst/>
                          <a:latin typeface="Helvetica" panose="020B0604020202020204" pitchFamily="34" charset="0"/>
                          <a:cs typeface="Helvetica" panose="020B0604020202020204" pitchFamily="34" charset="0"/>
                        </a:rPr>
                        <a:t> (V)</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dirty="0">
                          <a:effectLst/>
                          <a:latin typeface="Helvetica" panose="020B0604020202020204" pitchFamily="34" charset="0"/>
                          <a:cs typeface="Helvetica" panose="020B0604020202020204" pitchFamily="34" charset="0"/>
                        </a:rPr>
                        <a:t>5.00</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403285">
                <a:tc>
                  <a:txBody>
                    <a:bodyPr/>
                    <a:lstStyle/>
                    <a:p>
                      <a:pPr algn="ctr">
                        <a:lnSpc>
                          <a:spcPct val="107000"/>
                        </a:lnSpc>
                        <a:spcAft>
                          <a:spcPts val="0"/>
                        </a:spcAft>
                      </a:pPr>
                      <a:r>
                        <a:rPr lang="en-GB" sz="1000" dirty="0" smtClean="0">
                          <a:effectLst/>
                          <a:latin typeface="Helvetica" panose="020B0604020202020204" pitchFamily="34" charset="0"/>
                          <a:cs typeface="Helvetica" panose="020B0604020202020204" pitchFamily="34" charset="0"/>
                        </a:rPr>
                        <a:t>Aperture 0 (V)</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dirty="0">
                          <a:effectLst/>
                          <a:latin typeface="Helvetica" panose="020B0604020202020204" pitchFamily="34" charset="0"/>
                          <a:cs typeface="Helvetica" panose="020B0604020202020204" pitchFamily="34" charset="0"/>
                        </a:rPr>
                        <a:t>80</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403285">
                <a:tc>
                  <a:txBody>
                    <a:bodyPr/>
                    <a:lstStyle/>
                    <a:p>
                      <a:pPr algn="ctr">
                        <a:lnSpc>
                          <a:spcPct val="107000"/>
                        </a:lnSpc>
                        <a:spcAft>
                          <a:spcPts val="0"/>
                        </a:spcAft>
                      </a:pPr>
                      <a:r>
                        <a:rPr lang="en-GB" sz="1000" dirty="0" smtClean="0">
                          <a:effectLst/>
                          <a:latin typeface="Helvetica" panose="020B0604020202020204" pitchFamily="34" charset="0"/>
                          <a:cs typeface="Helvetica" panose="020B0604020202020204" pitchFamily="34" charset="0"/>
                        </a:rPr>
                        <a:t>Laser</a:t>
                      </a:r>
                      <a:r>
                        <a:rPr lang="en-GB" sz="1000" baseline="0" dirty="0" smtClean="0">
                          <a:effectLst/>
                          <a:latin typeface="Helvetica" panose="020B0604020202020204" pitchFamily="34" charset="0"/>
                          <a:cs typeface="Helvetica" panose="020B0604020202020204" pitchFamily="34" charset="0"/>
                        </a:rPr>
                        <a:t> Energy</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dirty="0">
                          <a:effectLst/>
                          <a:latin typeface="Helvetica" panose="020B0604020202020204" pitchFamily="34" charset="0"/>
                          <a:cs typeface="Helvetica" panose="020B0604020202020204" pitchFamily="34" charset="0"/>
                        </a:rPr>
                        <a:t>500</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403285">
                <a:tc>
                  <a:txBody>
                    <a:bodyPr/>
                    <a:lstStyle/>
                    <a:p>
                      <a:pPr algn="ctr">
                        <a:lnSpc>
                          <a:spcPct val="107000"/>
                        </a:lnSpc>
                        <a:spcAft>
                          <a:spcPts val="0"/>
                        </a:spcAft>
                      </a:pPr>
                      <a:r>
                        <a:rPr lang="en-GB" sz="1000" dirty="0" smtClean="0">
                          <a:effectLst/>
                          <a:latin typeface="Helvetica" panose="020B0604020202020204" pitchFamily="34" charset="0"/>
                          <a:ea typeface="Calibri" panose="020F0502020204030204" pitchFamily="34" charset="0"/>
                          <a:cs typeface="Helvetica" panose="020B0604020202020204" pitchFamily="34" charset="0"/>
                        </a:rPr>
                        <a:t>Laser</a:t>
                      </a:r>
                      <a:r>
                        <a:rPr lang="en-GB" sz="1000" baseline="0" dirty="0" smtClean="0">
                          <a:effectLst/>
                          <a:latin typeface="Helvetica" panose="020B0604020202020204" pitchFamily="34" charset="0"/>
                          <a:ea typeface="Calibri" panose="020F0502020204030204" pitchFamily="34" charset="0"/>
                          <a:cs typeface="Helvetica" panose="020B0604020202020204" pitchFamily="34" charset="0"/>
                        </a:rPr>
                        <a:t> Firing Rate (Hz)</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dirty="0" smtClean="0">
                          <a:effectLst/>
                          <a:latin typeface="Helvetica" panose="020B0604020202020204" pitchFamily="34" charset="0"/>
                          <a:ea typeface="Calibri" panose="020F0502020204030204" pitchFamily="34" charset="0"/>
                          <a:cs typeface="Helvetica" panose="020B0604020202020204" pitchFamily="34" charset="0"/>
                        </a:rPr>
                        <a:t>1000</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6"/>
                  </a:ext>
                </a:extLst>
              </a:tr>
              <a:tr h="403285">
                <a:tc>
                  <a:txBody>
                    <a:bodyPr/>
                    <a:lstStyle/>
                    <a:p>
                      <a:pPr algn="ctr">
                        <a:lnSpc>
                          <a:spcPct val="107000"/>
                        </a:lnSpc>
                        <a:spcAft>
                          <a:spcPts val="0"/>
                        </a:spcAft>
                      </a:pPr>
                      <a:r>
                        <a:rPr lang="en-GB" sz="1000" dirty="0" smtClean="0">
                          <a:effectLst/>
                          <a:latin typeface="Helvetica" panose="020B0604020202020204" pitchFamily="34" charset="0"/>
                          <a:cs typeface="Helvetica" panose="020B0604020202020204" pitchFamily="34" charset="0"/>
                        </a:rPr>
                        <a:t>Mass Range (Da)</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dirty="0" smtClean="0">
                          <a:effectLst/>
                          <a:latin typeface="Helvetica" panose="020B0604020202020204" pitchFamily="34" charset="0"/>
                          <a:cs typeface="Helvetica" panose="020B0604020202020204" pitchFamily="34" charset="0"/>
                        </a:rPr>
                        <a:t>50-1200</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7"/>
                  </a:ext>
                </a:extLst>
              </a:tr>
            </a:tbl>
          </a:graphicData>
        </a:graphic>
      </p:graphicFrame>
      <p:sp>
        <p:nvSpPr>
          <p:cNvPr id="5" name="TextBox 4"/>
          <p:cNvSpPr txBox="1"/>
          <p:nvPr/>
        </p:nvSpPr>
        <p:spPr>
          <a:xfrm>
            <a:off x="2147976" y="1483744"/>
            <a:ext cx="6961517" cy="246221"/>
          </a:xfrm>
          <a:prstGeom prst="rect">
            <a:avLst/>
          </a:prstGeom>
          <a:noFill/>
        </p:spPr>
        <p:txBody>
          <a:bodyPr wrap="square" rtlCol="0">
            <a:spAutoFit/>
          </a:bodyPr>
          <a:lstStyle/>
          <a:p>
            <a:r>
              <a:rPr lang="en-GB" sz="1000" b="1" dirty="0" smtClean="0">
                <a:latin typeface="Helvetica" panose="020B0604020202020204" pitchFamily="34" charset="0"/>
                <a:cs typeface="Helvetica" panose="020B0604020202020204" pitchFamily="34" charset="0"/>
              </a:rPr>
              <a:t>Table S2. </a:t>
            </a:r>
            <a:r>
              <a:rPr lang="en-GB" sz="1000" dirty="0" smtClean="0">
                <a:latin typeface="Helvetica" panose="020B0604020202020204" pitchFamily="34" charset="0"/>
                <a:cs typeface="Helvetica" panose="020B0604020202020204" pitchFamily="34" charset="0"/>
              </a:rPr>
              <a:t>MALDI </a:t>
            </a:r>
            <a:r>
              <a:rPr lang="en-GB" sz="1000" dirty="0" smtClean="0">
                <a:latin typeface="Helvetica" panose="020B0604020202020204" pitchFamily="34" charset="0"/>
                <a:cs typeface="Helvetica" panose="020B0604020202020204" pitchFamily="34" charset="0"/>
              </a:rPr>
              <a:t>–ToF Synapt-G2 </a:t>
            </a:r>
            <a:r>
              <a:rPr lang="en-GB" sz="1000" dirty="0" smtClean="0">
                <a:latin typeface="Helvetica" panose="020B0604020202020204" pitchFamily="34" charset="0"/>
                <a:cs typeface="Helvetica" panose="020B0604020202020204" pitchFamily="34" charset="0"/>
              </a:rPr>
              <a:t>method set up for metabolite extraction </a:t>
            </a:r>
            <a:r>
              <a:rPr lang="en-GB" sz="1000" dirty="0" smtClean="0">
                <a:latin typeface="Helvetica" panose="020B0604020202020204" pitchFamily="34" charset="0"/>
                <a:cs typeface="Helvetica" panose="020B0604020202020204" pitchFamily="34" charset="0"/>
              </a:rPr>
              <a:t>analysis, negative ionisation mode.</a:t>
            </a:r>
            <a:endParaRPr lang="en-GB" sz="1000" b="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265048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7144" y="741872"/>
            <a:ext cx="9161255" cy="276999"/>
          </a:xfrm>
          <a:prstGeom prst="rect">
            <a:avLst/>
          </a:prstGeom>
          <a:noFill/>
        </p:spPr>
        <p:txBody>
          <a:bodyPr wrap="square" rtlCol="0">
            <a:spAutoFit/>
          </a:bodyPr>
          <a:lstStyle/>
          <a:p>
            <a:r>
              <a:rPr lang="en-GB" sz="1000" b="1" dirty="0" smtClean="0">
                <a:latin typeface="Helvetica" panose="020B0604020202020204" pitchFamily="34" charset="0"/>
                <a:cs typeface="Helvetica" panose="020B0604020202020204" pitchFamily="34" charset="0"/>
              </a:rPr>
              <a:t>Table S3. </a:t>
            </a:r>
            <a:r>
              <a:rPr lang="en-GB" sz="1000" dirty="0">
                <a:latin typeface="Helvetica" panose="020B0604020202020204" pitchFamily="34" charset="0"/>
                <a:cs typeface="Helvetica" panose="020B0604020202020204" pitchFamily="34" charset="0"/>
              </a:rPr>
              <a:t>QTOF </a:t>
            </a:r>
            <a:r>
              <a:rPr lang="en-GB" sz="1000" dirty="0" smtClean="0">
                <a:latin typeface="Helvetica" panose="020B0604020202020204" pitchFamily="34" charset="0"/>
                <a:cs typeface="Helvetica" panose="020B0604020202020204" pitchFamily="34" charset="0"/>
              </a:rPr>
              <a:t>MS/MS </a:t>
            </a:r>
            <a:r>
              <a:rPr lang="en-GB" sz="1000" dirty="0">
                <a:latin typeface="Helvetica" panose="020B0604020202020204" pitchFamily="34" charset="0"/>
                <a:cs typeface="Helvetica" panose="020B0604020202020204" pitchFamily="34" charset="0"/>
              </a:rPr>
              <a:t>instrument settings following optimisation for each metabolite </a:t>
            </a:r>
            <a:r>
              <a:rPr lang="en-GB" sz="1000" dirty="0" smtClean="0">
                <a:latin typeface="Helvetica" panose="020B0604020202020204" pitchFamily="34" charset="0"/>
                <a:cs typeface="Helvetica" panose="020B0604020202020204" pitchFamily="34" charset="0"/>
              </a:rPr>
              <a:t>intermediate: polar phase, negative ionisation mode</a:t>
            </a:r>
            <a:r>
              <a:rPr lang="en-GB" sz="1200" dirty="0" smtClean="0"/>
              <a:t>.</a:t>
            </a:r>
            <a:endParaRPr lang="en-GB" sz="1200" b="1" dirty="0">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881532572"/>
              </p:ext>
            </p:extLst>
          </p:nvPr>
        </p:nvGraphicFramePr>
        <p:xfrm>
          <a:off x="992036" y="1104179"/>
          <a:ext cx="10351699" cy="4052143"/>
        </p:xfrm>
        <a:graphic>
          <a:graphicData uri="http://schemas.openxmlformats.org/drawingml/2006/table">
            <a:tbl>
              <a:tblPr firstRow="1" firstCol="1" bandRow="1">
                <a:tableStyleId>{2D5ABB26-0587-4C30-8999-92F81FD0307C}</a:tableStyleId>
              </a:tblPr>
              <a:tblGrid>
                <a:gridCol w="1478649">
                  <a:extLst>
                    <a:ext uri="{9D8B030D-6E8A-4147-A177-3AD203B41FA5}">
                      <a16:colId xmlns="" xmlns:a16="http://schemas.microsoft.com/office/drawing/2014/main" val="20000"/>
                    </a:ext>
                  </a:extLst>
                </a:gridCol>
                <a:gridCol w="991961">
                  <a:extLst>
                    <a:ext uri="{9D8B030D-6E8A-4147-A177-3AD203B41FA5}">
                      <a16:colId xmlns="" xmlns:a16="http://schemas.microsoft.com/office/drawing/2014/main" val="20001"/>
                    </a:ext>
                  </a:extLst>
                </a:gridCol>
                <a:gridCol w="988476">
                  <a:extLst>
                    <a:ext uri="{9D8B030D-6E8A-4147-A177-3AD203B41FA5}">
                      <a16:colId xmlns="" xmlns:a16="http://schemas.microsoft.com/office/drawing/2014/main" val="20002"/>
                    </a:ext>
                  </a:extLst>
                </a:gridCol>
                <a:gridCol w="987314">
                  <a:extLst>
                    <a:ext uri="{9D8B030D-6E8A-4147-A177-3AD203B41FA5}">
                      <a16:colId xmlns="" xmlns:a16="http://schemas.microsoft.com/office/drawing/2014/main" val="20003"/>
                    </a:ext>
                  </a:extLst>
                </a:gridCol>
                <a:gridCol w="1152253">
                  <a:extLst>
                    <a:ext uri="{9D8B030D-6E8A-4147-A177-3AD203B41FA5}">
                      <a16:colId xmlns="" xmlns:a16="http://schemas.microsoft.com/office/drawing/2014/main" val="20004"/>
                    </a:ext>
                  </a:extLst>
                </a:gridCol>
                <a:gridCol w="1482133">
                  <a:extLst>
                    <a:ext uri="{9D8B030D-6E8A-4147-A177-3AD203B41FA5}">
                      <a16:colId xmlns="" xmlns:a16="http://schemas.microsoft.com/office/drawing/2014/main" val="20005"/>
                    </a:ext>
                  </a:extLst>
                </a:gridCol>
                <a:gridCol w="1059330">
                  <a:extLst>
                    <a:ext uri="{9D8B030D-6E8A-4147-A177-3AD203B41FA5}">
                      <a16:colId xmlns="" xmlns:a16="http://schemas.microsoft.com/office/drawing/2014/main" val="20006"/>
                    </a:ext>
                  </a:extLst>
                </a:gridCol>
                <a:gridCol w="1059330">
                  <a:extLst>
                    <a:ext uri="{9D8B030D-6E8A-4147-A177-3AD203B41FA5}">
                      <a16:colId xmlns="" xmlns:a16="http://schemas.microsoft.com/office/drawing/2014/main" val="20007"/>
                    </a:ext>
                  </a:extLst>
                </a:gridCol>
                <a:gridCol w="1152253">
                  <a:extLst>
                    <a:ext uri="{9D8B030D-6E8A-4147-A177-3AD203B41FA5}">
                      <a16:colId xmlns="" xmlns:a16="http://schemas.microsoft.com/office/drawing/2014/main" val="20008"/>
                    </a:ext>
                  </a:extLst>
                </a:gridCol>
              </a:tblGrid>
              <a:tr h="733247">
                <a:tc>
                  <a:txBody>
                    <a:bodyPr/>
                    <a:lstStyle/>
                    <a:p>
                      <a:pPr algn="ctr">
                        <a:lnSpc>
                          <a:spcPct val="107000"/>
                        </a:lnSpc>
                        <a:spcAft>
                          <a:spcPts val="0"/>
                        </a:spcAft>
                      </a:pPr>
                      <a:r>
                        <a:rPr lang="en-GB" sz="1000" b="1" dirty="0">
                          <a:effectLst/>
                          <a:latin typeface="Helvetica" panose="020B0604020202020204" pitchFamily="34" charset="0"/>
                          <a:cs typeface="Helvetica" panose="020B0604020202020204" pitchFamily="34" charset="0"/>
                        </a:rPr>
                        <a:t>Instrument Settings</a:t>
                      </a:r>
                      <a:endParaRPr lang="en-GB" sz="1000" b="1"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dirty="0">
                          <a:effectLst/>
                          <a:latin typeface="Helvetica" panose="020B0604020202020204" pitchFamily="34" charset="0"/>
                          <a:cs typeface="Helvetica" panose="020B0604020202020204" pitchFamily="34" charset="0"/>
                        </a:rPr>
                        <a:t>Apigenin</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dirty="0">
                          <a:effectLst/>
                          <a:latin typeface="Helvetica" panose="020B0604020202020204" pitchFamily="34" charset="0"/>
                          <a:cs typeface="Helvetica" panose="020B0604020202020204" pitchFamily="34" charset="0"/>
                        </a:rPr>
                        <a:t>Cyanidin</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Luteolin</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Quercetin</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dirty="0" err="1">
                          <a:effectLst/>
                          <a:latin typeface="Helvetica" panose="020B0604020202020204" pitchFamily="34" charset="0"/>
                          <a:cs typeface="Helvetica" panose="020B0604020202020204" pitchFamily="34" charset="0"/>
                        </a:rPr>
                        <a:t>Dimethylallyl</a:t>
                      </a:r>
                      <a:r>
                        <a:rPr lang="en-GB" sz="1000" dirty="0">
                          <a:effectLst/>
                          <a:latin typeface="Helvetica" panose="020B0604020202020204" pitchFamily="34" charset="0"/>
                          <a:cs typeface="Helvetica" panose="020B0604020202020204" pitchFamily="34" charset="0"/>
                        </a:rPr>
                        <a:t> diphosphate</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Geranyl diphosphate</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Isopentenyl diphosphate</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2-C-Methyl-erythritol 4-phosphate</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424597">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TOF masses (Da)</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100-280</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100-340</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dirty="0">
                          <a:effectLst/>
                          <a:latin typeface="Helvetica" panose="020B0604020202020204" pitchFamily="34" charset="0"/>
                          <a:cs typeface="Helvetica" panose="020B0604020202020204" pitchFamily="34" charset="0"/>
                        </a:rPr>
                        <a:t>100-300</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dirty="0">
                          <a:effectLst/>
                          <a:latin typeface="Helvetica" panose="020B0604020202020204" pitchFamily="34" charset="0"/>
                          <a:cs typeface="Helvetica" panose="020B0604020202020204" pitchFamily="34" charset="0"/>
                        </a:rPr>
                        <a:t>100-310</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100-260</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100-325</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100-250</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100-225</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424597">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Declustering potential</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-120.00</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-120.00</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-120.00</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dirty="0">
                          <a:effectLst/>
                          <a:latin typeface="Helvetica" panose="020B0604020202020204" pitchFamily="34" charset="0"/>
                          <a:cs typeface="Helvetica" panose="020B0604020202020204" pitchFamily="34" charset="0"/>
                        </a:rPr>
                        <a:t>-120.00</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dirty="0">
                          <a:effectLst/>
                          <a:latin typeface="Helvetica" panose="020B0604020202020204" pitchFamily="34" charset="0"/>
                          <a:cs typeface="Helvetica" panose="020B0604020202020204" pitchFamily="34" charset="0"/>
                        </a:rPr>
                        <a:t>-120.00</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-120.00</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-120.00</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-120.00</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424597">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Focusing potential</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-265.00</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-265.00</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-265.00</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dirty="0">
                          <a:effectLst/>
                          <a:latin typeface="Helvetica" panose="020B0604020202020204" pitchFamily="34" charset="0"/>
                          <a:cs typeface="Helvetica" panose="020B0604020202020204" pitchFamily="34" charset="0"/>
                        </a:rPr>
                        <a:t>-265.00</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dirty="0">
                          <a:effectLst/>
                          <a:latin typeface="Helvetica" panose="020B0604020202020204" pitchFamily="34" charset="0"/>
                          <a:cs typeface="Helvetica" panose="020B0604020202020204" pitchFamily="34" charset="0"/>
                        </a:rPr>
                        <a:t>-265.00</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dirty="0">
                          <a:effectLst/>
                          <a:latin typeface="Helvetica" panose="020B0604020202020204" pitchFamily="34" charset="0"/>
                          <a:cs typeface="Helvetica" panose="020B0604020202020204" pitchFamily="34" charset="0"/>
                        </a:rPr>
                        <a:t>-265.00</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-265.00</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-265.00</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207543">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Collison energy</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-40.00</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-47.00</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-40.00</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-38.00</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-25.00</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dirty="0">
                          <a:effectLst/>
                          <a:latin typeface="Helvetica" panose="020B0604020202020204" pitchFamily="34" charset="0"/>
                          <a:cs typeface="Helvetica" panose="020B0604020202020204" pitchFamily="34" charset="0"/>
                        </a:rPr>
                        <a:t>-25.00</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dirty="0">
                          <a:effectLst/>
                          <a:latin typeface="Helvetica" panose="020B0604020202020204" pitchFamily="34" charset="0"/>
                          <a:cs typeface="Helvetica" panose="020B0604020202020204" pitchFamily="34" charset="0"/>
                        </a:rPr>
                        <a:t>-32.00</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-31.00</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384652">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Collison gas</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Nitrogen</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dirty="0">
                          <a:effectLst/>
                          <a:latin typeface="Helvetica" panose="020B0604020202020204" pitchFamily="34" charset="0"/>
                          <a:cs typeface="Helvetica" panose="020B0604020202020204" pitchFamily="34" charset="0"/>
                        </a:rPr>
                        <a:t>Nitrogen</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dirty="0">
                          <a:effectLst/>
                          <a:latin typeface="Helvetica" panose="020B0604020202020204" pitchFamily="34" charset="0"/>
                          <a:cs typeface="Helvetica" panose="020B0604020202020204" pitchFamily="34" charset="0"/>
                        </a:rPr>
                        <a:t>Nitrogen</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dirty="0">
                          <a:effectLst/>
                          <a:latin typeface="Helvetica" panose="020B0604020202020204" pitchFamily="34" charset="0"/>
                          <a:cs typeface="Helvetica" panose="020B0604020202020204" pitchFamily="34" charset="0"/>
                        </a:rPr>
                        <a:t>Nitrogen</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dirty="0">
                          <a:effectLst/>
                          <a:latin typeface="Helvetica" panose="020B0604020202020204" pitchFamily="34" charset="0"/>
                          <a:cs typeface="Helvetica" panose="020B0604020202020204" pitchFamily="34" charset="0"/>
                        </a:rPr>
                        <a:t>Nitrogen</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dirty="0">
                          <a:effectLst/>
                          <a:latin typeface="Helvetica" panose="020B0604020202020204" pitchFamily="34" charset="0"/>
                          <a:cs typeface="Helvetica" panose="020B0604020202020204" pitchFamily="34" charset="0"/>
                        </a:rPr>
                        <a:t>Nitrogen</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dirty="0">
                          <a:effectLst/>
                          <a:latin typeface="Helvetica" panose="020B0604020202020204" pitchFamily="34" charset="0"/>
                          <a:cs typeface="Helvetica" panose="020B0604020202020204" pitchFamily="34" charset="0"/>
                        </a:rPr>
                        <a:t>Nitrogen</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dirty="0">
                          <a:effectLst/>
                          <a:latin typeface="Helvetica" panose="020B0604020202020204" pitchFamily="34" charset="0"/>
                          <a:cs typeface="Helvetica" panose="020B0604020202020204" pitchFamily="34" charset="0"/>
                        </a:rPr>
                        <a:t>Nitrogen</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603716">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Collisionally activated dissociation (CAD)</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7.00</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4.00</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3.00</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4.00</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4.00</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4.00</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3.00</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6.00</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6"/>
                  </a:ext>
                </a:extLst>
              </a:tr>
              <a:tr h="424597">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Curtain gas (CUR)</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20.00</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20.00</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20.00</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20.00</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20.00</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20.00</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20.00</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dirty="0">
                          <a:effectLst/>
                          <a:latin typeface="Helvetica" panose="020B0604020202020204" pitchFamily="34" charset="0"/>
                          <a:cs typeface="Helvetica" panose="020B0604020202020204" pitchFamily="34" charset="0"/>
                        </a:rPr>
                        <a:t>20.00</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7"/>
                  </a:ext>
                </a:extLst>
              </a:tr>
              <a:tr h="424597">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Ion Spray Voltage (IS)</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-1500.00</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-1500.00</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-1500.00</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-1500.00</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-1500.00</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-1500.00</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-1800.00</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dirty="0">
                          <a:effectLst/>
                          <a:latin typeface="Helvetica" panose="020B0604020202020204" pitchFamily="34" charset="0"/>
                          <a:cs typeface="Helvetica" panose="020B0604020202020204" pitchFamily="34" charset="0"/>
                        </a:rPr>
                        <a:t>-1800.00</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430217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15612512"/>
              </p:ext>
            </p:extLst>
          </p:nvPr>
        </p:nvGraphicFramePr>
        <p:xfrm>
          <a:off x="1195727" y="1066858"/>
          <a:ext cx="9703836" cy="5391018"/>
        </p:xfrm>
        <a:graphic>
          <a:graphicData uri="http://schemas.openxmlformats.org/drawingml/2006/table">
            <a:tbl>
              <a:tblPr firstRow="1" firstCol="1" bandRow="1">
                <a:tableStyleId>{5940675A-B579-460E-94D1-54222C63F5DA}</a:tableStyleId>
              </a:tblPr>
              <a:tblGrid>
                <a:gridCol w="1030607">
                  <a:extLst>
                    <a:ext uri="{9D8B030D-6E8A-4147-A177-3AD203B41FA5}">
                      <a16:colId xmlns="" xmlns:a16="http://schemas.microsoft.com/office/drawing/2014/main" val="20000"/>
                    </a:ext>
                  </a:extLst>
                </a:gridCol>
                <a:gridCol w="1032087">
                  <a:extLst>
                    <a:ext uri="{9D8B030D-6E8A-4147-A177-3AD203B41FA5}">
                      <a16:colId xmlns="" xmlns:a16="http://schemas.microsoft.com/office/drawing/2014/main" val="20001"/>
                    </a:ext>
                  </a:extLst>
                </a:gridCol>
                <a:gridCol w="1032087">
                  <a:extLst>
                    <a:ext uri="{9D8B030D-6E8A-4147-A177-3AD203B41FA5}">
                      <a16:colId xmlns="" xmlns:a16="http://schemas.microsoft.com/office/drawing/2014/main" val="20002"/>
                    </a:ext>
                  </a:extLst>
                </a:gridCol>
                <a:gridCol w="1032087">
                  <a:extLst>
                    <a:ext uri="{9D8B030D-6E8A-4147-A177-3AD203B41FA5}">
                      <a16:colId xmlns="" xmlns:a16="http://schemas.microsoft.com/office/drawing/2014/main" val="20003"/>
                    </a:ext>
                  </a:extLst>
                </a:gridCol>
                <a:gridCol w="1032087">
                  <a:extLst>
                    <a:ext uri="{9D8B030D-6E8A-4147-A177-3AD203B41FA5}">
                      <a16:colId xmlns="" xmlns:a16="http://schemas.microsoft.com/office/drawing/2014/main" val="20004"/>
                    </a:ext>
                  </a:extLst>
                </a:gridCol>
                <a:gridCol w="1448620">
                  <a:extLst>
                    <a:ext uri="{9D8B030D-6E8A-4147-A177-3AD203B41FA5}">
                      <a16:colId xmlns="" xmlns:a16="http://schemas.microsoft.com/office/drawing/2014/main" val="20005"/>
                    </a:ext>
                  </a:extLst>
                </a:gridCol>
                <a:gridCol w="1032087">
                  <a:extLst>
                    <a:ext uri="{9D8B030D-6E8A-4147-A177-3AD203B41FA5}">
                      <a16:colId xmlns="" xmlns:a16="http://schemas.microsoft.com/office/drawing/2014/main" val="20006"/>
                    </a:ext>
                  </a:extLst>
                </a:gridCol>
                <a:gridCol w="1032087">
                  <a:extLst>
                    <a:ext uri="{9D8B030D-6E8A-4147-A177-3AD203B41FA5}">
                      <a16:colId xmlns="" xmlns:a16="http://schemas.microsoft.com/office/drawing/2014/main" val="20007"/>
                    </a:ext>
                  </a:extLst>
                </a:gridCol>
                <a:gridCol w="1032087">
                  <a:extLst>
                    <a:ext uri="{9D8B030D-6E8A-4147-A177-3AD203B41FA5}">
                      <a16:colId xmlns="" xmlns:a16="http://schemas.microsoft.com/office/drawing/2014/main" val="20008"/>
                    </a:ext>
                  </a:extLst>
                </a:gridCol>
              </a:tblGrid>
              <a:tr h="335910">
                <a:tc>
                  <a:txBody>
                    <a:bodyPr/>
                    <a:lstStyle/>
                    <a:p>
                      <a:pPr algn="ctr">
                        <a:lnSpc>
                          <a:spcPct val="107000"/>
                        </a:lnSpc>
                        <a:spcAft>
                          <a:spcPts val="0"/>
                        </a:spcAft>
                      </a:pPr>
                      <a:r>
                        <a:rPr lang="en-GB" sz="1000" b="1" dirty="0">
                          <a:effectLst/>
                          <a:latin typeface="Helvetica" panose="020B0604020202020204" pitchFamily="34" charset="0"/>
                          <a:cs typeface="Helvetica" panose="020B0604020202020204" pitchFamily="34" charset="0"/>
                        </a:rPr>
                        <a:t>Bin</a:t>
                      </a:r>
                      <a:endParaRPr lang="en-GB" sz="1000" b="1"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b="1">
                          <a:effectLst/>
                          <a:latin typeface="Helvetica" panose="020B0604020202020204" pitchFamily="34" charset="0"/>
                          <a:cs typeface="Helvetica" panose="020B0604020202020204" pitchFamily="34" charset="0"/>
                        </a:rPr>
                        <a:t>Detected Mass</a:t>
                      </a:r>
                      <a:endParaRPr lang="en-GB" sz="1000" b="1">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b="1">
                          <a:effectLst/>
                          <a:latin typeface="Helvetica" panose="020B0604020202020204" pitchFamily="34" charset="0"/>
                          <a:cs typeface="Helvetica" panose="020B0604020202020204" pitchFamily="34" charset="0"/>
                        </a:rPr>
                        <a:t>Standard error</a:t>
                      </a:r>
                      <a:endParaRPr lang="en-GB" sz="1000" b="1">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b="1" dirty="0">
                          <a:effectLst/>
                          <a:latin typeface="Helvetica" panose="020B0604020202020204" pitchFamily="34" charset="0"/>
                          <a:cs typeface="Helvetica" panose="020B0604020202020204" pitchFamily="34" charset="0"/>
                        </a:rPr>
                        <a:t>Accurate Mass</a:t>
                      </a:r>
                      <a:endParaRPr lang="en-GB" sz="1000" b="1"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b="1" dirty="0">
                          <a:effectLst/>
                          <a:latin typeface="Helvetica" panose="020B0604020202020204" pitchFamily="34" charset="0"/>
                          <a:cs typeface="Helvetica" panose="020B0604020202020204" pitchFamily="34" charset="0"/>
                        </a:rPr>
                        <a:t>Δppm</a:t>
                      </a:r>
                      <a:endParaRPr lang="en-GB" sz="1000" b="1"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b="1" dirty="0">
                          <a:effectLst/>
                          <a:latin typeface="Helvetica" panose="020B0604020202020204" pitchFamily="34" charset="0"/>
                          <a:cs typeface="Helvetica" panose="020B0604020202020204" pitchFamily="34" charset="0"/>
                        </a:rPr>
                        <a:t>Name</a:t>
                      </a:r>
                      <a:endParaRPr lang="en-GB" sz="1000" b="1"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b="1" dirty="0">
                          <a:effectLst/>
                          <a:latin typeface="Helvetica" panose="020B0604020202020204" pitchFamily="34" charset="0"/>
                          <a:cs typeface="Helvetica" panose="020B0604020202020204" pitchFamily="34" charset="0"/>
                        </a:rPr>
                        <a:t>Chemical Formula</a:t>
                      </a:r>
                      <a:endParaRPr lang="en-GB" sz="1000" b="1"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b="1" dirty="0">
                          <a:effectLst/>
                          <a:latin typeface="Helvetica" panose="020B0604020202020204" pitchFamily="34" charset="0"/>
                          <a:cs typeface="Helvetica" panose="020B0604020202020204" pitchFamily="34" charset="0"/>
                        </a:rPr>
                        <a:t>Chemical group</a:t>
                      </a:r>
                      <a:endParaRPr lang="en-GB" sz="1000" b="1"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b="1" dirty="0">
                          <a:effectLst/>
                          <a:latin typeface="Helvetica" panose="020B0604020202020204" pitchFamily="34" charset="0"/>
                          <a:cs typeface="Helvetica" panose="020B0604020202020204" pitchFamily="34" charset="0"/>
                        </a:rPr>
                        <a:t>Pathway</a:t>
                      </a:r>
                      <a:endParaRPr lang="en-GB" sz="1000" b="1"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1977706">
                <a:tc>
                  <a:txBody>
                    <a:bodyPr/>
                    <a:lstStyle/>
                    <a:p>
                      <a:pPr algn="ctr">
                        <a:lnSpc>
                          <a:spcPct val="107000"/>
                        </a:lnSpc>
                        <a:spcAft>
                          <a:spcPts val="0"/>
                        </a:spcAft>
                      </a:pPr>
                      <a:r>
                        <a:rPr lang="en-GB" sz="1000" smtClean="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smtClean="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smtClean="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smtClean="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smtClean="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smtClean="0">
                          <a:effectLst/>
                          <a:latin typeface="Helvetica" panose="020B0604020202020204" pitchFamily="34" charset="0"/>
                          <a:cs typeface="Helvetica" panose="020B0604020202020204" pitchFamily="34" charset="0"/>
                        </a:rPr>
                        <a:t>194.2</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smtClean="0">
                          <a:effectLst/>
                          <a:latin typeface="Helvetica" panose="020B0604020202020204" pitchFamily="34" charset="0"/>
                          <a:cs typeface="Helvetica" panose="020B0604020202020204" pitchFamily="34" charset="0"/>
                        </a:rPr>
                        <a:t>194.1057</a:t>
                      </a:r>
                    </a:p>
                    <a:p>
                      <a:pPr algn="ctr">
                        <a:lnSpc>
                          <a:spcPct val="107000"/>
                        </a:lnSpc>
                        <a:spcAft>
                          <a:spcPts val="0"/>
                        </a:spcAft>
                      </a:pPr>
                      <a:r>
                        <a:rPr lang="en-GB" sz="1000" smtClean="0">
                          <a:effectLst/>
                          <a:latin typeface="Helvetica" panose="020B0604020202020204" pitchFamily="34" charset="0"/>
                          <a:cs typeface="Helvetica" panose="020B0604020202020204" pitchFamily="34" charset="0"/>
                        </a:rPr>
                        <a:t>194.1051</a:t>
                      </a:r>
                    </a:p>
                    <a:p>
                      <a:pPr algn="ctr">
                        <a:lnSpc>
                          <a:spcPct val="107000"/>
                        </a:lnSpc>
                        <a:spcAft>
                          <a:spcPts val="0"/>
                        </a:spcAft>
                      </a:pPr>
                      <a:r>
                        <a:rPr lang="en-GB" sz="1000" smtClean="0">
                          <a:effectLst/>
                          <a:latin typeface="Helvetica" panose="020B0604020202020204" pitchFamily="34" charset="0"/>
                          <a:cs typeface="Helvetica" panose="020B0604020202020204" pitchFamily="34" charset="0"/>
                        </a:rPr>
                        <a:t>194.1060</a:t>
                      </a:r>
                    </a:p>
                    <a:p>
                      <a:pPr algn="ctr">
                        <a:lnSpc>
                          <a:spcPct val="107000"/>
                        </a:lnSpc>
                        <a:spcAft>
                          <a:spcPts val="0"/>
                        </a:spcAft>
                      </a:pPr>
                      <a:r>
                        <a:rPr lang="en-GB" sz="1000" smtClean="0">
                          <a:effectLst/>
                          <a:latin typeface="Helvetica" panose="020B0604020202020204" pitchFamily="34" charset="0"/>
                          <a:cs typeface="Helvetica" panose="020B0604020202020204" pitchFamily="34" charset="0"/>
                        </a:rPr>
                        <a:t>194.1048</a:t>
                      </a:r>
                    </a:p>
                    <a:p>
                      <a:pPr algn="ctr">
                        <a:lnSpc>
                          <a:spcPct val="107000"/>
                        </a:lnSpc>
                        <a:spcAft>
                          <a:spcPts val="0"/>
                        </a:spcAft>
                      </a:pPr>
                      <a:r>
                        <a:rPr lang="en-GB" sz="1000" smtClean="0">
                          <a:effectLst/>
                          <a:latin typeface="Helvetica" panose="020B0604020202020204" pitchFamily="34" charset="0"/>
                          <a:cs typeface="Helvetica" panose="020B0604020202020204" pitchFamily="34" charset="0"/>
                        </a:rPr>
                        <a:t>194.1059</a:t>
                      </a:r>
                    </a:p>
                    <a:p>
                      <a:pPr algn="ctr">
                        <a:lnSpc>
                          <a:spcPct val="107000"/>
                        </a:lnSpc>
                        <a:spcAft>
                          <a:spcPts val="0"/>
                        </a:spcAft>
                      </a:pPr>
                      <a:r>
                        <a:rPr lang="en-GB" sz="1000" smtClean="0">
                          <a:effectLst/>
                          <a:latin typeface="Helvetica" panose="020B0604020202020204" pitchFamily="34" charset="0"/>
                          <a:cs typeface="Helvetica" panose="020B0604020202020204" pitchFamily="34" charset="0"/>
                        </a:rPr>
                        <a:t>194.105</a:t>
                      </a:r>
                    </a:p>
                    <a:p>
                      <a:pPr algn="ctr">
                        <a:lnSpc>
                          <a:spcPct val="107000"/>
                        </a:lnSpc>
                        <a:spcAft>
                          <a:spcPts val="0"/>
                        </a:spcAft>
                      </a:pPr>
                      <a:r>
                        <a:rPr lang="en-GB" sz="1000" smtClean="0">
                          <a:effectLst/>
                          <a:latin typeface="Helvetica" panose="020B0604020202020204" pitchFamily="34" charset="0"/>
                          <a:cs typeface="Helvetica" panose="020B0604020202020204" pitchFamily="34" charset="0"/>
                        </a:rPr>
                        <a:t>194.0729</a:t>
                      </a:r>
                    </a:p>
                    <a:p>
                      <a:pPr algn="ctr">
                        <a:lnSpc>
                          <a:spcPct val="107000"/>
                        </a:lnSpc>
                        <a:spcAft>
                          <a:spcPts val="0"/>
                        </a:spcAft>
                      </a:pPr>
                      <a:r>
                        <a:rPr lang="en-GB" sz="1000" smtClean="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smtClean="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smtClean="0">
                          <a:effectLst/>
                          <a:latin typeface="Helvetica" panose="020B0604020202020204" pitchFamily="34" charset="0"/>
                          <a:cs typeface="Helvetica" panose="020B0604020202020204" pitchFamily="34" charset="0"/>
                        </a:rPr>
                        <a:t>194.0766</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dirty="0" smtClean="0">
                          <a:effectLst/>
                          <a:latin typeface="Helvetica" panose="020B0604020202020204" pitchFamily="34" charset="0"/>
                          <a:cs typeface="Helvetica" panose="020B0604020202020204" pitchFamily="34" charset="0"/>
                        </a:rPr>
                        <a:t>0.000718505</a:t>
                      </a:r>
                    </a:p>
                    <a:p>
                      <a:pPr algn="ctr">
                        <a:lnSpc>
                          <a:spcPct val="107000"/>
                        </a:lnSpc>
                        <a:spcAft>
                          <a:spcPts val="0"/>
                        </a:spcAft>
                      </a:pPr>
                      <a:r>
                        <a:rPr lang="en-GB" sz="1000" dirty="0" smtClean="0">
                          <a:effectLst/>
                          <a:latin typeface="Helvetica" panose="020B0604020202020204" pitchFamily="34" charset="0"/>
                          <a:cs typeface="Helvetica" panose="020B0604020202020204" pitchFamily="34" charset="0"/>
                        </a:rPr>
                        <a:t>0.000619476</a:t>
                      </a:r>
                    </a:p>
                    <a:p>
                      <a:pPr algn="ctr">
                        <a:lnSpc>
                          <a:spcPct val="107000"/>
                        </a:lnSpc>
                        <a:spcAft>
                          <a:spcPts val="0"/>
                        </a:spcAft>
                      </a:pPr>
                      <a:r>
                        <a:rPr lang="en-GB" sz="1000" dirty="0" smtClean="0">
                          <a:effectLst/>
                          <a:latin typeface="Helvetica" panose="020B0604020202020204" pitchFamily="34" charset="0"/>
                          <a:cs typeface="Helvetica" panose="020B0604020202020204" pitchFamily="34" charset="0"/>
                        </a:rPr>
                        <a:t>0.000826419</a:t>
                      </a:r>
                    </a:p>
                    <a:p>
                      <a:pPr algn="ctr">
                        <a:lnSpc>
                          <a:spcPct val="107000"/>
                        </a:lnSpc>
                        <a:spcAft>
                          <a:spcPts val="0"/>
                        </a:spcAft>
                      </a:pPr>
                      <a:r>
                        <a:rPr lang="en-GB" sz="1000" dirty="0" smtClean="0">
                          <a:effectLst/>
                          <a:latin typeface="Helvetica" panose="020B0604020202020204" pitchFamily="34" charset="0"/>
                          <a:cs typeface="Helvetica" panose="020B0604020202020204" pitchFamily="34" charset="0"/>
                        </a:rPr>
                        <a:t>0.000830944</a:t>
                      </a:r>
                    </a:p>
                    <a:p>
                      <a:pPr algn="ctr">
                        <a:lnSpc>
                          <a:spcPct val="107000"/>
                        </a:lnSpc>
                        <a:spcAft>
                          <a:spcPts val="0"/>
                        </a:spcAft>
                      </a:pPr>
                      <a:r>
                        <a:rPr lang="en-GB" sz="1000" dirty="0" smtClean="0">
                          <a:effectLst/>
                          <a:latin typeface="Helvetica" panose="020B0604020202020204" pitchFamily="34" charset="0"/>
                          <a:cs typeface="Helvetica" panose="020B0604020202020204" pitchFamily="34" charset="0"/>
                        </a:rPr>
                        <a:t>0.000935665</a:t>
                      </a:r>
                    </a:p>
                    <a:p>
                      <a:pPr algn="ctr">
                        <a:lnSpc>
                          <a:spcPct val="107000"/>
                        </a:lnSpc>
                        <a:spcAft>
                          <a:spcPts val="0"/>
                        </a:spcAft>
                      </a:pPr>
                      <a:r>
                        <a:rPr lang="en-GB" sz="1000" dirty="0" smtClean="0">
                          <a:effectLst/>
                          <a:latin typeface="Helvetica" panose="020B0604020202020204" pitchFamily="34" charset="0"/>
                          <a:cs typeface="Helvetica" panose="020B0604020202020204" pitchFamily="34" charset="0"/>
                        </a:rPr>
                        <a:t>0.001394184</a:t>
                      </a:r>
                    </a:p>
                    <a:p>
                      <a:pPr algn="ctr">
                        <a:lnSpc>
                          <a:spcPct val="107000"/>
                        </a:lnSpc>
                        <a:spcAft>
                          <a:spcPts val="0"/>
                        </a:spcAft>
                      </a:pPr>
                      <a:r>
                        <a:rPr lang="en-GB" sz="1000" dirty="0" smtClean="0">
                          <a:effectLst/>
                          <a:latin typeface="Helvetica" panose="020B0604020202020204" pitchFamily="34" charset="0"/>
                          <a:cs typeface="Helvetica" panose="020B0604020202020204" pitchFamily="34" charset="0"/>
                        </a:rPr>
                        <a:t>0.000439282</a:t>
                      </a:r>
                    </a:p>
                    <a:p>
                      <a:pPr algn="ctr">
                        <a:lnSpc>
                          <a:spcPct val="107000"/>
                        </a:lnSpc>
                        <a:spcAft>
                          <a:spcPts val="0"/>
                        </a:spcAft>
                      </a:pPr>
                      <a:r>
                        <a:rPr lang="en-GB" sz="1000" dirty="0" smtClean="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smtClean="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smtClean="0">
                          <a:effectLst/>
                          <a:latin typeface="Helvetica" panose="020B0604020202020204" pitchFamily="34" charset="0"/>
                          <a:cs typeface="Helvetica" panose="020B0604020202020204" pitchFamily="34" charset="0"/>
                        </a:rPr>
                        <a:t>0.002208223</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smtClean="0">
                          <a:effectLst/>
                          <a:latin typeface="Helvetica" panose="020B0604020202020204" pitchFamily="34" charset="0"/>
                          <a:cs typeface="Helvetica" panose="020B0604020202020204" pitchFamily="34" charset="0"/>
                        </a:rPr>
                        <a:t>195.1137</a:t>
                      </a:r>
                    </a:p>
                    <a:p>
                      <a:pPr algn="ctr">
                        <a:lnSpc>
                          <a:spcPct val="107000"/>
                        </a:lnSpc>
                        <a:spcAft>
                          <a:spcPts val="0"/>
                        </a:spcAft>
                      </a:pPr>
                      <a:r>
                        <a:rPr lang="en-GB" sz="1000" smtClean="0">
                          <a:effectLst/>
                          <a:latin typeface="Helvetica" panose="020B0604020202020204" pitchFamily="34" charset="0"/>
                          <a:cs typeface="Helvetica" panose="020B0604020202020204" pitchFamily="34" charset="0"/>
                        </a:rPr>
                        <a:t>195.1131</a:t>
                      </a:r>
                    </a:p>
                    <a:p>
                      <a:pPr algn="ctr">
                        <a:lnSpc>
                          <a:spcPct val="107000"/>
                        </a:lnSpc>
                        <a:spcAft>
                          <a:spcPts val="0"/>
                        </a:spcAft>
                      </a:pPr>
                      <a:r>
                        <a:rPr lang="en-GB" sz="1000" smtClean="0">
                          <a:effectLst/>
                          <a:latin typeface="Helvetica" panose="020B0604020202020204" pitchFamily="34" charset="0"/>
                          <a:cs typeface="Helvetica" panose="020B0604020202020204" pitchFamily="34" charset="0"/>
                        </a:rPr>
                        <a:t>195.1140</a:t>
                      </a:r>
                    </a:p>
                    <a:p>
                      <a:pPr algn="ctr">
                        <a:lnSpc>
                          <a:spcPct val="107000"/>
                        </a:lnSpc>
                        <a:spcAft>
                          <a:spcPts val="0"/>
                        </a:spcAft>
                      </a:pPr>
                      <a:r>
                        <a:rPr lang="en-GB" sz="1000" smtClean="0">
                          <a:effectLst/>
                          <a:latin typeface="Helvetica" panose="020B0604020202020204" pitchFamily="34" charset="0"/>
                          <a:cs typeface="Helvetica" panose="020B0604020202020204" pitchFamily="34" charset="0"/>
                        </a:rPr>
                        <a:t>195.1128</a:t>
                      </a:r>
                    </a:p>
                    <a:p>
                      <a:pPr algn="ctr">
                        <a:lnSpc>
                          <a:spcPct val="107000"/>
                        </a:lnSpc>
                        <a:spcAft>
                          <a:spcPts val="0"/>
                        </a:spcAft>
                      </a:pPr>
                      <a:r>
                        <a:rPr lang="en-GB" sz="1000" smtClean="0">
                          <a:effectLst/>
                          <a:latin typeface="Helvetica" panose="020B0604020202020204" pitchFamily="34" charset="0"/>
                          <a:cs typeface="Helvetica" panose="020B0604020202020204" pitchFamily="34" charset="0"/>
                        </a:rPr>
                        <a:t>195.1139</a:t>
                      </a:r>
                    </a:p>
                    <a:p>
                      <a:pPr algn="ctr">
                        <a:lnSpc>
                          <a:spcPct val="107000"/>
                        </a:lnSpc>
                        <a:spcAft>
                          <a:spcPts val="0"/>
                        </a:spcAft>
                      </a:pPr>
                      <a:r>
                        <a:rPr lang="en-GB" sz="1000" smtClean="0">
                          <a:effectLst/>
                          <a:latin typeface="Helvetica" panose="020B0604020202020204" pitchFamily="34" charset="0"/>
                          <a:cs typeface="Helvetica" panose="020B0604020202020204" pitchFamily="34" charset="0"/>
                        </a:rPr>
                        <a:t>195.113</a:t>
                      </a:r>
                    </a:p>
                    <a:p>
                      <a:pPr algn="ctr">
                        <a:lnSpc>
                          <a:spcPct val="107000"/>
                        </a:lnSpc>
                        <a:spcAft>
                          <a:spcPts val="0"/>
                        </a:spcAft>
                      </a:pPr>
                      <a:r>
                        <a:rPr lang="en-GB" sz="1000" smtClean="0">
                          <a:effectLst/>
                          <a:latin typeface="Helvetica" panose="020B0604020202020204" pitchFamily="34" charset="0"/>
                          <a:cs typeface="Helvetica" panose="020B0604020202020204" pitchFamily="34" charset="0"/>
                        </a:rPr>
                        <a:t>195.0809</a:t>
                      </a:r>
                    </a:p>
                    <a:p>
                      <a:pPr algn="ctr">
                        <a:lnSpc>
                          <a:spcPct val="107000"/>
                        </a:lnSpc>
                        <a:spcAft>
                          <a:spcPts val="0"/>
                        </a:spcAft>
                      </a:pPr>
                      <a:r>
                        <a:rPr lang="en-GB" sz="1000" smtClean="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smtClean="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smtClean="0">
                          <a:effectLst/>
                          <a:latin typeface="Helvetica" panose="020B0604020202020204" pitchFamily="34" charset="0"/>
                          <a:cs typeface="Helvetica" panose="020B0604020202020204" pitchFamily="34" charset="0"/>
                        </a:rPr>
                        <a:t>195.0846</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dirty="0" smtClean="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smtClean="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smtClean="0">
                          <a:effectLst/>
                          <a:latin typeface="Helvetica" panose="020B0604020202020204" pitchFamily="34" charset="0"/>
                          <a:cs typeface="Helvetica" panose="020B0604020202020204" pitchFamily="34" charset="0"/>
                        </a:rPr>
                        <a:t>39</a:t>
                      </a:r>
                    </a:p>
                    <a:p>
                      <a:pPr algn="ctr">
                        <a:lnSpc>
                          <a:spcPct val="107000"/>
                        </a:lnSpc>
                        <a:spcAft>
                          <a:spcPts val="0"/>
                        </a:spcAft>
                      </a:pPr>
                      <a:r>
                        <a:rPr lang="en-GB" sz="1000" dirty="0" smtClean="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smtClean="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smtClean="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smtClean="0">
                          <a:effectLst/>
                          <a:latin typeface="Helvetica" panose="020B0604020202020204" pitchFamily="34" charset="0"/>
                          <a:cs typeface="Helvetica" panose="020B0604020202020204" pitchFamily="34" charset="0"/>
                        </a:rPr>
                        <a:t>30</a:t>
                      </a:r>
                    </a:p>
                    <a:p>
                      <a:pPr algn="ctr">
                        <a:lnSpc>
                          <a:spcPct val="107000"/>
                        </a:lnSpc>
                        <a:spcAft>
                          <a:spcPts val="0"/>
                        </a:spcAft>
                      </a:pPr>
                      <a:r>
                        <a:rPr lang="en-GB" sz="1000" dirty="0" smtClean="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smtClean="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smtClean="0">
                          <a:effectLst/>
                          <a:latin typeface="Helvetica" panose="020B0604020202020204" pitchFamily="34" charset="0"/>
                          <a:cs typeface="Helvetica" panose="020B0604020202020204" pitchFamily="34" charset="0"/>
                        </a:rPr>
                        <a:t>2</a:t>
                      </a:r>
                    </a:p>
                    <a:p>
                      <a:pPr algn="ctr">
                        <a:lnSpc>
                          <a:spcPct val="107000"/>
                        </a:lnSpc>
                        <a:spcAft>
                          <a:spcPts val="0"/>
                        </a:spcAft>
                      </a:pPr>
                      <a:r>
                        <a:rPr lang="en-GB" sz="1000" dirty="0" smtClean="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smtClean="0">
                          <a:effectLst/>
                          <a:latin typeface="Helvetica" panose="020B0604020202020204" pitchFamily="34" charset="0"/>
                          <a:cs typeface="Helvetica" panose="020B0604020202020204" pitchFamily="34" charset="0"/>
                        </a:rPr>
                        <a:t>29</a:t>
                      </a:r>
                    </a:p>
                    <a:p>
                      <a:pPr algn="ctr">
                        <a:lnSpc>
                          <a:spcPct val="107000"/>
                        </a:lnSpc>
                        <a:spcAft>
                          <a:spcPts val="0"/>
                        </a:spcAft>
                      </a:pPr>
                      <a:r>
                        <a:rPr lang="en-GB" sz="1000" dirty="0" smtClean="0">
                          <a:effectLst/>
                          <a:latin typeface="Helvetica" panose="020B0604020202020204" pitchFamily="34" charset="0"/>
                          <a:cs typeface="Helvetica" panose="020B0604020202020204" pitchFamily="34" charset="0"/>
                        </a:rPr>
                        <a:t> </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dirty="0" smtClean="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smtClean="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smtClean="0">
                          <a:effectLst/>
                          <a:latin typeface="Helvetica" panose="020B0604020202020204" pitchFamily="34" charset="0"/>
                          <a:cs typeface="Helvetica" panose="020B0604020202020204" pitchFamily="34" charset="0"/>
                        </a:rPr>
                        <a:t>6-Hydroxypseudooxynicotine</a:t>
                      </a:r>
                    </a:p>
                    <a:p>
                      <a:pPr algn="ctr">
                        <a:lnSpc>
                          <a:spcPct val="107000"/>
                        </a:lnSpc>
                        <a:spcAft>
                          <a:spcPts val="0"/>
                        </a:spcAft>
                      </a:pPr>
                      <a:r>
                        <a:rPr lang="en-GB" sz="1000" dirty="0" smtClean="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smtClean="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smtClean="0">
                          <a:effectLst/>
                          <a:latin typeface="Helvetica" panose="020B0604020202020204" pitchFamily="34" charset="0"/>
                          <a:cs typeface="Helvetica" panose="020B0604020202020204" pitchFamily="34" charset="0"/>
                        </a:rPr>
                        <a:t>Glucosaminic acid</a:t>
                      </a:r>
                    </a:p>
                    <a:p>
                      <a:pPr algn="ctr">
                        <a:lnSpc>
                          <a:spcPct val="107000"/>
                        </a:lnSpc>
                        <a:spcAft>
                          <a:spcPts val="0"/>
                        </a:spcAft>
                      </a:pPr>
                      <a:r>
                        <a:rPr lang="en-GB" sz="1000" dirty="0" smtClean="0">
                          <a:effectLst/>
                          <a:latin typeface="Helvetica" panose="020B0604020202020204" pitchFamily="34" charset="0"/>
                          <a:cs typeface="Helvetica" panose="020B0604020202020204" pitchFamily="34" charset="0"/>
                        </a:rPr>
                        <a:t>D-Glucose oxime</a:t>
                      </a:r>
                    </a:p>
                    <a:p>
                      <a:pPr algn="ctr">
                        <a:lnSpc>
                          <a:spcPct val="107000"/>
                        </a:lnSpc>
                        <a:spcAft>
                          <a:spcPts val="0"/>
                        </a:spcAft>
                      </a:pPr>
                      <a:r>
                        <a:rPr lang="en-GB" sz="1000" dirty="0" smtClean="0">
                          <a:effectLst/>
                          <a:latin typeface="Helvetica" panose="020B0604020202020204" pitchFamily="34" charset="0"/>
                          <a:cs typeface="Helvetica" panose="020B0604020202020204" pitchFamily="34" charset="0"/>
                        </a:rPr>
                        <a:t>2-(3-pyridyl)-</a:t>
                      </a:r>
                    </a:p>
                    <a:p>
                      <a:pPr algn="ctr">
                        <a:lnSpc>
                          <a:spcPct val="107000"/>
                        </a:lnSpc>
                        <a:spcAft>
                          <a:spcPts val="0"/>
                        </a:spcAft>
                      </a:pPr>
                      <a:r>
                        <a:rPr lang="en-GB" sz="1000" dirty="0" smtClean="0">
                          <a:effectLst/>
                          <a:latin typeface="Helvetica" panose="020B0604020202020204" pitchFamily="34" charset="0"/>
                          <a:cs typeface="Helvetica" panose="020B0604020202020204" pitchFamily="34" charset="0"/>
                        </a:rPr>
                        <a:t>Benzimidazole</a:t>
                      </a:r>
                    </a:p>
                    <a:p>
                      <a:pPr algn="ctr">
                        <a:lnSpc>
                          <a:spcPct val="107000"/>
                        </a:lnSpc>
                        <a:spcAft>
                          <a:spcPts val="0"/>
                        </a:spcAft>
                      </a:pPr>
                      <a:r>
                        <a:rPr lang="en-GB" sz="1000" dirty="0" smtClean="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smtClean="0">
                          <a:effectLst/>
                          <a:latin typeface="Helvetica" panose="020B0604020202020204" pitchFamily="34" charset="0"/>
                          <a:cs typeface="Helvetica" panose="020B0604020202020204" pitchFamily="34" charset="0"/>
                        </a:rPr>
                        <a:t>Damascenone</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smtClean="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smtClean="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smtClean="0">
                          <a:effectLst/>
                          <a:latin typeface="Helvetica" panose="020B0604020202020204" pitchFamily="34" charset="0"/>
                          <a:cs typeface="Helvetica" panose="020B0604020202020204" pitchFamily="34" charset="0"/>
                        </a:rPr>
                        <a:t>C</a:t>
                      </a:r>
                      <a:r>
                        <a:rPr lang="en-GB" sz="1000" baseline="-25000" smtClean="0">
                          <a:effectLst/>
                          <a:latin typeface="Helvetica" panose="020B0604020202020204" pitchFamily="34" charset="0"/>
                          <a:cs typeface="Helvetica" panose="020B0604020202020204" pitchFamily="34" charset="0"/>
                        </a:rPr>
                        <a:t>10</a:t>
                      </a:r>
                      <a:r>
                        <a:rPr lang="en-GB" sz="1000" smtClean="0">
                          <a:effectLst/>
                          <a:latin typeface="Helvetica" panose="020B0604020202020204" pitchFamily="34" charset="0"/>
                          <a:cs typeface="Helvetica" panose="020B0604020202020204" pitchFamily="34" charset="0"/>
                        </a:rPr>
                        <a:t>H</a:t>
                      </a:r>
                      <a:r>
                        <a:rPr lang="en-GB" sz="1000" baseline="-25000" smtClean="0">
                          <a:effectLst/>
                          <a:latin typeface="Helvetica" panose="020B0604020202020204" pitchFamily="34" charset="0"/>
                          <a:cs typeface="Helvetica" panose="020B0604020202020204" pitchFamily="34" charset="0"/>
                        </a:rPr>
                        <a:t>15</a:t>
                      </a:r>
                      <a:r>
                        <a:rPr lang="en-GB" sz="1000" smtClean="0">
                          <a:effectLst/>
                          <a:latin typeface="Helvetica" panose="020B0604020202020204" pitchFamily="34" charset="0"/>
                          <a:cs typeface="Helvetica" panose="020B0604020202020204" pitchFamily="34" charset="0"/>
                        </a:rPr>
                        <a:t>N</a:t>
                      </a:r>
                      <a:r>
                        <a:rPr lang="en-GB" sz="1000" baseline="-25000" smtClean="0">
                          <a:effectLst/>
                          <a:latin typeface="Helvetica" panose="020B0604020202020204" pitchFamily="34" charset="0"/>
                          <a:cs typeface="Helvetica" panose="020B0604020202020204" pitchFamily="34" charset="0"/>
                        </a:rPr>
                        <a:t>2</a:t>
                      </a:r>
                      <a:r>
                        <a:rPr lang="en-GB" sz="1000" smtClean="0">
                          <a:effectLst/>
                          <a:latin typeface="Helvetica" panose="020B0604020202020204" pitchFamily="34" charset="0"/>
                          <a:cs typeface="Helvetica" panose="020B0604020202020204" pitchFamily="34" charset="0"/>
                        </a:rPr>
                        <a:t>O</a:t>
                      </a:r>
                      <a:r>
                        <a:rPr lang="en-GB" sz="1000" baseline="-25000" smtClean="0">
                          <a:effectLst/>
                          <a:latin typeface="Helvetica" panose="020B0604020202020204" pitchFamily="34" charset="0"/>
                          <a:cs typeface="Helvetica" panose="020B0604020202020204" pitchFamily="34" charset="0"/>
                        </a:rPr>
                        <a:t>2</a:t>
                      </a:r>
                      <a:endParaRPr lang="en-GB" sz="1000" smtClean="0">
                        <a:effectLst/>
                        <a:latin typeface="Helvetica" panose="020B0604020202020204" pitchFamily="34" charset="0"/>
                        <a:cs typeface="Helvetica" panose="020B0604020202020204" pitchFamily="34" charset="0"/>
                      </a:endParaRPr>
                    </a:p>
                    <a:p>
                      <a:pPr algn="ctr">
                        <a:lnSpc>
                          <a:spcPct val="107000"/>
                        </a:lnSpc>
                        <a:spcAft>
                          <a:spcPts val="0"/>
                        </a:spcAft>
                      </a:pPr>
                      <a:r>
                        <a:rPr lang="en-GB" sz="1000" smtClean="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smtClean="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smtClean="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smtClean="0">
                          <a:effectLst/>
                          <a:latin typeface="Helvetica" panose="020B0604020202020204" pitchFamily="34" charset="0"/>
                          <a:cs typeface="Helvetica" panose="020B0604020202020204" pitchFamily="34" charset="0"/>
                        </a:rPr>
                        <a:t>C</a:t>
                      </a:r>
                      <a:r>
                        <a:rPr lang="en-GB" sz="1000" baseline="-25000" smtClean="0">
                          <a:effectLst/>
                          <a:latin typeface="Helvetica" panose="020B0604020202020204" pitchFamily="34" charset="0"/>
                          <a:cs typeface="Helvetica" panose="020B0604020202020204" pitchFamily="34" charset="0"/>
                        </a:rPr>
                        <a:t>6</a:t>
                      </a:r>
                      <a:r>
                        <a:rPr lang="en-GB" sz="1000" smtClean="0">
                          <a:effectLst/>
                          <a:latin typeface="Helvetica" panose="020B0604020202020204" pitchFamily="34" charset="0"/>
                          <a:cs typeface="Helvetica" panose="020B0604020202020204" pitchFamily="34" charset="0"/>
                        </a:rPr>
                        <a:t>H</a:t>
                      </a:r>
                      <a:r>
                        <a:rPr lang="en-GB" sz="1000" baseline="-25000" smtClean="0">
                          <a:effectLst/>
                          <a:latin typeface="Helvetica" panose="020B0604020202020204" pitchFamily="34" charset="0"/>
                          <a:cs typeface="Helvetica" panose="020B0604020202020204" pitchFamily="34" charset="0"/>
                        </a:rPr>
                        <a:t>13</a:t>
                      </a:r>
                      <a:r>
                        <a:rPr lang="en-GB" sz="1000" smtClean="0">
                          <a:effectLst/>
                          <a:latin typeface="Helvetica" panose="020B0604020202020204" pitchFamily="34" charset="0"/>
                          <a:cs typeface="Helvetica" panose="020B0604020202020204" pitchFamily="34" charset="0"/>
                        </a:rPr>
                        <a:t>NO</a:t>
                      </a:r>
                      <a:r>
                        <a:rPr lang="en-GB" sz="1000" baseline="-25000" smtClean="0">
                          <a:effectLst/>
                          <a:latin typeface="Helvetica" panose="020B0604020202020204" pitchFamily="34" charset="0"/>
                          <a:cs typeface="Helvetica" panose="020B0604020202020204" pitchFamily="34" charset="0"/>
                        </a:rPr>
                        <a:t>6</a:t>
                      </a:r>
                      <a:endParaRPr lang="en-GB" sz="1000" smtClean="0">
                        <a:effectLst/>
                        <a:latin typeface="Helvetica" panose="020B0604020202020204" pitchFamily="34" charset="0"/>
                        <a:cs typeface="Helvetica" panose="020B0604020202020204" pitchFamily="34" charset="0"/>
                      </a:endParaRPr>
                    </a:p>
                    <a:p>
                      <a:pPr algn="ctr">
                        <a:lnSpc>
                          <a:spcPct val="107000"/>
                        </a:lnSpc>
                        <a:spcAft>
                          <a:spcPts val="0"/>
                        </a:spcAft>
                      </a:pPr>
                      <a:r>
                        <a:rPr lang="en-GB" sz="1000" baseline="-25000" smtClean="0">
                          <a:effectLst/>
                          <a:latin typeface="Helvetica" panose="020B0604020202020204" pitchFamily="34" charset="0"/>
                          <a:cs typeface="Helvetica" panose="020B0604020202020204" pitchFamily="34" charset="0"/>
                        </a:rPr>
                        <a:t> </a:t>
                      </a:r>
                      <a:endParaRPr lang="en-GB" sz="1000" smtClean="0">
                        <a:effectLst/>
                        <a:latin typeface="Helvetica" panose="020B0604020202020204" pitchFamily="34" charset="0"/>
                        <a:cs typeface="Helvetica" panose="020B0604020202020204" pitchFamily="34" charset="0"/>
                      </a:endParaRPr>
                    </a:p>
                    <a:p>
                      <a:pPr algn="ctr">
                        <a:lnSpc>
                          <a:spcPct val="107000"/>
                        </a:lnSpc>
                        <a:spcAft>
                          <a:spcPts val="0"/>
                        </a:spcAft>
                      </a:pPr>
                      <a:r>
                        <a:rPr lang="en-GB" sz="1000" smtClean="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smtClean="0">
                          <a:effectLst/>
                          <a:latin typeface="Helvetica" panose="020B0604020202020204" pitchFamily="34" charset="0"/>
                          <a:cs typeface="Helvetica" panose="020B0604020202020204" pitchFamily="34" charset="0"/>
                        </a:rPr>
                        <a:t>C</a:t>
                      </a:r>
                      <a:r>
                        <a:rPr lang="en-GB" sz="1000" baseline="-25000" smtClean="0">
                          <a:effectLst/>
                          <a:latin typeface="Helvetica" panose="020B0604020202020204" pitchFamily="34" charset="0"/>
                          <a:cs typeface="Helvetica" panose="020B0604020202020204" pitchFamily="34" charset="0"/>
                        </a:rPr>
                        <a:t>12</a:t>
                      </a:r>
                      <a:r>
                        <a:rPr lang="en-GB" sz="1000" smtClean="0">
                          <a:effectLst/>
                          <a:latin typeface="Helvetica" panose="020B0604020202020204" pitchFamily="34" charset="0"/>
                          <a:cs typeface="Helvetica" panose="020B0604020202020204" pitchFamily="34" charset="0"/>
                        </a:rPr>
                        <a:t>H</a:t>
                      </a:r>
                      <a:r>
                        <a:rPr lang="en-GB" sz="1000" baseline="-25000" smtClean="0">
                          <a:effectLst/>
                          <a:latin typeface="Helvetica" panose="020B0604020202020204" pitchFamily="34" charset="0"/>
                          <a:cs typeface="Helvetica" panose="020B0604020202020204" pitchFamily="34" charset="0"/>
                        </a:rPr>
                        <a:t>9</a:t>
                      </a:r>
                      <a:r>
                        <a:rPr lang="en-GB" sz="1000" smtClean="0">
                          <a:effectLst/>
                          <a:latin typeface="Helvetica" panose="020B0604020202020204" pitchFamily="34" charset="0"/>
                          <a:cs typeface="Helvetica" panose="020B0604020202020204" pitchFamily="34" charset="0"/>
                        </a:rPr>
                        <a:t>N</a:t>
                      </a:r>
                      <a:r>
                        <a:rPr lang="en-GB" sz="1000" baseline="-25000" smtClean="0">
                          <a:effectLst/>
                          <a:latin typeface="Helvetica" panose="020B0604020202020204" pitchFamily="34" charset="0"/>
                          <a:cs typeface="Helvetica" panose="020B0604020202020204" pitchFamily="34" charset="0"/>
                        </a:rPr>
                        <a:t>3</a:t>
                      </a:r>
                      <a:endParaRPr lang="en-GB" sz="1000" smtClean="0">
                        <a:effectLst/>
                        <a:latin typeface="Helvetica" panose="020B0604020202020204" pitchFamily="34" charset="0"/>
                        <a:cs typeface="Helvetica" panose="020B0604020202020204" pitchFamily="34" charset="0"/>
                      </a:endParaRPr>
                    </a:p>
                    <a:p>
                      <a:pPr algn="ctr">
                        <a:lnSpc>
                          <a:spcPct val="107000"/>
                        </a:lnSpc>
                        <a:spcAft>
                          <a:spcPts val="0"/>
                        </a:spcAft>
                      </a:pPr>
                      <a:r>
                        <a:rPr lang="en-GB" sz="1000" baseline="-25000" smtClean="0">
                          <a:effectLst/>
                          <a:latin typeface="Helvetica" panose="020B0604020202020204" pitchFamily="34" charset="0"/>
                          <a:cs typeface="Helvetica" panose="020B0604020202020204" pitchFamily="34" charset="0"/>
                        </a:rPr>
                        <a:t> </a:t>
                      </a:r>
                      <a:endParaRPr lang="en-GB" sz="1000" smtClean="0">
                        <a:effectLst/>
                        <a:latin typeface="Helvetica" panose="020B0604020202020204" pitchFamily="34" charset="0"/>
                        <a:cs typeface="Helvetica" panose="020B0604020202020204" pitchFamily="34" charset="0"/>
                      </a:endParaRPr>
                    </a:p>
                    <a:p>
                      <a:pPr algn="ctr">
                        <a:lnSpc>
                          <a:spcPct val="107000"/>
                        </a:lnSpc>
                        <a:spcAft>
                          <a:spcPts val="0"/>
                        </a:spcAft>
                      </a:pPr>
                      <a:r>
                        <a:rPr lang="en-GB" sz="1000" smtClean="0">
                          <a:effectLst/>
                          <a:latin typeface="Helvetica" panose="020B0604020202020204" pitchFamily="34" charset="0"/>
                          <a:cs typeface="Helvetica" panose="020B0604020202020204" pitchFamily="34" charset="0"/>
                        </a:rPr>
                        <a:t>C</a:t>
                      </a:r>
                      <a:r>
                        <a:rPr lang="en-GB" sz="1000" baseline="-25000" smtClean="0">
                          <a:effectLst/>
                          <a:latin typeface="Helvetica" panose="020B0604020202020204" pitchFamily="34" charset="0"/>
                          <a:cs typeface="Helvetica" panose="020B0604020202020204" pitchFamily="34" charset="0"/>
                        </a:rPr>
                        <a:t>10</a:t>
                      </a:r>
                      <a:r>
                        <a:rPr lang="en-GB" sz="1000" smtClean="0">
                          <a:effectLst/>
                          <a:latin typeface="Helvetica" panose="020B0604020202020204" pitchFamily="34" charset="0"/>
                          <a:cs typeface="Helvetica" panose="020B0604020202020204" pitchFamily="34" charset="0"/>
                        </a:rPr>
                        <a:t>H</a:t>
                      </a:r>
                      <a:r>
                        <a:rPr lang="en-GB" sz="1000" baseline="-25000" smtClean="0">
                          <a:effectLst/>
                          <a:latin typeface="Helvetica" panose="020B0604020202020204" pitchFamily="34" charset="0"/>
                          <a:cs typeface="Helvetica" panose="020B0604020202020204" pitchFamily="34" charset="0"/>
                        </a:rPr>
                        <a:t>13</a:t>
                      </a:r>
                      <a:r>
                        <a:rPr lang="en-GB" sz="1000" smtClean="0">
                          <a:effectLst/>
                          <a:latin typeface="Helvetica" panose="020B0604020202020204" pitchFamily="34" charset="0"/>
                          <a:cs typeface="Helvetica" panose="020B0604020202020204" pitchFamily="34" charset="0"/>
                        </a:rPr>
                        <a:t>NO</a:t>
                      </a:r>
                      <a:r>
                        <a:rPr lang="en-GB" sz="1000" baseline="-25000" smtClean="0">
                          <a:effectLst/>
                          <a:latin typeface="Helvetica" panose="020B0604020202020204" pitchFamily="34" charset="0"/>
                          <a:cs typeface="Helvetica" panose="020B0604020202020204" pitchFamily="34" charset="0"/>
                        </a:rPr>
                        <a:t>3</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smtClean="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smtClean="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smtClean="0">
                          <a:effectLst/>
                          <a:latin typeface="Helvetica" panose="020B0604020202020204" pitchFamily="34" charset="0"/>
                          <a:cs typeface="Helvetica" panose="020B0604020202020204" pitchFamily="34" charset="0"/>
                        </a:rPr>
                        <a:t>Ketone</a:t>
                      </a:r>
                    </a:p>
                    <a:p>
                      <a:pPr algn="ctr">
                        <a:lnSpc>
                          <a:spcPct val="107000"/>
                        </a:lnSpc>
                        <a:spcAft>
                          <a:spcPts val="0"/>
                        </a:spcAft>
                      </a:pPr>
                      <a:r>
                        <a:rPr lang="en-GB" sz="1000" smtClean="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smtClean="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smtClean="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smtClean="0">
                          <a:effectLst/>
                          <a:latin typeface="Helvetica" panose="020B0604020202020204" pitchFamily="34" charset="0"/>
                          <a:cs typeface="Helvetica" panose="020B0604020202020204" pitchFamily="34" charset="0"/>
                        </a:rPr>
                        <a:t>Glucosinolate</a:t>
                      </a:r>
                    </a:p>
                    <a:p>
                      <a:pPr algn="ctr">
                        <a:lnSpc>
                          <a:spcPct val="107000"/>
                        </a:lnSpc>
                        <a:spcAft>
                          <a:spcPts val="0"/>
                        </a:spcAft>
                      </a:pPr>
                      <a:r>
                        <a:rPr lang="en-GB" sz="1000" smtClean="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smtClean="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smtClean="0">
                          <a:effectLst/>
                          <a:latin typeface="Helvetica" panose="020B0604020202020204" pitchFamily="34" charset="0"/>
                          <a:cs typeface="Helvetica" panose="020B0604020202020204" pitchFamily="34" charset="0"/>
                        </a:rPr>
                        <a:t>Indole</a:t>
                      </a:r>
                    </a:p>
                    <a:p>
                      <a:pPr algn="ctr">
                        <a:lnSpc>
                          <a:spcPct val="107000"/>
                        </a:lnSpc>
                        <a:spcAft>
                          <a:spcPts val="0"/>
                        </a:spcAft>
                      </a:pPr>
                      <a:r>
                        <a:rPr lang="en-GB" sz="1000" smtClean="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smtClean="0">
                          <a:effectLst/>
                          <a:latin typeface="Helvetica" panose="020B0604020202020204" pitchFamily="34" charset="0"/>
                          <a:cs typeface="Helvetica" panose="020B0604020202020204" pitchFamily="34" charset="0"/>
                        </a:rPr>
                        <a:t>Ketone</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dirty="0" smtClean="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smtClean="0">
                          <a:effectLst/>
                          <a:latin typeface="Helvetica" panose="020B0604020202020204" pitchFamily="34" charset="0"/>
                          <a:cs typeface="Helvetica" panose="020B0604020202020204" pitchFamily="34" charset="0"/>
                        </a:rPr>
                        <a:t>Nicotinate metabolism</a:t>
                      </a:r>
                    </a:p>
                    <a:p>
                      <a:pPr algn="ctr">
                        <a:lnSpc>
                          <a:spcPct val="107000"/>
                        </a:lnSpc>
                        <a:spcAft>
                          <a:spcPts val="0"/>
                        </a:spcAft>
                      </a:pPr>
                      <a:r>
                        <a:rPr lang="en-GB" sz="1000" dirty="0" smtClean="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smtClean="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smtClean="0">
                          <a:effectLst/>
                          <a:latin typeface="Helvetica" panose="020B0604020202020204" pitchFamily="34" charset="0"/>
                          <a:cs typeface="Helvetica" panose="020B0604020202020204" pitchFamily="34" charset="0"/>
                        </a:rPr>
                        <a:t>Pentose Phosphate</a:t>
                      </a:r>
                    </a:p>
                    <a:p>
                      <a:pPr algn="ctr">
                        <a:lnSpc>
                          <a:spcPct val="107000"/>
                        </a:lnSpc>
                        <a:spcAft>
                          <a:spcPts val="0"/>
                        </a:spcAft>
                      </a:pPr>
                      <a:r>
                        <a:rPr lang="en-GB" sz="1000" dirty="0" smtClean="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smtClean="0">
                          <a:effectLst/>
                          <a:latin typeface="Helvetica" panose="020B0604020202020204" pitchFamily="34" charset="0"/>
                          <a:cs typeface="Helvetica" panose="020B0604020202020204" pitchFamily="34" charset="0"/>
                        </a:rPr>
                        <a:t>Tryptophan metabolism</a:t>
                      </a:r>
                    </a:p>
                    <a:p>
                      <a:pPr algn="ctr">
                        <a:lnSpc>
                          <a:spcPct val="107000"/>
                        </a:lnSpc>
                        <a:spcAft>
                          <a:spcPts val="0"/>
                        </a:spcAft>
                      </a:pPr>
                      <a:r>
                        <a:rPr lang="en-GB" sz="1000" dirty="0" smtClean="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smtClean="0">
                          <a:effectLst/>
                          <a:latin typeface="Helvetica" panose="020B0604020202020204" pitchFamily="34" charset="0"/>
                          <a:cs typeface="Helvetica" panose="020B0604020202020204" pitchFamily="34" charset="0"/>
                        </a:rPr>
                        <a:t>Shikimate biosynthesis</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1367123">
                <a:tc>
                  <a:txBody>
                    <a:bodyPr/>
                    <a:lstStyle/>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269</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269.0861</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269.0844</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269.0864</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269.0894</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269.0799</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269.0879</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269.0356</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269.0359</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dirty="0">
                          <a:effectLst/>
                          <a:latin typeface="Helvetica" panose="020B0604020202020204" pitchFamily="34" charset="0"/>
                          <a:cs typeface="Helvetica" panose="020B0604020202020204" pitchFamily="34" charset="0"/>
                        </a:rPr>
                        <a:t>0.000526189</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0.006887069</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0.001046049</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0.002254163</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0.0054946</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0.00065228</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0.000204252</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0.000403113</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dirty="0">
                          <a:effectLst/>
                          <a:latin typeface="Helvetica" panose="020B0604020202020204" pitchFamily="34" charset="0"/>
                          <a:cs typeface="Helvetica" panose="020B0604020202020204" pitchFamily="34" charset="0"/>
                        </a:rPr>
                        <a:t>270.094</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270.0924</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270.0943</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270.0974</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270.0878</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270.0959</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270.0436</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270.0439</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dirty="0">
                          <a:effectLst/>
                          <a:latin typeface="Helvetica" panose="020B0604020202020204" pitchFamily="34" charset="0"/>
                          <a:cs typeface="Helvetica" panose="020B0604020202020204" pitchFamily="34" charset="0"/>
                        </a:rPr>
                        <a:t>15</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9</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16</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7</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22</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36</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35</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Isomedicarpin</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Strobopinin</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Vignafuran</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Apigenin</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Demethyltexasin</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Sulfuretin</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C</a:t>
                      </a:r>
                      <a:r>
                        <a:rPr lang="en-GB" sz="1000" baseline="-25000" dirty="0">
                          <a:effectLst/>
                          <a:latin typeface="Helvetica" panose="020B0604020202020204" pitchFamily="34" charset="0"/>
                          <a:cs typeface="Helvetica" panose="020B0604020202020204" pitchFamily="34" charset="0"/>
                        </a:rPr>
                        <a:t>16</a:t>
                      </a:r>
                      <a:r>
                        <a:rPr lang="en-GB" sz="1000" dirty="0">
                          <a:effectLst/>
                          <a:latin typeface="Helvetica" panose="020B0604020202020204" pitchFamily="34" charset="0"/>
                          <a:cs typeface="Helvetica" panose="020B0604020202020204" pitchFamily="34" charset="0"/>
                        </a:rPr>
                        <a:t>H</a:t>
                      </a:r>
                      <a:r>
                        <a:rPr lang="en-GB" sz="1000" baseline="-25000" dirty="0">
                          <a:effectLst/>
                          <a:latin typeface="Helvetica" panose="020B0604020202020204" pitchFamily="34" charset="0"/>
                          <a:cs typeface="Helvetica" panose="020B0604020202020204" pitchFamily="34" charset="0"/>
                        </a:rPr>
                        <a:t>14</a:t>
                      </a:r>
                      <a:r>
                        <a:rPr lang="en-GB" sz="1000" dirty="0">
                          <a:effectLst/>
                          <a:latin typeface="Helvetica" panose="020B0604020202020204" pitchFamily="34" charset="0"/>
                          <a:cs typeface="Helvetica" panose="020B0604020202020204" pitchFamily="34" charset="0"/>
                        </a:rPr>
                        <a:t>O</a:t>
                      </a:r>
                      <a:r>
                        <a:rPr lang="en-GB" sz="1000" baseline="-25000" dirty="0">
                          <a:effectLst/>
                          <a:latin typeface="Helvetica" panose="020B0604020202020204" pitchFamily="34" charset="0"/>
                          <a:cs typeface="Helvetica" panose="020B0604020202020204" pitchFamily="34" charset="0"/>
                        </a:rPr>
                        <a:t>4</a:t>
                      </a:r>
                      <a:endParaRPr lang="en-GB" sz="1000" dirty="0">
                        <a:effectLst/>
                        <a:latin typeface="Helvetica" panose="020B0604020202020204" pitchFamily="34" charset="0"/>
                        <a:cs typeface="Helvetica" panose="020B0604020202020204" pitchFamily="34" charset="0"/>
                      </a:endParaRP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C</a:t>
                      </a:r>
                      <a:r>
                        <a:rPr lang="en-GB" sz="1000" baseline="-25000" dirty="0">
                          <a:effectLst/>
                          <a:latin typeface="Helvetica" panose="020B0604020202020204" pitchFamily="34" charset="0"/>
                          <a:cs typeface="Helvetica" panose="020B0604020202020204" pitchFamily="34" charset="0"/>
                        </a:rPr>
                        <a:t>15</a:t>
                      </a:r>
                      <a:r>
                        <a:rPr lang="en-GB" sz="1000" dirty="0">
                          <a:effectLst/>
                          <a:latin typeface="Helvetica" panose="020B0604020202020204" pitchFamily="34" charset="0"/>
                          <a:cs typeface="Helvetica" panose="020B0604020202020204" pitchFamily="34" charset="0"/>
                        </a:rPr>
                        <a:t>H</a:t>
                      </a:r>
                      <a:r>
                        <a:rPr lang="en-GB" sz="1000" baseline="-25000" dirty="0">
                          <a:effectLst/>
                          <a:latin typeface="Helvetica" panose="020B0604020202020204" pitchFamily="34" charset="0"/>
                          <a:cs typeface="Helvetica" panose="020B0604020202020204" pitchFamily="34" charset="0"/>
                        </a:rPr>
                        <a:t>10</a:t>
                      </a:r>
                      <a:r>
                        <a:rPr lang="en-GB" sz="1000" dirty="0">
                          <a:effectLst/>
                          <a:latin typeface="Helvetica" panose="020B0604020202020204" pitchFamily="34" charset="0"/>
                          <a:cs typeface="Helvetica" panose="020B0604020202020204" pitchFamily="34" charset="0"/>
                        </a:rPr>
                        <a:t>O</a:t>
                      </a:r>
                      <a:r>
                        <a:rPr lang="en-GB" sz="1000" baseline="-25000" dirty="0">
                          <a:effectLst/>
                          <a:latin typeface="Helvetica" panose="020B0604020202020204" pitchFamily="34" charset="0"/>
                          <a:cs typeface="Helvetica" panose="020B0604020202020204" pitchFamily="34" charset="0"/>
                        </a:rPr>
                        <a:t>5</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Flavonoid</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Flavonone</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Flavonoid</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Flavone</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Flavonoid</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Flavonoid</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Flavonoid biosynthesis</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1367123">
                <a:tc>
                  <a:txBody>
                    <a:bodyPr/>
                    <a:lstStyle/>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284.2</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dirty="0">
                          <a:effectLst/>
                          <a:latin typeface="Helvetica" panose="020B0604020202020204" pitchFamily="34" charset="0"/>
                          <a:cs typeface="Helvetica" panose="020B0604020202020204" pitchFamily="34" charset="0"/>
                        </a:rPr>
                        <a:t>284.0745</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284.0736</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284.0776</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284.0745</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284.0736</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284.0748</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284.0224</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284.0228</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0.000207289</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0.00062149</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0.002355446</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0.000178536</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0.000585769</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0.000693722</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0.00030078</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0.000633813</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dirty="0">
                          <a:effectLst/>
                          <a:latin typeface="Helvetica" panose="020B0604020202020204" pitchFamily="34" charset="0"/>
                          <a:cs typeface="Helvetica" panose="020B0604020202020204" pitchFamily="34" charset="0"/>
                        </a:rPr>
                        <a:t>285.0824</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285.0816</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285.0856</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285.0824</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285.0815</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285.0828</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285.0304</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285.0307</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dirty="0">
                          <a:effectLst/>
                          <a:latin typeface="Helvetica" panose="020B0604020202020204" pitchFamily="34" charset="0"/>
                          <a:cs typeface="Helvetica" panose="020B0604020202020204" pitchFamily="34" charset="0"/>
                        </a:rPr>
                        <a:t>11</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13</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0</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11</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14</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9</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Buchananine</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C</a:t>
                      </a:r>
                      <a:r>
                        <a:rPr lang="en-GB" sz="1000" baseline="-25000">
                          <a:effectLst/>
                          <a:latin typeface="Helvetica" panose="020B0604020202020204" pitchFamily="34" charset="0"/>
                          <a:cs typeface="Helvetica" panose="020B0604020202020204" pitchFamily="34" charset="0"/>
                        </a:rPr>
                        <a:t>12</a:t>
                      </a:r>
                      <a:r>
                        <a:rPr lang="en-GB" sz="1000">
                          <a:effectLst/>
                          <a:latin typeface="Helvetica" panose="020B0604020202020204" pitchFamily="34" charset="0"/>
                          <a:cs typeface="Helvetica" panose="020B0604020202020204" pitchFamily="34" charset="0"/>
                        </a:rPr>
                        <a:t>H</a:t>
                      </a:r>
                      <a:r>
                        <a:rPr lang="en-GB" sz="1000" baseline="-25000">
                          <a:effectLst/>
                          <a:latin typeface="Helvetica" panose="020B0604020202020204" pitchFamily="34" charset="0"/>
                          <a:cs typeface="Helvetica" panose="020B0604020202020204" pitchFamily="34" charset="0"/>
                        </a:rPr>
                        <a:t>15</a:t>
                      </a:r>
                      <a:r>
                        <a:rPr lang="en-GB" sz="1000">
                          <a:effectLst/>
                          <a:latin typeface="Helvetica" panose="020B0604020202020204" pitchFamily="34" charset="0"/>
                          <a:cs typeface="Helvetica" panose="020B0604020202020204" pitchFamily="34" charset="0"/>
                        </a:rPr>
                        <a:t>NO</a:t>
                      </a:r>
                      <a:r>
                        <a:rPr lang="en-GB" sz="1000" baseline="-25000">
                          <a:effectLst/>
                          <a:latin typeface="Helvetica" panose="020B0604020202020204" pitchFamily="34" charset="0"/>
                          <a:cs typeface="Helvetica" panose="020B0604020202020204" pitchFamily="34" charset="0"/>
                        </a:rPr>
                        <a:t>7</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Alkaloid</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Pyridine alkaloid biosynthesis</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bl>
          </a:graphicData>
        </a:graphic>
      </p:graphicFrame>
      <p:sp>
        <p:nvSpPr>
          <p:cNvPr id="5" name="Text Box 2"/>
          <p:cNvSpPr txBox="1">
            <a:spLocks noChangeArrowheads="1"/>
          </p:cNvSpPr>
          <p:nvPr/>
        </p:nvSpPr>
        <p:spPr bwMode="auto">
          <a:xfrm>
            <a:off x="1144408" y="370938"/>
            <a:ext cx="9806473" cy="586314"/>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en-GB" sz="1000" b="1" dirty="0">
                <a:effectLst/>
                <a:latin typeface="Helvetica" panose="020B0604020202020204" pitchFamily="34" charset="0"/>
                <a:ea typeface="Calibri" panose="020F0502020204030204" pitchFamily="34" charset="0"/>
                <a:cs typeface="Helvetica" panose="020B0604020202020204" pitchFamily="34" charset="0"/>
              </a:rPr>
              <a:t>Table </a:t>
            </a:r>
            <a:r>
              <a:rPr lang="en-GB" sz="1000" b="1" dirty="0" smtClean="0">
                <a:latin typeface="Helvetica" panose="020B0604020202020204" pitchFamily="34" charset="0"/>
                <a:ea typeface="Calibri" panose="020F0502020204030204" pitchFamily="34" charset="0"/>
                <a:cs typeface="Helvetica" panose="020B0604020202020204" pitchFamily="34" charset="0"/>
              </a:rPr>
              <a:t>S4</a:t>
            </a:r>
            <a:r>
              <a:rPr lang="en-GB" sz="1000" b="1" dirty="0" smtClean="0">
                <a:effectLst/>
                <a:latin typeface="Helvetica" panose="020B0604020202020204" pitchFamily="34" charset="0"/>
                <a:ea typeface="Calibri" panose="020F0502020204030204" pitchFamily="34" charset="0"/>
                <a:cs typeface="Helvetica" panose="020B0604020202020204" pitchFamily="34" charset="0"/>
              </a:rPr>
              <a:t>:</a:t>
            </a:r>
            <a:r>
              <a:rPr lang="en-GB" sz="1000" dirty="0" smtClean="0">
                <a:effectLst/>
                <a:latin typeface="Helvetica" panose="020B0604020202020204" pitchFamily="34" charset="0"/>
                <a:ea typeface="Calibri" panose="020F0502020204030204" pitchFamily="34" charset="0"/>
                <a:cs typeface="Helvetica" panose="020B0604020202020204" pitchFamily="34" charset="0"/>
              </a:rPr>
              <a:t> </a:t>
            </a:r>
            <a:r>
              <a:rPr lang="en-GB" sz="1000" dirty="0">
                <a:effectLst/>
                <a:latin typeface="Helvetica" panose="020B0604020202020204" pitchFamily="34" charset="0"/>
                <a:ea typeface="Calibri" panose="020F0502020204030204" pitchFamily="34" charset="0"/>
                <a:cs typeface="Helvetica" panose="020B0604020202020204" pitchFamily="34" charset="0"/>
              </a:rPr>
              <a:t>Discriminant mass bins and their associated detected and accurate masses.  The putatively identified compounds, their chemical groups, and the associated pathways are displayed.  An error in parts per million is included to show the putative compounds’ variation from the detected mass </a:t>
            </a:r>
            <a:r>
              <a:rPr lang="en-GB" sz="1000" dirty="0" smtClean="0">
                <a:effectLst/>
                <a:latin typeface="Helvetica" panose="020B0604020202020204" pitchFamily="34" charset="0"/>
                <a:ea typeface="Calibri" panose="020F0502020204030204" pitchFamily="34" charset="0"/>
                <a:cs typeface="Helvetica" panose="020B0604020202020204" pitchFamily="34" charset="0"/>
              </a:rPr>
              <a:t>(Data from MALDI-ToF analysis, </a:t>
            </a:r>
            <a:r>
              <a:rPr lang="en-GB" sz="1000" dirty="0" smtClean="0">
                <a:effectLst/>
                <a:latin typeface="Helvetica" panose="020B0604020202020204" pitchFamily="34" charset="0"/>
                <a:ea typeface="Calibri" panose="020F0502020204030204" pitchFamily="34" charset="0"/>
                <a:cs typeface="Helvetica" panose="020B0604020202020204" pitchFamily="34" charset="0"/>
              </a:rPr>
              <a:t>polar phase analysed </a:t>
            </a:r>
            <a:r>
              <a:rPr lang="en-GB" sz="1000" dirty="0">
                <a:effectLst/>
                <a:latin typeface="Helvetica" panose="020B0604020202020204" pitchFamily="34" charset="0"/>
                <a:ea typeface="Calibri" panose="020F0502020204030204" pitchFamily="34" charset="0"/>
                <a:cs typeface="Helvetica" panose="020B0604020202020204" pitchFamily="34" charset="0"/>
              </a:rPr>
              <a:t>in negative ESI mode).</a:t>
            </a:r>
          </a:p>
        </p:txBody>
      </p:sp>
    </p:spTree>
    <p:extLst>
      <p:ext uri="{BB962C8B-B14F-4D97-AF65-F5344CB8AC3E}">
        <p14:creationId xmlns:p14="http://schemas.microsoft.com/office/powerpoint/2010/main" val="4247770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53842631"/>
              </p:ext>
            </p:extLst>
          </p:nvPr>
        </p:nvGraphicFramePr>
        <p:xfrm>
          <a:off x="1221241" y="1268685"/>
          <a:ext cx="9745573" cy="5218176"/>
        </p:xfrm>
        <a:graphic>
          <a:graphicData uri="http://schemas.openxmlformats.org/drawingml/2006/table">
            <a:tbl>
              <a:tblPr firstRow="1" firstCol="1" bandRow="1">
                <a:tableStyleId>{5940675A-B579-460E-94D1-54222C63F5DA}</a:tableStyleId>
              </a:tblPr>
              <a:tblGrid>
                <a:gridCol w="927184">
                  <a:extLst>
                    <a:ext uri="{9D8B030D-6E8A-4147-A177-3AD203B41FA5}">
                      <a16:colId xmlns="" xmlns:a16="http://schemas.microsoft.com/office/drawing/2014/main" val="20000"/>
                    </a:ext>
                  </a:extLst>
                </a:gridCol>
                <a:gridCol w="959325">
                  <a:extLst>
                    <a:ext uri="{9D8B030D-6E8A-4147-A177-3AD203B41FA5}">
                      <a16:colId xmlns="" xmlns:a16="http://schemas.microsoft.com/office/drawing/2014/main" val="20001"/>
                    </a:ext>
                  </a:extLst>
                </a:gridCol>
                <a:gridCol w="999850">
                  <a:extLst>
                    <a:ext uri="{9D8B030D-6E8A-4147-A177-3AD203B41FA5}">
                      <a16:colId xmlns="" xmlns:a16="http://schemas.microsoft.com/office/drawing/2014/main" val="20002"/>
                    </a:ext>
                  </a:extLst>
                </a:gridCol>
                <a:gridCol w="986576">
                  <a:extLst>
                    <a:ext uri="{9D8B030D-6E8A-4147-A177-3AD203B41FA5}">
                      <a16:colId xmlns="" xmlns:a16="http://schemas.microsoft.com/office/drawing/2014/main" val="20003"/>
                    </a:ext>
                  </a:extLst>
                </a:gridCol>
                <a:gridCol w="885961">
                  <a:extLst>
                    <a:ext uri="{9D8B030D-6E8A-4147-A177-3AD203B41FA5}">
                      <a16:colId xmlns="" xmlns:a16="http://schemas.microsoft.com/office/drawing/2014/main" val="20004"/>
                    </a:ext>
                  </a:extLst>
                </a:gridCol>
                <a:gridCol w="1150771">
                  <a:extLst>
                    <a:ext uri="{9D8B030D-6E8A-4147-A177-3AD203B41FA5}">
                      <a16:colId xmlns="" xmlns:a16="http://schemas.microsoft.com/office/drawing/2014/main" val="20005"/>
                    </a:ext>
                  </a:extLst>
                </a:gridCol>
                <a:gridCol w="1008934">
                  <a:extLst>
                    <a:ext uri="{9D8B030D-6E8A-4147-A177-3AD203B41FA5}">
                      <a16:colId xmlns="" xmlns:a16="http://schemas.microsoft.com/office/drawing/2014/main" val="20006"/>
                    </a:ext>
                  </a:extLst>
                </a:gridCol>
                <a:gridCol w="1496632">
                  <a:extLst>
                    <a:ext uri="{9D8B030D-6E8A-4147-A177-3AD203B41FA5}">
                      <a16:colId xmlns="" xmlns:a16="http://schemas.microsoft.com/office/drawing/2014/main" val="20007"/>
                    </a:ext>
                  </a:extLst>
                </a:gridCol>
                <a:gridCol w="1330340">
                  <a:extLst>
                    <a:ext uri="{9D8B030D-6E8A-4147-A177-3AD203B41FA5}">
                      <a16:colId xmlns="" xmlns:a16="http://schemas.microsoft.com/office/drawing/2014/main" val="20008"/>
                    </a:ext>
                  </a:extLst>
                </a:gridCol>
              </a:tblGrid>
              <a:tr h="1898411">
                <a:tc>
                  <a:txBody>
                    <a:bodyPr/>
                    <a:lstStyle/>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285</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285.0826</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285.0824</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285.0829</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285.0831</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285.0829</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285.0826</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285.0404</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285.0365</a:t>
                      </a:r>
                    </a:p>
                    <a:p>
                      <a:pPr algn="r">
                        <a:lnSpc>
                          <a:spcPct val="107000"/>
                        </a:lnSpc>
                        <a:spcAft>
                          <a:spcPts val="0"/>
                        </a:spcAft>
                      </a:pPr>
                      <a:r>
                        <a:rPr lang="en-GB" sz="1000">
                          <a:effectLst/>
                          <a:latin typeface="Helvetica" panose="020B0604020202020204" pitchFamily="34" charset="0"/>
                          <a:cs typeface="Helvetica" panose="020B0604020202020204" pitchFamily="34" charset="0"/>
                        </a:rPr>
                        <a:t> </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0.000174553</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0.000477461</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0.000201556</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0.000151554</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0.000188331</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0.000108253</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0.001483661</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0.002904845</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286.0905</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286.0903</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286.0908</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286.091</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286.0909</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286.0906</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286.0484</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286.0445</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20</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0</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14</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000" dirty="0">
                          <a:effectLst/>
                          <a:latin typeface="Helvetica" panose="020B0604020202020204" pitchFamily="34" charset="0"/>
                          <a:cs typeface="Helvetica" panose="020B0604020202020204" pitchFamily="34" charset="0"/>
                        </a:rPr>
                        <a:t>Gummiferol</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Carajuron</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(-)-Nissolin</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Kushenin</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Nissicarpin</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Calythropsin</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Luteolin</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Kaempferol</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Cyanidin</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Fistein</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Orobol</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Scutellarein</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C</a:t>
                      </a:r>
                      <a:r>
                        <a:rPr lang="en-GB" sz="1000" baseline="-25000">
                          <a:effectLst/>
                          <a:latin typeface="Helvetica" panose="020B0604020202020204" pitchFamily="34" charset="0"/>
                          <a:cs typeface="Helvetica" panose="020B0604020202020204" pitchFamily="34" charset="0"/>
                        </a:rPr>
                        <a:t>15</a:t>
                      </a:r>
                      <a:r>
                        <a:rPr lang="en-GB" sz="1000">
                          <a:effectLst/>
                          <a:latin typeface="Helvetica" panose="020B0604020202020204" pitchFamily="34" charset="0"/>
                          <a:cs typeface="Helvetica" panose="020B0604020202020204" pitchFamily="34" charset="0"/>
                        </a:rPr>
                        <a:t>H</a:t>
                      </a:r>
                      <a:r>
                        <a:rPr lang="en-GB" sz="1000" baseline="-25000">
                          <a:effectLst/>
                          <a:latin typeface="Helvetica" panose="020B0604020202020204" pitchFamily="34" charset="0"/>
                          <a:cs typeface="Helvetica" panose="020B0604020202020204" pitchFamily="34" charset="0"/>
                        </a:rPr>
                        <a:t>10</a:t>
                      </a:r>
                      <a:r>
                        <a:rPr lang="en-GB" sz="1000">
                          <a:effectLst/>
                          <a:latin typeface="Helvetica" panose="020B0604020202020204" pitchFamily="34" charset="0"/>
                          <a:cs typeface="Helvetica" panose="020B0604020202020204" pitchFamily="34" charset="0"/>
                        </a:rPr>
                        <a:t>O</a:t>
                      </a:r>
                      <a:r>
                        <a:rPr lang="en-GB" sz="1000" baseline="-25000">
                          <a:effectLst/>
                          <a:latin typeface="Helvetica" panose="020B0604020202020204" pitchFamily="34" charset="0"/>
                          <a:cs typeface="Helvetica" panose="020B0604020202020204" pitchFamily="34" charset="0"/>
                        </a:rPr>
                        <a:t>6</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000" dirty="0">
                          <a:effectLst/>
                          <a:latin typeface="Helvetica" panose="020B0604020202020204" pitchFamily="34" charset="0"/>
                          <a:cs typeface="Helvetica" panose="020B0604020202020204" pitchFamily="34" charset="0"/>
                        </a:rPr>
                        <a:t>Flavonoid</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Anthocyanin</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Flavonoid</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Isoflavonoid</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Flavonoid</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Chalcone</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Flavone</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Flavonol</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Anthocyanin</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Flavonol</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Isoflavone</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Flavone</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Flavonoid biosynthesis</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1422069">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286.2</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286.0862</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286.0865</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286.0873</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286.0876</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286.0860</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286.0862</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286.0347</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286.0352</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0.000296595</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0.000427931</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0.000403887</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0.000204252</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0.000477624</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3.53553E-05</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0.000422788</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0.001036445</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287.0942</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287.0945</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287.0953</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287.0956</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287.0940</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287.0942</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287.0427</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287.0432</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24</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20</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19</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25</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24</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Volkenin</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Tetraphyllin B Rutaecarpine</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C</a:t>
                      </a:r>
                      <a:r>
                        <a:rPr lang="en-GB" sz="1000" baseline="-25000" dirty="0">
                          <a:effectLst/>
                          <a:latin typeface="Helvetica" panose="020B0604020202020204" pitchFamily="34" charset="0"/>
                          <a:cs typeface="Helvetica" panose="020B0604020202020204" pitchFamily="34" charset="0"/>
                        </a:rPr>
                        <a:t>12</a:t>
                      </a:r>
                      <a:r>
                        <a:rPr lang="en-GB" sz="1000" dirty="0">
                          <a:effectLst/>
                          <a:latin typeface="Helvetica" panose="020B0604020202020204" pitchFamily="34" charset="0"/>
                          <a:cs typeface="Helvetica" panose="020B0604020202020204" pitchFamily="34" charset="0"/>
                        </a:rPr>
                        <a:t>H</a:t>
                      </a:r>
                      <a:r>
                        <a:rPr lang="en-GB" sz="1000" baseline="-25000" dirty="0">
                          <a:effectLst/>
                          <a:latin typeface="Helvetica" panose="020B0604020202020204" pitchFamily="34" charset="0"/>
                          <a:cs typeface="Helvetica" panose="020B0604020202020204" pitchFamily="34" charset="0"/>
                        </a:rPr>
                        <a:t>17</a:t>
                      </a:r>
                      <a:r>
                        <a:rPr lang="en-GB" sz="1000" dirty="0">
                          <a:effectLst/>
                          <a:latin typeface="Helvetica" panose="020B0604020202020204" pitchFamily="34" charset="0"/>
                          <a:cs typeface="Helvetica" panose="020B0604020202020204" pitchFamily="34" charset="0"/>
                        </a:rPr>
                        <a:t>NO</a:t>
                      </a:r>
                      <a:r>
                        <a:rPr lang="en-GB" sz="1000" baseline="-25000" dirty="0">
                          <a:effectLst/>
                          <a:latin typeface="Helvetica" panose="020B0604020202020204" pitchFamily="34" charset="0"/>
                          <a:cs typeface="Helvetica" panose="020B0604020202020204" pitchFamily="34" charset="0"/>
                        </a:rPr>
                        <a:t>7</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Glucoside</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Glycosyl</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Alkaloid</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Anthocyanin biosynthesis</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Glycogen synthesis</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Tryptophan metabolism</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1739631">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301</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301.0786</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301.0766</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301.0784</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301.0792</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301.0764</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301.0781</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301.0253</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301.0250</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0.000408312</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0.000136931</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0.000127475</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0.000143069</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0.000178098</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0.000303109</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0.000482668</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0.000764853</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302.0866</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302.0846</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302.0864</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302.0872</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302.0844</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302.0861</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302.0333</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302.0330</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22</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14</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22</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24</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15</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2</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33</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34</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Haematoxylin</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Hesperetin</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Homoeriodictyol</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Quercetin</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Morin</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Delphinidin</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Isoetin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Herbacetin</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C</a:t>
                      </a:r>
                      <a:r>
                        <a:rPr lang="en-GB" sz="1000" baseline="-25000" dirty="0">
                          <a:effectLst/>
                          <a:latin typeface="Helvetica" panose="020B0604020202020204" pitchFamily="34" charset="0"/>
                          <a:cs typeface="Helvetica" panose="020B0604020202020204" pitchFamily="34" charset="0"/>
                        </a:rPr>
                        <a:t>16</a:t>
                      </a:r>
                      <a:r>
                        <a:rPr lang="en-GB" sz="1000" dirty="0">
                          <a:effectLst/>
                          <a:latin typeface="Helvetica" panose="020B0604020202020204" pitchFamily="34" charset="0"/>
                          <a:cs typeface="Helvetica" panose="020B0604020202020204" pitchFamily="34" charset="0"/>
                        </a:rPr>
                        <a:t>H</a:t>
                      </a:r>
                      <a:r>
                        <a:rPr lang="en-GB" sz="1000" baseline="-25000" dirty="0">
                          <a:effectLst/>
                          <a:latin typeface="Helvetica" panose="020B0604020202020204" pitchFamily="34" charset="0"/>
                          <a:cs typeface="Helvetica" panose="020B0604020202020204" pitchFamily="34" charset="0"/>
                        </a:rPr>
                        <a:t>14</a:t>
                      </a:r>
                      <a:r>
                        <a:rPr lang="en-GB" sz="1000" dirty="0">
                          <a:effectLst/>
                          <a:latin typeface="Helvetica" panose="020B0604020202020204" pitchFamily="34" charset="0"/>
                          <a:cs typeface="Helvetica" panose="020B0604020202020204" pitchFamily="34" charset="0"/>
                        </a:rPr>
                        <a:t>O</a:t>
                      </a:r>
                      <a:r>
                        <a:rPr lang="en-GB" sz="1000" baseline="-25000" dirty="0">
                          <a:effectLst/>
                          <a:latin typeface="Helvetica" panose="020B0604020202020204" pitchFamily="34" charset="0"/>
                          <a:cs typeface="Helvetica" panose="020B0604020202020204" pitchFamily="34" charset="0"/>
                        </a:rPr>
                        <a:t>6</a:t>
                      </a:r>
                      <a:endParaRPr lang="en-GB" sz="1000" dirty="0">
                        <a:effectLst/>
                        <a:latin typeface="Helvetica" panose="020B0604020202020204" pitchFamily="34" charset="0"/>
                        <a:cs typeface="Helvetica" panose="020B0604020202020204" pitchFamily="34" charset="0"/>
                      </a:endParaRP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C</a:t>
                      </a:r>
                      <a:r>
                        <a:rPr lang="en-GB" sz="1000" baseline="-25000" dirty="0">
                          <a:effectLst/>
                          <a:latin typeface="Helvetica" panose="020B0604020202020204" pitchFamily="34" charset="0"/>
                          <a:cs typeface="Helvetica" panose="020B0604020202020204" pitchFamily="34" charset="0"/>
                        </a:rPr>
                        <a:t>15</a:t>
                      </a:r>
                      <a:r>
                        <a:rPr lang="en-GB" sz="1000" dirty="0">
                          <a:effectLst/>
                          <a:latin typeface="Helvetica" panose="020B0604020202020204" pitchFamily="34" charset="0"/>
                          <a:cs typeface="Helvetica" panose="020B0604020202020204" pitchFamily="34" charset="0"/>
                        </a:rPr>
                        <a:t>H</a:t>
                      </a:r>
                      <a:r>
                        <a:rPr lang="en-GB" sz="1000" baseline="-25000" dirty="0">
                          <a:effectLst/>
                          <a:latin typeface="Helvetica" panose="020B0604020202020204" pitchFamily="34" charset="0"/>
                          <a:cs typeface="Helvetica" panose="020B0604020202020204" pitchFamily="34" charset="0"/>
                        </a:rPr>
                        <a:t>10</a:t>
                      </a:r>
                      <a:r>
                        <a:rPr lang="en-GB" sz="1000" dirty="0">
                          <a:effectLst/>
                          <a:latin typeface="Helvetica" panose="020B0604020202020204" pitchFamily="34" charset="0"/>
                          <a:cs typeface="Helvetica" panose="020B0604020202020204" pitchFamily="34" charset="0"/>
                        </a:rPr>
                        <a:t>O</a:t>
                      </a:r>
                      <a:r>
                        <a:rPr lang="en-GB" sz="1000" baseline="-25000" dirty="0">
                          <a:effectLst/>
                          <a:latin typeface="Helvetica" panose="020B0604020202020204" pitchFamily="34" charset="0"/>
                          <a:cs typeface="Helvetica" panose="020B0604020202020204" pitchFamily="34" charset="0"/>
                        </a:rPr>
                        <a:t>7</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Phenol</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Flavonone</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Flavonone</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Flavonol</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Flavonol</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Anthocyanin</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Flavone</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Flavonol</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Flavonoid biosynthesis</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sp>
        <p:nvSpPr>
          <p:cNvPr id="5" name="TextBox 4"/>
          <p:cNvSpPr txBox="1"/>
          <p:nvPr/>
        </p:nvSpPr>
        <p:spPr>
          <a:xfrm>
            <a:off x="1123722" y="862289"/>
            <a:ext cx="4805266" cy="246221"/>
          </a:xfrm>
          <a:prstGeom prst="rect">
            <a:avLst/>
          </a:prstGeom>
          <a:noFill/>
        </p:spPr>
        <p:txBody>
          <a:bodyPr wrap="square" rtlCol="0">
            <a:spAutoFit/>
          </a:bodyPr>
          <a:lstStyle/>
          <a:p>
            <a:r>
              <a:rPr lang="en-GB" sz="1000" b="1" dirty="0" smtClean="0">
                <a:latin typeface="Helvetica" panose="020B0604020202020204" pitchFamily="34" charset="0"/>
                <a:cs typeface="Helvetica" panose="020B0604020202020204" pitchFamily="34" charset="0"/>
              </a:rPr>
              <a:t>Table S4. </a:t>
            </a:r>
            <a:r>
              <a:rPr lang="en-GB" sz="1000" dirty="0" smtClean="0">
                <a:latin typeface="Helvetica" panose="020B0604020202020204" pitchFamily="34" charset="0"/>
                <a:cs typeface="Helvetica" panose="020B0604020202020204" pitchFamily="34" charset="0"/>
              </a:rPr>
              <a:t>Continued</a:t>
            </a:r>
            <a:endParaRPr lang="en-GB" sz="10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096910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43445700"/>
              </p:ext>
            </p:extLst>
          </p:nvPr>
        </p:nvGraphicFramePr>
        <p:xfrm>
          <a:off x="1020955" y="1251431"/>
          <a:ext cx="9698990" cy="5073957"/>
        </p:xfrm>
        <a:graphic>
          <a:graphicData uri="http://schemas.openxmlformats.org/drawingml/2006/table">
            <a:tbl>
              <a:tblPr firstRow="1" firstCol="1" bandRow="1">
                <a:tableStyleId>{2D5ABB26-0587-4C30-8999-92F81FD0307C}</a:tableStyleId>
              </a:tblPr>
              <a:tblGrid>
                <a:gridCol w="909506">
                  <a:extLst>
                    <a:ext uri="{9D8B030D-6E8A-4147-A177-3AD203B41FA5}">
                      <a16:colId xmlns="" xmlns:a16="http://schemas.microsoft.com/office/drawing/2014/main" val="20000"/>
                    </a:ext>
                  </a:extLst>
                </a:gridCol>
                <a:gridCol w="960075">
                  <a:extLst>
                    <a:ext uri="{9D8B030D-6E8A-4147-A177-3AD203B41FA5}">
                      <a16:colId xmlns="" xmlns:a16="http://schemas.microsoft.com/office/drawing/2014/main" val="20001"/>
                    </a:ext>
                  </a:extLst>
                </a:gridCol>
                <a:gridCol w="1012808">
                  <a:extLst>
                    <a:ext uri="{9D8B030D-6E8A-4147-A177-3AD203B41FA5}">
                      <a16:colId xmlns="" xmlns:a16="http://schemas.microsoft.com/office/drawing/2014/main" val="20002"/>
                    </a:ext>
                  </a:extLst>
                </a:gridCol>
                <a:gridCol w="990415">
                  <a:extLst>
                    <a:ext uri="{9D8B030D-6E8A-4147-A177-3AD203B41FA5}">
                      <a16:colId xmlns="" xmlns:a16="http://schemas.microsoft.com/office/drawing/2014/main" val="20003"/>
                    </a:ext>
                  </a:extLst>
                </a:gridCol>
                <a:gridCol w="865440">
                  <a:extLst>
                    <a:ext uri="{9D8B030D-6E8A-4147-A177-3AD203B41FA5}">
                      <a16:colId xmlns="" xmlns:a16="http://schemas.microsoft.com/office/drawing/2014/main" val="20004"/>
                    </a:ext>
                  </a:extLst>
                </a:gridCol>
                <a:gridCol w="1160181">
                  <a:extLst>
                    <a:ext uri="{9D8B030D-6E8A-4147-A177-3AD203B41FA5}">
                      <a16:colId xmlns="" xmlns:a16="http://schemas.microsoft.com/office/drawing/2014/main" val="20005"/>
                    </a:ext>
                  </a:extLst>
                </a:gridCol>
                <a:gridCol w="999084">
                  <a:extLst>
                    <a:ext uri="{9D8B030D-6E8A-4147-A177-3AD203B41FA5}">
                      <a16:colId xmlns="" xmlns:a16="http://schemas.microsoft.com/office/drawing/2014/main" val="20006"/>
                    </a:ext>
                  </a:extLst>
                </a:gridCol>
                <a:gridCol w="1025090">
                  <a:extLst>
                    <a:ext uri="{9D8B030D-6E8A-4147-A177-3AD203B41FA5}">
                      <a16:colId xmlns="" xmlns:a16="http://schemas.microsoft.com/office/drawing/2014/main" val="20007"/>
                    </a:ext>
                  </a:extLst>
                </a:gridCol>
                <a:gridCol w="1776391">
                  <a:extLst>
                    <a:ext uri="{9D8B030D-6E8A-4147-A177-3AD203B41FA5}">
                      <a16:colId xmlns="" xmlns:a16="http://schemas.microsoft.com/office/drawing/2014/main" val="20008"/>
                    </a:ext>
                  </a:extLst>
                </a:gridCol>
              </a:tblGrid>
              <a:tr h="1398384">
                <a:tc>
                  <a:txBody>
                    <a:bodyPr/>
                    <a:lstStyle/>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307</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307.1258</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307.1259</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307.1267</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307.1268</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307.1268</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307.1261</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307.0724</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307.0721</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0.000408312</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0.000136931</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0.000127475</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0.000143069</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0.000178098</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0.000303109</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0.000482668</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0.000764853</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dirty="0">
                          <a:effectLst/>
                          <a:latin typeface="Helvetica" panose="020B0604020202020204" pitchFamily="34" charset="0"/>
                          <a:cs typeface="Helvetica" panose="020B0604020202020204" pitchFamily="34" charset="0"/>
                        </a:rPr>
                        <a:t>308.1338</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308.1339</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308.1347</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308.1347</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308.1347</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308.1342</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308.0804</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308.0801</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32</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Glutathione</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Allamandin</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C</a:t>
                      </a:r>
                      <a:r>
                        <a:rPr lang="en-GB" sz="1000" baseline="-25000">
                          <a:effectLst/>
                          <a:latin typeface="Helvetica" panose="020B0604020202020204" pitchFamily="34" charset="0"/>
                          <a:cs typeface="Helvetica" panose="020B0604020202020204" pitchFamily="34" charset="0"/>
                        </a:rPr>
                        <a:t>10</a:t>
                      </a:r>
                      <a:r>
                        <a:rPr lang="en-GB" sz="1000">
                          <a:effectLst/>
                          <a:latin typeface="Helvetica" panose="020B0604020202020204" pitchFamily="34" charset="0"/>
                          <a:cs typeface="Helvetica" panose="020B0604020202020204" pitchFamily="34" charset="0"/>
                        </a:rPr>
                        <a:t>H</a:t>
                      </a:r>
                      <a:r>
                        <a:rPr lang="en-GB" sz="1000" baseline="-25000">
                          <a:effectLst/>
                          <a:latin typeface="Helvetica" panose="020B0604020202020204" pitchFamily="34" charset="0"/>
                          <a:cs typeface="Helvetica" panose="020B0604020202020204" pitchFamily="34" charset="0"/>
                        </a:rPr>
                        <a:t>16</a:t>
                      </a:r>
                      <a:r>
                        <a:rPr lang="en-GB" sz="1000">
                          <a:effectLst/>
                          <a:latin typeface="Helvetica" panose="020B0604020202020204" pitchFamily="34" charset="0"/>
                          <a:cs typeface="Helvetica" panose="020B0604020202020204" pitchFamily="34" charset="0"/>
                        </a:rPr>
                        <a:t>N</a:t>
                      </a:r>
                      <a:r>
                        <a:rPr lang="en-GB" sz="1000" baseline="-25000">
                          <a:effectLst/>
                          <a:latin typeface="Helvetica" panose="020B0604020202020204" pitchFamily="34" charset="0"/>
                          <a:cs typeface="Helvetica" panose="020B0604020202020204" pitchFamily="34" charset="0"/>
                        </a:rPr>
                        <a:t>3</a:t>
                      </a:r>
                      <a:r>
                        <a:rPr lang="en-GB" sz="1000">
                          <a:effectLst/>
                          <a:latin typeface="Helvetica" panose="020B0604020202020204" pitchFamily="34" charset="0"/>
                          <a:cs typeface="Helvetica" panose="020B0604020202020204" pitchFamily="34" charset="0"/>
                        </a:rPr>
                        <a:t>O</a:t>
                      </a:r>
                      <a:r>
                        <a:rPr lang="en-GB" sz="1000" baseline="-25000">
                          <a:effectLst/>
                          <a:latin typeface="Helvetica" panose="020B0604020202020204" pitchFamily="34" charset="0"/>
                          <a:cs typeface="Helvetica" panose="020B0604020202020204" pitchFamily="34" charset="0"/>
                        </a:rPr>
                        <a:t>6</a:t>
                      </a:r>
                      <a:r>
                        <a:rPr lang="en-GB" sz="1000">
                          <a:effectLst/>
                          <a:latin typeface="Helvetica" panose="020B0604020202020204" pitchFamily="34" charset="0"/>
                          <a:cs typeface="Helvetica" panose="020B0604020202020204" pitchFamily="34" charset="0"/>
                        </a:rPr>
                        <a:t>S</a:t>
                      </a:r>
                      <a:r>
                        <a:rPr lang="en-GB" sz="1000" baseline="-25000">
                          <a:effectLst/>
                          <a:latin typeface="Helvetica" panose="020B0604020202020204" pitchFamily="34" charset="0"/>
                          <a:cs typeface="Helvetica" panose="020B0604020202020204" pitchFamily="34" charset="0"/>
                        </a:rPr>
                        <a:t>1</a:t>
                      </a:r>
                      <a:endParaRPr lang="en-GB" sz="1000">
                        <a:effectLst/>
                        <a:latin typeface="Helvetica" panose="020B0604020202020204" pitchFamily="34" charset="0"/>
                        <a:cs typeface="Helvetica" panose="020B0604020202020204" pitchFamily="34" charset="0"/>
                      </a:endParaRPr>
                    </a:p>
                    <a:p>
                      <a:pPr algn="ctr">
                        <a:lnSpc>
                          <a:spcPct val="107000"/>
                        </a:lnSpc>
                        <a:spcAft>
                          <a:spcPts val="0"/>
                        </a:spcAft>
                      </a:pPr>
                      <a:r>
                        <a:rPr lang="en-GB" sz="1000">
                          <a:effectLst/>
                          <a:latin typeface="Helvetica" panose="020B0604020202020204" pitchFamily="34" charset="0"/>
                          <a:cs typeface="Helvetica" panose="020B0604020202020204" pitchFamily="34" charset="0"/>
                        </a:rPr>
                        <a:t>C</a:t>
                      </a:r>
                      <a:r>
                        <a:rPr lang="en-GB" sz="1000" baseline="-25000">
                          <a:effectLst/>
                          <a:latin typeface="Helvetica" panose="020B0604020202020204" pitchFamily="34" charset="0"/>
                          <a:cs typeface="Helvetica" panose="020B0604020202020204" pitchFamily="34" charset="0"/>
                        </a:rPr>
                        <a:t>15</a:t>
                      </a:r>
                      <a:r>
                        <a:rPr lang="en-GB" sz="1000">
                          <a:effectLst/>
                          <a:latin typeface="Helvetica" panose="020B0604020202020204" pitchFamily="34" charset="0"/>
                          <a:cs typeface="Helvetica" panose="020B0604020202020204" pitchFamily="34" charset="0"/>
                        </a:rPr>
                        <a:t>H</a:t>
                      </a:r>
                      <a:r>
                        <a:rPr lang="en-GB" sz="1000" baseline="-25000">
                          <a:effectLst/>
                          <a:latin typeface="Helvetica" panose="020B0604020202020204" pitchFamily="34" charset="0"/>
                          <a:cs typeface="Helvetica" panose="020B0604020202020204" pitchFamily="34" charset="0"/>
                        </a:rPr>
                        <a:t>16</a:t>
                      </a:r>
                      <a:r>
                        <a:rPr lang="en-GB" sz="1000">
                          <a:effectLst/>
                          <a:latin typeface="Helvetica" panose="020B0604020202020204" pitchFamily="34" charset="0"/>
                          <a:cs typeface="Helvetica" panose="020B0604020202020204" pitchFamily="34" charset="0"/>
                        </a:rPr>
                        <a:t>O</a:t>
                      </a:r>
                      <a:r>
                        <a:rPr lang="en-GB" sz="1000" baseline="-25000">
                          <a:effectLst/>
                          <a:latin typeface="Helvetica" panose="020B0604020202020204" pitchFamily="34" charset="0"/>
                          <a:cs typeface="Helvetica" panose="020B0604020202020204" pitchFamily="34" charset="0"/>
                        </a:rPr>
                        <a:t>7</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Thiol</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Terpenoid</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Glutathione biosynthesis</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Terpenoid biosynthesis</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1398384">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315</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315.0129</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315.0126</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314.9351</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314.9869</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314.9351</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314.9087</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315.0544</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314.9989</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0.000225</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0</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0.022553641</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0.043206756</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0.022618093</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7.5E-05</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0.003970103</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0.036619539</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316.0209</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316.0209</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315.9431</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315.9431</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315.9431</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315.9166</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316.0624</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316.0068</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2</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Lettowianthine</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C</a:t>
                      </a:r>
                      <a:r>
                        <a:rPr lang="en-GB" sz="1000" baseline="-25000" dirty="0">
                          <a:effectLst/>
                          <a:latin typeface="Helvetica" panose="020B0604020202020204" pitchFamily="34" charset="0"/>
                          <a:cs typeface="Helvetica" panose="020B0604020202020204" pitchFamily="34" charset="0"/>
                        </a:rPr>
                        <a:t>19</a:t>
                      </a:r>
                      <a:r>
                        <a:rPr lang="en-GB" sz="1000" dirty="0">
                          <a:effectLst/>
                          <a:latin typeface="Helvetica" panose="020B0604020202020204" pitchFamily="34" charset="0"/>
                          <a:cs typeface="Helvetica" panose="020B0604020202020204" pitchFamily="34" charset="0"/>
                        </a:rPr>
                        <a:t>H</a:t>
                      </a:r>
                      <a:r>
                        <a:rPr lang="en-GB" sz="1000" baseline="-25000" dirty="0">
                          <a:effectLst/>
                          <a:latin typeface="Helvetica" panose="020B0604020202020204" pitchFamily="34" charset="0"/>
                          <a:cs typeface="Helvetica" panose="020B0604020202020204" pitchFamily="34" charset="0"/>
                        </a:rPr>
                        <a:t>11</a:t>
                      </a:r>
                      <a:r>
                        <a:rPr lang="en-GB" sz="1000" dirty="0">
                          <a:effectLst/>
                          <a:latin typeface="Helvetica" panose="020B0604020202020204" pitchFamily="34" charset="0"/>
                          <a:cs typeface="Helvetica" panose="020B0604020202020204" pitchFamily="34" charset="0"/>
                        </a:rPr>
                        <a:t>NO</a:t>
                      </a:r>
                      <a:r>
                        <a:rPr lang="en-GB" sz="1000" baseline="-25000" dirty="0">
                          <a:effectLst/>
                          <a:latin typeface="Helvetica" panose="020B0604020202020204" pitchFamily="34" charset="0"/>
                          <a:cs typeface="Helvetica" panose="020B0604020202020204" pitchFamily="34" charset="0"/>
                        </a:rPr>
                        <a:t>4</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Alkaloid</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Alkaloid biosynthesis</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2277189">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341</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341.1546</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341.1558</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341.1557</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341.1556</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341.1586</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341.1539</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341.0968</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341.0976</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0.000207289</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0.000583631</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0.000219018</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0.000143614</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0.002112019</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0.001644118</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0.000429207</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0.001096586</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342.1626</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342.16375</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342.1637</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342.1635</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342.1665</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342.1618</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342.1047</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342.1056</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11</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26</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18</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35</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28</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16</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33</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smtClean="0">
                          <a:effectLst/>
                          <a:latin typeface="Helvetica" panose="020B0604020202020204" pitchFamily="34" charset="0"/>
                          <a:cs typeface="Helvetica" panose="020B0604020202020204" pitchFamily="34" charset="0"/>
                        </a:rPr>
                        <a:t>(±)-Pavine</a:t>
                      </a:r>
                      <a:endParaRPr lang="en-GB" sz="1000" dirty="0">
                        <a:effectLst/>
                        <a:latin typeface="Helvetica" panose="020B0604020202020204" pitchFamily="34" charset="0"/>
                        <a:cs typeface="Helvetica" panose="020B0604020202020204" pitchFamily="34" charset="0"/>
                      </a:endParaRP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Magnoflorine</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Glucocaffeic acid</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Dulxanthone A</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Maltose</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C</a:t>
                      </a:r>
                      <a:r>
                        <a:rPr lang="en-GB" sz="1000" baseline="-25000">
                          <a:effectLst/>
                          <a:latin typeface="Helvetica" panose="020B0604020202020204" pitchFamily="34" charset="0"/>
                          <a:cs typeface="Helvetica" panose="020B0604020202020204" pitchFamily="34" charset="0"/>
                        </a:rPr>
                        <a:t>20</a:t>
                      </a:r>
                      <a:r>
                        <a:rPr lang="en-GB" sz="1000">
                          <a:effectLst/>
                          <a:latin typeface="Helvetica" panose="020B0604020202020204" pitchFamily="34" charset="0"/>
                          <a:cs typeface="Helvetica" panose="020B0604020202020204" pitchFamily="34" charset="0"/>
                        </a:rPr>
                        <a:t>H</a:t>
                      </a:r>
                      <a:r>
                        <a:rPr lang="en-GB" sz="1000" baseline="-25000">
                          <a:effectLst/>
                          <a:latin typeface="Helvetica" panose="020B0604020202020204" pitchFamily="34" charset="0"/>
                          <a:cs typeface="Helvetica" panose="020B0604020202020204" pitchFamily="34" charset="0"/>
                        </a:rPr>
                        <a:t>24</a:t>
                      </a:r>
                      <a:r>
                        <a:rPr lang="en-GB" sz="1000">
                          <a:effectLst/>
                          <a:latin typeface="Helvetica" panose="020B0604020202020204" pitchFamily="34" charset="0"/>
                          <a:cs typeface="Helvetica" panose="020B0604020202020204" pitchFamily="34" charset="0"/>
                        </a:rPr>
                        <a:t>N</a:t>
                      </a:r>
                      <a:r>
                        <a:rPr lang="en-GB" sz="1000" baseline="-25000">
                          <a:effectLst/>
                          <a:latin typeface="Helvetica" panose="020B0604020202020204" pitchFamily="34" charset="0"/>
                          <a:cs typeface="Helvetica" panose="020B0604020202020204" pitchFamily="34" charset="0"/>
                        </a:rPr>
                        <a:t>1</a:t>
                      </a:r>
                      <a:r>
                        <a:rPr lang="en-GB" sz="1000">
                          <a:effectLst/>
                          <a:latin typeface="Helvetica" panose="020B0604020202020204" pitchFamily="34" charset="0"/>
                          <a:cs typeface="Helvetica" panose="020B0604020202020204" pitchFamily="34" charset="0"/>
                        </a:rPr>
                        <a:t>O</a:t>
                      </a:r>
                      <a:r>
                        <a:rPr lang="en-GB" sz="1000" baseline="-25000">
                          <a:effectLst/>
                          <a:latin typeface="Helvetica" panose="020B0604020202020204" pitchFamily="34" charset="0"/>
                          <a:cs typeface="Helvetica" panose="020B0604020202020204" pitchFamily="34" charset="0"/>
                        </a:rPr>
                        <a:t>4</a:t>
                      </a:r>
                      <a:endParaRPr lang="en-GB" sz="1000">
                        <a:effectLst/>
                        <a:latin typeface="Helvetica" panose="020B0604020202020204" pitchFamily="34" charset="0"/>
                        <a:cs typeface="Helvetica" panose="020B0604020202020204" pitchFamily="34" charset="0"/>
                      </a:endParaRPr>
                    </a:p>
                    <a:p>
                      <a:pPr algn="ctr">
                        <a:lnSpc>
                          <a:spcPct val="107000"/>
                        </a:lnSpc>
                        <a:spcAft>
                          <a:spcPts val="0"/>
                        </a:spcAft>
                      </a:pPr>
                      <a:r>
                        <a:rPr lang="en-GB" sz="1000" baseline="-25000">
                          <a:effectLst/>
                          <a:latin typeface="Helvetica" panose="020B0604020202020204" pitchFamily="34" charset="0"/>
                          <a:cs typeface="Helvetica" panose="020B0604020202020204" pitchFamily="34" charset="0"/>
                        </a:rPr>
                        <a:t> </a:t>
                      </a:r>
                      <a:endParaRPr lang="en-GB" sz="1000">
                        <a:effectLst/>
                        <a:latin typeface="Helvetica" panose="020B0604020202020204" pitchFamily="34" charset="0"/>
                        <a:cs typeface="Helvetica" panose="020B0604020202020204" pitchFamily="34" charset="0"/>
                      </a:endParaRPr>
                    </a:p>
                    <a:p>
                      <a:pPr algn="ctr">
                        <a:lnSpc>
                          <a:spcPct val="107000"/>
                        </a:lnSpc>
                        <a:spcAft>
                          <a:spcPts val="0"/>
                        </a:spcAft>
                      </a:pPr>
                      <a:r>
                        <a:rPr lang="en-GB" sz="1000" baseline="-25000">
                          <a:effectLst/>
                          <a:latin typeface="Helvetica" panose="020B0604020202020204" pitchFamily="34" charset="0"/>
                          <a:cs typeface="Helvetica" panose="020B0604020202020204" pitchFamily="34" charset="0"/>
                        </a:rPr>
                        <a:t> </a:t>
                      </a:r>
                      <a:endParaRPr lang="en-GB" sz="1000">
                        <a:effectLst/>
                        <a:latin typeface="Helvetica" panose="020B0604020202020204" pitchFamily="34" charset="0"/>
                        <a:cs typeface="Helvetica" panose="020B0604020202020204" pitchFamily="34" charset="0"/>
                      </a:endParaRPr>
                    </a:p>
                    <a:p>
                      <a:pPr algn="ctr">
                        <a:lnSpc>
                          <a:spcPct val="107000"/>
                        </a:lnSpc>
                        <a:spcAft>
                          <a:spcPts val="0"/>
                        </a:spcAft>
                      </a:pPr>
                      <a:r>
                        <a:rPr lang="en-GB" sz="1000" baseline="-25000">
                          <a:effectLst/>
                          <a:latin typeface="Helvetica" panose="020B0604020202020204" pitchFamily="34" charset="0"/>
                          <a:cs typeface="Helvetica" panose="020B0604020202020204" pitchFamily="34" charset="0"/>
                        </a:rPr>
                        <a:t> </a:t>
                      </a:r>
                      <a:endParaRPr lang="en-GB" sz="1000">
                        <a:effectLst/>
                        <a:latin typeface="Helvetica" panose="020B0604020202020204" pitchFamily="34" charset="0"/>
                        <a:cs typeface="Helvetica" panose="020B0604020202020204" pitchFamily="34" charset="0"/>
                      </a:endParaRPr>
                    </a:p>
                    <a:p>
                      <a:pPr algn="ctr">
                        <a:lnSpc>
                          <a:spcPct val="107000"/>
                        </a:lnSpc>
                        <a:spcAft>
                          <a:spcPts val="0"/>
                        </a:spcAft>
                      </a:pPr>
                      <a:r>
                        <a:rPr lang="en-GB" sz="1000" baseline="-25000">
                          <a:effectLst/>
                          <a:latin typeface="Helvetica" panose="020B0604020202020204" pitchFamily="34" charset="0"/>
                          <a:cs typeface="Helvetica" panose="020B0604020202020204" pitchFamily="34" charset="0"/>
                        </a:rPr>
                        <a:t> </a:t>
                      </a:r>
                      <a:endParaRPr lang="en-GB" sz="1000">
                        <a:effectLst/>
                        <a:latin typeface="Helvetica" panose="020B0604020202020204" pitchFamily="34" charset="0"/>
                        <a:cs typeface="Helvetica" panose="020B0604020202020204" pitchFamily="34" charset="0"/>
                      </a:endParaRPr>
                    </a:p>
                    <a:p>
                      <a:pPr algn="ctr">
                        <a:lnSpc>
                          <a:spcPct val="107000"/>
                        </a:lnSpc>
                        <a:spcAft>
                          <a:spcPts val="0"/>
                        </a:spcAft>
                      </a:pPr>
                      <a:r>
                        <a:rPr lang="en-GB" sz="1000" baseline="-25000">
                          <a:effectLst/>
                          <a:latin typeface="Helvetica" panose="020B0604020202020204" pitchFamily="34" charset="0"/>
                          <a:cs typeface="Helvetica" panose="020B0604020202020204" pitchFamily="34" charset="0"/>
                        </a:rPr>
                        <a:t> </a:t>
                      </a:r>
                      <a:endParaRPr lang="en-GB" sz="1000">
                        <a:effectLst/>
                        <a:latin typeface="Helvetica" panose="020B0604020202020204" pitchFamily="34" charset="0"/>
                        <a:cs typeface="Helvetica" panose="020B0604020202020204" pitchFamily="34" charset="0"/>
                      </a:endParaRPr>
                    </a:p>
                    <a:p>
                      <a:pPr algn="ctr">
                        <a:lnSpc>
                          <a:spcPct val="107000"/>
                        </a:lnSpc>
                        <a:spcAft>
                          <a:spcPts val="0"/>
                        </a:spcAft>
                      </a:pPr>
                      <a:r>
                        <a:rPr lang="en-GB" sz="1000">
                          <a:effectLst/>
                          <a:latin typeface="Helvetica" panose="020B0604020202020204" pitchFamily="34" charset="0"/>
                          <a:cs typeface="Helvetica" panose="020B0604020202020204" pitchFamily="34" charset="0"/>
                        </a:rPr>
                        <a:t>C</a:t>
                      </a:r>
                      <a:r>
                        <a:rPr lang="en-GB" sz="1000" baseline="-25000">
                          <a:effectLst/>
                          <a:latin typeface="Helvetica" panose="020B0604020202020204" pitchFamily="34" charset="0"/>
                          <a:cs typeface="Helvetica" panose="020B0604020202020204" pitchFamily="34" charset="0"/>
                        </a:rPr>
                        <a:t>15</a:t>
                      </a:r>
                      <a:r>
                        <a:rPr lang="en-GB" sz="1000">
                          <a:effectLst/>
                          <a:latin typeface="Helvetica" panose="020B0604020202020204" pitchFamily="34" charset="0"/>
                          <a:cs typeface="Helvetica" panose="020B0604020202020204" pitchFamily="34" charset="0"/>
                        </a:rPr>
                        <a:t>H</a:t>
                      </a:r>
                      <a:r>
                        <a:rPr lang="en-GB" sz="1000" baseline="-25000">
                          <a:effectLst/>
                          <a:latin typeface="Helvetica" panose="020B0604020202020204" pitchFamily="34" charset="0"/>
                          <a:cs typeface="Helvetica" panose="020B0604020202020204" pitchFamily="34" charset="0"/>
                        </a:rPr>
                        <a:t>18</a:t>
                      </a:r>
                      <a:r>
                        <a:rPr lang="en-GB" sz="1000">
                          <a:effectLst/>
                          <a:latin typeface="Helvetica" panose="020B0604020202020204" pitchFamily="34" charset="0"/>
                          <a:cs typeface="Helvetica" panose="020B0604020202020204" pitchFamily="34" charset="0"/>
                        </a:rPr>
                        <a:t>O</a:t>
                      </a:r>
                      <a:r>
                        <a:rPr lang="en-GB" sz="1000" baseline="-25000">
                          <a:effectLst/>
                          <a:latin typeface="Helvetica" panose="020B0604020202020204" pitchFamily="34" charset="0"/>
                          <a:cs typeface="Helvetica" panose="020B0604020202020204" pitchFamily="34" charset="0"/>
                        </a:rPr>
                        <a:t>9</a:t>
                      </a:r>
                      <a:endParaRPr lang="en-GB" sz="1000">
                        <a:effectLst/>
                        <a:latin typeface="Helvetica" panose="020B0604020202020204" pitchFamily="34" charset="0"/>
                        <a:cs typeface="Helvetica" panose="020B0604020202020204" pitchFamily="34" charset="0"/>
                      </a:endParaRPr>
                    </a:p>
                    <a:p>
                      <a:pPr algn="ctr">
                        <a:lnSpc>
                          <a:spcPct val="107000"/>
                        </a:lnSpc>
                        <a:spcAft>
                          <a:spcPts val="0"/>
                        </a:spcAft>
                      </a:pPr>
                      <a:r>
                        <a:rPr lang="en-GB" sz="1000">
                          <a:effectLst/>
                          <a:latin typeface="Helvetica" panose="020B0604020202020204" pitchFamily="34" charset="0"/>
                          <a:cs typeface="Helvetica" panose="020B0604020202020204" pitchFamily="34" charset="0"/>
                        </a:rPr>
                        <a:t>C</a:t>
                      </a:r>
                      <a:r>
                        <a:rPr lang="en-GB" sz="1000" baseline="-25000">
                          <a:effectLst/>
                          <a:latin typeface="Helvetica" panose="020B0604020202020204" pitchFamily="34" charset="0"/>
                          <a:cs typeface="Helvetica" panose="020B0604020202020204" pitchFamily="34" charset="0"/>
                        </a:rPr>
                        <a:t>19</a:t>
                      </a:r>
                      <a:r>
                        <a:rPr lang="en-GB" sz="1000">
                          <a:effectLst/>
                          <a:latin typeface="Helvetica" panose="020B0604020202020204" pitchFamily="34" charset="0"/>
                          <a:cs typeface="Helvetica" panose="020B0604020202020204" pitchFamily="34" charset="0"/>
                        </a:rPr>
                        <a:t>H</a:t>
                      </a:r>
                      <a:r>
                        <a:rPr lang="en-GB" sz="1000" baseline="-25000">
                          <a:effectLst/>
                          <a:latin typeface="Helvetica" panose="020B0604020202020204" pitchFamily="34" charset="0"/>
                          <a:cs typeface="Helvetica" panose="020B0604020202020204" pitchFamily="34" charset="0"/>
                        </a:rPr>
                        <a:t>18</a:t>
                      </a:r>
                      <a:r>
                        <a:rPr lang="en-GB" sz="1000">
                          <a:effectLst/>
                          <a:latin typeface="Helvetica" panose="020B0604020202020204" pitchFamily="34" charset="0"/>
                          <a:cs typeface="Helvetica" panose="020B0604020202020204" pitchFamily="34" charset="0"/>
                        </a:rPr>
                        <a:t>O</a:t>
                      </a:r>
                      <a:r>
                        <a:rPr lang="en-GB" sz="1000" baseline="-25000">
                          <a:effectLst/>
                          <a:latin typeface="Helvetica" panose="020B0604020202020204" pitchFamily="34" charset="0"/>
                          <a:cs typeface="Helvetica" panose="020B0604020202020204" pitchFamily="34" charset="0"/>
                        </a:rPr>
                        <a:t>6</a:t>
                      </a:r>
                      <a:endParaRPr lang="en-GB" sz="1000">
                        <a:effectLst/>
                        <a:latin typeface="Helvetica" panose="020B0604020202020204" pitchFamily="34" charset="0"/>
                        <a:cs typeface="Helvetica" panose="020B0604020202020204" pitchFamily="34" charset="0"/>
                      </a:endParaRPr>
                    </a:p>
                    <a:p>
                      <a:pPr algn="ctr">
                        <a:lnSpc>
                          <a:spcPct val="107000"/>
                        </a:lnSpc>
                        <a:spcAft>
                          <a:spcPts val="0"/>
                        </a:spcAft>
                      </a:pPr>
                      <a:r>
                        <a:rPr lang="en-GB" sz="1000">
                          <a:effectLst/>
                          <a:latin typeface="Helvetica" panose="020B0604020202020204" pitchFamily="34" charset="0"/>
                          <a:cs typeface="Helvetica" panose="020B0604020202020204" pitchFamily="34" charset="0"/>
                        </a:rPr>
                        <a:t>C</a:t>
                      </a:r>
                      <a:r>
                        <a:rPr lang="en-GB" sz="1000" baseline="-25000">
                          <a:effectLst/>
                          <a:latin typeface="Helvetica" panose="020B0604020202020204" pitchFamily="34" charset="0"/>
                          <a:cs typeface="Helvetica" panose="020B0604020202020204" pitchFamily="34" charset="0"/>
                        </a:rPr>
                        <a:t>12</a:t>
                      </a:r>
                      <a:r>
                        <a:rPr lang="en-GB" sz="1000">
                          <a:effectLst/>
                          <a:latin typeface="Helvetica" panose="020B0604020202020204" pitchFamily="34" charset="0"/>
                          <a:cs typeface="Helvetica" panose="020B0604020202020204" pitchFamily="34" charset="0"/>
                        </a:rPr>
                        <a:t>H</a:t>
                      </a:r>
                      <a:r>
                        <a:rPr lang="en-GB" sz="1000" baseline="-25000">
                          <a:effectLst/>
                          <a:latin typeface="Helvetica" panose="020B0604020202020204" pitchFamily="34" charset="0"/>
                          <a:cs typeface="Helvetica" panose="020B0604020202020204" pitchFamily="34" charset="0"/>
                        </a:rPr>
                        <a:t>22</a:t>
                      </a:r>
                      <a:r>
                        <a:rPr lang="en-GB" sz="1000">
                          <a:effectLst/>
                          <a:latin typeface="Helvetica" panose="020B0604020202020204" pitchFamily="34" charset="0"/>
                          <a:cs typeface="Helvetica" panose="020B0604020202020204" pitchFamily="34" charset="0"/>
                        </a:rPr>
                        <a:t>O</a:t>
                      </a:r>
                      <a:r>
                        <a:rPr lang="en-GB" sz="1000" baseline="-25000">
                          <a:effectLst/>
                          <a:latin typeface="Helvetica" panose="020B0604020202020204" pitchFamily="34" charset="0"/>
                          <a:cs typeface="Helvetica" panose="020B0604020202020204" pitchFamily="34" charset="0"/>
                        </a:rPr>
                        <a:t>11</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Alkaloid</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Alkaloid</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Glycoside</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Carbonyl</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Carbohydrate</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Isoquinoline alkaloid biosynthesis</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Isoquinoline alkaloid biosynthesis</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Maltose degredation</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bl>
          </a:graphicData>
        </a:graphic>
      </p:graphicFrame>
      <p:sp>
        <p:nvSpPr>
          <p:cNvPr id="5" name="TextBox 4"/>
          <p:cNvSpPr txBox="1"/>
          <p:nvPr/>
        </p:nvSpPr>
        <p:spPr>
          <a:xfrm>
            <a:off x="951943" y="862290"/>
            <a:ext cx="4805266" cy="246221"/>
          </a:xfrm>
          <a:prstGeom prst="rect">
            <a:avLst/>
          </a:prstGeom>
          <a:noFill/>
        </p:spPr>
        <p:txBody>
          <a:bodyPr wrap="square" rtlCol="0">
            <a:spAutoFit/>
          </a:bodyPr>
          <a:lstStyle/>
          <a:p>
            <a:r>
              <a:rPr lang="en-GB" sz="1000" b="1" dirty="0" smtClean="0">
                <a:latin typeface="Helvetica" panose="020B0604020202020204" pitchFamily="34" charset="0"/>
                <a:cs typeface="Helvetica" panose="020B0604020202020204" pitchFamily="34" charset="0"/>
              </a:rPr>
              <a:t>Table S4. </a:t>
            </a:r>
            <a:r>
              <a:rPr lang="en-GB" sz="1000" dirty="0" smtClean="0">
                <a:latin typeface="Helvetica" panose="020B0604020202020204" pitchFamily="34" charset="0"/>
                <a:cs typeface="Helvetica" panose="020B0604020202020204" pitchFamily="34" charset="0"/>
              </a:rPr>
              <a:t>Continued</a:t>
            </a:r>
            <a:endParaRPr lang="en-GB" sz="10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064401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61112635"/>
              </p:ext>
            </p:extLst>
          </p:nvPr>
        </p:nvGraphicFramePr>
        <p:xfrm>
          <a:off x="964734" y="540597"/>
          <a:ext cx="9696556" cy="5904453"/>
        </p:xfrm>
        <a:graphic>
          <a:graphicData uri="http://schemas.openxmlformats.org/drawingml/2006/table">
            <a:tbl>
              <a:tblPr firstRow="1" firstCol="1" bandRow="1">
                <a:tableStyleId>{2D5ABB26-0587-4C30-8999-92F81FD0307C}</a:tableStyleId>
              </a:tblPr>
              <a:tblGrid>
                <a:gridCol w="505446">
                  <a:extLst>
                    <a:ext uri="{9D8B030D-6E8A-4147-A177-3AD203B41FA5}">
                      <a16:colId xmlns="" xmlns:a16="http://schemas.microsoft.com/office/drawing/2014/main" val="20000"/>
                    </a:ext>
                  </a:extLst>
                </a:gridCol>
                <a:gridCol w="1420172">
                  <a:extLst>
                    <a:ext uri="{9D8B030D-6E8A-4147-A177-3AD203B41FA5}">
                      <a16:colId xmlns="" xmlns:a16="http://schemas.microsoft.com/office/drawing/2014/main" val="20001"/>
                    </a:ext>
                  </a:extLst>
                </a:gridCol>
                <a:gridCol w="1123980">
                  <a:extLst>
                    <a:ext uri="{9D8B030D-6E8A-4147-A177-3AD203B41FA5}">
                      <a16:colId xmlns="" xmlns:a16="http://schemas.microsoft.com/office/drawing/2014/main" val="20002"/>
                    </a:ext>
                  </a:extLst>
                </a:gridCol>
                <a:gridCol w="1090901">
                  <a:extLst>
                    <a:ext uri="{9D8B030D-6E8A-4147-A177-3AD203B41FA5}">
                      <a16:colId xmlns="" xmlns:a16="http://schemas.microsoft.com/office/drawing/2014/main" val="20003"/>
                    </a:ext>
                  </a:extLst>
                </a:gridCol>
                <a:gridCol w="240030">
                  <a:extLst>
                    <a:ext uri="{9D8B030D-6E8A-4147-A177-3AD203B41FA5}">
                      <a16:colId xmlns="" xmlns:a16="http://schemas.microsoft.com/office/drawing/2014/main" val="20004"/>
                    </a:ext>
                  </a:extLst>
                </a:gridCol>
                <a:gridCol w="1526338">
                  <a:extLst>
                    <a:ext uri="{9D8B030D-6E8A-4147-A177-3AD203B41FA5}">
                      <a16:colId xmlns="" xmlns:a16="http://schemas.microsoft.com/office/drawing/2014/main" val="20005"/>
                    </a:ext>
                  </a:extLst>
                </a:gridCol>
                <a:gridCol w="763939">
                  <a:extLst>
                    <a:ext uri="{9D8B030D-6E8A-4147-A177-3AD203B41FA5}">
                      <a16:colId xmlns="" xmlns:a16="http://schemas.microsoft.com/office/drawing/2014/main" val="20006"/>
                    </a:ext>
                  </a:extLst>
                </a:gridCol>
                <a:gridCol w="1090132">
                  <a:extLst>
                    <a:ext uri="{9D8B030D-6E8A-4147-A177-3AD203B41FA5}">
                      <a16:colId xmlns="" xmlns:a16="http://schemas.microsoft.com/office/drawing/2014/main" val="20007"/>
                    </a:ext>
                  </a:extLst>
                </a:gridCol>
                <a:gridCol w="1935618">
                  <a:extLst>
                    <a:ext uri="{9D8B030D-6E8A-4147-A177-3AD203B41FA5}">
                      <a16:colId xmlns="" xmlns:a16="http://schemas.microsoft.com/office/drawing/2014/main" val="20008"/>
                    </a:ext>
                  </a:extLst>
                </a:gridCol>
              </a:tblGrid>
              <a:tr h="1827753">
                <a:tc>
                  <a:txBody>
                    <a:bodyPr/>
                    <a:lstStyle/>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365</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57199" marR="57199"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dirty="0">
                          <a:effectLst/>
                          <a:latin typeface="Helvetica" panose="020B0604020202020204" pitchFamily="34" charset="0"/>
                          <a:cs typeface="Helvetica" panose="020B0604020202020204" pitchFamily="34" charset="0"/>
                        </a:rPr>
                        <a:t>365.1033</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365.1031</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365.1039</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365.1038</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365.1035</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365.1034</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365.054</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365.060</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57199" marR="571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dirty="0">
                          <a:effectLst/>
                          <a:latin typeface="Helvetica" panose="020B0604020202020204" pitchFamily="34" charset="0"/>
                          <a:cs typeface="Helvetica" panose="020B0604020202020204" pitchFamily="34" charset="0"/>
                        </a:rPr>
                        <a:t>6.49519E-05</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0.000358818</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0.000296595</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0.000387903</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0.000389511</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0.000134048</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0.006458328</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0.009780433</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57199" marR="571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dirty="0">
                          <a:effectLst/>
                          <a:latin typeface="Helvetica" panose="020B0604020202020204" pitchFamily="34" charset="0"/>
                          <a:cs typeface="Helvetica" panose="020B0604020202020204" pitchFamily="34" charset="0"/>
                        </a:rPr>
                        <a:t>366.1113</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366.1111</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366.1119</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366.1118</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366.1115</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366.1114</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366.062</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366.0682</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57199" marR="571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r>
                        <a:rPr lang="en-GB" sz="1000" dirty="0" smtClean="0">
                          <a:effectLst/>
                          <a:latin typeface="Helvetica" panose="020B0604020202020204" pitchFamily="34" charset="0"/>
                          <a:cs typeface="Helvetica" panose="020B0604020202020204" pitchFamily="34" charset="0"/>
                        </a:rPr>
                        <a:t>0</a:t>
                      </a:r>
                      <a:endParaRPr lang="en-GB" sz="1000" dirty="0">
                        <a:effectLst/>
                        <a:latin typeface="Helvetica" panose="020B0604020202020204" pitchFamily="34" charset="0"/>
                        <a:cs typeface="Helvetica" panose="020B0604020202020204" pitchFamily="34" charset="0"/>
                      </a:endParaRP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r>
                        <a:rPr lang="en-GB" sz="1000" dirty="0" smtClean="0">
                          <a:effectLst/>
                          <a:latin typeface="Helvetica" panose="020B0604020202020204" pitchFamily="34" charset="0"/>
                          <a:cs typeface="Helvetica" panose="020B0604020202020204" pitchFamily="34" charset="0"/>
                        </a:rPr>
                        <a:t>28</a:t>
                      </a:r>
                      <a:endParaRPr lang="en-GB" sz="1000" dirty="0">
                        <a:effectLst/>
                        <a:latin typeface="Helvetica" panose="020B0604020202020204" pitchFamily="34" charset="0"/>
                        <a:cs typeface="Helvetica" panose="020B0604020202020204" pitchFamily="34" charset="0"/>
                      </a:endParaRP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34</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11</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17</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57199" marR="571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Derrubone</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Glycyrol</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Glycyrrhizaisoflavone B</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Wampetin</a:t>
                      </a:r>
                    </a:p>
                    <a:p>
                      <a:pPr algn="l">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Salicin 6-phosphate</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Arnottin II</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57199" marR="571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C</a:t>
                      </a:r>
                      <a:r>
                        <a:rPr lang="en-GB" sz="1000" baseline="-25000">
                          <a:effectLst/>
                          <a:latin typeface="Helvetica" panose="020B0604020202020204" pitchFamily="34" charset="0"/>
                          <a:cs typeface="Helvetica" panose="020B0604020202020204" pitchFamily="34" charset="0"/>
                        </a:rPr>
                        <a:t>21</a:t>
                      </a:r>
                      <a:r>
                        <a:rPr lang="en-GB" sz="1000">
                          <a:effectLst/>
                          <a:latin typeface="Helvetica" panose="020B0604020202020204" pitchFamily="34" charset="0"/>
                          <a:cs typeface="Helvetica" panose="020B0604020202020204" pitchFamily="34" charset="0"/>
                        </a:rPr>
                        <a:t>H</a:t>
                      </a:r>
                      <a:r>
                        <a:rPr lang="en-GB" sz="1000" baseline="-25000">
                          <a:effectLst/>
                          <a:latin typeface="Helvetica" panose="020B0604020202020204" pitchFamily="34" charset="0"/>
                          <a:cs typeface="Helvetica" panose="020B0604020202020204" pitchFamily="34" charset="0"/>
                        </a:rPr>
                        <a:t>18</a:t>
                      </a:r>
                      <a:r>
                        <a:rPr lang="en-GB" sz="1000">
                          <a:effectLst/>
                          <a:latin typeface="Helvetica" panose="020B0604020202020204" pitchFamily="34" charset="0"/>
                          <a:cs typeface="Helvetica" panose="020B0604020202020204" pitchFamily="34" charset="0"/>
                        </a:rPr>
                        <a:t>O</a:t>
                      </a:r>
                      <a:r>
                        <a:rPr lang="en-GB" sz="1000" baseline="-25000">
                          <a:effectLst/>
                          <a:latin typeface="Helvetica" panose="020B0604020202020204" pitchFamily="34" charset="0"/>
                          <a:cs typeface="Helvetica" panose="020B0604020202020204" pitchFamily="34" charset="0"/>
                        </a:rPr>
                        <a:t>6</a:t>
                      </a:r>
                      <a:endParaRPr lang="en-GB" sz="1000">
                        <a:effectLst/>
                        <a:latin typeface="Helvetica" panose="020B0604020202020204" pitchFamily="34" charset="0"/>
                        <a:cs typeface="Helvetica" panose="020B0604020202020204" pitchFamily="34" charset="0"/>
                      </a:endParaRP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C</a:t>
                      </a:r>
                      <a:r>
                        <a:rPr lang="en-GB" sz="1000" baseline="-25000">
                          <a:effectLst/>
                          <a:latin typeface="Helvetica" panose="020B0604020202020204" pitchFamily="34" charset="0"/>
                          <a:cs typeface="Helvetica" panose="020B0604020202020204" pitchFamily="34" charset="0"/>
                        </a:rPr>
                        <a:t>13</a:t>
                      </a:r>
                      <a:r>
                        <a:rPr lang="en-GB" sz="1000">
                          <a:effectLst/>
                          <a:latin typeface="Helvetica" panose="020B0604020202020204" pitchFamily="34" charset="0"/>
                          <a:cs typeface="Helvetica" panose="020B0604020202020204" pitchFamily="34" charset="0"/>
                        </a:rPr>
                        <a:t>H</a:t>
                      </a:r>
                      <a:r>
                        <a:rPr lang="en-GB" sz="1000" baseline="-25000">
                          <a:effectLst/>
                          <a:latin typeface="Helvetica" panose="020B0604020202020204" pitchFamily="34" charset="0"/>
                          <a:cs typeface="Helvetica" panose="020B0604020202020204" pitchFamily="34" charset="0"/>
                        </a:rPr>
                        <a:t>19</a:t>
                      </a:r>
                      <a:r>
                        <a:rPr lang="en-GB" sz="1000">
                          <a:effectLst/>
                          <a:latin typeface="Helvetica" panose="020B0604020202020204" pitchFamily="34" charset="0"/>
                          <a:cs typeface="Helvetica" panose="020B0604020202020204" pitchFamily="34" charset="0"/>
                        </a:rPr>
                        <a:t>O</a:t>
                      </a:r>
                      <a:r>
                        <a:rPr lang="en-GB" sz="1000" baseline="-25000">
                          <a:effectLst/>
                          <a:latin typeface="Helvetica" panose="020B0604020202020204" pitchFamily="34" charset="0"/>
                          <a:cs typeface="Helvetica" panose="020B0604020202020204" pitchFamily="34" charset="0"/>
                        </a:rPr>
                        <a:t>10</a:t>
                      </a:r>
                      <a:r>
                        <a:rPr lang="en-GB" sz="1000">
                          <a:effectLst/>
                          <a:latin typeface="Helvetica" panose="020B0604020202020204" pitchFamily="34" charset="0"/>
                          <a:cs typeface="Helvetica" panose="020B0604020202020204" pitchFamily="34" charset="0"/>
                        </a:rPr>
                        <a:t>P</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C</a:t>
                      </a:r>
                      <a:r>
                        <a:rPr lang="en-GB" sz="1000" baseline="-25000">
                          <a:effectLst/>
                          <a:latin typeface="Helvetica" panose="020B0604020202020204" pitchFamily="34" charset="0"/>
                          <a:cs typeface="Helvetica" panose="020B0604020202020204" pitchFamily="34" charset="0"/>
                        </a:rPr>
                        <a:t>20</a:t>
                      </a:r>
                      <a:r>
                        <a:rPr lang="en-GB" sz="1000">
                          <a:effectLst/>
                          <a:latin typeface="Helvetica" panose="020B0604020202020204" pitchFamily="34" charset="0"/>
                          <a:cs typeface="Helvetica" panose="020B0604020202020204" pitchFamily="34" charset="0"/>
                        </a:rPr>
                        <a:t>H</a:t>
                      </a:r>
                      <a:r>
                        <a:rPr lang="en-GB" sz="1000" baseline="-25000">
                          <a:effectLst/>
                          <a:latin typeface="Helvetica" panose="020B0604020202020204" pitchFamily="34" charset="0"/>
                          <a:cs typeface="Helvetica" panose="020B0604020202020204" pitchFamily="34" charset="0"/>
                        </a:rPr>
                        <a:t>14</a:t>
                      </a:r>
                      <a:r>
                        <a:rPr lang="en-GB" sz="1000">
                          <a:effectLst/>
                          <a:latin typeface="Helvetica" panose="020B0604020202020204" pitchFamily="34" charset="0"/>
                          <a:cs typeface="Helvetica" panose="020B0604020202020204" pitchFamily="34" charset="0"/>
                        </a:rPr>
                        <a:t>O</a:t>
                      </a:r>
                      <a:r>
                        <a:rPr lang="en-GB" sz="1000" baseline="-25000">
                          <a:effectLst/>
                          <a:latin typeface="Helvetica" panose="020B0604020202020204" pitchFamily="34" charset="0"/>
                          <a:cs typeface="Helvetica" panose="020B0604020202020204" pitchFamily="34" charset="0"/>
                        </a:rPr>
                        <a:t>7</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57199" marR="571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Isoflavone</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Glycerin</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Isoflavone</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Furocoumarin</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Glycoside</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Benzofuran</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57199" marR="571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Flavonoid biosynthesis</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Galactose metabolism</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Flavonoid biosynthesis</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Phenylpropanoid metabolism</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Glycolysis / Gluconeogenesis/Phosphotransferase system (PTS)</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Phenylpropanoid metabolism</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57199" marR="57199"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1136764">
                <a:tc>
                  <a:txBody>
                    <a:bodyPr/>
                    <a:lstStyle/>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385</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57199" marR="57199"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dirty="0">
                          <a:effectLst/>
                          <a:latin typeface="Helvetica" panose="020B0604020202020204" pitchFamily="34" charset="0"/>
                          <a:cs typeface="Helvetica" panose="020B0604020202020204" pitchFamily="34" charset="0"/>
                        </a:rPr>
                        <a:t>385.19665</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385.195575</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385.19725</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385.196625</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385.196625</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385.19495</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385.131225</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385.131025</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57199" marR="571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0.001184536</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0.000490376</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0.000493077</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0.000450521</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0.000865574</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0.00071807</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0.000362931</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0.000483962</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57199" marR="571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386.2046</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386.2035</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386.2052</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386.2046</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386.2046</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386.2029</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386.1392</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386.139</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57199" marR="571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4</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4</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57199" marR="571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Pterxyin</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Isosamidin</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Samidin</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Peucenidin</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57199" marR="571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C</a:t>
                      </a:r>
                      <a:r>
                        <a:rPr lang="en-GB" sz="1000" baseline="-25000" dirty="0">
                          <a:effectLst/>
                          <a:latin typeface="Helvetica" panose="020B0604020202020204" pitchFamily="34" charset="0"/>
                          <a:cs typeface="Helvetica" panose="020B0604020202020204" pitchFamily="34" charset="0"/>
                        </a:rPr>
                        <a:t>21</a:t>
                      </a:r>
                      <a:r>
                        <a:rPr lang="en-GB" sz="1000" dirty="0">
                          <a:effectLst/>
                          <a:latin typeface="Helvetica" panose="020B0604020202020204" pitchFamily="34" charset="0"/>
                          <a:cs typeface="Helvetica" panose="020B0604020202020204" pitchFamily="34" charset="0"/>
                        </a:rPr>
                        <a:t>H</a:t>
                      </a:r>
                      <a:r>
                        <a:rPr lang="en-GB" sz="1000" baseline="-25000" dirty="0">
                          <a:effectLst/>
                          <a:latin typeface="Helvetica" panose="020B0604020202020204" pitchFamily="34" charset="0"/>
                          <a:cs typeface="Helvetica" panose="020B0604020202020204" pitchFamily="34" charset="0"/>
                        </a:rPr>
                        <a:t>22</a:t>
                      </a:r>
                      <a:r>
                        <a:rPr lang="en-GB" sz="1000" dirty="0">
                          <a:effectLst/>
                          <a:latin typeface="Helvetica" panose="020B0604020202020204" pitchFamily="34" charset="0"/>
                          <a:cs typeface="Helvetica" panose="020B0604020202020204" pitchFamily="34" charset="0"/>
                        </a:rPr>
                        <a:t>O</a:t>
                      </a:r>
                      <a:r>
                        <a:rPr lang="en-GB" sz="1000" baseline="-25000" dirty="0">
                          <a:effectLst/>
                          <a:latin typeface="Helvetica" panose="020B0604020202020204" pitchFamily="34" charset="0"/>
                          <a:cs typeface="Helvetica" panose="020B0604020202020204" pitchFamily="34" charset="0"/>
                        </a:rPr>
                        <a:t>7</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57199" marR="571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Phenylpropanoid</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57199" marR="571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Shikimate pathway</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57199" marR="57199"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2025251">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447</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57199" marR="57199"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dirty="0">
                          <a:effectLst/>
                          <a:latin typeface="Helvetica" panose="020B0604020202020204" pitchFamily="34" charset="0"/>
                          <a:cs typeface="Helvetica" panose="020B0604020202020204" pitchFamily="34" charset="0"/>
                        </a:rPr>
                        <a:t>447.1484</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447.1476</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447.1482</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447.1486</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447.1487</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447.1479</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447.0956</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447.0869</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57199" marR="571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0.000365718</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0.000296859</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0.000174553</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0.000250936</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0.000856866</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0.000304908</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0.000343466</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0.004589186</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57199" marR="571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448.1564</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448.1555</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448.1562</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448.1566</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448.1567</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448.1559</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448.1036</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448.0949</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57199" marR="571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39</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5</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14</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57199" marR="571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dirty="0">
                          <a:effectLst/>
                          <a:latin typeface="Helvetica" panose="020B0604020202020204" pitchFamily="34" charset="0"/>
                          <a:cs typeface="Helvetica" panose="020B0604020202020204" pitchFamily="34" charset="0"/>
                        </a:rPr>
                        <a:t>Dichotosin</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K</a:t>
                      </a:r>
                      <a:r>
                        <a:rPr lang="en-GB" sz="1000" dirty="0" smtClean="0">
                          <a:effectLst/>
                          <a:latin typeface="Helvetica" panose="020B0604020202020204" pitchFamily="34" charset="0"/>
                          <a:cs typeface="Helvetica" panose="020B0604020202020204" pitchFamily="34" charset="0"/>
                        </a:rPr>
                        <a:t>aempferol </a:t>
                      </a:r>
                      <a:endParaRPr lang="en-GB" sz="1000" dirty="0">
                        <a:effectLst/>
                        <a:latin typeface="Helvetica" panose="020B0604020202020204" pitchFamily="34" charset="0"/>
                        <a:cs typeface="Helvetica" panose="020B0604020202020204" pitchFamily="34" charset="0"/>
                      </a:endParaRP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Astragalin</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Quercetin</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Oroboside</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Isoorientin</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Orientin</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Luteolin</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Scutellarein</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Fisetin</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Herbacetin</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Carthamone</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Maritimein</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Naringenin</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57199" marR="571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C</a:t>
                      </a:r>
                      <a:r>
                        <a:rPr lang="en-GB" sz="1000" baseline="-25000">
                          <a:effectLst/>
                          <a:latin typeface="Helvetica" panose="020B0604020202020204" pitchFamily="34" charset="0"/>
                          <a:cs typeface="Helvetica" panose="020B0604020202020204" pitchFamily="34" charset="0"/>
                        </a:rPr>
                        <a:t>23</a:t>
                      </a:r>
                      <a:r>
                        <a:rPr lang="en-GB" sz="1000">
                          <a:effectLst/>
                          <a:latin typeface="Helvetica" panose="020B0604020202020204" pitchFamily="34" charset="0"/>
                          <a:cs typeface="Helvetica" panose="020B0604020202020204" pitchFamily="34" charset="0"/>
                        </a:rPr>
                        <a:t>H</a:t>
                      </a:r>
                      <a:r>
                        <a:rPr lang="en-GB" sz="1000" baseline="-25000">
                          <a:effectLst/>
                          <a:latin typeface="Helvetica" panose="020B0604020202020204" pitchFamily="34" charset="0"/>
                          <a:cs typeface="Helvetica" panose="020B0604020202020204" pitchFamily="34" charset="0"/>
                        </a:rPr>
                        <a:t>28</a:t>
                      </a:r>
                      <a:r>
                        <a:rPr lang="en-GB" sz="1000">
                          <a:effectLst/>
                          <a:latin typeface="Helvetica" panose="020B0604020202020204" pitchFamily="34" charset="0"/>
                          <a:cs typeface="Helvetica" panose="020B0604020202020204" pitchFamily="34" charset="0"/>
                        </a:rPr>
                        <a:t>O</a:t>
                      </a:r>
                      <a:r>
                        <a:rPr lang="en-GB" sz="1000" baseline="-25000">
                          <a:effectLst/>
                          <a:latin typeface="Helvetica" panose="020B0604020202020204" pitchFamily="34" charset="0"/>
                          <a:cs typeface="Helvetica" panose="020B0604020202020204" pitchFamily="34" charset="0"/>
                        </a:rPr>
                        <a:t>9</a:t>
                      </a:r>
                      <a:endParaRPr lang="en-GB" sz="1000">
                        <a:effectLst/>
                        <a:latin typeface="Helvetica" panose="020B0604020202020204" pitchFamily="34" charset="0"/>
                        <a:cs typeface="Helvetica" panose="020B0604020202020204" pitchFamily="34" charset="0"/>
                      </a:endParaRP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C</a:t>
                      </a:r>
                      <a:r>
                        <a:rPr lang="en-GB" sz="1000" baseline="-25000">
                          <a:effectLst/>
                          <a:latin typeface="Helvetica" panose="020B0604020202020204" pitchFamily="34" charset="0"/>
                          <a:cs typeface="Helvetica" panose="020B0604020202020204" pitchFamily="34" charset="0"/>
                        </a:rPr>
                        <a:t>21</a:t>
                      </a:r>
                      <a:r>
                        <a:rPr lang="en-GB" sz="1000">
                          <a:effectLst/>
                          <a:latin typeface="Helvetica" panose="020B0604020202020204" pitchFamily="34" charset="0"/>
                          <a:cs typeface="Helvetica" panose="020B0604020202020204" pitchFamily="34" charset="0"/>
                        </a:rPr>
                        <a:t>H</a:t>
                      </a:r>
                      <a:r>
                        <a:rPr lang="en-GB" sz="1000" baseline="-25000">
                          <a:effectLst/>
                          <a:latin typeface="Helvetica" panose="020B0604020202020204" pitchFamily="34" charset="0"/>
                          <a:cs typeface="Helvetica" panose="020B0604020202020204" pitchFamily="34" charset="0"/>
                        </a:rPr>
                        <a:t>19</a:t>
                      </a:r>
                      <a:r>
                        <a:rPr lang="en-GB" sz="1000">
                          <a:effectLst/>
                          <a:latin typeface="Helvetica" panose="020B0604020202020204" pitchFamily="34" charset="0"/>
                          <a:cs typeface="Helvetica" panose="020B0604020202020204" pitchFamily="34" charset="0"/>
                        </a:rPr>
                        <a:t>O</a:t>
                      </a:r>
                      <a:r>
                        <a:rPr lang="en-GB" sz="1000" baseline="-25000">
                          <a:effectLst/>
                          <a:latin typeface="Helvetica" panose="020B0604020202020204" pitchFamily="34" charset="0"/>
                          <a:cs typeface="Helvetica" panose="020B0604020202020204" pitchFamily="34" charset="0"/>
                        </a:rPr>
                        <a:t>11</a:t>
                      </a:r>
                      <a:endParaRPr lang="en-GB" sz="1000">
                        <a:effectLst/>
                        <a:latin typeface="Helvetica" panose="020B0604020202020204" pitchFamily="34" charset="0"/>
                        <a:cs typeface="Helvetica" panose="020B0604020202020204" pitchFamily="34" charset="0"/>
                      </a:endParaRP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C</a:t>
                      </a:r>
                      <a:r>
                        <a:rPr lang="en-GB" sz="1000" baseline="-25000">
                          <a:effectLst/>
                          <a:latin typeface="Helvetica" panose="020B0604020202020204" pitchFamily="34" charset="0"/>
                          <a:cs typeface="Helvetica" panose="020B0604020202020204" pitchFamily="34" charset="0"/>
                        </a:rPr>
                        <a:t>21</a:t>
                      </a:r>
                      <a:r>
                        <a:rPr lang="en-GB" sz="1000">
                          <a:effectLst/>
                          <a:latin typeface="Helvetica" panose="020B0604020202020204" pitchFamily="34" charset="0"/>
                          <a:cs typeface="Helvetica" panose="020B0604020202020204" pitchFamily="34" charset="0"/>
                        </a:rPr>
                        <a:t>H</a:t>
                      </a:r>
                      <a:r>
                        <a:rPr lang="en-GB" sz="1000" baseline="-25000">
                          <a:effectLst/>
                          <a:latin typeface="Helvetica" panose="020B0604020202020204" pitchFamily="34" charset="0"/>
                          <a:cs typeface="Helvetica" panose="020B0604020202020204" pitchFamily="34" charset="0"/>
                        </a:rPr>
                        <a:t>20</a:t>
                      </a:r>
                      <a:r>
                        <a:rPr lang="en-GB" sz="1000">
                          <a:effectLst/>
                          <a:latin typeface="Helvetica" panose="020B0604020202020204" pitchFamily="34" charset="0"/>
                          <a:cs typeface="Helvetica" panose="020B0604020202020204" pitchFamily="34" charset="0"/>
                        </a:rPr>
                        <a:t>O</a:t>
                      </a:r>
                      <a:r>
                        <a:rPr lang="en-GB" sz="1000" baseline="-25000">
                          <a:effectLst/>
                          <a:latin typeface="Helvetica" panose="020B0604020202020204" pitchFamily="34" charset="0"/>
                          <a:cs typeface="Helvetica" panose="020B0604020202020204" pitchFamily="34" charset="0"/>
                        </a:rPr>
                        <a:t>11</a:t>
                      </a:r>
                      <a:endParaRPr lang="en-GB" sz="1000">
                        <a:effectLst/>
                        <a:latin typeface="Helvetica" panose="020B0604020202020204" pitchFamily="34" charset="0"/>
                        <a:cs typeface="Helvetica" panose="020B0604020202020204" pitchFamily="34" charset="0"/>
                      </a:endParaRP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57199" marR="571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dirty="0">
                          <a:effectLst/>
                          <a:latin typeface="Helvetica" panose="020B0604020202020204" pitchFamily="34" charset="0"/>
                          <a:cs typeface="Helvetica" panose="020B0604020202020204" pitchFamily="34" charset="0"/>
                        </a:rPr>
                        <a:t>Glucosyloxy flavan</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Glucoside</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Glucoside</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Glycoside</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Glycoside</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Glucoside</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Flavone</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Flavone</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Flavone</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Glucoside</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Flavonoid</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Chalcone</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Phenol</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Flavonone</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57199" marR="571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Flavonoid biosynthesis</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57199" marR="57199"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bl>
          </a:graphicData>
        </a:graphic>
      </p:graphicFrame>
      <p:sp>
        <p:nvSpPr>
          <p:cNvPr id="5" name="TextBox 4"/>
          <p:cNvSpPr txBox="1"/>
          <p:nvPr/>
        </p:nvSpPr>
        <p:spPr>
          <a:xfrm>
            <a:off x="904349" y="232917"/>
            <a:ext cx="4805266" cy="246221"/>
          </a:xfrm>
          <a:prstGeom prst="rect">
            <a:avLst/>
          </a:prstGeom>
          <a:noFill/>
        </p:spPr>
        <p:txBody>
          <a:bodyPr wrap="square" rtlCol="0">
            <a:spAutoFit/>
          </a:bodyPr>
          <a:lstStyle/>
          <a:p>
            <a:r>
              <a:rPr lang="en-GB" sz="1000" b="1" dirty="0" smtClean="0">
                <a:latin typeface="Helvetica" panose="020B0604020202020204" pitchFamily="34" charset="0"/>
                <a:cs typeface="Helvetica" panose="020B0604020202020204" pitchFamily="34" charset="0"/>
              </a:rPr>
              <a:t>Table S4. </a:t>
            </a:r>
            <a:r>
              <a:rPr lang="en-GB" sz="1000" dirty="0" smtClean="0">
                <a:latin typeface="Helvetica" panose="020B0604020202020204" pitchFamily="34" charset="0"/>
                <a:cs typeface="Helvetica" panose="020B0604020202020204" pitchFamily="34" charset="0"/>
              </a:rPr>
              <a:t>Continued</a:t>
            </a:r>
            <a:endParaRPr lang="en-GB" sz="10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634314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614522"/>
              </p:ext>
            </p:extLst>
          </p:nvPr>
        </p:nvGraphicFramePr>
        <p:xfrm>
          <a:off x="1013733" y="1164101"/>
          <a:ext cx="9739325" cy="5248192"/>
        </p:xfrm>
        <a:graphic>
          <a:graphicData uri="http://schemas.openxmlformats.org/drawingml/2006/table">
            <a:tbl>
              <a:tblPr firstRow="1" firstCol="1" bandRow="1">
                <a:tableStyleId>{2D5ABB26-0587-4C30-8999-92F81FD0307C}</a:tableStyleId>
              </a:tblPr>
              <a:tblGrid>
                <a:gridCol w="900230">
                  <a:extLst>
                    <a:ext uri="{9D8B030D-6E8A-4147-A177-3AD203B41FA5}">
                      <a16:colId xmlns="" xmlns:a16="http://schemas.microsoft.com/office/drawing/2014/main" val="20000"/>
                    </a:ext>
                  </a:extLst>
                </a:gridCol>
                <a:gridCol w="993084">
                  <a:extLst>
                    <a:ext uri="{9D8B030D-6E8A-4147-A177-3AD203B41FA5}">
                      <a16:colId xmlns="" xmlns:a16="http://schemas.microsoft.com/office/drawing/2014/main" val="20001"/>
                    </a:ext>
                  </a:extLst>
                </a:gridCol>
                <a:gridCol w="1011944">
                  <a:extLst>
                    <a:ext uri="{9D8B030D-6E8A-4147-A177-3AD203B41FA5}">
                      <a16:colId xmlns="" xmlns:a16="http://schemas.microsoft.com/office/drawing/2014/main" val="20002"/>
                    </a:ext>
                  </a:extLst>
                </a:gridCol>
                <a:gridCol w="957539">
                  <a:extLst>
                    <a:ext uri="{9D8B030D-6E8A-4147-A177-3AD203B41FA5}">
                      <a16:colId xmlns="" xmlns:a16="http://schemas.microsoft.com/office/drawing/2014/main" val="20003"/>
                    </a:ext>
                  </a:extLst>
                </a:gridCol>
                <a:gridCol w="856707">
                  <a:extLst>
                    <a:ext uri="{9D8B030D-6E8A-4147-A177-3AD203B41FA5}">
                      <a16:colId xmlns="" xmlns:a16="http://schemas.microsoft.com/office/drawing/2014/main" val="20004"/>
                    </a:ext>
                  </a:extLst>
                </a:gridCol>
                <a:gridCol w="1183865">
                  <a:extLst>
                    <a:ext uri="{9D8B030D-6E8A-4147-A177-3AD203B41FA5}">
                      <a16:colId xmlns="" xmlns:a16="http://schemas.microsoft.com/office/drawing/2014/main" val="20005"/>
                    </a:ext>
                  </a:extLst>
                </a:gridCol>
                <a:gridCol w="994534">
                  <a:extLst>
                    <a:ext uri="{9D8B030D-6E8A-4147-A177-3AD203B41FA5}">
                      <a16:colId xmlns="" xmlns:a16="http://schemas.microsoft.com/office/drawing/2014/main" val="20006"/>
                    </a:ext>
                  </a:extLst>
                </a:gridCol>
                <a:gridCol w="1055468">
                  <a:extLst>
                    <a:ext uri="{9D8B030D-6E8A-4147-A177-3AD203B41FA5}">
                      <a16:colId xmlns="" xmlns:a16="http://schemas.microsoft.com/office/drawing/2014/main" val="20007"/>
                    </a:ext>
                  </a:extLst>
                </a:gridCol>
                <a:gridCol w="1785954">
                  <a:extLst>
                    <a:ext uri="{9D8B030D-6E8A-4147-A177-3AD203B41FA5}">
                      <a16:colId xmlns="" xmlns:a16="http://schemas.microsoft.com/office/drawing/2014/main" val="20008"/>
                    </a:ext>
                  </a:extLst>
                </a:gridCol>
              </a:tblGrid>
              <a:tr h="1624145">
                <a:tc>
                  <a:txBody>
                    <a:bodyPr/>
                    <a:lstStyle/>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448.2</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448.15062</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448.1504</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448.1511</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448.1509</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448.1508</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448.1503</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448.0901</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448.0842</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dirty="0">
                          <a:effectLst/>
                          <a:latin typeface="Helvetica" panose="020B0604020202020204" pitchFamily="34" charset="0"/>
                          <a:cs typeface="Helvetica" panose="020B0604020202020204" pitchFamily="34" charset="0"/>
                        </a:rPr>
                        <a:t>0.000134048</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0.000262202</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0.000201556</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0.000262202</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0.000243349</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5.44862E-05</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0.003807127</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0.002275687</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449.1586</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449.1584</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449.159</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449.1589</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449.1588</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449.1582</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449.0981</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449.0922</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28</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24</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Glucolesquerellin</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Cyanidin 7-glucoside</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C</a:t>
                      </a:r>
                      <a:r>
                        <a:rPr lang="en-GB" sz="1000" baseline="-25000">
                          <a:effectLst/>
                          <a:latin typeface="Helvetica" panose="020B0604020202020204" pitchFamily="34" charset="0"/>
                          <a:cs typeface="Helvetica" panose="020B0604020202020204" pitchFamily="34" charset="0"/>
                        </a:rPr>
                        <a:t>14</a:t>
                      </a:r>
                      <a:r>
                        <a:rPr lang="en-GB" sz="1000">
                          <a:effectLst/>
                          <a:latin typeface="Helvetica" panose="020B0604020202020204" pitchFamily="34" charset="0"/>
                          <a:cs typeface="Helvetica" panose="020B0604020202020204" pitchFamily="34" charset="0"/>
                        </a:rPr>
                        <a:t>H</a:t>
                      </a:r>
                      <a:r>
                        <a:rPr lang="en-GB" sz="1000" baseline="-25000">
                          <a:effectLst/>
                          <a:latin typeface="Helvetica" panose="020B0604020202020204" pitchFamily="34" charset="0"/>
                          <a:cs typeface="Helvetica" panose="020B0604020202020204" pitchFamily="34" charset="0"/>
                        </a:rPr>
                        <a:t>27</a:t>
                      </a:r>
                      <a:r>
                        <a:rPr lang="en-GB" sz="1000">
                          <a:effectLst/>
                          <a:latin typeface="Helvetica" panose="020B0604020202020204" pitchFamily="34" charset="0"/>
                          <a:cs typeface="Helvetica" panose="020B0604020202020204" pitchFamily="34" charset="0"/>
                        </a:rPr>
                        <a:t>NO</a:t>
                      </a:r>
                      <a:r>
                        <a:rPr lang="en-GB" sz="1000" baseline="-25000">
                          <a:effectLst/>
                          <a:latin typeface="Helvetica" panose="020B0604020202020204" pitchFamily="34" charset="0"/>
                          <a:cs typeface="Helvetica" panose="020B0604020202020204" pitchFamily="34" charset="0"/>
                        </a:rPr>
                        <a:t>9</a:t>
                      </a:r>
                      <a:r>
                        <a:rPr lang="en-GB" sz="1000">
                          <a:effectLst/>
                          <a:latin typeface="Helvetica" panose="020B0604020202020204" pitchFamily="34" charset="0"/>
                          <a:cs typeface="Helvetica" panose="020B0604020202020204" pitchFamily="34" charset="0"/>
                        </a:rPr>
                        <a:t>S</a:t>
                      </a:r>
                      <a:r>
                        <a:rPr lang="en-GB" sz="1000" baseline="-25000">
                          <a:effectLst/>
                          <a:latin typeface="Helvetica" panose="020B0604020202020204" pitchFamily="34" charset="0"/>
                          <a:cs typeface="Helvetica" panose="020B0604020202020204" pitchFamily="34" charset="0"/>
                        </a:rPr>
                        <a:t>3</a:t>
                      </a:r>
                      <a:endParaRPr lang="en-GB" sz="1000">
                        <a:effectLst/>
                        <a:latin typeface="Helvetica" panose="020B0604020202020204" pitchFamily="34" charset="0"/>
                        <a:cs typeface="Helvetica" panose="020B0604020202020204" pitchFamily="34" charset="0"/>
                      </a:endParaRPr>
                    </a:p>
                    <a:p>
                      <a:pPr algn="ctr">
                        <a:lnSpc>
                          <a:spcPct val="107000"/>
                        </a:lnSpc>
                        <a:spcAft>
                          <a:spcPts val="0"/>
                        </a:spcAft>
                      </a:pPr>
                      <a:r>
                        <a:rPr lang="en-GB" sz="1000">
                          <a:effectLst/>
                          <a:latin typeface="Helvetica" panose="020B0604020202020204" pitchFamily="34" charset="0"/>
                          <a:cs typeface="Helvetica" panose="020B0604020202020204" pitchFamily="34" charset="0"/>
                        </a:rPr>
                        <a:t>C</a:t>
                      </a:r>
                      <a:r>
                        <a:rPr lang="en-GB" sz="1000" baseline="-25000">
                          <a:effectLst/>
                          <a:latin typeface="Helvetica" panose="020B0604020202020204" pitchFamily="34" charset="0"/>
                          <a:cs typeface="Helvetica" panose="020B0604020202020204" pitchFamily="34" charset="0"/>
                        </a:rPr>
                        <a:t>21</a:t>
                      </a:r>
                      <a:r>
                        <a:rPr lang="en-GB" sz="1000">
                          <a:effectLst/>
                          <a:latin typeface="Helvetica" panose="020B0604020202020204" pitchFamily="34" charset="0"/>
                          <a:cs typeface="Helvetica" panose="020B0604020202020204" pitchFamily="34" charset="0"/>
                        </a:rPr>
                        <a:t>H</a:t>
                      </a:r>
                      <a:r>
                        <a:rPr lang="en-GB" sz="1000" baseline="-25000">
                          <a:effectLst/>
                          <a:latin typeface="Helvetica" panose="020B0604020202020204" pitchFamily="34" charset="0"/>
                          <a:cs typeface="Helvetica" panose="020B0604020202020204" pitchFamily="34" charset="0"/>
                        </a:rPr>
                        <a:t>21</a:t>
                      </a:r>
                      <a:r>
                        <a:rPr lang="en-GB" sz="1000">
                          <a:effectLst/>
                          <a:latin typeface="Helvetica" panose="020B0604020202020204" pitchFamily="34" charset="0"/>
                          <a:cs typeface="Helvetica" panose="020B0604020202020204" pitchFamily="34" charset="0"/>
                        </a:rPr>
                        <a:t>O</a:t>
                      </a:r>
                      <a:r>
                        <a:rPr lang="en-GB" sz="1000" baseline="-25000">
                          <a:effectLst/>
                          <a:latin typeface="Helvetica" panose="020B0604020202020204" pitchFamily="34" charset="0"/>
                          <a:cs typeface="Helvetica" panose="020B0604020202020204" pitchFamily="34" charset="0"/>
                        </a:rPr>
                        <a:t>11</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Glucosinolate</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Flavonoid</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Glucosinolate biosynthesis</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Anthocyanin biosynthesis</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1986832">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463</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463.141675</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463.142525</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463.143575</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463.14355</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463.141725</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463.141775</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463.0728</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463.0716</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0.000397453</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0.000198037</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0.000530772</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0.000147902</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0.000717962</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0.000720568</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0.000671751</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0.000594112</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464.1496</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464.1505</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464.1515</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464.1515</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464.1497</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464.1497</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464.0808</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464.0796</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36</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22</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20</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20</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24</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24</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33</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35</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Hesperetin 7-O-glucoside</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Diffutin</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Enhydrin</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Quercimeritrin</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Myricitrin</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Gossypetin 8-rhamnoside</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dirty="0">
                          <a:effectLst/>
                          <a:latin typeface="Helvetica" panose="020B0604020202020204" pitchFamily="34" charset="0"/>
                          <a:cs typeface="Helvetica" panose="020B0604020202020204" pitchFamily="34" charset="0"/>
                        </a:rPr>
                        <a:t>C</a:t>
                      </a:r>
                      <a:r>
                        <a:rPr lang="en-GB" sz="1000" baseline="-25000" dirty="0">
                          <a:effectLst/>
                          <a:latin typeface="Helvetica" panose="020B0604020202020204" pitchFamily="34" charset="0"/>
                          <a:cs typeface="Helvetica" panose="020B0604020202020204" pitchFamily="34" charset="0"/>
                        </a:rPr>
                        <a:t>22</a:t>
                      </a:r>
                      <a:r>
                        <a:rPr lang="en-GB" sz="1000" dirty="0">
                          <a:effectLst/>
                          <a:latin typeface="Helvetica" panose="020B0604020202020204" pitchFamily="34" charset="0"/>
                          <a:cs typeface="Helvetica" panose="020B0604020202020204" pitchFamily="34" charset="0"/>
                        </a:rPr>
                        <a:t>H</a:t>
                      </a:r>
                      <a:r>
                        <a:rPr lang="en-GB" sz="1000" baseline="-25000" dirty="0">
                          <a:effectLst/>
                          <a:latin typeface="Helvetica" panose="020B0604020202020204" pitchFamily="34" charset="0"/>
                          <a:cs typeface="Helvetica" panose="020B0604020202020204" pitchFamily="34" charset="0"/>
                        </a:rPr>
                        <a:t>24</a:t>
                      </a:r>
                      <a:r>
                        <a:rPr lang="en-GB" sz="1000" dirty="0">
                          <a:effectLst/>
                          <a:latin typeface="Helvetica" panose="020B0604020202020204" pitchFamily="34" charset="0"/>
                          <a:cs typeface="Helvetica" panose="020B0604020202020204" pitchFamily="34" charset="0"/>
                        </a:rPr>
                        <a:t>O</a:t>
                      </a:r>
                      <a:r>
                        <a:rPr lang="en-GB" sz="1000" baseline="-25000" dirty="0">
                          <a:effectLst/>
                          <a:latin typeface="Helvetica" panose="020B0604020202020204" pitchFamily="34" charset="0"/>
                          <a:cs typeface="Helvetica" panose="020B0604020202020204" pitchFamily="34" charset="0"/>
                        </a:rPr>
                        <a:t>11</a:t>
                      </a:r>
                      <a:endParaRPr lang="en-GB" sz="1000" dirty="0">
                        <a:effectLst/>
                        <a:latin typeface="Helvetica" panose="020B0604020202020204" pitchFamily="34" charset="0"/>
                        <a:cs typeface="Helvetica" panose="020B0604020202020204" pitchFamily="34" charset="0"/>
                      </a:endParaRPr>
                    </a:p>
                    <a:p>
                      <a:pPr algn="ctr">
                        <a:lnSpc>
                          <a:spcPct val="107000"/>
                        </a:lnSpc>
                        <a:spcAft>
                          <a:spcPts val="0"/>
                        </a:spcAft>
                      </a:pPr>
                      <a:r>
                        <a:rPr lang="en-GB" sz="1000" baseline="-25000" dirty="0">
                          <a:effectLst/>
                          <a:latin typeface="Helvetica" panose="020B0604020202020204" pitchFamily="34" charset="0"/>
                          <a:cs typeface="Helvetica" panose="020B0604020202020204" pitchFamily="34" charset="0"/>
                        </a:rPr>
                        <a:t> </a:t>
                      </a:r>
                      <a:endParaRPr lang="en-GB" sz="1000" dirty="0">
                        <a:effectLst/>
                        <a:latin typeface="Helvetica" panose="020B0604020202020204" pitchFamily="34" charset="0"/>
                        <a:cs typeface="Helvetica" panose="020B0604020202020204" pitchFamily="34" charset="0"/>
                      </a:endParaRPr>
                    </a:p>
                    <a:p>
                      <a:pPr algn="ctr">
                        <a:lnSpc>
                          <a:spcPct val="107000"/>
                        </a:lnSpc>
                        <a:spcAft>
                          <a:spcPts val="0"/>
                        </a:spcAft>
                      </a:pPr>
                      <a:r>
                        <a:rPr lang="en-GB" sz="1000" baseline="-25000" dirty="0">
                          <a:effectLst/>
                          <a:latin typeface="Helvetica" panose="020B0604020202020204" pitchFamily="34" charset="0"/>
                          <a:cs typeface="Helvetica" panose="020B0604020202020204" pitchFamily="34" charset="0"/>
                        </a:rPr>
                        <a:t> </a:t>
                      </a:r>
                      <a:endParaRPr lang="en-GB" sz="1000" dirty="0">
                        <a:effectLst/>
                        <a:latin typeface="Helvetica" panose="020B0604020202020204" pitchFamily="34" charset="0"/>
                        <a:cs typeface="Helvetica" panose="020B0604020202020204" pitchFamily="34" charset="0"/>
                      </a:endParaRP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C</a:t>
                      </a:r>
                      <a:r>
                        <a:rPr lang="en-GB" sz="1000" baseline="-25000" dirty="0">
                          <a:effectLst/>
                          <a:latin typeface="Helvetica" panose="020B0604020202020204" pitchFamily="34" charset="0"/>
                          <a:cs typeface="Helvetica" panose="020B0604020202020204" pitchFamily="34" charset="0"/>
                        </a:rPr>
                        <a:t>23</a:t>
                      </a:r>
                      <a:r>
                        <a:rPr lang="en-GB" sz="1000" dirty="0">
                          <a:effectLst/>
                          <a:latin typeface="Helvetica" panose="020B0604020202020204" pitchFamily="34" charset="0"/>
                          <a:cs typeface="Helvetica" panose="020B0604020202020204" pitchFamily="34" charset="0"/>
                        </a:rPr>
                        <a:t>H</a:t>
                      </a:r>
                      <a:r>
                        <a:rPr lang="en-GB" sz="1000" baseline="-25000" dirty="0">
                          <a:effectLst/>
                          <a:latin typeface="Helvetica" panose="020B0604020202020204" pitchFamily="34" charset="0"/>
                          <a:cs typeface="Helvetica" panose="020B0604020202020204" pitchFamily="34" charset="0"/>
                        </a:rPr>
                        <a:t>28</a:t>
                      </a:r>
                      <a:r>
                        <a:rPr lang="en-GB" sz="1000" dirty="0">
                          <a:effectLst/>
                          <a:latin typeface="Helvetica" panose="020B0604020202020204" pitchFamily="34" charset="0"/>
                          <a:cs typeface="Helvetica" panose="020B0604020202020204" pitchFamily="34" charset="0"/>
                        </a:rPr>
                        <a:t>O</a:t>
                      </a:r>
                      <a:r>
                        <a:rPr lang="en-GB" sz="1000" baseline="-25000" dirty="0">
                          <a:effectLst/>
                          <a:latin typeface="Helvetica" panose="020B0604020202020204" pitchFamily="34" charset="0"/>
                          <a:cs typeface="Helvetica" panose="020B0604020202020204" pitchFamily="34" charset="0"/>
                        </a:rPr>
                        <a:t>10</a:t>
                      </a:r>
                      <a:endParaRPr lang="en-GB" sz="1000" dirty="0">
                        <a:effectLst/>
                        <a:latin typeface="Helvetica" panose="020B0604020202020204" pitchFamily="34" charset="0"/>
                        <a:cs typeface="Helvetica" panose="020B0604020202020204" pitchFamily="34" charset="0"/>
                      </a:endParaRP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C</a:t>
                      </a:r>
                      <a:r>
                        <a:rPr lang="en-GB" sz="1000" baseline="-25000" dirty="0">
                          <a:effectLst/>
                          <a:latin typeface="Helvetica" panose="020B0604020202020204" pitchFamily="34" charset="0"/>
                          <a:cs typeface="Helvetica" panose="020B0604020202020204" pitchFamily="34" charset="0"/>
                        </a:rPr>
                        <a:t>21</a:t>
                      </a:r>
                      <a:r>
                        <a:rPr lang="en-GB" sz="1000" dirty="0">
                          <a:effectLst/>
                          <a:latin typeface="Helvetica" panose="020B0604020202020204" pitchFamily="34" charset="0"/>
                          <a:cs typeface="Helvetica" panose="020B0604020202020204" pitchFamily="34" charset="0"/>
                        </a:rPr>
                        <a:t>H</a:t>
                      </a:r>
                      <a:r>
                        <a:rPr lang="en-GB" sz="1000" baseline="-25000" dirty="0">
                          <a:effectLst/>
                          <a:latin typeface="Helvetica" panose="020B0604020202020204" pitchFamily="34" charset="0"/>
                          <a:cs typeface="Helvetica" panose="020B0604020202020204" pitchFamily="34" charset="0"/>
                        </a:rPr>
                        <a:t>20</a:t>
                      </a:r>
                      <a:r>
                        <a:rPr lang="en-GB" sz="1000" dirty="0">
                          <a:effectLst/>
                          <a:latin typeface="Helvetica" panose="020B0604020202020204" pitchFamily="34" charset="0"/>
                          <a:cs typeface="Helvetica" panose="020B0604020202020204" pitchFamily="34" charset="0"/>
                        </a:rPr>
                        <a:t>O</a:t>
                      </a:r>
                      <a:r>
                        <a:rPr lang="en-GB" sz="1000" baseline="-25000" dirty="0">
                          <a:effectLst/>
                          <a:latin typeface="Helvetica" panose="020B0604020202020204" pitchFamily="34" charset="0"/>
                          <a:cs typeface="Helvetica" panose="020B0604020202020204" pitchFamily="34" charset="0"/>
                        </a:rPr>
                        <a:t>12</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Flavonoid</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Flavan</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Sequisterpene</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Flavonoid</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Flavonoid biosynthesis</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Sequisterpenoid biosynthesis</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1442803">
                <a:tc>
                  <a:txBody>
                    <a:bodyPr/>
                    <a:lstStyle/>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489</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489.1609</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489.1605</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489.1613</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489.1615</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489.1614</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489.1615</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489.0975</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489.1117</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0.00032476</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0.000246221</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0.000219374</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0.000190394</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489.161425</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7.5E-05</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0.004257695</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0.013123518</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490.1689</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490.1685</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490.1692</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490.1695</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490.1694</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490.1692</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490.1055</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490.1197</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6</a:t>
                      </a:r>
                    </a:p>
                    <a:p>
                      <a:pPr algn="l">
                        <a:lnSpc>
                          <a:spcPct val="107000"/>
                        </a:lnSpc>
                        <a:spcAft>
                          <a:spcPts val="0"/>
                        </a:spcAft>
                      </a:pPr>
                      <a:r>
                        <a:rPr lang="en-GB" sz="1000">
                          <a:effectLst/>
                          <a:latin typeface="Helvetica" panose="020B0604020202020204" pitchFamily="34" charset="0"/>
                          <a:cs typeface="Helvetica" panose="020B0604020202020204" pitchFamily="34" charset="0"/>
                        </a:rPr>
                        <a:t> </a:t>
                      </a:r>
                    </a:p>
                    <a:p>
                      <a:pPr algn="l">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12</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Demethylalangiside</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Cyanidin 3-(6''-acetyl-galactoside)</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C</a:t>
                      </a:r>
                      <a:r>
                        <a:rPr lang="en-GB" sz="1000" baseline="-25000">
                          <a:effectLst/>
                          <a:latin typeface="Helvetica" panose="020B0604020202020204" pitchFamily="34" charset="0"/>
                          <a:cs typeface="Helvetica" panose="020B0604020202020204" pitchFamily="34" charset="0"/>
                        </a:rPr>
                        <a:t>24</a:t>
                      </a:r>
                      <a:r>
                        <a:rPr lang="en-GB" sz="1000">
                          <a:effectLst/>
                          <a:latin typeface="Helvetica" panose="020B0604020202020204" pitchFamily="34" charset="0"/>
                          <a:cs typeface="Helvetica" panose="020B0604020202020204" pitchFamily="34" charset="0"/>
                        </a:rPr>
                        <a:t>H</a:t>
                      </a:r>
                      <a:r>
                        <a:rPr lang="en-GB" sz="1000" baseline="-25000">
                          <a:effectLst/>
                          <a:latin typeface="Helvetica" panose="020B0604020202020204" pitchFamily="34" charset="0"/>
                          <a:cs typeface="Helvetica" panose="020B0604020202020204" pitchFamily="34" charset="0"/>
                        </a:rPr>
                        <a:t>29</a:t>
                      </a:r>
                      <a:r>
                        <a:rPr lang="en-GB" sz="1000">
                          <a:effectLst/>
                          <a:latin typeface="Helvetica" panose="020B0604020202020204" pitchFamily="34" charset="0"/>
                          <a:cs typeface="Helvetica" panose="020B0604020202020204" pitchFamily="34" charset="0"/>
                        </a:rPr>
                        <a:t>NO</a:t>
                      </a:r>
                      <a:r>
                        <a:rPr lang="en-GB" sz="1000" baseline="-25000">
                          <a:effectLst/>
                          <a:latin typeface="Helvetica" panose="020B0604020202020204" pitchFamily="34" charset="0"/>
                          <a:cs typeface="Helvetica" panose="020B0604020202020204" pitchFamily="34" charset="0"/>
                        </a:rPr>
                        <a:t>10</a:t>
                      </a:r>
                      <a:endParaRPr lang="en-GB" sz="1000">
                        <a:effectLst/>
                        <a:latin typeface="Helvetica" panose="020B0604020202020204" pitchFamily="34" charset="0"/>
                        <a:cs typeface="Helvetica" panose="020B0604020202020204" pitchFamily="34" charset="0"/>
                      </a:endParaRP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C</a:t>
                      </a:r>
                      <a:r>
                        <a:rPr lang="en-GB" sz="1000" baseline="-25000">
                          <a:effectLst/>
                          <a:latin typeface="Helvetica" panose="020B0604020202020204" pitchFamily="34" charset="0"/>
                          <a:cs typeface="Helvetica" panose="020B0604020202020204" pitchFamily="34" charset="0"/>
                        </a:rPr>
                        <a:t>23</a:t>
                      </a:r>
                      <a:r>
                        <a:rPr lang="en-GB" sz="1000">
                          <a:effectLst/>
                          <a:latin typeface="Helvetica" panose="020B0604020202020204" pitchFamily="34" charset="0"/>
                          <a:cs typeface="Helvetica" panose="020B0604020202020204" pitchFamily="34" charset="0"/>
                        </a:rPr>
                        <a:t>H</a:t>
                      </a:r>
                      <a:r>
                        <a:rPr lang="en-GB" sz="1000" baseline="-25000">
                          <a:effectLst/>
                          <a:latin typeface="Helvetica" panose="020B0604020202020204" pitchFamily="34" charset="0"/>
                          <a:cs typeface="Helvetica" panose="020B0604020202020204" pitchFamily="34" charset="0"/>
                        </a:rPr>
                        <a:t>23</a:t>
                      </a:r>
                      <a:r>
                        <a:rPr lang="en-GB" sz="1000">
                          <a:effectLst/>
                          <a:latin typeface="Helvetica" panose="020B0604020202020204" pitchFamily="34" charset="0"/>
                          <a:cs typeface="Helvetica" panose="020B0604020202020204" pitchFamily="34" charset="0"/>
                        </a:rPr>
                        <a:t>O</a:t>
                      </a:r>
                      <a:r>
                        <a:rPr lang="en-GB" sz="1000" baseline="-25000">
                          <a:effectLst/>
                          <a:latin typeface="Helvetica" panose="020B0604020202020204" pitchFamily="34" charset="0"/>
                          <a:cs typeface="Helvetica" panose="020B0604020202020204" pitchFamily="34" charset="0"/>
                        </a:rPr>
                        <a:t>12</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Alkaloid</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a:effectLst/>
                          <a:latin typeface="Helvetica" panose="020B0604020202020204" pitchFamily="34" charset="0"/>
                          <a:cs typeface="Helvetica" panose="020B0604020202020204" pitchFamily="34" charset="0"/>
                        </a:rPr>
                        <a:t>Anthocyanin</a:t>
                      </a:r>
                      <a:endParaRPr lang="en-GB" sz="1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Isoquinoline alkaloid biosynthesis</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 </a:t>
                      </a:r>
                    </a:p>
                    <a:p>
                      <a:pPr algn="ctr">
                        <a:lnSpc>
                          <a:spcPct val="107000"/>
                        </a:lnSpc>
                        <a:spcAft>
                          <a:spcPts val="0"/>
                        </a:spcAft>
                      </a:pPr>
                      <a:r>
                        <a:rPr lang="en-GB" sz="1000" dirty="0">
                          <a:effectLst/>
                          <a:latin typeface="Helvetica" panose="020B0604020202020204" pitchFamily="34" charset="0"/>
                          <a:cs typeface="Helvetica" panose="020B0604020202020204" pitchFamily="34" charset="0"/>
                        </a:rPr>
                        <a:t>Flavonoid biosynthesis</a:t>
                      </a:r>
                      <a:endParaRPr lang="en-GB" sz="10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bl>
          </a:graphicData>
        </a:graphic>
      </p:graphicFrame>
      <p:sp>
        <p:nvSpPr>
          <p:cNvPr id="5" name="TextBox 4"/>
          <p:cNvSpPr txBox="1"/>
          <p:nvPr/>
        </p:nvSpPr>
        <p:spPr>
          <a:xfrm>
            <a:off x="910216" y="801905"/>
            <a:ext cx="4805266" cy="246221"/>
          </a:xfrm>
          <a:prstGeom prst="rect">
            <a:avLst/>
          </a:prstGeom>
          <a:noFill/>
        </p:spPr>
        <p:txBody>
          <a:bodyPr wrap="square" rtlCol="0">
            <a:spAutoFit/>
          </a:bodyPr>
          <a:lstStyle/>
          <a:p>
            <a:r>
              <a:rPr lang="en-GB" sz="1000" b="1" dirty="0" smtClean="0">
                <a:latin typeface="Helvetica" panose="020B0604020202020204" pitchFamily="34" charset="0"/>
                <a:cs typeface="Helvetica" panose="020B0604020202020204" pitchFamily="34" charset="0"/>
              </a:rPr>
              <a:t>Table S4. </a:t>
            </a:r>
            <a:r>
              <a:rPr lang="en-GB" sz="1000" dirty="0" smtClean="0">
                <a:latin typeface="Helvetica" panose="020B0604020202020204" pitchFamily="34" charset="0"/>
                <a:cs typeface="Helvetica" panose="020B0604020202020204" pitchFamily="34" charset="0"/>
              </a:rPr>
              <a:t>Continued</a:t>
            </a:r>
            <a:endParaRPr lang="en-GB" sz="10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198609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69309" y="810992"/>
            <a:ext cx="6545669" cy="553998"/>
          </a:xfrm>
          <a:prstGeom prst="rect">
            <a:avLst/>
          </a:prstGeom>
          <a:noFill/>
        </p:spPr>
        <p:txBody>
          <a:bodyPr wrap="square" rtlCol="0">
            <a:spAutoFit/>
          </a:bodyPr>
          <a:lstStyle/>
          <a:p>
            <a:r>
              <a:rPr lang="en-GB" sz="1000" b="1" dirty="0">
                <a:latin typeface="Helvetica" panose="020B0604020202020204" pitchFamily="34" charset="0"/>
                <a:cs typeface="Helvetica" panose="020B0604020202020204" pitchFamily="34" charset="0"/>
              </a:rPr>
              <a:t>Table </a:t>
            </a:r>
            <a:r>
              <a:rPr lang="en-GB" sz="1000" b="1" dirty="0" smtClean="0">
                <a:latin typeface="Helvetica" panose="020B0604020202020204" pitchFamily="34" charset="0"/>
                <a:cs typeface="Helvetica" panose="020B0604020202020204" pitchFamily="34" charset="0"/>
              </a:rPr>
              <a:t>S5</a:t>
            </a:r>
            <a:r>
              <a:rPr lang="en-GB" sz="1000" dirty="0" smtClean="0">
                <a:latin typeface="Helvetica" panose="020B0604020202020204" pitchFamily="34" charset="0"/>
                <a:cs typeface="Helvetica" panose="020B0604020202020204" pitchFamily="34" charset="0"/>
              </a:rPr>
              <a:t>. </a:t>
            </a:r>
            <a:r>
              <a:rPr lang="en-GB" sz="1000" dirty="0">
                <a:latin typeface="Helvetica" panose="020B0604020202020204" pitchFamily="34" charset="0"/>
                <a:cs typeface="Helvetica" panose="020B0604020202020204" pitchFamily="34" charset="0"/>
              </a:rPr>
              <a:t>2-way </a:t>
            </a:r>
            <a:r>
              <a:rPr lang="en-GB" sz="1000" dirty="0" smtClean="0">
                <a:latin typeface="Helvetica" panose="020B0604020202020204" pitchFamily="34" charset="0"/>
                <a:cs typeface="Helvetica" panose="020B0604020202020204" pitchFamily="34" charset="0"/>
              </a:rPr>
              <a:t>ANOVA</a:t>
            </a:r>
            <a:r>
              <a:rPr lang="en-GB" sz="1000" dirty="0">
                <a:latin typeface="Helvetica" panose="020B0604020202020204" pitchFamily="34" charset="0"/>
                <a:cs typeface="Helvetica" panose="020B0604020202020204" pitchFamily="34" charset="0"/>
              </a:rPr>
              <a:t> </a:t>
            </a:r>
            <a:r>
              <a:rPr lang="en-GB" sz="1000" dirty="0" smtClean="0">
                <a:latin typeface="Helvetica" panose="020B0604020202020204" pitchFamily="34" charset="0"/>
                <a:cs typeface="Helvetica" panose="020B0604020202020204" pitchFamily="34" charset="0"/>
              </a:rPr>
              <a:t>of isoprene emission </a:t>
            </a:r>
            <a:r>
              <a:rPr lang="en-GB" sz="1000" dirty="0" smtClean="0">
                <a:latin typeface="Helvetica" panose="020B0604020202020204" pitchFamily="34" charset="0"/>
                <a:cs typeface="Helvetica" panose="020B0604020202020204" pitchFamily="34" charset="0"/>
              </a:rPr>
              <a:t>measurements from GC-FID analysis. </a:t>
            </a:r>
            <a:r>
              <a:rPr lang="en-GB" sz="1000" dirty="0">
                <a:latin typeface="Helvetica" panose="020B0604020202020204" pitchFamily="34" charset="0"/>
                <a:cs typeface="Helvetica" panose="020B0604020202020204" pitchFamily="34" charset="0"/>
              </a:rPr>
              <a:t>(Arc-sin square root transformed data. Untransformed data is presented in Figure </a:t>
            </a:r>
            <a:r>
              <a:rPr lang="en-GB" sz="1000" dirty="0" smtClean="0">
                <a:latin typeface="Helvetica" panose="020B0604020202020204" pitchFamily="34" charset="0"/>
                <a:cs typeface="Helvetica" panose="020B0604020202020204" pitchFamily="34" charset="0"/>
              </a:rPr>
              <a:t>1.)</a:t>
            </a:r>
            <a:endParaRPr lang="en-GB" sz="1000" dirty="0">
              <a:latin typeface="Helvetica" panose="020B0604020202020204" pitchFamily="34" charset="0"/>
              <a:ea typeface="MS Mincho"/>
              <a:cs typeface="Helvetica" panose="020B0604020202020204" pitchFamily="34" charset="0"/>
            </a:endParaRPr>
          </a:p>
          <a:p>
            <a:r>
              <a:rPr lang="en-GB" sz="1000" dirty="0" smtClean="0">
                <a:latin typeface="Helvetica" panose="020B0604020202020204" pitchFamily="34" charset="0"/>
                <a:cs typeface="Helvetica" panose="020B0604020202020204" pitchFamily="34" charset="0"/>
              </a:rPr>
              <a:t>.</a:t>
            </a:r>
            <a:endParaRPr lang="en-GB" sz="1000" b="1" dirty="0">
              <a:latin typeface="Helvetica" panose="020B0604020202020204" pitchFamily="34" charset="0"/>
              <a:cs typeface="Helvetica"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342805272"/>
              </p:ext>
            </p:extLst>
          </p:nvPr>
        </p:nvGraphicFramePr>
        <p:xfrm>
          <a:off x="2634980" y="1364990"/>
          <a:ext cx="6479999" cy="1576620"/>
        </p:xfrm>
        <a:graphic>
          <a:graphicData uri="http://schemas.openxmlformats.org/drawingml/2006/table">
            <a:tbl>
              <a:tblPr firstRow="1" firstCol="1" bandRow="1">
                <a:tableStyleId>{2D5ABB26-0587-4C30-8999-92F81FD0307C}</a:tableStyleId>
              </a:tblPr>
              <a:tblGrid>
                <a:gridCol w="2191839"/>
                <a:gridCol w="1166299"/>
                <a:gridCol w="1955562"/>
                <a:gridCol w="1166299"/>
              </a:tblGrid>
              <a:tr h="394155">
                <a:tc>
                  <a:txBody>
                    <a:bodyPr/>
                    <a:lstStyle/>
                    <a:p>
                      <a:pPr algn="ctr">
                        <a:spcAft>
                          <a:spcPts val="0"/>
                        </a:spcAft>
                      </a:pPr>
                      <a:r>
                        <a:rPr lang="en-GB" sz="1200" b="1" dirty="0">
                          <a:effectLst/>
                        </a:rPr>
                        <a:t>Factor</a:t>
                      </a:r>
                      <a:endParaRPr lang="en-GB" sz="1200" b="1" dirty="0">
                        <a:effectLst/>
                        <a:latin typeface="Cambria" panose="02040503050406030204" pitchFamily="18" charset="0"/>
                        <a:ea typeface="MS Mincho"/>
                        <a:cs typeface="Times New Roman" panose="02020603050405020304" pitchFamily="18"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200" b="1" dirty="0" err="1">
                          <a:effectLst/>
                        </a:rPr>
                        <a:t>d.f.</a:t>
                      </a:r>
                      <a:endParaRPr lang="en-GB" sz="1200" b="1" dirty="0">
                        <a:effectLst/>
                        <a:latin typeface="Cambria" panose="02040503050406030204" pitchFamily="18" charset="0"/>
                        <a:ea typeface="MS Mincho"/>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200" b="1" dirty="0">
                          <a:effectLst/>
                        </a:rPr>
                        <a:t>F</a:t>
                      </a:r>
                      <a:endParaRPr lang="en-GB" sz="1200" b="1" dirty="0">
                        <a:effectLst/>
                        <a:latin typeface="Cambria" panose="02040503050406030204" pitchFamily="18" charset="0"/>
                        <a:ea typeface="MS Mincho"/>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200" b="1" dirty="0">
                          <a:effectLst/>
                        </a:rPr>
                        <a:t>P </a:t>
                      </a:r>
                      <a:endParaRPr lang="en-GB" sz="1200" b="1" dirty="0">
                        <a:effectLst/>
                        <a:latin typeface="Cambria" panose="02040503050406030204" pitchFamily="18" charset="0"/>
                        <a:ea typeface="MS Mincho"/>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4155">
                <a:tc>
                  <a:txBody>
                    <a:bodyPr/>
                    <a:lstStyle/>
                    <a:p>
                      <a:pPr algn="ctr">
                        <a:spcAft>
                          <a:spcPts val="0"/>
                        </a:spcAft>
                      </a:pPr>
                      <a:r>
                        <a:rPr lang="en-GB" sz="1200" b="1" dirty="0">
                          <a:effectLst/>
                        </a:rPr>
                        <a:t>Temperature</a:t>
                      </a:r>
                      <a:endParaRPr lang="en-GB" sz="1200" b="1" dirty="0">
                        <a:effectLst/>
                        <a:latin typeface="Cambria" panose="02040503050406030204" pitchFamily="18" charset="0"/>
                        <a:ea typeface="MS Mincho"/>
                        <a:cs typeface="Times New Roman" panose="02020603050405020304" pitchFamily="18"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200" dirty="0">
                          <a:effectLst/>
                        </a:rPr>
                        <a:t>1, </a:t>
                      </a:r>
                      <a:r>
                        <a:rPr lang="en-GB" sz="1200" dirty="0" smtClean="0">
                          <a:effectLst/>
                        </a:rPr>
                        <a:t>22</a:t>
                      </a:r>
                      <a:endParaRPr lang="en-GB" sz="1200" dirty="0">
                        <a:effectLst/>
                        <a:latin typeface="Cambria" panose="02040503050406030204" pitchFamily="18" charset="0"/>
                        <a:ea typeface="MS Mincho"/>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200" dirty="0" smtClean="0">
                          <a:effectLst/>
                        </a:rPr>
                        <a:t>0.7155</a:t>
                      </a:r>
                      <a:endParaRPr lang="en-GB" sz="1200" dirty="0">
                        <a:effectLst/>
                        <a:latin typeface="Cambria" panose="02040503050406030204" pitchFamily="18" charset="0"/>
                        <a:ea typeface="MS Mincho"/>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200" dirty="0" smtClean="0">
                          <a:effectLst/>
                        </a:rPr>
                        <a:t>0.4067</a:t>
                      </a:r>
                      <a:endParaRPr lang="en-GB" sz="1200" dirty="0">
                        <a:effectLst/>
                        <a:latin typeface="Cambria" panose="02040503050406030204" pitchFamily="18" charset="0"/>
                        <a:ea typeface="MS Mincho"/>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4155">
                <a:tc>
                  <a:txBody>
                    <a:bodyPr/>
                    <a:lstStyle/>
                    <a:p>
                      <a:pPr algn="ctr">
                        <a:spcAft>
                          <a:spcPts val="0"/>
                        </a:spcAft>
                      </a:pPr>
                      <a:r>
                        <a:rPr lang="en-GB" sz="1200" b="1" dirty="0">
                          <a:effectLst/>
                        </a:rPr>
                        <a:t>CO</a:t>
                      </a:r>
                      <a:r>
                        <a:rPr lang="en-GB" sz="1200" b="1" baseline="-25000" dirty="0">
                          <a:effectLst/>
                        </a:rPr>
                        <a:t>2</a:t>
                      </a:r>
                      <a:endParaRPr lang="en-GB" sz="1200" b="1" dirty="0">
                        <a:effectLst/>
                        <a:latin typeface="Cambria" panose="02040503050406030204" pitchFamily="18" charset="0"/>
                        <a:ea typeface="MS Mincho"/>
                        <a:cs typeface="Times New Roman" panose="02020603050405020304" pitchFamily="18"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200" dirty="0">
                          <a:effectLst/>
                        </a:rPr>
                        <a:t>1, </a:t>
                      </a:r>
                      <a:r>
                        <a:rPr lang="en-GB" sz="1200" dirty="0" smtClean="0">
                          <a:effectLst/>
                        </a:rPr>
                        <a:t>22</a:t>
                      </a:r>
                      <a:endParaRPr lang="en-GB" sz="1200" dirty="0">
                        <a:effectLst/>
                        <a:latin typeface="Cambria" panose="02040503050406030204" pitchFamily="18" charset="0"/>
                        <a:ea typeface="MS Mincho"/>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200" dirty="0" smtClean="0">
                          <a:effectLst/>
                          <a:latin typeface="+mn-lt"/>
                          <a:ea typeface="+mn-ea"/>
                          <a:cs typeface="+mn-cs"/>
                        </a:rPr>
                        <a:t>3.277</a:t>
                      </a:r>
                      <a:endParaRPr lang="en-GB" sz="1200" dirty="0">
                        <a:effectLst/>
                        <a:latin typeface="Cambria" panose="02040503050406030204" pitchFamily="18" charset="0"/>
                        <a:ea typeface="MS Mincho"/>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200" dirty="0" smtClean="0">
                          <a:effectLst/>
                        </a:rPr>
                        <a:t>0.0839</a:t>
                      </a:r>
                      <a:endParaRPr lang="en-GB" sz="1200" dirty="0">
                        <a:effectLst/>
                        <a:latin typeface="Cambria" panose="02040503050406030204" pitchFamily="18" charset="0"/>
                        <a:ea typeface="MS Mincho"/>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4155">
                <a:tc>
                  <a:txBody>
                    <a:bodyPr/>
                    <a:lstStyle/>
                    <a:p>
                      <a:pPr algn="ctr">
                        <a:spcAft>
                          <a:spcPts val="0"/>
                        </a:spcAft>
                      </a:pPr>
                      <a:r>
                        <a:rPr lang="en-GB" sz="1200" b="1" dirty="0">
                          <a:effectLst/>
                        </a:rPr>
                        <a:t>Interaction</a:t>
                      </a:r>
                      <a:endParaRPr lang="en-GB" sz="1200" b="1" dirty="0">
                        <a:effectLst/>
                        <a:latin typeface="Cambria" panose="02040503050406030204" pitchFamily="18" charset="0"/>
                        <a:ea typeface="MS Mincho"/>
                        <a:cs typeface="Times New Roman" panose="02020603050405020304" pitchFamily="18"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spcAft>
                          <a:spcPts val="0"/>
                        </a:spcAft>
                      </a:pPr>
                      <a:r>
                        <a:rPr lang="en-GB" sz="1200" dirty="0">
                          <a:effectLst/>
                        </a:rPr>
                        <a:t>1, </a:t>
                      </a:r>
                      <a:r>
                        <a:rPr lang="en-GB" sz="1200" dirty="0" smtClean="0">
                          <a:effectLst/>
                        </a:rPr>
                        <a:t>22</a:t>
                      </a:r>
                      <a:endParaRPr lang="en-GB" sz="1200" dirty="0">
                        <a:effectLst/>
                        <a:latin typeface="Cambria" panose="02040503050406030204" pitchFamily="18" charset="0"/>
                        <a:ea typeface="MS Mincho"/>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spcAft>
                          <a:spcPts val="0"/>
                        </a:spcAft>
                      </a:pPr>
                      <a:r>
                        <a:rPr lang="en-GB" sz="1200" dirty="0" smtClean="0">
                          <a:effectLst/>
                          <a:latin typeface="+mn-lt"/>
                          <a:ea typeface="+mn-ea"/>
                          <a:cs typeface="+mn-cs"/>
                        </a:rPr>
                        <a:t>4.306</a:t>
                      </a:r>
                      <a:endParaRPr lang="en-GB" sz="1200" dirty="0">
                        <a:effectLst/>
                        <a:latin typeface="Cambria" panose="02040503050406030204" pitchFamily="18" charset="0"/>
                        <a:ea typeface="MS Mincho"/>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spcAft>
                          <a:spcPts val="0"/>
                        </a:spcAft>
                      </a:pPr>
                      <a:r>
                        <a:rPr lang="en-GB" sz="1200" dirty="0" smtClean="0">
                          <a:effectLst/>
                        </a:rPr>
                        <a:t>0.0499</a:t>
                      </a:r>
                      <a:endParaRPr lang="en-GB" sz="1200" dirty="0">
                        <a:effectLst/>
                        <a:latin typeface="Cambria" panose="02040503050406030204" pitchFamily="18" charset="0"/>
                        <a:ea typeface="MS Mincho"/>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30204868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8565</TotalTime>
  <Words>1345</Words>
  <Application>Microsoft Office PowerPoint</Application>
  <PresentationFormat>Widescreen</PresentationFormat>
  <Paragraphs>1352</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Calibri Light</vt:lpstr>
      <vt:lpstr>Cambria</vt:lpstr>
      <vt:lpstr>Helvetica</vt:lpstr>
      <vt:lpstr>MS Mincho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Nichola</dc:creator>
  <cp:lastModifiedBy>Nichola</cp:lastModifiedBy>
  <cp:revision>89</cp:revision>
  <dcterms:created xsi:type="dcterms:W3CDTF">2018-04-09T08:55:19Z</dcterms:created>
  <dcterms:modified xsi:type="dcterms:W3CDTF">2019-09-27T13:01:02Z</dcterms:modified>
</cp:coreProperties>
</file>