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8" r:id="rId3"/>
    <p:sldId id="26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54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E59DC-B5F6-411D-820C-A5AE869267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BF3F54-7DA1-4EA0-BF85-2AA0BB5B5D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E1570A-6CED-4940-81D3-29235560E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55B0-CC35-4DBF-9703-6EF4043E12DF}" type="datetimeFigureOut">
              <a:rPr lang="en-GB" smtClean="0"/>
              <a:t>04/10/2019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61FCAE-7719-418D-A665-1CDC3A444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140F29-ACEB-43CC-BCCA-A5A235CA1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A797A-57CE-46D1-8C0F-D8E13E0EEC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8972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9BF96-3BBD-4B63-BF50-9B67528B4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95545B-C25E-4448-844E-AB689206AD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ECB325-F356-432A-B661-540B775DC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55B0-CC35-4DBF-9703-6EF4043E12DF}" type="datetimeFigureOut">
              <a:rPr lang="en-GB" smtClean="0"/>
              <a:t>04/10/2019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4B1893-B4C2-43A1-952D-F658C835D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E67F02-C80D-4C75-A8ED-F6CBC6370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A797A-57CE-46D1-8C0F-D8E13E0EEC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955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514C50-7E77-44C8-8398-398205A592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FE4884-EE34-42FA-91BC-B9659AAB5D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90AAEC-94E7-440D-AE39-EB1E5CE72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55B0-CC35-4DBF-9703-6EF4043E12DF}" type="datetimeFigureOut">
              <a:rPr lang="en-GB" smtClean="0"/>
              <a:t>04/10/2019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A4313E-D6E7-42A1-9D2C-00499D2B1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629B84-DF6C-4BB4-8F81-F74EAF367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A797A-57CE-46D1-8C0F-D8E13E0EEC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1756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E1805-2387-4088-AB26-65798DC80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8F628-44F6-434A-8F66-5784A90261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05B7C-2125-422E-8DBA-46BAADA46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55B0-CC35-4DBF-9703-6EF4043E12DF}" type="datetimeFigureOut">
              <a:rPr lang="en-GB" smtClean="0"/>
              <a:t>04/10/2019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B6477-3452-4D4C-BF2F-175A4DB96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9872AC-A9F2-4696-AF1B-7ADE241D9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A797A-57CE-46D1-8C0F-D8E13E0EEC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0629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DDB95-DB5B-4284-8312-EE632447B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5676BB-37DE-4A2D-947D-B146C13D5C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4371B1-7303-4E60-8524-AB59F439A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55B0-CC35-4DBF-9703-6EF4043E12DF}" type="datetimeFigureOut">
              <a:rPr lang="en-GB" smtClean="0"/>
              <a:t>04/10/2019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C4467B-56CD-45AF-921D-339E17B55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4C896-2501-484F-BBB8-9C599DDE6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A797A-57CE-46D1-8C0F-D8E13E0EEC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0677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9528F-E6EA-4452-8DB6-E7640B95B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4ED14-048E-428C-82CC-ABD92B0496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F360F0-B50F-4F24-9136-D3DFDCF4AD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EEBDFE-62B7-43EC-8A70-0E96987FB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55B0-CC35-4DBF-9703-6EF4043E12DF}" type="datetimeFigureOut">
              <a:rPr lang="en-GB" smtClean="0"/>
              <a:t>04/10/2019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BB5AC4-F531-4959-852A-59CA1C261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049A49-ACE2-4307-A38A-A46FB12FC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A797A-57CE-46D1-8C0F-D8E13E0EEC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9906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6DC02-8B3B-41C3-8997-38035107C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885E30-33FC-404C-A416-907FBB78B8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F5F184-5D67-497C-A2F9-E49E9587CC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2C2717-8FA4-499A-A62D-1AA2ED7035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F5F516-821E-4FC1-BDCC-732A88FB8C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E1DFC2-0674-4565-B854-1BCE8A45B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55B0-CC35-4DBF-9703-6EF4043E12DF}" type="datetimeFigureOut">
              <a:rPr lang="en-GB" smtClean="0"/>
              <a:t>04/10/2019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5EC2BD4-3840-4419-AE7D-7A7E793CD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B2B5A9-6998-43F7-BADC-2BFC9CF21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A797A-57CE-46D1-8C0F-D8E13E0EEC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599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F8D63-81CB-4B2F-BCA2-41C470807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8E8087-F082-479B-8943-1095E0AB1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55B0-CC35-4DBF-9703-6EF4043E12DF}" type="datetimeFigureOut">
              <a:rPr lang="en-GB" smtClean="0"/>
              <a:t>04/10/2019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45F0B9-A572-4398-8766-17880D7CE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968717-7CC9-42AB-B10C-2879F82E2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A797A-57CE-46D1-8C0F-D8E13E0EEC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2946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DCB736-416A-423A-835F-ADCB15BCC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55B0-CC35-4DBF-9703-6EF4043E12DF}" type="datetimeFigureOut">
              <a:rPr lang="en-GB" smtClean="0"/>
              <a:t>04/10/2019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D3CED3-6137-4DC5-A046-41DE811DF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49F0F5-6F4C-46C9-BACE-91288211B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A797A-57CE-46D1-8C0F-D8E13E0EEC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1808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23D48-64B6-45E8-AA19-DE54EB56E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36EA62-2077-4D3F-B611-1761CD073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1C7B99-F96E-44A2-BB6E-38C5F66DD4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70003E-A754-4D4C-8859-E3D533C7E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55B0-CC35-4DBF-9703-6EF4043E12DF}" type="datetimeFigureOut">
              <a:rPr lang="en-GB" smtClean="0"/>
              <a:t>04/10/2019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AC1870-A32E-462D-8F41-0F41BAB3F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32B2C9-8FF7-46BC-BD97-1A480DFF6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A797A-57CE-46D1-8C0F-D8E13E0EEC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632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1321C-BE0A-44F6-9D1C-77FADB292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F9A715-94D9-4FB0-8BB4-8DF12F7235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B00602-38D1-44BC-8F5A-D1EBDD64A7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493FE6-EF04-4C2F-8196-1B9BEF610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55B0-CC35-4DBF-9703-6EF4043E12DF}" type="datetimeFigureOut">
              <a:rPr lang="en-GB" smtClean="0"/>
              <a:t>04/10/2019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B21942-B98F-4339-9BA2-F09908B74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53D219-D81F-4993-9A73-8F71F6FBA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A797A-57CE-46D1-8C0F-D8E13E0EEC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2964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CC1282-5C53-43AC-B63B-8D559D104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6C15E4-AE90-49B4-87EF-D49F07670E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786D84-A11C-4339-A6F9-1714D3F94E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B55B0-CC35-4DBF-9703-6EF4043E12DF}" type="datetimeFigureOut">
              <a:rPr lang="en-GB" smtClean="0"/>
              <a:t>04/10/2019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43C8C6-232D-437B-9D2A-EA2400A3E8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799D1D-B0DF-419F-AE3D-1B9896E68C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A797A-57CE-46D1-8C0F-D8E13E0EEC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9746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265343F7-7DBE-40AD-9657-FAA1395EB1B3}"/>
              </a:ext>
            </a:extLst>
          </p:cNvPr>
          <p:cNvGraphicFramePr>
            <a:graphicFrameLocks noGrp="1"/>
          </p:cNvGraphicFramePr>
          <p:nvPr/>
        </p:nvGraphicFramePr>
        <p:xfrm>
          <a:off x="1296275" y="1801041"/>
          <a:ext cx="3680969" cy="4443898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538020">
                  <a:extLst>
                    <a:ext uri="{9D8B030D-6E8A-4147-A177-3AD203B41FA5}">
                      <a16:colId xmlns:a16="http://schemas.microsoft.com/office/drawing/2014/main" val="149167241"/>
                    </a:ext>
                  </a:extLst>
                </a:gridCol>
                <a:gridCol w="944066">
                  <a:extLst>
                    <a:ext uri="{9D8B030D-6E8A-4147-A177-3AD203B41FA5}">
                      <a16:colId xmlns:a16="http://schemas.microsoft.com/office/drawing/2014/main" val="247831078"/>
                    </a:ext>
                  </a:extLst>
                </a:gridCol>
                <a:gridCol w="1147298">
                  <a:extLst>
                    <a:ext uri="{9D8B030D-6E8A-4147-A177-3AD203B41FA5}">
                      <a16:colId xmlns:a16="http://schemas.microsoft.com/office/drawing/2014/main" val="1906570561"/>
                    </a:ext>
                  </a:extLst>
                </a:gridCol>
                <a:gridCol w="1051585">
                  <a:extLst>
                    <a:ext uri="{9D8B030D-6E8A-4147-A177-3AD203B41FA5}">
                      <a16:colId xmlns:a16="http://schemas.microsoft.com/office/drawing/2014/main" val="2761036932"/>
                    </a:ext>
                  </a:extLst>
                </a:gridCol>
              </a:tblGrid>
              <a:tr h="10950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Name </a:t>
                      </a:r>
                      <a:endParaRPr lang="en-GB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820" marR="428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Synonym </a:t>
                      </a:r>
                      <a:endParaRPr lang="en-GB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820" marR="428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Genotype </a:t>
                      </a:r>
                      <a:endParaRPr lang="en-GB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820" marR="428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origin</a:t>
                      </a:r>
                      <a:endParaRPr lang="en-GB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820" marR="42820" marT="0" marB="0"/>
                </a:tc>
                <a:extLst>
                  <a:ext uri="{0D108BD9-81ED-4DB2-BD59-A6C34878D82A}">
                    <a16:rowId xmlns:a16="http://schemas.microsoft.com/office/drawing/2014/main" val="1929058426"/>
                  </a:ext>
                </a:extLst>
              </a:tr>
              <a:tr h="22517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Wild type</a:t>
                      </a:r>
                      <a:endParaRPr lang="en-GB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820" marR="428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N2</a:t>
                      </a:r>
                      <a:endParaRPr lang="en-GB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820" marR="428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wt</a:t>
                      </a:r>
                      <a:endParaRPr lang="en-GB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820" marR="428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CGC</a:t>
                      </a:r>
                      <a:r>
                        <a:rPr lang="en-US" sz="700" baseline="30000">
                          <a:effectLst/>
                        </a:rPr>
                        <a:t>a</a:t>
                      </a:r>
                      <a:endParaRPr lang="en-GB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820" marR="42820" marT="0" marB="0"/>
                </a:tc>
                <a:extLst>
                  <a:ext uri="{0D108BD9-81ED-4DB2-BD59-A6C34878D82A}">
                    <a16:rowId xmlns:a16="http://schemas.microsoft.com/office/drawing/2014/main" val="3226501081"/>
                  </a:ext>
                </a:extLst>
              </a:tr>
              <a:tr h="33039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700">
                          <a:effectLst/>
                        </a:rPr>
                        <a:t>AM510</a:t>
                      </a:r>
                      <a:endParaRPr lang="en-GB" sz="70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820" marR="428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AT3q14 </a:t>
                      </a:r>
                      <a:endParaRPr lang="en-GB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820" marR="428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rmIs228[PF25B3.3::AT3v1-1q14::yfp] </a:t>
                      </a:r>
                      <a:endParaRPr lang="en-GB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820" marR="428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700">
                          <a:effectLst/>
                        </a:rPr>
                        <a:t>(Teixeira- Castro et al., 2011)</a:t>
                      </a:r>
                      <a:endParaRPr lang="en-GB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820" marR="42820" marT="0" marB="0"/>
                </a:tc>
                <a:extLst>
                  <a:ext uri="{0D108BD9-81ED-4DB2-BD59-A6C34878D82A}">
                    <a16:rowId xmlns:a16="http://schemas.microsoft.com/office/drawing/2014/main" val="3030111520"/>
                  </a:ext>
                </a:extLst>
              </a:tr>
              <a:tr h="33039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700">
                          <a:effectLst/>
                        </a:rPr>
                        <a:t>AM685 </a:t>
                      </a:r>
                      <a:endParaRPr lang="en-GB" sz="70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700">
                          <a:effectLst/>
                        </a:rPr>
                        <a:t> </a:t>
                      </a:r>
                      <a:endParaRPr lang="en-GB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820" marR="428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AT3q130 </a:t>
                      </a:r>
                      <a:endParaRPr lang="en-GB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820" marR="428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rmls263[PF25B3.3::AT3v1-1q130::yfp]  II</a:t>
                      </a:r>
                      <a:endParaRPr lang="en-GB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820" marR="428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700">
                          <a:effectLst/>
                        </a:rPr>
                        <a:t>(Teixeira- Castro et al., 2011)</a:t>
                      </a:r>
                      <a:endParaRPr lang="en-GB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820" marR="42820" marT="0" marB="0"/>
                </a:tc>
                <a:extLst>
                  <a:ext uri="{0D108BD9-81ED-4DB2-BD59-A6C34878D82A}">
                    <a16:rowId xmlns:a16="http://schemas.microsoft.com/office/drawing/2014/main" val="4152707759"/>
                  </a:ext>
                </a:extLst>
              </a:tr>
              <a:tr h="21691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BZ555</a:t>
                      </a:r>
                      <a:endParaRPr lang="en-GB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820" marR="428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Pdat-1::GFP</a:t>
                      </a:r>
                      <a:endParaRPr lang="en-GB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820" marR="428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egIs1 [dat-1p::GFP]</a:t>
                      </a:r>
                      <a:endParaRPr lang="en-GB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820" marR="428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CGC</a:t>
                      </a:r>
                      <a:r>
                        <a:rPr lang="en-US" sz="700" baseline="30000">
                          <a:effectLst/>
                        </a:rPr>
                        <a:t>a</a:t>
                      </a:r>
                      <a:endParaRPr lang="en-GB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820" marR="42820" marT="0" marB="0"/>
                </a:tc>
                <a:extLst>
                  <a:ext uri="{0D108BD9-81ED-4DB2-BD59-A6C34878D82A}">
                    <a16:rowId xmlns:a16="http://schemas.microsoft.com/office/drawing/2014/main" val="1908233144"/>
                  </a:ext>
                </a:extLst>
              </a:tr>
              <a:tr h="33039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UA44</a:t>
                      </a:r>
                      <a:endParaRPr lang="en-GB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820" marR="428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ɑ-syn</a:t>
                      </a:r>
                      <a:endParaRPr lang="en-GB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820" marR="428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baIn11[pdat-1::aSyn + pdat-1::GFP]</a:t>
                      </a:r>
                      <a:endParaRPr lang="en-GB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820" marR="428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Caldwell Lab</a:t>
                      </a:r>
                      <a:r>
                        <a:rPr lang="en-US" sz="700" baseline="30000">
                          <a:effectLst/>
                        </a:rPr>
                        <a:t>b</a:t>
                      </a:r>
                      <a:endParaRPr lang="en-GB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820" marR="42820" marT="0" marB="0"/>
                </a:tc>
                <a:extLst>
                  <a:ext uri="{0D108BD9-81ED-4DB2-BD59-A6C34878D82A}">
                    <a16:rowId xmlns:a16="http://schemas.microsoft.com/office/drawing/2014/main" val="263779646"/>
                  </a:ext>
                </a:extLst>
              </a:tr>
              <a:tr h="33039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UA57</a:t>
                      </a:r>
                      <a:endParaRPr lang="en-GB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820" marR="428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CAT-2</a:t>
                      </a:r>
                      <a:endParaRPr lang="en-GB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820" marR="428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baIs4 [dat-1p::GFP + dat-1p::CAT-2]</a:t>
                      </a:r>
                      <a:endParaRPr lang="en-GB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820" marR="428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Caldwell Lab</a:t>
                      </a:r>
                      <a:r>
                        <a:rPr lang="en-US" sz="700" baseline="30000">
                          <a:effectLst/>
                        </a:rPr>
                        <a:t>b</a:t>
                      </a:r>
                      <a:endParaRPr lang="en-GB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820" marR="42820" marT="0" marB="0"/>
                </a:tc>
                <a:extLst>
                  <a:ext uri="{0D108BD9-81ED-4DB2-BD59-A6C34878D82A}">
                    <a16:rowId xmlns:a16="http://schemas.microsoft.com/office/drawing/2014/main" val="551859764"/>
                  </a:ext>
                </a:extLst>
              </a:tr>
              <a:tr h="34085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RB1823</a:t>
                      </a:r>
                      <a:endParaRPr lang="en-GB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820" marR="428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gst-4(ko)</a:t>
                      </a:r>
                      <a:endParaRPr lang="en-GB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820" marR="428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dirty="0">
                          <a:effectLst/>
                        </a:rPr>
                        <a:t>gst-4&amp;msp-38(ok2358) IV.</a:t>
                      </a:r>
                      <a:endParaRPr lang="en-GB" sz="7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820" marR="428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CGC</a:t>
                      </a:r>
                      <a:r>
                        <a:rPr lang="en-US" sz="700" baseline="30000">
                          <a:effectLst/>
                        </a:rPr>
                        <a:t>a </a:t>
                      </a:r>
                      <a:r>
                        <a:rPr lang="en-US" sz="700">
                          <a:effectLst/>
                        </a:rPr>
                        <a:t>(6x backcrossed, this study)</a:t>
                      </a:r>
                      <a:endParaRPr lang="en-GB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820" marR="42820" marT="0" marB="0"/>
                </a:tc>
                <a:extLst>
                  <a:ext uri="{0D108BD9-81ED-4DB2-BD59-A6C34878D82A}">
                    <a16:rowId xmlns:a16="http://schemas.microsoft.com/office/drawing/2014/main" val="4235182774"/>
                  </a:ext>
                </a:extLst>
              </a:tr>
              <a:tr h="34085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CF1553</a:t>
                      </a:r>
                      <a:endParaRPr lang="en-GB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820" marR="428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sod-3</a:t>
                      </a:r>
                      <a:endParaRPr lang="en-GB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820" marR="428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muIs84 [(pAD76) sod-3p::GFP + rol-6(su1006)]</a:t>
                      </a:r>
                      <a:endParaRPr lang="en-GB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820" marR="428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CGC</a:t>
                      </a:r>
                      <a:r>
                        <a:rPr lang="en-US" sz="700" baseline="30000">
                          <a:effectLst/>
                        </a:rPr>
                        <a:t>a</a:t>
                      </a:r>
                      <a:endParaRPr lang="en-GB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820" marR="42820" marT="0" marB="0"/>
                </a:tc>
                <a:extLst>
                  <a:ext uri="{0D108BD9-81ED-4DB2-BD59-A6C34878D82A}">
                    <a16:rowId xmlns:a16="http://schemas.microsoft.com/office/drawing/2014/main" val="1602328430"/>
                  </a:ext>
                </a:extLst>
              </a:tr>
              <a:tr h="33039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LD1171</a:t>
                      </a:r>
                      <a:endParaRPr lang="en-GB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820" marR="428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gcs-1</a:t>
                      </a:r>
                      <a:endParaRPr lang="en-GB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820" marR="428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ldIs3 [gcs-1p::GFP + rol-6(su1006)]</a:t>
                      </a:r>
                      <a:endParaRPr lang="en-GB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820" marR="428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CGC</a:t>
                      </a:r>
                      <a:r>
                        <a:rPr lang="en-US" sz="700" baseline="30000">
                          <a:effectLst/>
                        </a:rPr>
                        <a:t>a</a:t>
                      </a:r>
                      <a:endParaRPr lang="en-GB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820" marR="42820" marT="0" marB="0"/>
                </a:tc>
                <a:extLst>
                  <a:ext uri="{0D108BD9-81ED-4DB2-BD59-A6C34878D82A}">
                    <a16:rowId xmlns:a16="http://schemas.microsoft.com/office/drawing/2014/main" val="3990050429"/>
                  </a:ext>
                </a:extLst>
              </a:tr>
              <a:tr h="44387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CL2166</a:t>
                      </a:r>
                      <a:endParaRPr lang="en-GB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820" marR="428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gst-4</a:t>
                      </a:r>
                      <a:endParaRPr lang="en-GB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820" marR="428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dvIs19 [(pAF15)gst-4p::GFP::NLS] III</a:t>
                      </a:r>
                      <a:endParaRPr lang="en-GB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820" marR="428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CGC</a:t>
                      </a:r>
                      <a:r>
                        <a:rPr lang="en-US" sz="700" baseline="30000">
                          <a:effectLst/>
                        </a:rPr>
                        <a:t>a</a:t>
                      </a:r>
                      <a:endParaRPr lang="en-GB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820" marR="42820" marT="0" marB="0"/>
                </a:tc>
                <a:extLst>
                  <a:ext uri="{0D108BD9-81ED-4DB2-BD59-A6C34878D82A}">
                    <a16:rowId xmlns:a16="http://schemas.microsoft.com/office/drawing/2014/main" val="975260699"/>
                  </a:ext>
                </a:extLst>
              </a:tr>
              <a:tr h="55735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MAC146</a:t>
                      </a:r>
                      <a:endParaRPr lang="en-GB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820" marR="428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AT3q130;gst-4(ko)</a:t>
                      </a:r>
                      <a:endParaRPr lang="en-GB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820" marR="428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rmls263[PF25B3.3::AT3v1-1q130::yfp] II; gst-4&amp;msp-38(ok2358) IV</a:t>
                      </a:r>
                      <a:endParaRPr lang="en-GB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820" marR="428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This study</a:t>
                      </a:r>
                      <a:endParaRPr lang="en-GB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820" marR="42820" marT="0" marB="0"/>
                </a:tc>
                <a:extLst>
                  <a:ext uri="{0D108BD9-81ED-4DB2-BD59-A6C34878D82A}">
                    <a16:rowId xmlns:a16="http://schemas.microsoft.com/office/drawing/2014/main" val="288360302"/>
                  </a:ext>
                </a:extLst>
              </a:tr>
              <a:tr h="55735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MAC148</a:t>
                      </a:r>
                      <a:endParaRPr lang="en-GB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820" marR="428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ɑ-syn; gst-4(ko)</a:t>
                      </a:r>
                      <a:endParaRPr lang="en-GB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820" marR="428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baIn11[pdat-1::aSyn + pdat-1::GFP]; gst-4&amp;msp-38(ok2358) IV</a:t>
                      </a:r>
                      <a:endParaRPr lang="en-GB" sz="7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820" marR="428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dirty="0">
                          <a:effectLst/>
                        </a:rPr>
                        <a:t>This study</a:t>
                      </a:r>
                      <a:endParaRPr lang="en-GB" sz="7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820" marR="42820" marT="0" marB="0"/>
                </a:tc>
                <a:extLst>
                  <a:ext uri="{0D108BD9-81ED-4DB2-BD59-A6C34878D82A}">
                    <a16:rowId xmlns:a16="http://schemas.microsoft.com/office/drawing/2014/main" val="1192071368"/>
                  </a:ext>
                </a:extLst>
              </a:tr>
            </a:tbl>
          </a:graphicData>
        </a:graphic>
      </p:graphicFrame>
      <p:sp>
        <p:nvSpPr>
          <p:cNvPr id="14" name="Rectangle 13">
            <a:extLst>
              <a:ext uri="{FF2B5EF4-FFF2-40B4-BE49-F238E27FC236}">
                <a16:creationId xmlns:a16="http://schemas.microsoft.com/office/drawing/2014/main" id="{8DF9B67E-F14F-4AA3-A65C-1C06E12C9E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1783" y="121839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25392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sng" strike="noStrike" cap="none" normalizeH="0" baseline="0" dirty="0">
                <a:ln>
                  <a:noFill/>
                </a:ln>
                <a:solidFill>
                  <a:srgbClr val="2E75B5"/>
                </a:solidFill>
                <a:effectLst/>
                <a:latin typeface="Verdana" panose="020B0604030504040204" pitchFamily="34" charset="0"/>
              </a:rPr>
              <a:t>Supplementary data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1" u="none" strike="noStrike" cap="none" normalizeH="0" baseline="0" dirty="0">
                <a:ln>
                  <a:noFill/>
                </a:ln>
                <a:solidFill>
                  <a:srgbClr val="44546A"/>
                </a:solidFill>
                <a:effectLst/>
                <a:ea typeface="Verdana" panose="020B0604030504040204" pitchFamily="34" charset="0"/>
                <a:cs typeface="Verdana" panose="020B0604030504040204" pitchFamily="34" charset="0"/>
              </a:rPr>
              <a:t>Tables S1: C. elegans strains employed </a:t>
            </a:r>
            <a:endParaRPr kumimoji="0" lang="en-GB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1" u="none" strike="noStrike" cap="none" normalizeH="0" baseline="0" dirty="0">
                <a:ln>
                  <a:noFill/>
                </a:ln>
                <a:solidFill>
                  <a:srgbClr val="5A5A5A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Note(s): </a:t>
            </a:r>
            <a:r>
              <a:rPr kumimoji="0" lang="en-US" altLang="en-US" sz="800" b="0" i="1" u="none" strike="noStrike" cap="none" normalizeH="0" baseline="30000" dirty="0" err="1">
                <a:ln>
                  <a:noFill/>
                </a:ln>
                <a:solidFill>
                  <a:srgbClr val="5A5A5A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kumimoji="0" lang="en-US" altLang="en-US" sz="800" b="0" i="1" u="none" strike="noStrike" cap="none" normalizeH="0" baseline="0" dirty="0" err="1">
                <a:ln>
                  <a:noFill/>
                </a:ln>
                <a:solidFill>
                  <a:srgbClr val="5A5A5A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CGC</a:t>
            </a:r>
            <a:r>
              <a:rPr kumimoji="0" lang="en-US" altLang="en-US" sz="800" b="0" i="1" u="none" strike="noStrike" cap="none" normalizeH="0" baseline="0" dirty="0">
                <a:ln>
                  <a:noFill/>
                </a:ln>
                <a:solidFill>
                  <a:srgbClr val="5A5A5A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funded by NIH Office of Research Infrastructure Programs (P40 OD010440); </a:t>
            </a:r>
            <a:r>
              <a:rPr kumimoji="0" lang="en-US" altLang="en-US" sz="800" b="0" i="1" u="none" strike="noStrike" cap="none" normalizeH="0" baseline="30000" dirty="0" err="1">
                <a:ln>
                  <a:noFill/>
                </a:ln>
                <a:solidFill>
                  <a:srgbClr val="5A5A5A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</a:t>
            </a:r>
            <a:r>
              <a:rPr kumimoji="0" lang="en-US" altLang="en-US" sz="800" b="0" i="1" u="none" strike="noStrike" cap="none" normalizeH="0" baseline="0" dirty="0" err="1">
                <a:ln>
                  <a:noFill/>
                </a:ln>
                <a:solidFill>
                  <a:srgbClr val="5A5A5A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Guy</a:t>
            </a:r>
            <a:r>
              <a:rPr kumimoji="0" lang="en-US" altLang="en-US" sz="800" b="0" i="1" u="none" strike="noStrike" cap="none" normalizeH="0" baseline="0" dirty="0">
                <a:ln>
                  <a:noFill/>
                </a:ln>
                <a:solidFill>
                  <a:srgbClr val="5A5A5A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Kim Caldwell, The University of Alabama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617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A55FB6C-9C75-4977-B7E2-94FD46952FA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0529309"/>
              </p:ext>
            </p:extLst>
          </p:nvPr>
        </p:nvGraphicFramePr>
        <p:xfrm>
          <a:off x="2954242" y="363214"/>
          <a:ext cx="5881930" cy="24626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Prism 7" r:id="rId3" imgW="7731360" imgH="3237120" progId="Prism7.Document">
                  <p:embed/>
                </p:oleObj>
              </mc:Choice>
              <mc:Fallback>
                <p:oleObj name="Prism 7" r:id="rId3" imgW="7731360" imgH="3237120" progId="Prism7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54242" y="363214"/>
                        <a:ext cx="5881930" cy="24626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544">
            <a:extLst>
              <a:ext uri="{FF2B5EF4-FFF2-40B4-BE49-F238E27FC236}">
                <a16:creationId xmlns:a16="http://schemas.microsoft.com/office/drawing/2014/main" id="{D27862E9-D692-4EEA-9599-0EC7C6F0081D}"/>
              </a:ext>
            </a:extLst>
          </p:cNvPr>
          <p:cNvSpPr txBox="1"/>
          <p:nvPr/>
        </p:nvSpPr>
        <p:spPr>
          <a:xfrm>
            <a:off x="2753685" y="363214"/>
            <a:ext cx="255262" cy="355929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>
            <a:softEdge rad="63500"/>
          </a:effectLst>
        </p:spPr>
        <p:txBody>
          <a:bodyPr rot="0" spcFirstLastPara="0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en-US" sz="1200" b="1" dirty="0">
                <a:effectLst/>
                <a:ea typeface="Calibri" panose="020F0502020204030204" pitchFamily="34" charset="0"/>
              </a:rPr>
              <a:t>A</a:t>
            </a:r>
            <a:endParaRPr lang="en-GB" sz="1200" b="1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8" name="Text Box 544">
            <a:extLst>
              <a:ext uri="{FF2B5EF4-FFF2-40B4-BE49-F238E27FC236}">
                <a16:creationId xmlns:a16="http://schemas.microsoft.com/office/drawing/2014/main" id="{4645A77B-B8E3-40F7-B97F-48CC35938E90}"/>
              </a:ext>
            </a:extLst>
          </p:cNvPr>
          <p:cNvSpPr txBox="1"/>
          <p:nvPr/>
        </p:nvSpPr>
        <p:spPr>
          <a:xfrm>
            <a:off x="2748844" y="2469966"/>
            <a:ext cx="255262" cy="355929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>
            <a:softEdge rad="63500"/>
          </a:effectLst>
        </p:spPr>
        <p:txBody>
          <a:bodyPr rot="0" spcFirstLastPara="0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en-US" sz="1200" b="1" dirty="0">
                <a:ea typeface="Times New Roman" panose="02020603050405020304" pitchFamily="18" charset="0"/>
              </a:rPr>
              <a:t>B</a:t>
            </a:r>
            <a:endParaRPr lang="en-GB" sz="1200" b="1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ABB7334-303F-4255-91E1-F66207B3E67D}"/>
              </a:ext>
            </a:extLst>
          </p:cNvPr>
          <p:cNvSpPr/>
          <p:nvPr/>
        </p:nvSpPr>
        <p:spPr>
          <a:xfrm>
            <a:off x="2562808" y="4900760"/>
            <a:ext cx="6096000" cy="15940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07000"/>
              </a:lnSpc>
              <a:spcAft>
                <a:spcPts val="1000"/>
              </a:spcAft>
            </a:pPr>
            <a:r>
              <a:rPr lang="en-US" sz="900" i="1" dirty="0">
                <a:solidFill>
                  <a:srgbClr val="44546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Figure S1|</a:t>
            </a:r>
            <a:r>
              <a:rPr lang="en-US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900" i="1" dirty="0">
                <a:solidFill>
                  <a:srgbClr val="44546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Effect of </a:t>
            </a:r>
            <a:r>
              <a:rPr lang="en-US" sz="900" i="1" dirty="0" err="1">
                <a:solidFill>
                  <a:srgbClr val="44546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sinapine</a:t>
            </a:r>
            <a:r>
              <a:rPr lang="en-US" sz="900" i="1" dirty="0">
                <a:solidFill>
                  <a:srgbClr val="44546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on C. elegans (A) </a:t>
            </a:r>
            <a:r>
              <a:rPr lang="en-US" sz="900" i="1" dirty="0" err="1">
                <a:solidFill>
                  <a:srgbClr val="44546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Sinapine</a:t>
            </a:r>
            <a:r>
              <a:rPr lang="en-US" sz="900" i="1" dirty="0">
                <a:solidFill>
                  <a:srgbClr val="44546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(0.001-1.0 mg/mL) shows no toxic effect in C. elegans. Toxicity was assessed using the food clearance assay. The optical density of the OP50 suspension with RSP extract-treated animals (N2) at the concentrations depicted, was measured daily. The mean OD was calculated for each day from triplicate samples and plotted over time. Control DMSO (1%) corresponds to drug vehicle and DMSO at 5% was used as positive (toxic compound) control, n=6. (B) </a:t>
            </a:r>
            <a:r>
              <a:rPr lang="en-US" sz="900" i="1" dirty="0">
                <a:solidFill>
                  <a:srgbClr val="44546A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Locomotion defective behavior of MJD (AT3q130) animals, comparison between treated (</a:t>
            </a:r>
            <a:r>
              <a:rPr lang="en-US" sz="900" i="1" dirty="0" err="1">
                <a:solidFill>
                  <a:srgbClr val="44546A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sinapine</a:t>
            </a:r>
            <a:r>
              <a:rPr lang="en-US" sz="900" i="1" dirty="0">
                <a:solidFill>
                  <a:srgbClr val="44546A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0.001-1.0 mg/mL), untreated animals (1% DMSO solvent control), wild type (N2) and AT3q14 controls (1% DMSO). Statistical significant difference was determined using One-way ANOVA and Dunnett’s multiple comparison analysis compared to AT3q130 control: ***p≤0.001, *p≤0.05; n=4</a:t>
            </a:r>
            <a:endParaRPr lang="en-GB" sz="9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810A47A5-F53C-4EB5-95EB-A313FD9623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9913150"/>
              </p:ext>
            </p:extLst>
          </p:nvPr>
        </p:nvGraphicFramePr>
        <p:xfrm>
          <a:off x="3004106" y="2523510"/>
          <a:ext cx="3937870" cy="23966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Prism 7" r:id="rId5" imgW="5231880" imgH="3185280" progId="Prism7.Document">
                  <p:embed/>
                </p:oleObj>
              </mc:Choice>
              <mc:Fallback>
                <p:oleObj name="Prism 7" r:id="rId5" imgW="5231880" imgH="3185280" progId="Prism7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04106" y="2523510"/>
                        <a:ext cx="3937870" cy="23966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13467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D9AF4E0-936D-4635-99EA-962895CAF22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2689"/>
          <a:stretch/>
        </p:blipFill>
        <p:spPr>
          <a:xfrm>
            <a:off x="3229825" y="4476307"/>
            <a:ext cx="5732350" cy="1260653"/>
          </a:xfrm>
          <a:prstGeom prst="rect">
            <a:avLst/>
          </a:prstGeom>
        </p:spPr>
      </p:pic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158B4A99-935E-4046-9541-56BEFA07EDC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7965080"/>
              </p:ext>
            </p:extLst>
          </p:nvPr>
        </p:nvGraphicFramePr>
        <p:xfrm>
          <a:off x="3508873" y="1874147"/>
          <a:ext cx="5174253" cy="27510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Prism 7" r:id="rId4" imgW="4911840" imgH="2612160" progId="Prism7.Document">
                  <p:embed/>
                </p:oleObj>
              </mc:Choice>
              <mc:Fallback>
                <p:oleObj name="Prism 7" r:id="rId4" imgW="4911840" imgH="2612160" progId="Prism7.Document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158B4A99-935E-4046-9541-56BEFA07EDC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508873" y="1874147"/>
                        <a:ext cx="5174253" cy="27510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421018CF-A025-4D09-BBCF-FE32884F17C2}"/>
              </a:ext>
            </a:extLst>
          </p:cNvPr>
          <p:cNvSpPr/>
          <p:nvPr/>
        </p:nvSpPr>
        <p:spPr>
          <a:xfrm>
            <a:off x="2861467" y="4476307"/>
            <a:ext cx="1015765" cy="2499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170D389-AFB4-4689-8E28-FBB5D94463FF}"/>
              </a:ext>
            </a:extLst>
          </p:cNvPr>
          <p:cNvSpPr txBox="1"/>
          <p:nvPr/>
        </p:nvSpPr>
        <p:spPr>
          <a:xfrm>
            <a:off x="3159423" y="4537740"/>
            <a:ext cx="79220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>
                <a:solidFill>
                  <a:srgbClr val="44546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Figure S2|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3666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423</Words>
  <Application>Microsoft Office PowerPoint</Application>
  <PresentationFormat>Widescreen</PresentationFormat>
  <Paragraphs>61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Verdana</vt:lpstr>
      <vt:lpstr>Office Theme</vt:lpstr>
      <vt:lpstr>GraphPad Prism 7 Project</vt:lpstr>
      <vt:lpstr>Prism 7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Pohl, Franziska</dc:creator>
  <cp:lastModifiedBy>Franziska Pohl</cp:lastModifiedBy>
  <cp:revision>9</cp:revision>
  <dcterms:created xsi:type="dcterms:W3CDTF">2019-06-28T02:07:33Z</dcterms:created>
  <dcterms:modified xsi:type="dcterms:W3CDTF">2019-10-05T01:52:49Z</dcterms:modified>
</cp:coreProperties>
</file>