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85" r:id="rId2"/>
    <p:sldId id="263" r:id="rId3"/>
    <p:sldId id="258" r:id="rId4"/>
    <p:sldId id="266" r:id="rId5"/>
    <p:sldId id="281" r:id="rId6"/>
    <p:sldId id="268" r:id="rId7"/>
    <p:sldId id="264" r:id="rId8"/>
    <p:sldId id="278" r:id="rId9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0" autoAdjust="0"/>
    <p:restoredTop sz="86319" autoAdjust="0"/>
  </p:normalViewPr>
  <p:slideViewPr>
    <p:cSldViewPr snapToGrid="0" snapToObjects="1">
      <p:cViewPr>
        <p:scale>
          <a:sx n="75" d="100"/>
          <a:sy n="75" d="100"/>
        </p:scale>
        <p:origin x="-3592" y="-1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DF30F-066F-7C48-9A6F-BAEE1F632551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6EDED-EEA9-2047-8547-A356B5BD62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Int</a:t>
            </a:r>
            <a:r>
              <a:rPr lang="en-US" dirty="0"/>
              <a:t> = </a:t>
            </a:r>
            <a:r>
              <a:rPr lang="en-US" dirty="0" err="1"/>
              <a:t>integrase</a:t>
            </a:r>
            <a:r>
              <a:rPr lang="en-US" dirty="0"/>
              <a:t> catalytic region  </a:t>
            </a:r>
            <a:r>
              <a:rPr lang="en-US" dirty="0" err="1"/>
              <a:t>cysH</a:t>
            </a:r>
            <a:r>
              <a:rPr lang="en-US" dirty="0"/>
              <a:t> </a:t>
            </a:r>
            <a:r>
              <a:rPr lang="en-US" dirty="0" err="1"/>
              <a:t>phosphoadenosine</a:t>
            </a:r>
            <a:r>
              <a:rPr lang="en-US" dirty="0"/>
              <a:t> </a:t>
            </a:r>
            <a:r>
              <a:rPr lang="en-US" dirty="0" err="1"/>
              <a:t>phosphosulfate</a:t>
            </a:r>
            <a:r>
              <a:rPr lang="en-US" dirty="0"/>
              <a:t> </a:t>
            </a:r>
            <a:r>
              <a:rPr lang="en-US" dirty="0" err="1"/>
              <a:t>reductase</a:t>
            </a:r>
            <a:endParaRPr lang="en-US" dirty="0"/>
          </a:p>
          <a:p>
            <a:r>
              <a:rPr lang="en-US" dirty="0" err="1"/>
              <a:t>Stk</a:t>
            </a:r>
            <a:r>
              <a:rPr lang="en-US" dirty="0"/>
              <a:t> serine </a:t>
            </a:r>
            <a:r>
              <a:rPr lang="en-US" dirty="0" err="1"/>
              <a:t>threonine</a:t>
            </a:r>
            <a:r>
              <a:rPr lang="en-US" dirty="0"/>
              <a:t> </a:t>
            </a:r>
            <a:r>
              <a:rPr lang="en-US" dirty="0" err="1"/>
              <a:t>kinase</a:t>
            </a:r>
            <a:endParaRPr lang="en-US" dirty="0"/>
          </a:p>
          <a:p>
            <a:r>
              <a:rPr lang="en-US" dirty="0" err="1"/>
              <a:t>Hisk</a:t>
            </a:r>
            <a:r>
              <a:rPr lang="en-US" dirty="0"/>
              <a:t> </a:t>
            </a:r>
            <a:r>
              <a:rPr lang="en-US" dirty="0" err="1"/>
              <a:t>histidine</a:t>
            </a:r>
            <a:r>
              <a:rPr lang="en-US" dirty="0"/>
              <a:t> </a:t>
            </a:r>
            <a:r>
              <a:rPr lang="en-US" dirty="0" err="1"/>
              <a:t>kinase</a:t>
            </a:r>
            <a:endParaRPr lang="en-US" dirty="0"/>
          </a:p>
          <a:p>
            <a:r>
              <a:rPr lang="en-US" dirty="0" err="1"/>
              <a:t>amiE</a:t>
            </a:r>
            <a:r>
              <a:rPr lang="en-US" dirty="0"/>
              <a:t> = </a:t>
            </a:r>
            <a:r>
              <a:rPr lang="en-US" dirty="0" err="1"/>
              <a:t>acylamide</a:t>
            </a:r>
            <a:r>
              <a:rPr lang="en-US" dirty="0"/>
              <a:t> </a:t>
            </a:r>
            <a:r>
              <a:rPr lang="en-US" dirty="0" err="1"/>
              <a:t>aminohydrolase</a:t>
            </a:r>
            <a:endParaRPr lang="en-US" dirty="0"/>
          </a:p>
          <a:p>
            <a:r>
              <a:rPr lang="en-US" dirty="0" err="1"/>
              <a:t>Tnase</a:t>
            </a:r>
            <a:r>
              <a:rPr lang="en-US" dirty="0"/>
              <a:t> </a:t>
            </a:r>
            <a:r>
              <a:rPr lang="en-US" dirty="0" err="1"/>
              <a:t>transposase</a:t>
            </a:r>
            <a:r>
              <a:rPr lang="en-US" dirty="0"/>
              <a:t> </a:t>
            </a:r>
            <a:r>
              <a:rPr lang="en-US" dirty="0" err="1"/>
              <a:t>fmda</a:t>
            </a:r>
            <a:r>
              <a:rPr lang="en-US" dirty="0"/>
              <a:t> </a:t>
            </a:r>
            <a:r>
              <a:rPr lang="en-US" dirty="0" err="1"/>
              <a:t>formaidase</a:t>
            </a:r>
            <a:endParaRPr lang="en-US" dirty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EDED-EEA9-2047-8547-A356B5BD628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murQ</a:t>
            </a:r>
            <a:r>
              <a:rPr lang="en-US" dirty="0"/>
              <a:t> = N-</a:t>
            </a:r>
            <a:r>
              <a:rPr lang="en-US" dirty="0" err="1"/>
              <a:t>acetylmuraminic</a:t>
            </a:r>
            <a:r>
              <a:rPr lang="en-US" dirty="0"/>
              <a:t> acid 6 phosphate </a:t>
            </a:r>
            <a:r>
              <a:rPr lang="en-US" dirty="0" err="1"/>
              <a:t>etherase</a:t>
            </a:r>
            <a:r>
              <a:rPr lang="en-US" dirty="0"/>
              <a:t> (MurNAc-6-P </a:t>
            </a:r>
            <a:r>
              <a:rPr lang="en-US" dirty="0" err="1"/>
              <a:t>etherase</a:t>
            </a:r>
            <a:r>
              <a:rPr lang="en-US" dirty="0"/>
              <a:t>)</a:t>
            </a:r>
            <a:r>
              <a:rPr lang="en-US" baseline="0" dirty="0"/>
              <a:t> 4</a:t>
            </a:r>
            <a:endParaRPr lang="en-US" dirty="0"/>
          </a:p>
          <a:p>
            <a:r>
              <a:rPr lang="en-US" sz="1100" dirty="0"/>
              <a:t>Putative </a:t>
            </a:r>
            <a:r>
              <a:rPr lang="en-US" sz="1100" dirty="0" err="1"/>
              <a:t>diguanylate</a:t>
            </a:r>
            <a:r>
              <a:rPr lang="en-US" sz="1100" baseline="0" dirty="0"/>
              <a:t> </a:t>
            </a:r>
            <a:r>
              <a:rPr lang="en-US" sz="1100" baseline="0" dirty="0" err="1"/>
              <a:t>cyclase</a:t>
            </a:r>
            <a:r>
              <a:rPr lang="en-US" sz="1100" baseline="0" dirty="0"/>
              <a:t> </a:t>
            </a:r>
            <a:r>
              <a:rPr lang="en-US" sz="1100" dirty="0" err="1"/>
              <a:t>PleD</a:t>
            </a:r>
            <a:r>
              <a:rPr lang="en-US" sz="1100" dirty="0"/>
              <a:t> like  GGDEF domain containing protein= </a:t>
            </a:r>
            <a:r>
              <a:rPr lang="en-US" sz="1100" dirty="0" err="1"/>
              <a:t>pleD</a:t>
            </a:r>
            <a:endParaRPr lang="en-US" sz="11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/>
              <a:t> </a:t>
            </a:r>
            <a:r>
              <a:rPr lang="en-US" sz="1100" dirty="0" err="1"/>
              <a:t>PleD</a:t>
            </a:r>
            <a:r>
              <a:rPr lang="en-US" sz="1100" dirty="0"/>
              <a:t>-like protein fragment sensor </a:t>
            </a:r>
            <a:r>
              <a:rPr lang="en-US" sz="1100" dirty="0" err="1"/>
              <a:t>kinase</a:t>
            </a:r>
            <a:r>
              <a:rPr lang="en-US" sz="1100" baseline="0" dirty="0"/>
              <a:t> </a:t>
            </a:r>
            <a:r>
              <a:rPr lang="en-US" sz="1100" dirty="0"/>
              <a:t>protein= </a:t>
            </a:r>
            <a:r>
              <a:rPr lang="en-US" sz="1100" dirty="0" err="1"/>
              <a:t>plesk</a:t>
            </a:r>
            <a:r>
              <a:rPr lang="en-US" sz="1100" dirty="0"/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/>
              <a:t>Signal transduction </a:t>
            </a:r>
            <a:r>
              <a:rPr lang="en-US" sz="1100" dirty="0" err="1"/>
              <a:t>kinase</a:t>
            </a:r>
            <a:r>
              <a:rPr lang="en-US" sz="1100" dirty="0"/>
              <a:t> </a:t>
            </a:r>
            <a:r>
              <a:rPr lang="en-US" sz="1100" dirty="0" err="1"/>
              <a:t>stk</a:t>
            </a:r>
            <a:endParaRPr lang="en-US" sz="1100" dirty="0"/>
          </a:p>
          <a:p>
            <a:r>
              <a:rPr lang="en-US" sz="1100" dirty="0"/>
              <a:t> </a:t>
            </a:r>
          </a:p>
          <a:p>
            <a:r>
              <a:rPr lang="en-US" dirty="0" err="1"/>
              <a:t>hemH</a:t>
            </a:r>
            <a:r>
              <a:rPr lang="en-US" dirty="0"/>
              <a:t> </a:t>
            </a:r>
            <a:r>
              <a:rPr lang="en-US" dirty="0" err="1"/>
              <a:t>ferrochelatase</a:t>
            </a:r>
            <a:r>
              <a:rPr lang="en-US" dirty="0"/>
              <a:t> </a:t>
            </a:r>
          </a:p>
          <a:p>
            <a:r>
              <a:rPr lang="en-US" dirty="0" err="1"/>
              <a:t>Glycosyltransferase</a:t>
            </a:r>
            <a:r>
              <a:rPr lang="en-US" dirty="0"/>
              <a:t>  family 2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glyT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psaL</a:t>
            </a:r>
            <a:r>
              <a:rPr lang="en-US" dirty="0">
                <a:solidFill>
                  <a:srgbClr val="FF0000"/>
                </a:solidFill>
              </a:rPr>
              <a:t> PSI subunit XI </a:t>
            </a:r>
          </a:p>
          <a:p>
            <a:r>
              <a:rPr lang="en-US" dirty="0" err="1">
                <a:solidFill>
                  <a:srgbClr val="FF0000"/>
                </a:solidFill>
              </a:rPr>
              <a:t>cobO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cobalamin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adenosyltransferase/cobinamide</a:t>
            </a:r>
            <a:r>
              <a:rPr lang="en-US" baseline="0" dirty="0">
                <a:solidFill>
                  <a:srgbClr val="FF0000"/>
                </a:solidFill>
              </a:rPr>
              <a:t> ATP dependent </a:t>
            </a:r>
            <a:r>
              <a:rPr lang="en-US" baseline="0" dirty="0" err="1">
                <a:solidFill>
                  <a:srgbClr val="FF0000"/>
                </a:solidFill>
              </a:rPr>
              <a:t>adenyltransferase</a:t>
            </a:r>
            <a:r>
              <a:rPr lang="en-US" baseline="0" dirty="0">
                <a:solidFill>
                  <a:srgbClr val="FF0000"/>
                </a:solidFill>
              </a:rPr>
              <a:t> cob0</a:t>
            </a:r>
          </a:p>
          <a:p>
            <a:r>
              <a:rPr lang="en-US" baseline="0" dirty="0" err="1">
                <a:solidFill>
                  <a:srgbClr val="FF0000"/>
                </a:solidFill>
              </a:rPr>
              <a:t>nagC</a:t>
            </a:r>
            <a:r>
              <a:rPr lang="en-US" baseline="0" dirty="0">
                <a:solidFill>
                  <a:srgbClr val="FF0000"/>
                </a:solidFill>
              </a:rPr>
              <a:t> </a:t>
            </a:r>
            <a:r>
              <a:rPr lang="en-US" baseline="0" dirty="0" err="1">
                <a:solidFill>
                  <a:srgbClr val="FF0000"/>
                </a:solidFill>
              </a:rPr>
              <a:t>moeA</a:t>
            </a:r>
            <a:endParaRPr lang="en-US" baseline="0" dirty="0">
              <a:solidFill>
                <a:srgbClr val="FF0000"/>
              </a:solidFill>
            </a:endParaRPr>
          </a:p>
          <a:p>
            <a:r>
              <a:rPr lang="en-US" baseline="0" dirty="0" err="1">
                <a:solidFill>
                  <a:srgbClr val="FF0000"/>
                </a:solidFill>
              </a:rPr>
              <a:t>dctM</a:t>
            </a:r>
            <a:r>
              <a:rPr lang="en-US" baseline="0" dirty="0">
                <a:solidFill>
                  <a:srgbClr val="FF0000"/>
                </a:solidFill>
              </a:rPr>
              <a:t>  </a:t>
            </a:r>
            <a:r>
              <a:rPr lang="en-US" baseline="0" dirty="0" err="1">
                <a:solidFill>
                  <a:srgbClr val="FF0000"/>
                </a:solidFill>
              </a:rPr>
              <a:t>putatitve</a:t>
            </a:r>
            <a:r>
              <a:rPr lang="en-US" baseline="0" dirty="0">
                <a:solidFill>
                  <a:srgbClr val="FF0000"/>
                </a:solidFill>
              </a:rPr>
              <a:t> tripartite ATP independent 4 </a:t>
            </a:r>
            <a:r>
              <a:rPr lang="en-US" baseline="0" dirty="0" err="1">
                <a:solidFill>
                  <a:srgbClr val="FF0000"/>
                </a:solidFill>
              </a:rPr>
              <a:t>dicarboxylate</a:t>
            </a:r>
            <a:r>
              <a:rPr lang="en-US" baseline="0" dirty="0">
                <a:solidFill>
                  <a:srgbClr val="FF0000"/>
                </a:solidFill>
              </a:rPr>
              <a:t>  transport </a:t>
            </a:r>
            <a:r>
              <a:rPr lang="en-US" baseline="0" dirty="0" err="1">
                <a:solidFill>
                  <a:srgbClr val="FF0000"/>
                </a:solidFill>
              </a:rPr>
              <a:t>dctM</a:t>
            </a:r>
            <a:r>
              <a:rPr lang="en-US" baseline="0" dirty="0">
                <a:solidFill>
                  <a:srgbClr val="FF0000"/>
                </a:solidFill>
              </a:rPr>
              <a:t> large subunit </a:t>
            </a:r>
            <a:r>
              <a:rPr lang="en-US" baseline="0" dirty="0" err="1">
                <a:solidFill>
                  <a:srgbClr val="FF0000"/>
                </a:solidFill>
              </a:rPr>
              <a:t>permease</a:t>
            </a:r>
            <a:r>
              <a:rPr lang="en-US" baseline="0" dirty="0">
                <a:solidFill>
                  <a:srgbClr val="FF0000"/>
                </a:solidFill>
              </a:rPr>
              <a:t> component ABC transporter</a:t>
            </a:r>
          </a:p>
          <a:p>
            <a:r>
              <a:rPr lang="en-US" baseline="0" dirty="0" err="1">
                <a:solidFill>
                  <a:srgbClr val="FF0000"/>
                </a:solidFill>
              </a:rPr>
              <a:t>Glyao</a:t>
            </a:r>
            <a:r>
              <a:rPr lang="en-US" baseline="0" dirty="0">
                <a:solidFill>
                  <a:srgbClr val="FF0000"/>
                </a:solidFill>
              </a:rPr>
              <a:t> = Putative </a:t>
            </a:r>
            <a:r>
              <a:rPr lang="en-US" baseline="0" dirty="0" err="1">
                <a:solidFill>
                  <a:srgbClr val="FF0000"/>
                </a:solidFill>
              </a:rPr>
              <a:t>glycine</a:t>
            </a:r>
            <a:r>
              <a:rPr lang="en-US" baseline="0" dirty="0">
                <a:solidFill>
                  <a:srgbClr val="FF0000"/>
                </a:solidFill>
              </a:rPr>
              <a:t>/D-amino acid </a:t>
            </a:r>
            <a:r>
              <a:rPr lang="en-US" baseline="0" dirty="0" err="1">
                <a:solidFill>
                  <a:srgbClr val="FF0000"/>
                </a:solidFill>
              </a:rPr>
              <a:t>oxidase</a:t>
            </a:r>
            <a:endParaRPr lang="en-US" baseline="0" dirty="0">
              <a:solidFill>
                <a:srgbClr val="FF0000"/>
              </a:solidFill>
            </a:endParaRPr>
          </a:p>
          <a:p>
            <a:r>
              <a:rPr lang="en-US" baseline="0" dirty="0" err="1">
                <a:solidFill>
                  <a:srgbClr val="FF0000"/>
                </a:solidFill>
              </a:rPr>
              <a:t>Csec</a:t>
            </a:r>
            <a:r>
              <a:rPr lang="en-US" baseline="0" dirty="0">
                <a:solidFill>
                  <a:srgbClr val="FF0000"/>
                </a:solidFill>
              </a:rPr>
              <a:t> = conserved ho protein secreted  </a:t>
            </a:r>
          </a:p>
          <a:p>
            <a:r>
              <a:rPr lang="en-US" baseline="0" dirty="0" err="1">
                <a:solidFill>
                  <a:srgbClr val="FF0000"/>
                </a:solidFill>
              </a:rPr>
              <a:t>nagC</a:t>
            </a:r>
            <a:r>
              <a:rPr lang="en-US" baseline="0" dirty="0">
                <a:solidFill>
                  <a:srgbClr val="FF0000"/>
                </a:solidFill>
              </a:rPr>
              <a:t> family regulator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EDED-EEA9-2047-8547-A356B5BD628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Aip</a:t>
            </a:r>
            <a:r>
              <a:rPr lang="en-US" dirty="0"/>
              <a:t> = abortive infection protein</a:t>
            </a:r>
          </a:p>
          <a:p>
            <a:r>
              <a:rPr lang="en-US" dirty="0" err="1"/>
              <a:t>Ndk</a:t>
            </a:r>
            <a:r>
              <a:rPr lang="en-US" dirty="0"/>
              <a:t> = Nucleoside </a:t>
            </a:r>
            <a:r>
              <a:rPr lang="en-US" dirty="0" err="1"/>
              <a:t>diphosphate</a:t>
            </a:r>
            <a:r>
              <a:rPr lang="en-US" dirty="0"/>
              <a:t> </a:t>
            </a:r>
            <a:r>
              <a:rPr lang="en-US" dirty="0" err="1"/>
              <a:t>kinase</a:t>
            </a:r>
            <a:endParaRPr lang="en-US" dirty="0"/>
          </a:p>
          <a:p>
            <a:r>
              <a:rPr lang="en-US" dirty="0" err="1"/>
              <a:t>thioE</a:t>
            </a:r>
            <a:r>
              <a:rPr lang="en-US" dirty="0"/>
              <a:t> = </a:t>
            </a:r>
            <a:r>
              <a:rPr lang="en-US" dirty="0" err="1"/>
              <a:t>thioesterase</a:t>
            </a:r>
            <a:r>
              <a:rPr lang="en-US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EDED-EEA9-2047-8547-A356B5BD628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CobA</a:t>
            </a:r>
            <a:r>
              <a:rPr lang="en-US" baseline="0" dirty="0"/>
              <a:t>  </a:t>
            </a:r>
            <a:r>
              <a:rPr lang="en-US" baseline="0" dirty="0" err="1"/>
              <a:t>uroporphyrin</a:t>
            </a:r>
            <a:r>
              <a:rPr lang="en-US" baseline="0" dirty="0"/>
              <a:t> III C </a:t>
            </a:r>
            <a:r>
              <a:rPr lang="en-US" baseline="0" dirty="0" err="1"/>
              <a:t>methyltransferase</a:t>
            </a:r>
            <a:r>
              <a:rPr lang="en-US" baseline="0" dirty="0"/>
              <a:t> =</a:t>
            </a:r>
          </a:p>
          <a:p>
            <a:r>
              <a:rPr lang="en-US" dirty="0" err="1"/>
              <a:t>pabC</a:t>
            </a:r>
            <a:r>
              <a:rPr lang="en-US" dirty="0"/>
              <a:t> = 4 amino 4 </a:t>
            </a:r>
            <a:r>
              <a:rPr lang="en-US" dirty="0" err="1"/>
              <a:t>deoxychorismate</a:t>
            </a:r>
            <a:r>
              <a:rPr lang="en-US" dirty="0"/>
              <a:t> </a:t>
            </a:r>
            <a:r>
              <a:rPr lang="en-US" dirty="0" err="1"/>
              <a:t>lyase</a:t>
            </a:r>
            <a:r>
              <a:rPr lang="en-US" dirty="0"/>
              <a:t>  </a:t>
            </a:r>
          </a:p>
          <a:p>
            <a:r>
              <a:rPr lang="en-US" dirty="0" err="1"/>
              <a:t>pabA</a:t>
            </a:r>
            <a:r>
              <a:rPr lang="en-US" dirty="0"/>
              <a:t> = </a:t>
            </a:r>
            <a:r>
              <a:rPr lang="en-US" dirty="0" err="1"/>
              <a:t>p</a:t>
            </a:r>
            <a:r>
              <a:rPr lang="en-US" dirty="0"/>
              <a:t> </a:t>
            </a:r>
            <a:r>
              <a:rPr lang="en-US" dirty="0" err="1"/>
              <a:t>aminobenzoate</a:t>
            </a:r>
            <a:r>
              <a:rPr lang="en-US" dirty="0"/>
              <a:t> </a:t>
            </a:r>
            <a:r>
              <a:rPr lang="en-US" dirty="0" err="1"/>
              <a:t>synthetase</a:t>
            </a:r>
            <a:endParaRPr lang="en-US" dirty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EDED-EEA9-2047-8547-A356B5BD628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Mbr</a:t>
            </a:r>
            <a:r>
              <a:rPr lang="en-US" dirty="0"/>
              <a:t> = Membrane </a:t>
            </a:r>
            <a:r>
              <a:rPr lang="en-US" dirty="0" err="1"/>
              <a:t>proteine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EDED-EEA9-2047-8547-A356B5BD628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Autour</a:t>
            </a:r>
            <a:r>
              <a:rPr lang="en-US" dirty="0"/>
              <a:t> </a:t>
            </a:r>
            <a:r>
              <a:rPr lang="en-US" dirty="0" err="1"/>
              <a:t>ureC</a:t>
            </a:r>
            <a:r>
              <a:rPr lang="en-US" dirty="0"/>
              <a:t> serine </a:t>
            </a:r>
            <a:r>
              <a:rPr lang="en-US" dirty="0" err="1"/>
              <a:t>proteinase</a:t>
            </a:r>
            <a:r>
              <a:rPr lang="en-US" dirty="0"/>
              <a:t> </a:t>
            </a:r>
            <a:r>
              <a:rPr lang="en-US" dirty="0" err="1"/>
              <a:t>serp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glsF</a:t>
            </a:r>
            <a:r>
              <a:rPr lang="en-US" dirty="0"/>
              <a:t> fed dependent glutamate </a:t>
            </a:r>
            <a:r>
              <a:rPr lang="en-US" dirty="0" err="1"/>
              <a:t>synthase</a:t>
            </a:r>
            <a:r>
              <a:rPr lang="en-US" dirty="0"/>
              <a:t> </a:t>
            </a:r>
          </a:p>
          <a:p>
            <a:r>
              <a:rPr lang="en-US" dirty="0"/>
              <a:t>Two component  hybrid sensor regulator</a:t>
            </a:r>
          </a:p>
          <a:p>
            <a:r>
              <a:rPr lang="en-US" dirty="0" err="1"/>
              <a:t>moeA</a:t>
            </a:r>
            <a:r>
              <a:rPr lang="en-US" dirty="0"/>
              <a:t> </a:t>
            </a:r>
            <a:r>
              <a:rPr lang="en-US" dirty="0" err="1"/>
              <a:t>molybdopterin</a:t>
            </a:r>
            <a:r>
              <a:rPr lang="en-US" dirty="0"/>
              <a:t> biosynthesis protein </a:t>
            </a:r>
          </a:p>
          <a:p>
            <a:r>
              <a:rPr lang="en-US" dirty="0" err="1"/>
              <a:t>molybdopterin</a:t>
            </a:r>
            <a:r>
              <a:rPr lang="en-US" dirty="0"/>
              <a:t> cofactor</a:t>
            </a:r>
            <a:r>
              <a:rPr lang="en-US" baseline="0" dirty="0"/>
              <a:t> </a:t>
            </a:r>
            <a:r>
              <a:rPr lang="en-US" dirty="0"/>
              <a:t>biosynthesis protein A</a:t>
            </a:r>
          </a:p>
          <a:p>
            <a:r>
              <a:rPr lang="en-US" dirty="0" err="1"/>
              <a:t>gII</a:t>
            </a:r>
            <a:r>
              <a:rPr lang="en-US" dirty="0"/>
              <a:t>:  group II catalytic </a:t>
            </a:r>
            <a:r>
              <a:rPr lang="en-US" dirty="0" err="1"/>
              <a:t>intron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Rtase</a:t>
            </a:r>
            <a:r>
              <a:rPr lang="en-US" dirty="0"/>
              <a:t> reverse transcriptase</a:t>
            </a:r>
          </a:p>
          <a:p>
            <a:r>
              <a:rPr lang="en-US" dirty="0" err="1"/>
              <a:t>Intron</a:t>
            </a:r>
            <a:r>
              <a:rPr lang="en-US" dirty="0"/>
              <a:t> group II catalytic </a:t>
            </a:r>
            <a:r>
              <a:rPr lang="en-US" dirty="0" err="1"/>
              <a:t>intron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gidA</a:t>
            </a:r>
            <a:r>
              <a:rPr lang="en-US" dirty="0"/>
              <a:t> = </a:t>
            </a:r>
            <a:r>
              <a:rPr lang="en-US" dirty="0" err="1"/>
              <a:t>tRNA</a:t>
            </a:r>
            <a:r>
              <a:rPr lang="en-US" dirty="0"/>
              <a:t> </a:t>
            </a:r>
            <a:r>
              <a:rPr lang="en-US" dirty="0" err="1"/>
              <a:t>uridine</a:t>
            </a:r>
            <a:r>
              <a:rPr lang="en-US" baseline="0" dirty="0"/>
              <a:t> 5-carboxymethylaminomethyl modification protein </a:t>
            </a:r>
            <a:r>
              <a:rPr lang="en-US" baseline="0" dirty="0" err="1"/>
              <a:t>gidA</a:t>
            </a:r>
            <a:endParaRPr lang="en-US" dirty="0"/>
          </a:p>
          <a:p>
            <a:r>
              <a:rPr lang="en-US" dirty="0" err="1"/>
              <a:t>opcA</a:t>
            </a:r>
            <a:r>
              <a:rPr lang="en-US" baseline="0" dirty="0"/>
              <a:t> =</a:t>
            </a:r>
            <a:r>
              <a:rPr lang="en-US" baseline="0" dirty="0" err="1"/>
              <a:t>oxPPcycle</a:t>
            </a:r>
            <a:r>
              <a:rPr lang="en-US" baseline="0" dirty="0"/>
              <a:t> </a:t>
            </a:r>
            <a:r>
              <a:rPr lang="en-US" baseline="0" dirty="0" err="1"/>
              <a:t>prtein</a:t>
            </a:r>
            <a:r>
              <a:rPr lang="en-US" baseline="0" dirty="0"/>
              <a:t> </a:t>
            </a:r>
            <a:r>
              <a:rPr lang="en-US" baseline="0" dirty="0" err="1"/>
              <a:t>opcA</a:t>
            </a:r>
            <a:endParaRPr lang="en-US" dirty="0"/>
          </a:p>
          <a:p>
            <a:r>
              <a:rPr lang="en-US" dirty="0"/>
              <a:t>Branch amino acid ABC ATP binding (</a:t>
            </a:r>
            <a:r>
              <a:rPr lang="en-US" dirty="0" err="1"/>
              <a:t>verif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urt</a:t>
            </a:r>
            <a:r>
              <a:rPr lang="en-US" dirty="0"/>
              <a:t>)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Bifunctional</a:t>
            </a:r>
            <a:r>
              <a:rPr lang="en-US" dirty="0"/>
              <a:t> </a:t>
            </a:r>
            <a:r>
              <a:rPr lang="en-US" dirty="0" err="1"/>
              <a:t>molybdopterin</a:t>
            </a:r>
            <a:r>
              <a:rPr lang="en-US" dirty="0"/>
              <a:t>  guanine </a:t>
            </a:r>
            <a:r>
              <a:rPr lang="en-US" dirty="0" err="1"/>
              <a:t>dinucleotide</a:t>
            </a:r>
            <a:r>
              <a:rPr lang="en-US" dirty="0"/>
              <a:t> </a:t>
            </a:r>
            <a:r>
              <a:rPr lang="en-US" baseline="0" dirty="0"/>
              <a:t> </a:t>
            </a:r>
            <a:r>
              <a:rPr lang="en-US" dirty="0"/>
              <a:t>biosynthesis protein </a:t>
            </a:r>
            <a:r>
              <a:rPr lang="en-US" dirty="0" err="1"/>
              <a:t>moaC/mobA</a:t>
            </a:r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moaE</a:t>
            </a:r>
            <a:r>
              <a:rPr lang="en-US" dirty="0"/>
              <a:t> </a:t>
            </a:r>
            <a:r>
              <a:rPr lang="en-US" dirty="0" err="1"/>
              <a:t>molybdopterin</a:t>
            </a:r>
            <a:r>
              <a:rPr lang="en-US" dirty="0"/>
              <a:t>  (MPT) converting factor subunit 2 </a:t>
            </a:r>
          </a:p>
          <a:p>
            <a:endParaRPr lang="en-US" dirty="0"/>
          </a:p>
          <a:p>
            <a:r>
              <a:rPr lang="en-US" dirty="0"/>
              <a:t>Era GTP binding protein era </a:t>
            </a:r>
          </a:p>
          <a:p>
            <a:r>
              <a:rPr lang="en-US" dirty="0" err="1"/>
              <a:t>sK</a:t>
            </a:r>
            <a:r>
              <a:rPr lang="en-US" dirty="0"/>
              <a:t> serine </a:t>
            </a:r>
            <a:r>
              <a:rPr lang="en-US" dirty="0" err="1"/>
              <a:t>kinase</a:t>
            </a:r>
            <a:r>
              <a:rPr lang="en-US" dirty="0"/>
              <a:t> </a:t>
            </a:r>
            <a:r>
              <a:rPr lang="en-US" dirty="0" err="1"/>
              <a:t>trouve</a:t>
            </a:r>
            <a:r>
              <a:rPr lang="en-US" baseline="0" dirty="0"/>
              <a:t> un </a:t>
            </a:r>
            <a:r>
              <a:rPr lang="en-US" baseline="0" dirty="0" err="1"/>
              <a:t>sigle</a:t>
            </a:r>
            <a:endParaRPr lang="en-US" baseline="0" dirty="0"/>
          </a:p>
          <a:p>
            <a:r>
              <a:rPr lang="en-US" baseline="0" dirty="0"/>
              <a:t>BASS = bile acid Na+ </a:t>
            </a:r>
            <a:r>
              <a:rPr lang="en-US" baseline="0" dirty="0" err="1"/>
              <a:t>symporter</a:t>
            </a:r>
            <a:r>
              <a:rPr lang="en-US" baseline="0" dirty="0"/>
              <a:t> BASS family 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EDED-EEA9-2047-8547-A356B5BD628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UDP N glucosamine 2 –</a:t>
            </a:r>
            <a:r>
              <a:rPr lang="en-US" dirty="0" err="1"/>
              <a:t>epimerase</a:t>
            </a:r>
            <a:r>
              <a:rPr lang="en-US" dirty="0"/>
              <a:t>  = </a:t>
            </a:r>
            <a:r>
              <a:rPr lang="en-US" dirty="0" err="1"/>
              <a:t>nnaA</a:t>
            </a:r>
            <a:r>
              <a:rPr lang="en-US" dirty="0"/>
              <a:t> </a:t>
            </a:r>
          </a:p>
          <a:p>
            <a:r>
              <a:rPr lang="en-US" dirty="0" err="1"/>
              <a:t>Ornithine</a:t>
            </a:r>
            <a:r>
              <a:rPr lang="en-US" dirty="0"/>
              <a:t> </a:t>
            </a:r>
            <a:r>
              <a:rPr lang="en-US" dirty="0" err="1"/>
              <a:t>carbamoyltransferase</a:t>
            </a:r>
            <a:r>
              <a:rPr lang="en-US" dirty="0"/>
              <a:t> =</a:t>
            </a:r>
            <a:r>
              <a:rPr lang="en-US" dirty="0" err="1"/>
              <a:t>oct</a:t>
            </a:r>
            <a:endParaRPr lang="en-US" dirty="0"/>
          </a:p>
          <a:p>
            <a:r>
              <a:rPr lang="en-US" dirty="0" err="1"/>
              <a:t>Nudix</a:t>
            </a:r>
            <a:r>
              <a:rPr lang="en-US" dirty="0"/>
              <a:t> </a:t>
            </a:r>
            <a:r>
              <a:rPr lang="en-US" dirty="0" err="1"/>
              <a:t>hydrolase</a:t>
            </a:r>
            <a:r>
              <a:rPr lang="en-US" dirty="0"/>
              <a:t> = </a:t>
            </a:r>
            <a:r>
              <a:rPr lang="en-US" dirty="0" err="1"/>
              <a:t>nudix</a:t>
            </a:r>
            <a:r>
              <a:rPr lang="en-US" dirty="0"/>
              <a:t> </a:t>
            </a:r>
          </a:p>
          <a:p>
            <a:r>
              <a:rPr lang="en-US" dirty="0" err="1"/>
              <a:t>Endoribonuclease</a:t>
            </a:r>
            <a:r>
              <a:rPr lang="en-US" dirty="0"/>
              <a:t> L-PSP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EDED-EEA9-2047-8547-A356B5BD628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666C-10E2-B14F-984B-ED51DAE9EFDA}" type="datetimeFigureOut">
              <a:rPr lang="fr-FR" smtClean="0"/>
              <a:pPr/>
              <a:t>26/06/19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050E9-15C7-AA4A-99ED-5ED9F05B66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4EC50EF6-1DE4-A94D-9D3C-B65BEC421C5D}"/>
              </a:ext>
            </a:extLst>
          </p:cNvPr>
          <p:cNvSpPr txBox="1"/>
          <p:nvPr/>
        </p:nvSpPr>
        <p:spPr>
          <a:xfrm>
            <a:off x="405426" y="456085"/>
            <a:ext cx="6452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latin typeface="Times New Roman"/>
                <a:cs typeface="Times New Roman"/>
              </a:rPr>
              <a:t>Supplementary Figure S1</a:t>
            </a:r>
            <a:r>
              <a:rPr lang="en-US" sz="1200" dirty="0">
                <a:latin typeface="Times New Roman"/>
                <a:cs typeface="Times New Roman"/>
              </a:rPr>
              <a:t>. Organization of the urea acquisition and catabolism genes </a:t>
            </a:r>
            <a:r>
              <a:rPr lang="en-US" sz="1200" dirty="0" smtClean="0">
                <a:latin typeface="Times New Roman"/>
                <a:cs typeface="Times New Roman"/>
              </a:rPr>
              <a:t>in various  model cyanobacteria described in Supplementary Table S16. </a:t>
            </a:r>
            <a:r>
              <a:rPr lang="en-US" sz="1200" dirty="0">
                <a:latin typeface="Times New Roman"/>
                <a:cs typeface="Times New Roman"/>
              </a:rPr>
              <a:t>The genes are shown as colored boxes </a:t>
            </a:r>
            <a:r>
              <a:rPr lang="en-US" sz="1200" dirty="0" smtClean="0">
                <a:latin typeface="Times New Roman"/>
                <a:cs typeface="Times New Roman"/>
              </a:rPr>
              <a:t>pointing </a:t>
            </a:r>
            <a:r>
              <a:rPr lang="en-US" sz="1200" dirty="0">
                <a:latin typeface="Times New Roman"/>
                <a:cs typeface="Times New Roman"/>
              </a:rPr>
              <a:t>in the direction of their </a:t>
            </a:r>
            <a:r>
              <a:rPr lang="en-US" sz="1200" dirty="0" smtClean="0">
                <a:latin typeface="Times New Roman"/>
                <a:cs typeface="Times New Roman"/>
              </a:rPr>
              <a:t>transcription. </a:t>
            </a:r>
            <a:r>
              <a:rPr lang="en-US" sz="1200" dirty="0">
                <a:latin typeface="Times New Roman"/>
                <a:cs typeface="Times New Roman"/>
              </a:rPr>
              <a:t>The various genomic regions of model </a:t>
            </a:r>
            <a:r>
              <a:rPr lang="en-US" sz="1200" dirty="0" smtClean="0">
                <a:latin typeface="Times New Roman"/>
                <a:cs typeface="Times New Roman"/>
              </a:rPr>
              <a:t>cyanobacteria are </a:t>
            </a:r>
            <a:r>
              <a:rPr lang="en-US" sz="1200" dirty="0">
                <a:latin typeface="Times New Roman"/>
                <a:cs typeface="Times New Roman"/>
              </a:rPr>
              <a:t>presented classified in alphabetical order of species. In the various genomic regions grey boxes correspond to genes not known to be involved in urea metabolism</a:t>
            </a:r>
            <a:r>
              <a:rPr lang="fr-FR" sz="1200" dirty="0">
                <a:latin typeface="Times New Roman"/>
                <a:cs typeface="Times New Roman"/>
              </a:rPr>
              <a:t> 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Connecteur droit 47"/>
          <p:cNvCxnSpPr/>
          <p:nvPr/>
        </p:nvCxnSpPr>
        <p:spPr>
          <a:xfrm>
            <a:off x="1832590" y="1971084"/>
            <a:ext cx="4135226" cy="56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179133" y="1957779"/>
            <a:ext cx="187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0" y="44919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Times New Roman"/>
                <a:cs typeface="Times New Roman"/>
              </a:rPr>
              <a:t>Acaryochloris</a:t>
            </a:r>
            <a:r>
              <a:rPr lang="en-US" sz="2000" b="1" i="1" dirty="0">
                <a:latin typeface="Times New Roman"/>
                <a:cs typeface="Times New Roman"/>
              </a:rPr>
              <a:t> marina </a:t>
            </a:r>
            <a:r>
              <a:rPr lang="en-US" sz="2000" b="1" dirty="0">
                <a:latin typeface="Times New Roman"/>
                <a:cs typeface="Times New Roman"/>
              </a:rPr>
              <a:t>MBIC11017</a:t>
            </a:r>
          </a:p>
        </p:txBody>
      </p:sp>
      <p:sp>
        <p:nvSpPr>
          <p:cNvPr id="5" name="Signalisation droite 4"/>
          <p:cNvSpPr/>
          <p:nvPr/>
        </p:nvSpPr>
        <p:spPr>
          <a:xfrm>
            <a:off x="677489" y="1804177"/>
            <a:ext cx="403200" cy="360000"/>
          </a:xfrm>
          <a:prstGeom prst="homePlate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ignalisation droite 5"/>
          <p:cNvSpPr/>
          <p:nvPr/>
        </p:nvSpPr>
        <p:spPr>
          <a:xfrm>
            <a:off x="1075998" y="1799752"/>
            <a:ext cx="144000" cy="360000"/>
          </a:xfrm>
          <a:prstGeom prst="homePlat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ignalisation droite 6"/>
          <p:cNvSpPr/>
          <p:nvPr/>
        </p:nvSpPr>
        <p:spPr>
          <a:xfrm>
            <a:off x="1839698" y="1781344"/>
            <a:ext cx="144000" cy="360000"/>
          </a:xfrm>
          <a:prstGeom prst="homePlat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ignalisation droite 7"/>
          <p:cNvSpPr/>
          <p:nvPr/>
        </p:nvSpPr>
        <p:spPr>
          <a:xfrm>
            <a:off x="1231496" y="1781344"/>
            <a:ext cx="510193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oneTexte 8"/>
          <p:cNvSpPr txBox="1"/>
          <p:nvPr/>
        </p:nvSpPr>
        <p:spPr>
          <a:xfrm>
            <a:off x="662078" y="879876"/>
            <a:ext cx="7952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1400" b="1" dirty="0">
                <a:latin typeface="Times New Roman"/>
                <a:cs typeface="Times New Roman"/>
              </a:rPr>
              <a:t>  </a:t>
            </a:r>
            <a:r>
              <a:rPr lang="en-US" sz="1400" b="1" i="1" dirty="0" err="1">
                <a:latin typeface="Times New Roman"/>
                <a:cs typeface="Times New Roman"/>
              </a:rPr>
              <a:t>ure</a:t>
            </a:r>
            <a:endParaRPr lang="en-US" sz="1400" b="1" i="1" dirty="0">
              <a:latin typeface="Times New Roman"/>
              <a:cs typeface="Times New Roman"/>
            </a:endParaRPr>
          </a:p>
          <a:p>
            <a:r>
              <a:rPr lang="en-US" sz="1400" b="1" i="1" dirty="0">
                <a:latin typeface="Times New Roman"/>
                <a:cs typeface="Times New Roman"/>
              </a:rPr>
              <a:t>D    A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626527" y="1458082"/>
            <a:ext cx="529971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522590" y="1203376"/>
            <a:ext cx="7952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pPr algn="ctr">
              <a:spcAft>
                <a:spcPts val="600"/>
              </a:spcAft>
            </a:pPr>
            <a:r>
              <a:rPr lang="en-US" sz="1400" b="1" i="1" dirty="0" err="1">
                <a:latin typeface="Times New Roman"/>
                <a:cs typeface="Times New Roman"/>
              </a:rPr>
              <a:t>ureB</a:t>
            </a:r>
            <a:endParaRPr lang="en-US" sz="1400" b="1" i="1" dirty="0">
              <a:latin typeface="Times New Roman"/>
              <a:cs typeface="Times New Roman"/>
            </a:endParaRPr>
          </a:p>
          <a:p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41" name="Signalisation droite 40"/>
          <p:cNvSpPr/>
          <p:nvPr/>
        </p:nvSpPr>
        <p:spPr>
          <a:xfrm>
            <a:off x="4658093" y="1791085"/>
            <a:ext cx="831600" cy="360000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ZoneTexte 41"/>
          <p:cNvSpPr txBox="1"/>
          <p:nvPr/>
        </p:nvSpPr>
        <p:spPr>
          <a:xfrm>
            <a:off x="2136643" y="1488564"/>
            <a:ext cx="35850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i="1" dirty="0">
                <a:latin typeface="Times New Roman"/>
                <a:cs typeface="Times New Roman"/>
              </a:rPr>
              <a:t>          </a:t>
            </a:r>
            <a:r>
              <a:rPr lang="en-US" sz="1400" b="1" i="1" dirty="0" err="1">
                <a:latin typeface="Times New Roman"/>
                <a:cs typeface="Times New Roman"/>
              </a:rPr>
              <a:t>stk</a:t>
            </a:r>
            <a:r>
              <a:rPr lang="en-US" sz="1400" b="1" i="1" dirty="0">
                <a:latin typeface="Times New Roman"/>
                <a:cs typeface="Times New Roman"/>
              </a:rPr>
              <a:t>        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hisk</a:t>
            </a:r>
            <a:r>
              <a:rPr lang="en-US" sz="1400" b="1" i="1" dirty="0">
                <a:latin typeface="Times New Roman"/>
                <a:cs typeface="Times New Roman"/>
              </a:rPr>
              <a:t>             </a:t>
            </a:r>
            <a:r>
              <a:rPr lang="en-US" sz="1400" b="1" i="1" dirty="0" err="1">
                <a:latin typeface="Times New Roman"/>
                <a:cs typeface="Times New Roman"/>
              </a:rPr>
              <a:t>ureC</a:t>
            </a:r>
            <a:endParaRPr lang="en-US" sz="1400" b="1" i="1" dirty="0">
              <a:latin typeface="Times New Roman"/>
              <a:cs typeface="Times New Roman"/>
            </a:endParaRPr>
          </a:p>
          <a:p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43" name="Signalisation droite 42"/>
          <p:cNvSpPr/>
          <p:nvPr/>
        </p:nvSpPr>
        <p:spPr>
          <a:xfrm>
            <a:off x="2136643" y="1791085"/>
            <a:ext cx="1512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ignalisation droite 43"/>
          <p:cNvSpPr/>
          <p:nvPr/>
        </p:nvSpPr>
        <p:spPr>
          <a:xfrm flipH="1">
            <a:off x="5721645" y="1791085"/>
            <a:ext cx="144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ignalisation droite 45"/>
          <p:cNvSpPr/>
          <p:nvPr/>
        </p:nvSpPr>
        <p:spPr>
          <a:xfrm>
            <a:off x="3675340" y="1791085"/>
            <a:ext cx="8316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ZoneTexte 64"/>
          <p:cNvSpPr txBox="1"/>
          <p:nvPr/>
        </p:nvSpPr>
        <p:spPr>
          <a:xfrm>
            <a:off x="5640127" y="2068249"/>
            <a:ext cx="670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Times New Roman"/>
                <a:cs typeface="Times New Roman"/>
              </a:rPr>
              <a:t>ho</a:t>
            </a:r>
            <a:r>
              <a:rPr lang="en-US" sz="1400" i="1" dirty="0"/>
              <a:t>   </a:t>
            </a:r>
            <a:r>
              <a:rPr lang="en-US" dirty="0"/>
              <a:t>    </a:t>
            </a:r>
          </a:p>
        </p:txBody>
      </p:sp>
      <p:grpSp>
        <p:nvGrpSpPr>
          <p:cNvPr id="67" name="Grouper 66"/>
          <p:cNvGrpSpPr/>
          <p:nvPr/>
        </p:nvGrpSpPr>
        <p:grpSpPr>
          <a:xfrm>
            <a:off x="6675" y="3578518"/>
            <a:ext cx="6715729" cy="1605004"/>
            <a:chOff x="78641" y="1955958"/>
            <a:chExt cx="6715729" cy="1605004"/>
          </a:xfrm>
        </p:grpSpPr>
        <p:cxnSp>
          <p:nvCxnSpPr>
            <p:cNvPr id="68" name="Connecteur droit 67"/>
            <p:cNvCxnSpPr/>
            <p:nvPr/>
          </p:nvCxnSpPr>
          <p:spPr>
            <a:xfrm>
              <a:off x="201487" y="3091502"/>
              <a:ext cx="643533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er 63"/>
            <p:cNvGrpSpPr/>
            <p:nvPr/>
          </p:nvGrpSpPr>
          <p:grpSpPr>
            <a:xfrm>
              <a:off x="78641" y="1955958"/>
              <a:ext cx="6715729" cy="1605004"/>
              <a:chOff x="435287" y="2675587"/>
              <a:chExt cx="6715729" cy="1605004"/>
            </a:xfrm>
          </p:grpSpPr>
          <p:grpSp>
            <p:nvGrpSpPr>
              <p:cNvPr id="23" name="Grouper 22"/>
              <p:cNvGrpSpPr/>
              <p:nvPr/>
            </p:nvGrpSpPr>
            <p:grpSpPr>
              <a:xfrm>
                <a:off x="3930464" y="3623323"/>
                <a:ext cx="2473323" cy="383304"/>
                <a:chOff x="2135785" y="4079007"/>
                <a:chExt cx="2473323" cy="383304"/>
              </a:xfrm>
            </p:grpSpPr>
            <p:sp>
              <p:nvSpPr>
                <p:cNvPr id="24" name="Signalisation droite 23"/>
                <p:cNvSpPr/>
                <p:nvPr/>
              </p:nvSpPr>
              <p:spPr>
                <a:xfrm>
                  <a:off x="2135785" y="4079007"/>
                  <a:ext cx="633600" cy="360000"/>
                </a:xfrm>
                <a:prstGeom prst="homePlate">
                  <a:avLst/>
                </a:prstGeom>
                <a:solidFill>
                  <a:srgbClr val="008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Signalisation droite 24"/>
                <p:cNvSpPr/>
                <p:nvPr/>
              </p:nvSpPr>
              <p:spPr>
                <a:xfrm>
                  <a:off x="2832608" y="4102311"/>
                  <a:ext cx="554400" cy="360000"/>
                </a:xfrm>
                <a:prstGeom prst="homePlat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Signalisation droite 25"/>
                <p:cNvSpPr/>
                <p:nvPr/>
              </p:nvSpPr>
              <p:spPr>
                <a:xfrm>
                  <a:off x="3374308" y="4079007"/>
                  <a:ext cx="540000" cy="360000"/>
                </a:xfrm>
                <a:prstGeom prst="homePlate">
                  <a:avLst/>
                </a:prstGeom>
                <a:solidFill>
                  <a:srgbClr val="A490CF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Signalisation droite 26"/>
                <p:cNvSpPr/>
                <p:nvPr/>
              </p:nvSpPr>
              <p:spPr>
                <a:xfrm>
                  <a:off x="3914308" y="4102311"/>
                  <a:ext cx="360000" cy="360000"/>
                </a:xfrm>
                <a:prstGeom prst="homePlate">
                  <a:avLst/>
                </a:prstGeom>
                <a:solidFill>
                  <a:srgbClr val="20D9D3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Signalisation droite 27"/>
                <p:cNvSpPr/>
                <p:nvPr/>
              </p:nvSpPr>
              <p:spPr>
                <a:xfrm>
                  <a:off x="4274308" y="4102311"/>
                  <a:ext cx="334800" cy="360000"/>
                </a:xfrm>
                <a:prstGeom prst="homePlate">
                  <a:avLst/>
                </a:prstGeom>
                <a:solidFill>
                  <a:srgbClr val="693C23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9" name="Connecteur droit 28"/>
              <p:cNvCxnSpPr/>
              <p:nvPr/>
            </p:nvCxnSpPr>
            <p:spPr>
              <a:xfrm>
                <a:off x="3853965" y="3322719"/>
                <a:ext cx="2552599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Signalisation droite 29"/>
              <p:cNvSpPr/>
              <p:nvPr/>
            </p:nvSpPr>
            <p:spPr>
              <a:xfrm flipH="1">
                <a:off x="2215022" y="3646627"/>
                <a:ext cx="782305" cy="336696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Signalisation droite 30"/>
              <p:cNvSpPr/>
              <p:nvPr/>
            </p:nvSpPr>
            <p:spPr>
              <a:xfrm flipH="1">
                <a:off x="3695907" y="3634975"/>
                <a:ext cx="144000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ignalisation droite 32"/>
              <p:cNvSpPr/>
              <p:nvPr/>
            </p:nvSpPr>
            <p:spPr>
              <a:xfrm>
                <a:off x="1824305" y="3634975"/>
                <a:ext cx="298800" cy="360000"/>
              </a:xfrm>
              <a:prstGeom prst="homePlat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Signalisation droite 33"/>
              <p:cNvSpPr/>
              <p:nvPr/>
            </p:nvSpPr>
            <p:spPr>
              <a:xfrm>
                <a:off x="1398021" y="3634975"/>
                <a:ext cx="338400" cy="360000"/>
              </a:xfrm>
              <a:prstGeom prst="homePlat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Signalisation droite 34"/>
              <p:cNvSpPr/>
              <p:nvPr/>
            </p:nvSpPr>
            <p:spPr>
              <a:xfrm>
                <a:off x="980577" y="3634975"/>
                <a:ext cx="338400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ZoneTexte 46"/>
              <p:cNvSpPr txBox="1"/>
              <p:nvPr/>
            </p:nvSpPr>
            <p:spPr>
              <a:xfrm>
                <a:off x="3839907" y="2675587"/>
                <a:ext cx="331110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b="1" dirty="0">
                  <a:latin typeface="Times New Roman"/>
                  <a:cs typeface="Times New Roman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1400" b="1" dirty="0">
                    <a:latin typeface="Times New Roman"/>
                    <a:cs typeface="Times New Roman"/>
                  </a:rPr>
                  <a:t>                  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urt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1400" b="1" dirty="0">
                    <a:latin typeface="Times New Roman"/>
                    <a:cs typeface="Times New Roman"/>
                  </a:rPr>
                  <a:t> 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A               B          C        D     E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gst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60" name="ZoneTexte 59"/>
              <p:cNvSpPr txBox="1"/>
              <p:nvPr/>
            </p:nvSpPr>
            <p:spPr>
              <a:xfrm>
                <a:off x="917077" y="2823104"/>
                <a:ext cx="1645745" cy="877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b="1" dirty="0">
                  <a:latin typeface="Times New Roman"/>
                  <a:cs typeface="Times New Roman"/>
                </a:endParaRPr>
              </a:p>
              <a:p>
                <a:pPr algn="ctr">
                  <a:spcAft>
                    <a:spcPts val="600"/>
                  </a:spcAft>
                </a:pPr>
                <a:r>
                  <a:rPr lang="en-US" sz="1400" b="1" i="1" dirty="0" err="1">
                    <a:latin typeface="Times New Roman"/>
                    <a:cs typeface="Times New Roman"/>
                  </a:rPr>
                  <a:t>ure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1400" b="1" i="1" dirty="0">
                    <a:latin typeface="Times New Roman"/>
                    <a:cs typeface="Times New Roman"/>
                  </a:rPr>
                  <a:t>ho</a:t>
                </a:r>
                <a:r>
                  <a:rPr lang="en-US" sz="1400" b="1" dirty="0">
                    <a:latin typeface="Times New Roman"/>
                    <a:cs typeface="Times New Roman"/>
                  </a:rPr>
                  <a:t>      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F      G</a:t>
                </a:r>
              </a:p>
            </p:txBody>
          </p:sp>
          <p:sp>
            <p:nvSpPr>
              <p:cNvPr id="61" name="ZoneTexte 60"/>
              <p:cNvSpPr txBox="1"/>
              <p:nvPr/>
            </p:nvSpPr>
            <p:spPr>
              <a:xfrm>
                <a:off x="435287" y="3972814"/>
                <a:ext cx="67157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>
                    <a:latin typeface="Times New Roman"/>
                    <a:cs typeface="Times New Roman"/>
                  </a:rPr>
                  <a:t>     ho                           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por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                      ho                                                            </a:t>
                </a:r>
              </a:p>
            </p:txBody>
          </p:sp>
        </p:grpSp>
        <p:sp>
          <p:nvSpPr>
            <p:cNvPr id="80" name="Signalisation droite 79"/>
            <p:cNvSpPr/>
            <p:nvPr/>
          </p:nvSpPr>
          <p:spPr>
            <a:xfrm>
              <a:off x="408231" y="2920482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8" name="ZoneTexte 77"/>
          <p:cNvSpPr txBox="1"/>
          <p:nvPr/>
        </p:nvSpPr>
        <p:spPr>
          <a:xfrm>
            <a:off x="286151" y="2391896"/>
            <a:ext cx="11102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pPr algn="ctr"/>
            <a:r>
              <a:rPr lang="en-US" sz="1400" b="1" i="1" dirty="0" err="1">
                <a:latin typeface="Times New Roman"/>
                <a:cs typeface="Times New Roman"/>
              </a:rPr>
              <a:t>ureE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cxnSp>
        <p:nvCxnSpPr>
          <p:cNvPr id="72" name="Connecteur droit 71"/>
          <p:cNvCxnSpPr/>
          <p:nvPr/>
        </p:nvCxnSpPr>
        <p:spPr>
          <a:xfrm>
            <a:off x="1100780" y="4329025"/>
            <a:ext cx="529971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Signalisation droite 93"/>
          <p:cNvSpPr/>
          <p:nvPr/>
        </p:nvSpPr>
        <p:spPr>
          <a:xfrm flipH="1">
            <a:off x="373761" y="1804177"/>
            <a:ext cx="144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ZoneTexte 94"/>
          <p:cNvSpPr txBox="1"/>
          <p:nvPr/>
        </p:nvSpPr>
        <p:spPr>
          <a:xfrm>
            <a:off x="307057" y="2088728"/>
            <a:ext cx="520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Times New Roman"/>
                <a:cs typeface="Times New Roman"/>
              </a:rPr>
              <a:t>ho       </a:t>
            </a:r>
          </a:p>
        </p:txBody>
      </p:sp>
      <p:sp>
        <p:nvSpPr>
          <p:cNvPr id="100" name="Signalisation droite 99"/>
          <p:cNvSpPr/>
          <p:nvPr/>
        </p:nvSpPr>
        <p:spPr>
          <a:xfrm>
            <a:off x="6110585" y="4540951"/>
            <a:ext cx="360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08137" y="1195184"/>
            <a:ext cx="5978211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44774" y="3895647"/>
            <a:ext cx="6686895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8641" y="5390257"/>
            <a:ext cx="6111957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er 105"/>
          <p:cNvGrpSpPr/>
          <p:nvPr/>
        </p:nvGrpSpPr>
        <p:grpSpPr>
          <a:xfrm>
            <a:off x="174043" y="5096931"/>
            <a:ext cx="5860800" cy="1548124"/>
            <a:chOff x="343373" y="3290150"/>
            <a:chExt cx="5860800" cy="1548124"/>
          </a:xfrm>
        </p:grpSpPr>
        <p:cxnSp>
          <p:nvCxnSpPr>
            <p:cNvPr id="70" name="Connecteur droit 69"/>
            <p:cNvCxnSpPr/>
            <p:nvPr/>
          </p:nvCxnSpPr>
          <p:spPr>
            <a:xfrm rot="10800000" flipV="1">
              <a:off x="343373" y="4428969"/>
              <a:ext cx="5860800" cy="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er 62"/>
            <p:cNvGrpSpPr/>
            <p:nvPr/>
          </p:nvGrpSpPr>
          <p:grpSpPr>
            <a:xfrm>
              <a:off x="559487" y="3290150"/>
              <a:ext cx="5372656" cy="1548124"/>
              <a:chOff x="1408258" y="3578930"/>
              <a:chExt cx="5372656" cy="1548124"/>
            </a:xfrm>
          </p:grpSpPr>
          <p:grpSp>
            <p:nvGrpSpPr>
              <p:cNvPr id="57" name="Grouper 56"/>
              <p:cNvGrpSpPr/>
              <p:nvPr/>
            </p:nvGrpSpPr>
            <p:grpSpPr>
              <a:xfrm>
                <a:off x="2984251" y="3578930"/>
                <a:ext cx="2834303" cy="1311347"/>
                <a:chOff x="1078361" y="4245159"/>
                <a:chExt cx="2834303" cy="1311347"/>
              </a:xfrm>
            </p:grpSpPr>
            <p:sp>
              <p:nvSpPr>
                <p:cNvPr id="21" name="ZoneTexte 20"/>
                <p:cNvSpPr txBox="1"/>
                <p:nvPr/>
              </p:nvSpPr>
              <p:spPr>
                <a:xfrm>
                  <a:off x="1078361" y="4245159"/>
                  <a:ext cx="2834303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b="1" dirty="0">
                    <a:latin typeface="Times New Roman"/>
                    <a:cs typeface="Times New Roman"/>
                  </a:endParaRPr>
                </a:p>
                <a:p>
                  <a:pPr algn="ctr">
                    <a:spcAft>
                      <a:spcPts val="1200"/>
                    </a:spcAft>
                  </a:pPr>
                  <a:r>
                    <a:rPr lang="en-US" sz="1400" b="1" i="1" dirty="0">
                      <a:latin typeface="Times New Roman"/>
                      <a:cs typeface="Times New Roman"/>
                    </a:rPr>
                    <a:t> </a:t>
                  </a:r>
                  <a:r>
                    <a:rPr lang="en-US" sz="1400" b="1" i="1" dirty="0" err="1">
                      <a:latin typeface="Times New Roman"/>
                      <a:cs typeface="Times New Roman"/>
                    </a:rPr>
                    <a:t>urt</a:t>
                  </a:r>
                  <a:endParaRPr lang="en-US" sz="1400" b="1" i="1" dirty="0">
                    <a:latin typeface="Times New Roman"/>
                    <a:cs typeface="Times New Roman"/>
                  </a:endParaRPr>
                </a:p>
                <a:p>
                  <a:pPr>
                    <a:spcAft>
                      <a:spcPts val="1200"/>
                    </a:spcAft>
                  </a:pPr>
                  <a:r>
                    <a:rPr lang="en-US" sz="1400" b="1" dirty="0">
                      <a:latin typeface="Times New Roman"/>
                      <a:cs typeface="Times New Roman"/>
                    </a:rPr>
                    <a:t>    </a:t>
                  </a:r>
                  <a:r>
                    <a:rPr lang="en-US" sz="1400" b="1" i="1" dirty="0">
                      <a:latin typeface="Times New Roman"/>
                      <a:cs typeface="Times New Roman"/>
                    </a:rPr>
                    <a:t>A               B         C        D     E  </a:t>
                  </a:r>
                </a:p>
              </p:txBody>
            </p:sp>
            <p:grpSp>
              <p:nvGrpSpPr>
                <p:cNvPr id="49" name="Grouper 48"/>
                <p:cNvGrpSpPr/>
                <p:nvPr/>
              </p:nvGrpSpPr>
              <p:grpSpPr>
                <a:xfrm>
                  <a:off x="1182500" y="5196506"/>
                  <a:ext cx="2536823" cy="360000"/>
                  <a:chOff x="2849747" y="2128855"/>
                  <a:chExt cx="2536823" cy="360000"/>
                </a:xfrm>
              </p:grpSpPr>
              <p:sp>
                <p:nvSpPr>
                  <p:cNvPr id="50" name="Signalisation droite 49"/>
                  <p:cNvSpPr/>
                  <p:nvPr/>
                </p:nvSpPr>
                <p:spPr>
                  <a:xfrm>
                    <a:off x="2849747" y="2128855"/>
                    <a:ext cx="633600" cy="360000"/>
                  </a:xfrm>
                  <a:prstGeom prst="homePlate">
                    <a:avLst/>
                  </a:prstGeom>
                  <a:solidFill>
                    <a:srgbClr val="008000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Signalisation droite 50"/>
                  <p:cNvSpPr/>
                  <p:nvPr/>
                </p:nvSpPr>
                <p:spPr>
                  <a:xfrm>
                    <a:off x="3559270" y="2128855"/>
                    <a:ext cx="554400" cy="360000"/>
                  </a:xfrm>
                  <a:prstGeom prst="homePlate">
                    <a:avLst/>
                  </a:prstGeom>
                  <a:solidFill>
                    <a:schemeClr val="accent2">
                      <a:lumMod val="75000"/>
                    </a:schemeClr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Signalisation droite 51"/>
                  <p:cNvSpPr/>
                  <p:nvPr/>
                </p:nvSpPr>
                <p:spPr>
                  <a:xfrm>
                    <a:off x="4151770" y="2128855"/>
                    <a:ext cx="540000" cy="360000"/>
                  </a:xfrm>
                  <a:prstGeom prst="homePlate">
                    <a:avLst/>
                  </a:prstGeom>
                  <a:solidFill>
                    <a:srgbClr val="A490CF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Signalisation droite 52"/>
                  <p:cNvSpPr/>
                  <p:nvPr/>
                </p:nvSpPr>
                <p:spPr>
                  <a:xfrm>
                    <a:off x="4691770" y="2128855"/>
                    <a:ext cx="360000" cy="360000"/>
                  </a:xfrm>
                  <a:prstGeom prst="homePlate">
                    <a:avLst/>
                  </a:prstGeom>
                  <a:solidFill>
                    <a:srgbClr val="20D9D3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Signalisation droite 53"/>
                  <p:cNvSpPr/>
                  <p:nvPr/>
                </p:nvSpPr>
                <p:spPr>
                  <a:xfrm>
                    <a:off x="5051770" y="2128855"/>
                    <a:ext cx="334800" cy="360000"/>
                  </a:xfrm>
                  <a:prstGeom prst="homePlate">
                    <a:avLst/>
                  </a:prstGeom>
                  <a:solidFill>
                    <a:srgbClr val="693C23"/>
                  </a:solidFill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58" name="Signalisation droite 57"/>
              <p:cNvSpPr/>
              <p:nvPr/>
            </p:nvSpPr>
            <p:spPr>
              <a:xfrm flipH="1">
                <a:off x="2160462" y="4517701"/>
                <a:ext cx="782305" cy="336696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ZoneTexte 61"/>
              <p:cNvSpPr txBox="1"/>
              <p:nvPr/>
            </p:nvSpPr>
            <p:spPr>
              <a:xfrm>
                <a:off x="1408258" y="4819277"/>
                <a:ext cx="53726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err="1">
                    <a:latin typeface="Times New Roman"/>
                    <a:cs typeface="Times New Roman"/>
                  </a:rPr>
                  <a:t>fmdA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    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amiE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                                                                    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tn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91" name="Signalisation droite 90"/>
            <p:cNvSpPr/>
            <p:nvPr/>
          </p:nvSpPr>
          <p:spPr>
            <a:xfrm flipH="1">
              <a:off x="5070840" y="4248970"/>
              <a:ext cx="555129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ignalisation droite 100"/>
            <p:cNvSpPr/>
            <p:nvPr/>
          </p:nvSpPr>
          <p:spPr>
            <a:xfrm flipH="1">
              <a:off x="405964" y="4255341"/>
              <a:ext cx="782305" cy="336696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ignalisation droite 89"/>
            <p:cNvSpPr/>
            <p:nvPr/>
          </p:nvSpPr>
          <p:spPr>
            <a:xfrm>
              <a:off x="5789019" y="4269117"/>
              <a:ext cx="2844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5702100" y="3921144"/>
              <a:ext cx="371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err="1">
                  <a:latin typeface="Times New Roman"/>
                  <a:cs typeface="Times New Roman"/>
                </a:rPr>
                <a:t>tn</a:t>
              </a:r>
              <a:r>
                <a:rPr lang="en-US" sz="1400" b="1" i="1" dirty="0">
                  <a:latin typeface="Times New Roman"/>
                  <a:cs typeface="Times New Roman"/>
                </a:rPr>
                <a:t>       </a:t>
              </a:r>
            </a:p>
          </p:txBody>
        </p:sp>
        <p:cxnSp>
          <p:nvCxnSpPr>
            <p:cNvPr id="96" name="Connecteur droit 95"/>
            <p:cNvCxnSpPr/>
            <p:nvPr/>
          </p:nvCxnSpPr>
          <p:spPr>
            <a:xfrm>
              <a:off x="2394402" y="3921144"/>
              <a:ext cx="234394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er 87"/>
          <p:cNvGrpSpPr/>
          <p:nvPr/>
        </p:nvGrpSpPr>
        <p:grpSpPr>
          <a:xfrm>
            <a:off x="83871" y="2641883"/>
            <a:ext cx="2316518" cy="1080000"/>
            <a:chOff x="202677" y="2492718"/>
            <a:chExt cx="2316518" cy="1080000"/>
          </a:xfrm>
        </p:grpSpPr>
        <p:grpSp>
          <p:nvGrpSpPr>
            <p:cNvPr id="84" name="Grouper 83"/>
            <p:cNvGrpSpPr/>
            <p:nvPr/>
          </p:nvGrpSpPr>
          <p:grpSpPr>
            <a:xfrm>
              <a:off x="261050" y="2823719"/>
              <a:ext cx="2258145" cy="647447"/>
              <a:chOff x="2644580" y="7299260"/>
              <a:chExt cx="2258145" cy="647447"/>
            </a:xfrm>
          </p:grpSpPr>
          <p:cxnSp>
            <p:nvCxnSpPr>
              <p:cNvPr id="71" name="Connecteur droit 70"/>
              <p:cNvCxnSpPr/>
              <p:nvPr/>
            </p:nvCxnSpPr>
            <p:spPr>
              <a:xfrm>
                <a:off x="2644580" y="7518198"/>
                <a:ext cx="1872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Signalisation droite 18"/>
              <p:cNvSpPr/>
              <p:nvPr/>
            </p:nvSpPr>
            <p:spPr>
              <a:xfrm>
                <a:off x="3260872" y="7336077"/>
                <a:ext cx="298800" cy="360000"/>
              </a:xfrm>
              <a:prstGeom prst="homePlate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Signalisation droite 73"/>
              <p:cNvSpPr/>
              <p:nvPr/>
            </p:nvSpPr>
            <p:spPr>
              <a:xfrm flipH="1">
                <a:off x="2816010" y="7336077"/>
                <a:ext cx="342000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Signalisation droite 74"/>
              <p:cNvSpPr/>
              <p:nvPr/>
            </p:nvSpPr>
            <p:spPr>
              <a:xfrm flipH="1">
                <a:off x="3640673" y="7299260"/>
                <a:ext cx="564574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ZoneTexte 75"/>
              <p:cNvSpPr txBox="1"/>
              <p:nvPr/>
            </p:nvSpPr>
            <p:spPr>
              <a:xfrm>
                <a:off x="2782144" y="7638930"/>
                <a:ext cx="21205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1400" b="1" i="1" dirty="0" err="1">
                    <a:latin typeface="Times New Roman"/>
                    <a:cs typeface="Times New Roman"/>
                  </a:rPr>
                  <a:t>cysH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       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int</a:t>
                </a:r>
                <a:r>
                  <a:rPr lang="en-US" sz="1400" b="1" dirty="0">
                    <a:latin typeface="Times New Roman"/>
                    <a:cs typeface="Times New Roman"/>
                  </a:rPr>
                  <a:t>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tn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77" name="Signalisation droite 76"/>
              <p:cNvSpPr/>
              <p:nvPr/>
            </p:nvSpPr>
            <p:spPr>
              <a:xfrm flipH="1">
                <a:off x="4223390" y="7299260"/>
                <a:ext cx="162000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Rectangle 84"/>
            <p:cNvSpPr/>
            <p:nvPr/>
          </p:nvSpPr>
          <p:spPr>
            <a:xfrm>
              <a:off x="202677" y="2492718"/>
              <a:ext cx="1992918" cy="1080000"/>
            </a:xfrm>
            <a:prstGeom prst="rect">
              <a:avLst/>
            </a:prstGeom>
            <a:noFill/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ZoneTexte 88"/>
          <p:cNvSpPr txBox="1"/>
          <p:nvPr/>
        </p:nvSpPr>
        <p:spPr>
          <a:xfrm>
            <a:off x="1156498" y="1491975"/>
            <a:ext cx="1503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Times New Roman"/>
                <a:cs typeface="Times New Roman"/>
              </a:rPr>
              <a:t>   ho       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68998" y="6791965"/>
            <a:ext cx="6653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i="1" dirty="0" err="1">
                <a:latin typeface="Times New Roman"/>
                <a:cs typeface="Times New Roman"/>
              </a:rPr>
              <a:t>cysH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phosphoadenosine</a:t>
            </a:r>
            <a:r>
              <a:rPr lang="en-GB" sz="1200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phosphosulfate</a:t>
            </a:r>
            <a:r>
              <a:rPr lang="en-GB" sz="1200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reductase</a:t>
            </a:r>
            <a:r>
              <a:rPr lang="en-GB" sz="1200" dirty="0" smtClean="0">
                <a:latin typeface="Times New Roman"/>
                <a:cs typeface="Times New Roman"/>
              </a:rPr>
              <a:t>; </a:t>
            </a:r>
            <a:r>
              <a:rPr lang="en-GB" sz="1200" i="1" dirty="0" err="1">
                <a:latin typeface="Times New Roman"/>
                <a:cs typeface="Times New Roman"/>
              </a:rPr>
              <a:t>fmda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formamidase</a:t>
            </a:r>
            <a:r>
              <a:rPr lang="en-GB" sz="1200" dirty="0">
                <a:latin typeface="Times New Roman"/>
                <a:cs typeface="Times New Roman"/>
              </a:rPr>
              <a:t>; </a:t>
            </a:r>
            <a:r>
              <a:rPr lang="en-GB" sz="1200" i="1" dirty="0" err="1">
                <a:latin typeface="Times New Roman"/>
                <a:cs typeface="Times New Roman"/>
              </a:rPr>
              <a:t>amiE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acylamide</a:t>
            </a:r>
            <a:r>
              <a:rPr lang="en-GB" sz="1200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aminohydrolase</a:t>
            </a:r>
            <a:r>
              <a:rPr lang="en-GB" sz="1200" dirty="0">
                <a:latin typeface="Times New Roman"/>
                <a:cs typeface="Times New Roman"/>
              </a:rPr>
              <a:t>;</a:t>
            </a:r>
            <a:r>
              <a:rPr lang="en-GB" sz="1200" i="1" dirty="0">
                <a:latin typeface="Times New Roman"/>
                <a:cs typeface="Times New Roman"/>
              </a:rPr>
              <a:t> </a:t>
            </a:r>
            <a:r>
              <a:rPr lang="en-GB" sz="1200" i="1" dirty="0" err="1" smtClean="0">
                <a:latin typeface="Times New Roman"/>
                <a:cs typeface="Times New Roman"/>
              </a:rPr>
              <a:t>gst</a:t>
            </a:r>
            <a:r>
              <a:rPr lang="en-GB" sz="1200" dirty="0">
                <a:latin typeface="Times New Roman"/>
                <a:cs typeface="Times New Roman"/>
              </a:rPr>
              <a:t>:</a:t>
            </a:r>
            <a:r>
              <a:rPr lang="en-GB" sz="1200" i="1" dirty="0">
                <a:latin typeface="Times New Roman"/>
                <a:cs typeface="Times New Roman"/>
              </a:rPr>
              <a:t> glutathione-S-</a:t>
            </a:r>
            <a:r>
              <a:rPr lang="en-GB" sz="1200" i="1" dirty="0" err="1" smtClean="0">
                <a:latin typeface="Times New Roman"/>
                <a:cs typeface="Times New Roman"/>
              </a:rPr>
              <a:t>transferase</a:t>
            </a:r>
            <a:r>
              <a:rPr lang="en-GB" sz="1200" dirty="0" smtClean="0">
                <a:latin typeface="Times New Roman"/>
                <a:cs typeface="Times New Roman"/>
              </a:rPr>
              <a:t>; </a:t>
            </a:r>
            <a:r>
              <a:rPr lang="en-GB" sz="1200" i="1" dirty="0" err="1">
                <a:latin typeface="Times New Roman"/>
                <a:cs typeface="Times New Roman"/>
              </a:rPr>
              <a:t>int</a:t>
            </a:r>
            <a:r>
              <a:rPr lang="en-GB" sz="1200" i="1" dirty="0">
                <a:latin typeface="Times New Roman"/>
                <a:cs typeface="Times New Roman"/>
              </a:rPr>
              <a:t>:</a:t>
            </a:r>
            <a:r>
              <a:rPr lang="en-GB" sz="1200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integrase</a:t>
            </a:r>
            <a:r>
              <a:rPr lang="en-GB" sz="1200" dirty="0">
                <a:latin typeface="Times New Roman"/>
                <a:cs typeface="Times New Roman"/>
              </a:rPr>
              <a:t> catalytic region; </a:t>
            </a:r>
            <a:r>
              <a:rPr lang="en-GB" sz="1200" i="1" dirty="0" err="1" smtClean="0">
                <a:latin typeface="Times New Roman"/>
                <a:cs typeface="Times New Roman"/>
              </a:rPr>
              <a:t>ho</a:t>
            </a:r>
            <a:r>
              <a:rPr lang="en-GB" sz="1200" dirty="0">
                <a:latin typeface="Times New Roman"/>
                <a:cs typeface="Times New Roman"/>
              </a:rPr>
              <a:t>: hypothetical </a:t>
            </a:r>
            <a:r>
              <a:rPr lang="en-GB" sz="1200" dirty="0" smtClean="0">
                <a:latin typeface="Times New Roman"/>
                <a:cs typeface="Times New Roman"/>
              </a:rPr>
              <a:t>protein; </a:t>
            </a:r>
            <a:r>
              <a:rPr lang="en-GB" sz="1200" i="1" dirty="0" err="1" smtClean="0">
                <a:latin typeface="Times New Roman"/>
                <a:cs typeface="Times New Roman"/>
              </a:rPr>
              <a:t>por</a:t>
            </a:r>
            <a:r>
              <a:rPr lang="en-GB" sz="1200" dirty="0">
                <a:latin typeface="Times New Roman"/>
                <a:cs typeface="Times New Roman"/>
              </a:rPr>
              <a:t>:</a:t>
            </a:r>
            <a:r>
              <a:rPr lang="en-GB" sz="1200" i="1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porin</a:t>
            </a:r>
            <a:r>
              <a:rPr lang="en-GB" sz="1200" dirty="0">
                <a:latin typeface="Times New Roman"/>
                <a:cs typeface="Times New Roman"/>
              </a:rPr>
              <a:t>;</a:t>
            </a:r>
            <a:r>
              <a:rPr lang="en-GB" sz="1200" i="1" dirty="0">
                <a:latin typeface="Times New Roman"/>
                <a:cs typeface="Times New Roman"/>
              </a:rPr>
              <a:t> </a:t>
            </a:r>
            <a:r>
              <a:rPr lang="en-GB" sz="1200" i="1" dirty="0" err="1" smtClean="0">
                <a:latin typeface="Times New Roman"/>
                <a:cs typeface="Times New Roman"/>
              </a:rPr>
              <a:t>stk</a:t>
            </a:r>
            <a:r>
              <a:rPr lang="en-GB" sz="1200" dirty="0">
                <a:latin typeface="Times New Roman"/>
                <a:cs typeface="Times New Roman"/>
              </a:rPr>
              <a:t>: serine threonine kinase; </a:t>
            </a:r>
            <a:r>
              <a:rPr lang="en-GB" sz="1200" dirty="0" err="1">
                <a:latin typeface="Times New Roman"/>
                <a:cs typeface="Times New Roman"/>
              </a:rPr>
              <a:t>sisk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histidine</a:t>
            </a:r>
            <a:r>
              <a:rPr lang="en-GB" sz="1200" dirty="0">
                <a:latin typeface="Times New Roman"/>
                <a:cs typeface="Times New Roman"/>
              </a:rPr>
              <a:t> kinase;  </a:t>
            </a:r>
            <a:r>
              <a:rPr lang="en-GB" sz="1200" i="1" dirty="0" err="1">
                <a:latin typeface="Times New Roman"/>
                <a:cs typeface="Times New Roman"/>
              </a:rPr>
              <a:t>tn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transposase</a:t>
            </a:r>
            <a:r>
              <a:rPr lang="en-GB" sz="1200" dirty="0">
                <a:latin typeface="Times New Roman"/>
                <a:cs typeface="Times New Roman"/>
              </a:rPr>
              <a:t>.</a:t>
            </a:r>
          </a:p>
          <a:p>
            <a:endParaRPr lang="en-GB" sz="1200" dirty="0">
              <a:latin typeface="Times New Roman"/>
              <a:cs typeface="Times New Roman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38636" y="633652"/>
            <a:ext cx="67316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  <p:cxnSp>
        <p:nvCxnSpPr>
          <p:cNvPr id="3" name="Connecteur droit 2"/>
          <p:cNvCxnSpPr/>
          <p:nvPr/>
        </p:nvCxnSpPr>
        <p:spPr>
          <a:xfrm flipV="1">
            <a:off x="6675" y="-136083"/>
            <a:ext cx="71966" cy="1810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cteur droit 10"/>
          <p:cNvCxnSpPr/>
          <p:nvPr/>
        </p:nvCxnSpPr>
        <p:spPr>
          <a:xfrm>
            <a:off x="369126" y="1616052"/>
            <a:ext cx="397973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-51333" y="588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Times New Roman"/>
                <a:cs typeface="Times New Roman"/>
              </a:rPr>
              <a:t>Arthrospira</a:t>
            </a: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latin typeface="Times New Roman"/>
                <a:cs typeface="Times New Roman"/>
              </a:rPr>
              <a:t>PCC 8005 </a:t>
            </a:r>
            <a:endParaRPr lang="en-US" sz="2000" b="1" dirty="0">
              <a:latin typeface="Times New Roman"/>
              <a:cs typeface="Times New Roman"/>
            </a:endParaRPr>
          </a:p>
        </p:txBody>
      </p:sp>
      <p:sp>
        <p:nvSpPr>
          <p:cNvPr id="5" name="Signalisation droite 4"/>
          <p:cNvSpPr/>
          <p:nvPr/>
        </p:nvSpPr>
        <p:spPr>
          <a:xfrm>
            <a:off x="1344927" y="1440006"/>
            <a:ext cx="403200" cy="360000"/>
          </a:xfrm>
          <a:prstGeom prst="homePlate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ignalisation droite 5"/>
          <p:cNvSpPr/>
          <p:nvPr/>
        </p:nvSpPr>
        <p:spPr>
          <a:xfrm>
            <a:off x="1748127" y="1425512"/>
            <a:ext cx="144000" cy="360000"/>
          </a:xfrm>
          <a:prstGeom prst="homePlat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ignalisation droite 6"/>
          <p:cNvSpPr/>
          <p:nvPr/>
        </p:nvSpPr>
        <p:spPr>
          <a:xfrm>
            <a:off x="1921727" y="1440006"/>
            <a:ext cx="144000" cy="360000"/>
          </a:xfrm>
          <a:prstGeom prst="homePlat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ignalisation droite 7"/>
          <p:cNvSpPr/>
          <p:nvPr/>
        </p:nvSpPr>
        <p:spPr>
          <a:xfrm>
            <a:off x="2141927" y="1440006"/>
            <a:ext cx="831600" cy="360000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oneTexte 8"/>
          <p:cNvSpPr txBox="1"/>
          <p:nvPr/>
        </p:nvSpPr>
        <p:spPr>
          <a:xfrm>
            <a:off x="1400299" y="583618"/>
            <a:ext cx="171271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i="1" dirty="0">
              <a:latin typeface="Times New Roman"/>
              <a:cs typeface="Times New Roman"/>
            </a:endParaRPr>
          </a:p>
          <a:p>
            <a:pPr algn="ctr">
              <a:spcAft>
                <a:spcPts val="600"/>
              </a:spcAft>
            </a:pPr>
            <a:r>
              <a:rPr lang="en-US" sz="1400" b="1" i="1" dirty="0" err="1">
                <a:latin typeface="Times New Roman"/>
                <a:cs typeface="Times New Roman"/>
              </a:rPr>
              <a:t>ure</a:t>
            </a:r>
            <a:endParaRPr lang="en-US" sz="1400" b="1" i="1" dirty="0">
              <a:latin typeface="Times New Roman"/>
              <a:cs typeface="Times New Roman"/>
            </a:endParaRPr>
          </a:p>
          <a:p>
            <a:r>
              <a:rPr lang="en-US" sz="1400" b="1" i="1" dirty="0">
                <a:latin typeface="Times New Roman"/>
                <a:cs typeface="Times New Roman"/>
              </a:rPr>
              <a:t>D   A  B        C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1362156" y="1176426"/>
            <a:ext cx="158843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ignalisation droite 11"/>
          <p:cNvSpPr/>
          <p:nvPr/>
        </p:nvSpPr>
        <p:spPr>
          <a:xfrm>
            <a:off x="827769" y="1440006"/>
            <a:ext cx="4032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ZoneTexte 12"/>
          <p:cNvSpPr txBox="1"/>
          <p:nvPr/>
        </p:nvSpPr>
        <p:spPr>
          <a:xfrm>
            <a:off x="442972" y="1117257"/>
            <a:ext cx="23850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Times New Roman"/>
                <a:cs typeface="Times New Roman"/>
              </a:rPr>
              <a:t>ho </a:t>
            </a:r>
            <a:r>
              <a:rPr lang="en-US" sz="1400" b="1" i="1" dirty="0" err="1">
                <a:latin typeface="Times New Roman"/>
                <a:cs typeface="Times New Roman"/>
              </a:rPr>
              <a:t>murQ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sp>
        <p:nvSpPr>
          <p:cNvPr id="14" name="Signalisation droite 13"/>
          <p:cNvSpPr/>
          <p:nvPr/>
        </p:nvSpPr>
        <p:spPr>
          <a:xfrm>
            <a:off x="568134" y="1440006"/>
            <a:ext cx="216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ignalisation droite 14"/>
          <p:cNvSpPr/>
          <p:nvPr/>
        </p:nvSpPr>
        <p:spPr>
          <a:xfrm flipH="1">
            <a:off x="2981677" y="1440006"/>
            <a:ext cx="288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ignalisation droite 15"/>
          <p:cNvSpPr/>
          <p:nvPr/>
        </p:nvSpPr>
        <p:spPr>
          <a:xfrm flipH="1">
            <a:off x="3319051" y="1440006"/>
            <a:ext cx="414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ZoneTexte 22"/>
          <p:cNvSpPr txBox="1"/>
          <p:nvPr/>
        </p:nvSpPr>
        <p:spPr>
          <a:xfrm>
            <a:off x="512128" y="2281293"/>
            <a:ext cx="344514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i="1" dirty="0">
                <a:latin typeface="Times New Roman"/>
                <a:cs typeface="Times New Roman"/>
              </a:rPr>
              <a:t> 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ure</a:t>
            </a:r>
            <a:endParaRPr lang="en-US" sz="1400" b="1" i="1" dirty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r>
              <a:rPr lang="en-US" sz="1400" b="1" i="1" dirty="0" err="1">
                <a:latin typeface="Times New Roman"/>
                <a:cs typeface="Times New Roman"/>
              </a:rPr>
              <a:t>hemH</a:t>
            </a:r>
            <a:r>
              <a:rPr lang="en-US" sz="1400" b="1" dirty="0">
                <a:latin typeface="Times New Roman"/>
                <a:cs typeface="Times New Roman"/>
              </a:rPr>
              <a:t>    </a:t>
            </a:r>
            <a:r>
              <a:rPr lang="en-US" sz="1400" b="1" i="1" dirty="0">
                <a:latin typeface="Times New Roman"/>
                <a:cs typeface="Times New Roman"/>
              </a:rPr>
              <a:t>E</a:t>
            </a:r>
            <a:r>
              <a:rPr lang="en-US" sz="1400" b="1" dirty="0">
                <a:latin typeface="Times New Roman"/>
                <a:cs typeface="Times New Roman"/>
              </a:rPr>
              <a:t>      </a:t>
            </a:r>
            <a:r>
              <a:rPr lang="en-US" sz="1400" b="1" i="1" dirty="0">
                <a:latin typeface="Times New Roman"/>
                <a:cs typeface="Times New Roman"/>
              </a:rPr>
              <a:t>F        </a:t>
            </a:r>
            <a:r>
              <a:rPr lang="en-US" sz="1400" b="1" i="1" dirty="0" err="1">
                <a:latin typeface="Times New Roman"/>
                <a:cs typeface="Times New Roman"/>
              </a:rPr>
              <a:t>glyT</a:t>
            </a:r>
            <a:r>
              <a:rPr lang="en-US" sz="1400" b="1" i="1" dirty="0">
                <a:latin typeface="Times New Roman"/>
                <a:cs typeface="Times New Roman"/>
              </a:rPr>
              <a:t>     </a:t>
            </a:r>
            <a:r>
              <a:rPr lang="en-US" sz="1400" b="1" i="1" dirty="0" err="1">
                <a:latin typeface="Times New Roman"/>
                <a:cs typeface="Times New Roman"/>
              </a:rPr>
              <a:t>psaL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grpSp>
        <p:nvGrpSpPr>
          <p:cNvPr id="62" name="Grouper 61"/>
          <p:cNvGrpSpPr/>
          <p:nvPr/>
        </p:nvGrpSpPr>
        <p:grpSpPr>
          <a:xfrm>
            <a:off x="76263" y="3453914"/>
            <a:ext cx="4587128" cy="1242791"/>
            <a:chOff x="407449" y="3228423"/>
            <a:chExt cx="4587128" cy="1242791"/>
          </a:xfrm>
        </p:grpSpPr>
        <p:cxnSp>
          <p:nvCxnSpPr>
            <p:cNvPr id="29" name="Connecteur droit 28"/>
            <p:cNvCxnSpPr/>
            <p:nvPr/>
          </p:nvCxnSpPr>
          <p:spPr>
            <a:xfrm>
              <a:off x="666853" y="3990047"/>
              <a:ext cx="3042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Signalisation droite 29"/>
            <p:cNvSpPr/>
            <p:nvPr/>
          </p:nvSpPr>
          <p:spPr>
            <a:xfrm>
              <a:off x="2411736" y="3810869"/>
              <a:ext cx="298800" cy="360000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ignalisation droite 30"/>
            <p:cNvSpPr/>
            <p:nvPr/>
          </p:nvSpPr>
          <p:spPr>
            <a:xfrm flipH="1">
              <a:off x="848009" y="3810869"/>
              <a:ext cx="414000" cy="360000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ignalisation droite 31"/>
            <p:cNvSpPr/>
            <p:nvPr/>
          </p:nvSpPr>
          <p:spPr>
            <a:xfrm flipH="1">
              <a:off x="1349324" y="3810869"/>
              <a:ext cx="50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ignalisation droite 32"/>
            <p:cNvSpPr/>
            <p:nvPr/>
          </p:nvSpPr>
          <p:spPr>
            <a:xfrm flipH="1">
              <a:off x="2988566" y="3810869"/>
              <a:ext cx="576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407449" y="3228423"/>
              <a:ext cx="351916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                       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cobO</a:t>
              </a:r>
              <a:r>
                <a:rPr lang="en-US" sz="1400" b="1" i="1" dirty="0">
                  <a:latin typeface="Times New Roman"/>
                  <a:cs typeface="Times New Roman"/>
                </a:rPr>
                <a:t>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ureG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759785" y="3886438"/>
              <a:ext cx="423479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 err="1">
                  <a:latin typeface="Times New Roman"/>
                  <a:cs typeface="Times New Roman"/>
                </a:rPr>
                <a:t>nagC</a:t>
              </a:r>
              <a:r>
                <a:rPr lang="en-US" sz="1400" b="1" i="1" dirty="0">
                  <a:latin typeface="Times New Roman"/>
                  <a:cs typeface="Times New Roman"/>
                </a:rPr>
                <a:t>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moeA</a:t>
              </a:r>
              <a:r>
                <a:rPr lang="en-US" sz="1400" b="1" dirty="0">
                  <a:latin typeface="Times New Roman"/>
                  <a:cs typeface="Times New Roman"/>
                </a:rPr>
                <a:t>                    </a:t>
              </a:r>
              <a:r>
                <a:rPr lang="en-US" sz="1400" b="1" i="1" dirty="0">
                  <a:latin typeface="Times New Roman"/>
                  <a:cs typeface="Times New Roman"/>
                </a:rPr>
                <a:t>ho      ho  </a:t>
              </a:r>
            </a:p>
          </p:txBody>
        </p:sp>
        <p:sp>
          <p:nvSpPr>
            <p:cNvPr id="37" name="Signalisation droite 36"/>
            <p:cNvSpPr/>
            <p:nvPr/>
          </p:nvSpPr>
          <p:spPr>
            <a:xfrm>
              <a:off x="2043966" y="3810869"/>
              <a:ext cx="360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ignalisation droite 37"/>
            <p:cNvSpPr/>
            <p:nvPr/>
          </p:nvSpPr>
          <p:spPr>
            <a:xfrm flipH="1">
              <a:off x="2786111" y="3810869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er 64"/>
          <p:cNvGrpSpPr/>
          <p:nvPr/>
        </p:nvGrpSpPr>
        <p:grpSpPr>
          <a:xfrm>
            <a:off x="386469" y="2638103"/>
            <a:ext cx="2728800" cy="665358"/>
            <a:chOff x="539858" y="2823233"/>
            <a:chExt cx="2728800" cy="665358"/>
          </a:xfrm>
        </p:grpSpPr>
        <p:cxnSp>
          <p:nvCxnSpPr>
            <p:cNvPr id="27" name="Connecteur droit 26"/>
            <p:cNvCxnSpPr/>
            <p:nvPr/>
          </p:nvCxnSpPr>
          <p:spPr>
            <a:xfrm>
              <a:off x="539858" y="3321631"/>
              <a:ext cx="2728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Signalisation droite 16"/>
            <p:cNvSpPr/>
            <p:nvPr/>
          </p:nvSpPr>
          <p:spPr>
            <a:xfrm>
              <a:off x="1374323" y="3128591"/>
              <a:ext cx="298800" cy="360000"/>
            </a:xfrm>
            <a:prstGeom prst="homePlat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ignalisation droite 17"/>
            <p:cNvSpPr/>
            <p:nvPr/>
          </p:nvSpPr>
          <p:spPr>
            <a:xfrm>
              <a:off x="2098451" y="3128591"/>
              <a:ext cx="6336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ignalisation droite 18"/>
            <p:cNvSpPr/>
            <p:nvPr/>
          </p:nvSpPr>
          <p:spPr>
            <a:xfrm>
              <a:off x="1719814" y="3128591"/>
              <a:ext cx="338400" cy="3600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ignalisation droite 23"/>
            <p:cNvSpPr/>
            <p:nvPr/>
          </p:nvSpPr>
          <p:spPr>
            <a:xfrm>
              <a:off x="677056" y="3128591"/>
              <a:ext cx="6336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ignalisation droite 25"/>
            <p:cNvSpPr/>
            <p:nvPr/>
          </p:nvSpPr>
          <p:spPr>
            <a:xfrm>
              <a:off x="2800464" y="3128591"/>
              <a:ext cx="360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Connecteur droit 39"/>
            <p:cNvCxnSpPr/>
            <p:nvPr/>
          </p:nvCxnSpPr>
          <p:spPr>
            <a:xfrm>
              <a:off x="1397056" y="2823233"/>
              <a:ext cx="60881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Connecteur droit 43"/>
          <p:cNvCxnSpPr/>
          <p:nvPr/>
        </p:nvCxnSpPr>
        <p:spPr>
          <a:xfrm>
            <a:off x="343853" y="5761338"/>
            <a:ext cx="5576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2204106" y="4636881"/>
            <a:ext cx="36348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1400" b="1" i="1" dirty="0">
                <a:latin typeface="Times New Roman"/>
                <a:cs typeface="Times New Roman"/>
              </a:rPr>
              <a:t>                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urt</a:t>
            </a:r>
            <a:endParaRPr lang="en-US" sz="1400" b="1" i="1" dirty="0">
              <a:latin typeface="Times New Roman"/>
              <a:cs typeface="Times New Roman"/>
            </a:endParaRPr>
          </a:p>
          <a:p>
            <a:pPr>
              <a:spcAft>
                <a:spcPts val="1200"/>
              </a:spcAft>
            </a:pPr>
            <a:r>
              <a:rPr lang="en-US" sz="1400" b="1" dirty="0">
                <a:latin typeface="Times New Roman"/>
                <a:cs typeface="Times New Roman"/>
              </a:rPr>
              <a:t>    </a:t>
            </a:r>
            <a:r>
              <a:rPr lang="en-US" sz="1400" b="1" i="1" dirty="0">
                <a:latin typeface="Times New Roman"/>
                <a:cs typeface="Times New Roman"/>
              </a:rPr>
              <a:t>A             B           C        D      E         </a:t>
            </a:r>
          </a:p>
        </p:txBody>
      </p:sp>
      <p:sp>
        <p:nvSpPr>
          <p:cNvPr id="46" name="Signalisation droite 45"/>
          <p:cNvSpPr/>
          <p:nvPr/>
        </p:nvSpPr>
        <p:spPr>
          <a:xfrm>
            <a:off x="2325179" y="5571498"/>
            <a:ext cx="633600" cy="360000"/>
          </a:xfrm>
          <a:prstGeom prst="homePlat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ignalisation droite 46"/>
          <p:cNvSpPr/>
          <p:nvPr/>
        </p:nvSpPr>
        <p:spPr>
          <a:xfrm>
            <a:off x="3034702" y="5571498"/>
            <a:ext cx="554400" cy="360000"/>
          </a:xfrm>
          <a:prstGeom prst="homePlat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ignalisation droite 47"/>
          <p:cNvSpPr/>
          <p:nvPr/>
        </p:nvSpPr>
        <p:spPr>
          <a:xfrm>
            <a:off x="3639902" y="5554574"/>
            <a:ext cx="540000" cy="360000"/>
          </a:xfrm>
          <a:prstGeom prst="homePlate">
            <a:avLst/>
          </a:prstGeom>
          <a:solidFill>
            <a:srgbClr val="A490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Signalisation droite 49"/>
          <p:cNvSpPr/>
          <p:nvPr/>
        </p:nvSpPr>
        <p:spPr>
          <a:xfrm>
            <a:off x="4552050" y="5571498"/>
            <a:ext cx="334800" cy="360000"/>
          </a:xfrm>
          <a:prstGeom prst="homePlate">
            <a:avLst/>
          </a:prstGeom>
          <a:solidFill>
            <a:srgbClr val="693C2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ignalisation droite 50"/>
          <p:cNvSpPr/>
          <p:nvPr/>
        </p:nvSpPr>
        <p:spPr>
          <a:xfrm flipH="1">
            <a:off x="4918160" y="5572250"/>
            <a:ext cx="473748" cy="376924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Connecteur droit 51"/>
          <p:cNvCxnSpPr/>
          <p:nvPr/>
        </p:nvCxnSpPr>
        <p:spPr>
          <a:xfrm>
            <a:off x="2348106" y="5269330"/>
            <a:ext cx="2466097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Signalisation droite 52"/>
          <p:cNvSpPr/>
          <p:nvPr/>
        </p:nvSpPr>
        <p:spPr>
          <a:xfrm flipH="1">
            <a:off x="5415434" y="5588422"/>
            <a:ext cx="342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Signalisation droite 54"/>
          <p:cNvSpPr/>
          <p:nvPr/>
        </p:nvSpPr>
        <p:spPr>
          <a:xfrm flipH="1">
            <a:off x="497778" y="5589174"/>
            <a:ext cx="9936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ZoneTexte 55"/>
          <p:cNvSpPr txBox="1"/>
          <p:nvPr/>
        </p:nvSpPr>
        <p:spPr>
          <a:xfrm>
            <a:off x="698722" y="5287692"/>
            <a:ext cx="2207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Times New Roman"/>
                <a:cs typeface="Times New Roman"/>
              </a:rPr>
              <a:t>   ho 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dctM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4918160" y="5911591"/>
            <a:ext cx="1418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>
                <a:latin typeface="Times New Roman"/>
                <a:cs typeface="Times New Roman"/>
              </a:rPr>
              <a:t>glyao</a:t>
            </a:r>
            <a:r>
              <a:rPr lang="en-US" sz="1400" b="1" i="1" dirty="0">
                <a:latin typeface="Times New Roman"/>
                <a:cs typeface="Times New Roman"/>
              </a:rPr>
              <a:t>   </a:t>
            </a:r>
            <a:r>
              <a:rPr lang="en-US" sz="1400" b="1" i="1" dirty="0" err="1">
                <a:latin typeface="Times New Roman"/>
                <a:cs typeface="Times New Roman"/>
              </a:rPr>
              <a:t>csec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sp>
        <p:nvSpPr>
          <p:cNvPr id="69" name="Signalisation droite 68"/>
          <p:cNvSpPr/>
          <p:nvPr/>
        </p:nvSpPr>
        <p:spPr>
          <a:xfrm flipH="1">
            <a:off x="1594932" y="5589174"/>
            <a:ext cx="612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264953" y="3652263"/>
            <a:ext cx="3243487" cy="108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47866" y="842535"/>
            <a:ext cx="4134856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47867" y="2342169"/>
            <a:ext cx="3021810" cy="108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64953" y="4971550"/>
            <a:ext cx="5770700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Signalisation droite 66"/>
          <p:cNvSpPr/>
          <p:nvPr/>
        </p:nvSpPr>
        <p:spPr>
          <a:xfrm flipH="1">
            <a:off x="3807430" y="1440006"/>
            <a:ext cx="396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ZoneTexte 69"/>
          <p:cNvSpPr txBox="1"/>
          <p:nvPr/>
        </p:nvSpPr>
        <p:spPr>
          <a:xfrm>
            <a:off x="2912561" y="1792322"/>
            <a:ext cx="1574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>
                <a:latin typeface="Times New Roman"/>
                <a:cs typeface="Times New Roman"/>
              </a:rPr>
              <a:t>pleD</a:t>
            </a:r>
            <a:r>
              <a:rPr lang="en-US" sz="1400" b="1" i="1" dirty="0">
                <a:latin typeface="Times New Roman"/>
                <a:cs typeface="Times New Roman"/>
              </a:rPr>
              <a:t>  </a:t>
            </a:r>
            <a:r>
              <a:rPr lang="en-US" sz="1400" b="1" i="1" dirty="0" err="1">
                <a:latin typeface="Times New Roman"/>
                <a:cs typeface="Times New Roman"/>
              </a:rPr>
              <a:t>plesk</a:t>
            </a:r>
            <a:r>
              <a:rPr lang="en-US" sz="1400" b="1" i="1" dirty="0">
                <a:latin typeface="Times New Roman"/>
                <a:cs typeface="Times New Roman"/>
              </a:rPr>
              <a:t>    </a:t>
            </a:r>
            <a:r>
              <a:rPr lang="en-US" sz="1400" b="1" i="1" dirty="0" err="1">
                <a:latin typeface="Times New Roman"/>
                <a:cs typeface="Times New Roman"/>
              </a:rPr>
              <a:t>stk</a:t>
            </a:r>
            <a:r>
              <a:rPr lang="en-US" sz="1400" b="1" i="1" dirty="0">
                <a:latin typeface="Times New Roman"/>
                <a:cs typeface="Times New Roman"/>
              </a:rPr>
              <a:t>  </a:t>
            </a:r>
          </a:p>
        </p:txBody>
      </p:sp>
      <p:sp>
        <p:nvSpPr>
          <p:cNvPr id="72" name="Signalisation droite 71"/>
          <p:cNvSpPr/>
          <p:nvPr/>
        </p:nvSpPr>
        <p:spPr>
          <a:xfrm>
            <a:off x="4194952" y="5575919"/>
            <a:ext cx="360000" cy="360000"/>
          </a:xfrm>
          <a:prstGeom prst="homePlate">
            <a:avLst/>
          </a:prstGeom>
          <a:solidFill>
            <a:srgbClr val="20D9D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ZoneTexte 63"/>
          <p:cNvSpPr txBox="1"/>
          <p:nvPr/>
        </p:nvSpPr>
        <p:spPr>
          <a:xfrm>
            <a:off x="39390" y="6535420"/>
            <a:ext cx="6704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i="1" dirty="0" err="1">
                <a:latin typeface="Times New Roman"/>
                <a:cs typeface="Times New Roman"/>
              </a:rPr>
              <a:t>cobO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cobalamin</a:t>
            </a:r>
            <a:r>
              <a:rPr lang="en-GB" sz="1200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adenosyltransferase</a:t>
            </a:r>
            <a:r>
              <a:rPr lang="en-GB" sz="1200" dirty="0">
                <a:latin typeface="Times New Roman"/>
                <a:cs typeface="Times New Roman"/>
              </a:rPr>
              <a:t>/</a:t>
            </a:r>
            <a:r>
              <a:rPr lang="en-GB" sz="1200" dirty="0" err="1">
                <a:latin typeface="Times New Roman"/>
                <a:cs typeface="Times New Roman"/>
              </a:rPr>
              <a:t>cobinamide</a:t>
            </a:r>
            <a:r>
              <a:rPr lang="en-GB" sz="1200" dirty="0">
                <a:latin typeface="Times New Roman"/>
                <a:cs typeface="Times New Roman"/>
              </a:rPr>
              <a:t> ATP dependent </a:t>
            </a:r>
            <a:r>
              <a:rPr lang="en-GB" sz="1200" dirty="0" err="1">
                <a:latin typeface="Times New Roman"/>
                <a:cs typeface="Times New Roman"/>
              </a:rPr>
              <a:t>adenyltransferase</a:t>
            </a:r>
            <a:r>
              <a:rPr lang="en-GB" sz="1200" dirty="0">
                <a:latin typeface="Times New Roman"/>
                <a:cs typeface="Times New Roman"/>
              </a:rPr>
              <a:t> cob0; </a:t>
            </a:r>
            <a:r>
              <a:rPr lang="en-GB" sz="1200" dirty="0" err="1" smtClean="0">
                <a:latin typeface="Times New Roman"/>
                <a:cs typeface="Times New Roman"/>
              </a:rPr>
              <a:t>glyT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glycosyltransferase</a:t>
            </a:r>
            <a:r>
              <a:rPr lang="en-GB" sz="1200" dirty="0">
                <a:latin typeface="Times New Roman"/>
                <a:cs typeface="Times New Roman"/>
              </a:rPr>
              <a:t> family 2</a:t>
            </a:r>
            <a:r>
              <a:rPr lang="en-GB" sz="1200" dirty="0" smtClean="0">
                <a:latin typeface="Times New Roman"/>
                <a:cs typeface="Times New Roman"/>
              </a:rPr>
              <a:t>; </a:t>
            </a:r>
            <a:r>
              <a:rPr lang="en-GB" sz="1200" i="1" dirty="0" err="1">
                <a:latin typeface="Times New Roman"/>
                <a:cs typeface="Times New Roman"/>
              </a:rPr>
              <a:t>csec</a:t>
            </a:r>
            <a:r>
              <a:rPr lang="en-GB" sz="1200" dirty="0">
                <a:latin typeface="Times New Roman"/>
                <a:cs typeface="Times New Roman"/>
              </a:rPr>
              <a:t>: conserved hypothetical protein </a:t>
            </a:r>
            <a:r>
              <a:rPr lang="en-GB" sz="1200" dirty="0" smtClean="0">
                <a:latin typeface="Times New Roman"/>
                <a:cs typeface="Times New Roman"/>
              </a:rPr>
              <a:t>secreted; </a:t>
            </a:r>
            <a:r>
              <a:rPr lang="en-GB" sz="1200" i="1" dirty="0" err="1" smtClean="0">
                <a:latin typeface="Times New Roman"/>
                <a:cs typeface="Times New Roman"/>
              </a:rPr>
              <a:t>dctM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putatitve</a:t>
            </a:r>
            <a:r>
              <a:rPr lang="en-GB" sz="1200" dirty="0">
                <a:latin typeface="Times New Roman"/>
                <a:cs typeface="Times New Roman"/>
              </a:rPr>
              <a:t> tripartite ATP independent 4 </a:t>
            </a:r>
            <a:r>
              <a:rPr lang="en-GB" sz="1200" dirty="0" err="1">
                <a:latin typeface="Times New Roman"/>
                <a:cs typeface="Times New Roman"/>
              </a:rPr>
              <a:t>dicarboxylate</a:t>
            </a:r>
            <a:r>
              <a:rPr lang="en-GB" sz="1200" dirty="0">
                <a:latin typeface="Times New Roman"/>
                <a:cs typeface="Times New Roman"/>
              </a:rPr>
              <a:t> transport </a:t>
            </a:r>
            <a:r>
              <a:rPr lang="en-GB" sz="1200" dirty="0" err="1">
                <a:latin typeface="Times New Roman"/>
                <a:cs typeface="Times New Roman"/>
              </a:rPr>
              <a:t>dctM</a:t>
            </a:r>
            <a:r>
              <a:rPr lang="en-GB" sz="1200" dirty="0">
                <a:latin typeface="Times New Roman"/>
                <a:cs typeface="Times New Roman"/>
              </a:rPr>
              <a:t> large subunit </a:t>
            </a:r>
            <a:r>
              <a:rPr lang="en-GB" sz="1200" dirty="0" err="1">
                <a:latin typeface="Times New Roman"/>
                <a:cs typeface="Times New Roman"/>
              </a:rPr>
              <a:t>permease</a:t>
            </a:r>
            <a:r>
              <a:rPr lang="en-GB" sz="1200" dirty="0">
                <a:latin typeface="Times New Roman"/>
                <a:cs typeface="Times New Roman"/>
              </a:rPr>
              <a:t> component ABC transporter; </a:t>
            </a:r>
            <a:r>
              <a:rPr lang="en-GB" sz="1200" i="1" dirty="0" err="1">
                <a:latin typeface="Times New Roman"/>
                <a:cs typeface="Times New Roman"/>
              </a:rPr>
              <a:t>glyao</a:t>
            </a:r>
            <a:r>
              <a:rPr lang="en-GB" sz="1200" dirty="0">
                <a:latin typeface="Times New Roman"/>
                <a:cs typeface="Times New Roman"/>
              </a:rPr>
              <a:t>: putative glycine/D-amino acid oxidase; </a:t>
            </a:r>
            <a:r>
              <a:rPr lang="en-GB" sz="1200" i="1" dirty="0" err="1" smtClean="0">
                <a:latin typeface="Times New Roman"/>
                <a:cs typeface="Times New Roman"/>
              </a:rPr>
              <a:t>hemH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ferrochelatase</a:t>
            </a:r>
            <a:r>
              <a:rPr lang="en-GB" sz="1200" dirty="0" smtClean="0">
                <a:latin typeface="Times New Roman"/>
                <a:cs typeface="Times New Roman"/>
              </a:rPr>
              <a:t>; </a:t>
            </a:r>
            <a:r>
              <a:rPr lang="en-GB" sz="1200" i="1" dirty="0" err="1" smtClean="0">
                <a:latin typeface="Times New Roman"/>
                <a:cs typeface="Times New Roman"/>
              </a:rPr>
              <a:t>ho</a:t>
            </a:r>
            <a:r>
              <a:rPr lang="en-GB" sz="1200" dirty="0">
                <a:latin typeface="Times New Roman"/>
                <a:cs typeface="Times New Roman"/>
              </a:rPr>
              <a:t>: hypothetical protein; </a:t>
            </a:r>
            <a:r>
              <a:rPr lang="en-GB" sz="1200" i="1" dirty="0" err="1">
                <a:latin typeface="Times New Roman"/>
                <a:cs typeface="Times New Roman"/>
              </a:rPr>
              <a:t>moeA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molybdopterin</a:t>
            </a:r>
            <a:r>
              <a:rPr lang="en-GB" sz="1200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molybdenumtransferase</a:t>
            </a:r>
            <a:r>
              <a:rPr lang="en-GB" sz="1200" dirty="0">
                <a:latin typeface="Times New Roman"/>
                <a:cs typeface="Times New Roman"/>
              </a:rPr>
              <a:t>; </a:t>
            </a:r>
            <a:r>
              <a:rPr lang="en-GB" sz="1200" i="1" dirty="0" err="1" smtClean="0">
                <a:latin typeface="Times New Roman"/>
                <a:cs typeface="Times New Roman"/>
              </a:rPr>
              <a:t>murQ</a:t>
            </a:r>
            <a:r>
              <a:rPr lang="en-GB" sz="1200" dirty="0">
                <a:latin typeface="Times New Roman"/>
                <a:cs typeface="Times New Roman"/>
              </a:rPr>
              <a:t>:</a:t>
            </a:r>
            <a:r>
              <a:rPr lang="en-GB" sz="1200" i="1" dirty="0">
                <a:latin typeface="Times New Roman"/>
                <a:cs typeface="Times New Roman"/>
              </a:rPr>
              <a:t> </a:t>
            </a:r>
            <a:r>
              <a:rPr lang="en-GB" sz="1200" dirty="0">
                <a:latin typeface="Times New Roman"/>
                <a:cs typeface="Times New Roman"/>
              </a:rPr>
              <a:t>N-</a:t>
            </a:r>
            <a:r>
              <a:rPr lang="en-GB" sz="1200" dirty="0" err="1">
                <a:latin typeface="Times New Roman"/>
                <a:cs typeface="Times New Roman"/>
              </a:rPr>
              <a:t>acetylmuraminic</a:t>
            </a:r>
            <a:r>
              <a:rPr lang="en-GB" sz="1200" dirty="0">
                <a:latin typeface="Times New Roman"/>
                <a:cs typeface="Times New Roman"/>
              </a:rPr>
              <a:t> acid 6 phosphate </a:t>
            </a:r>
            <a:r>
              <a:rPr lang="en-GB" sz="1200" dirty="0" err="1">
                <a:latin typeface="Times New Roman"/>
                <a:cs typeface="Times New Roman"/>
              </a:rPr>
              <a:t>etherase</a:t>
            </a:r>
            <a:r>
              <a:rPr lang="en-GB" sz="1200" dirty="0">
                <a:latin typeface="Times New Roman"/>
                <a:cs typeface="Times New Roman"/>
              </a:rPr>
              <a:t> (MurNAc-6-P </a:t>
            </a:r>
            <a:r>
              <a:rPr lang="en-GB" sz="1200" dirty="0" err="1">
                <a:latin typeface="Times New Roman"/>
                <a:cs typeface="Times New Roman"/>
              </a:rPr>
              <a:t>etherase</a:t>
            </a:r>
            <a:r>
              <a:rPr lang="en-GB" sz="1200" dirty="0">
                <a:latin typeface="Times New Roman"/>
                <a:cs typeface="Times New Roman"/>
              </a:rPr>
              <a:t>) 4; </a:t>
            </a:r>
            <a:r>
              <a:rPr lang="en-GB" sz="1200" i="1" dirty="0" err="1">
                <a:latin typeface="Times New Roman"/>
                <a:cs typeface="Times New Roman"/>
              </a:rPr>
              <a:t>nagC</a:t>
            </a:r>
            <a:r>
              <a:rPr lang="en-GB" sz="1200" dirty="0">
                <a:latin typeface="Times New Roman"/>
                <a:cs typeface="Times New Roman"/>
              </a:rPr>
              <a:t>: DNA-binding transcriptional dual regulator homologous to repressor of N-</a:t>
            </a:r>
            <a:r>
              <a:rPr lang="en-GB" sz="1200" dirty="0" err="1">
                <a:latin typeface="Times New Roman"/>
                <a:cs typeface="Times New Roman"/>
              </a:rPr>
              <a:t>acetylg</a:t>
            </a:r>
            <a:r>
              <a:rPr lang="en-GB" sz="1200" i="1" dirty="0" err="1">
                <a:latin typeface="Times New Roman"/>
                <a:cs typeface="Times New Roman"/>
              </a:rPr>
              <a:t>lucosamin</a:t>
            </a:r>
            <a:r>
              <a:rPr lang="en-GB" sz="1200" dirty="0" err="1">
                <a:latin typeface="Times New Roman"/>
                <a:cs typeface="Times New Roman"/>
              </a:rPr>
              <a:t>e</a:t>
            </a:r>
            <a:r>
              <a:rPr lang="en-GB" sz="1200" dirty="0">
                <a:latin typeface="Times New Roman"/>
                <a:cs typeface="Times New Roman"/>
              </a:rPr>
              <a:t>; </a:t>
            </a:r>
            <a:r>
              <a:rPr lang="en-GB" sz="1200" i="1" dirty="0" err="1" smtClean="0">
                <a:latin typeface="Times New Roman"/>
                <a:cs typeface="Times New Roman"/>
              </a:rPr>
              <a:t>pleD</a:t>
            </a:r>
            <a:r>
              <a:rPr lang="en-GB" sz="1200" i="1" dirty="0">
                <a:latin typeface="Times New Roman"/>
                <a:cs typeface="Times New Roman"/>
              </a:rPr>
              <a:t>: </a:t>
            </a:r>
            <a:r>
              <a:rPr lang="en-GB" sz="1200" dirty="0">
                <a:latin typeface="Times New Roman"/>
                <a:cs typeface="Times New Roman"/>
              </a:rPr>
              <a:t>putative </a:t>
            </a:r>
            <a:r>
              <a:rPr lang="en-GB" sz="1200" dirty="0" err="1">
                <a:latin typeface="Times New Roman"/>
                <a:cs typeface="Times New Roman"/>
              </a:rPr>
              <a:t>diguanylate</a:t>
            </a:r>
            <a:r>
              <a:rPr lang="en-GB" sz="1200" dirty="0">
                <a:latin typeface="Times New Roman"/>
                <a:cs typeface="Times New Roman"/>
              </a:rPr>
              <a:t> </a:t>
            </a:r>
            <a:r>
              <a:rPr lang="en-GB" sz="1200" dirty="0" err="1">
                <a:latin typeface="Times New Roman"/>
                <a:cs typeface="Times New Roman"/>
              </a:rPr>
              <a:t>cyclase</a:t>
            </a:r>
            <a:r>
              <a:rPr lang="en-GB" sz="1200" dirty="0">
                <a:latin typeface="Times New Roman"/>
                <a:cs typeface="Times New Roman"/>
              </a:rPr>
              <a:t>; </a:t>
            </a:r>
            <a:r>
              <a:rPr lang="en-GB" sz="1200" i="1" dirty="0" err="1">
                <a:latin typeface="Times New Roman"/>
                <a:cs typeface="Times New Roman"/>
              </a:rPr>
              <a:t>plesk</a:t>
            </a:r>
            <a:r>
              <a:rPr lang="en-GB" sz="1200" dirty="0">
                <a:latin typeface="Times New Roman"/>
                <a:cs typeface="Times New Roman"/>
              </a:rPr>
              <a:t>: </a:t>
            </a:r>
            <a:r>
              <a:rPr lang="en-GB" sz="1200" dirty="0" err="1">
                <a:latin typeface="Times New Roman"/>
                <a:cs typeface="Times New Roman"/>
              </a:rPr>
              <a:t>PleD</a:t>
            </a:r>
            <a:r>
              <a:rPr lang="en-GB" sz="1200" dirty="0">
                <a:latin typeface="Times New Roman"/>
                <a:cs typeface="Times New Roman"/>
              </a:rPr>
              <a:t>-like protein fragment sensor kinase</a:t>
            </a:r>
            <a:r>
              <a:rPr lang="en-GB" sz="1200" dirty="0" smtClean="0">
                <a:latin typeface="Times New Roman"/>
                <a:cs typeface="Times New Roman"/>
              </a:rPr>
              <a:t>;</a:t>
            </a:r>
            <a:r>
              <a:rPr lang="en-GB" sz="1200" i="1" dirty="0">
                <a:latin typeface="Times New Roman"/>
                <a:cs typeface="Times New Roman"/>
              </a:rPr>
              <a:t> </a:t>
            </a:r>
            <a:r>
              <a:rPr lang="en-GB" sz="1200" i="1" dirty="0" err="1">
                <a:latin typeface="Times New Roman"/>
                <a:cs typeface="Times New Roman"/>
              </a:rPr>
              <a:t>psaL</a:t>
            </a:r>
            <a:r>
              <a:rPr lang="en-GB" sz="1200" dirty="0">
                <a:latin typeface="Times New Roman"/>
                <a:cs typeface="Times New Roman"/>
              </a:rPr>
              <a:t>: PSI subunit </a:t>
            </a:r>
            <a:r>
              <a:rPr lang="en-GB" sz="1200" dirty="0" smtClean="0">
                <a:latin typeface="Times New Roman"/>
                <a:cs typeface="Times New Roman"/>
              </a:rPr>
              <a:t>XI; </a:t>
            </a:r>
            <a:r>
              <a:rPr lang="en-GB" sz="1200" i="1" dirty="0" err="1">
                <a:latin typeface="Times New Roman"/>
                <a:cs typeface="Times New Roman"/>
              </a:rPr>
              <a:t>stk</a:t>
            </a:r>
            <a:r>
              <a:rPr lang="en-GB" sz="1200" dirty="0">
                <a:latin typeface="Times New Roman"/>
                <a:cs typeface="Times New Roman"/>
              </a:rPr>
              <a:t>: serine threonine kinase. 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38636" y="422035"/>
            <a:ext cx="67316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162356" y="178724"/>
            <a:ext cx="6695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Times New Roman"/>
                <a:cs typeface="Times New Roman"/>
              </a:rPr>
              <a:t>Cyanothec</a:t>
            </a:r>
            <a:r>
              <a:rPr lang="en-US" sz="2000" b="1" dirty="0" err="1">
                <a:latin typeface="Times New Roman"/>
                <a:cs typeface="Times New Roman"/>
              </a:rPr>
              <a:t>e</a:t>
            </a: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latin typeface="Times New Roman"/>
                <a:cs typeface="Times New Roman"/>
              </a:rPr>
              <a:t>PCC 7822</a:t>
            </a:r>
            <a:endParaRPr lang="en-US" sz="2000" b="1" dirty="0">
              <a:latin typeface="Times New Roman"/>
              <a:cs typeface="Times New Roman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78641" y="623564"/>
            <a:ext cx="67316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="" xmlns:a16="http://schemas.microsoft.com/office/drawing/2014/main" id="{092414B9-12AA-A34B-BCBA-C7CE14D4C82D}"/>
              </a:ext>
            </a:extLst>
          </p:cNvPr>
          <p:cNvGrpSpPr/>
          <p:nvPr/>
        </p:nvGrpSpPr>
        <p:grpSpPr>
          <a:xfrm>
            <a:off x="78641" y="850630"/>
            <a:ext cx="5946434" cy="3553567"/>
            <a:chOff x="78641" y="736330"/>
            <a:chExt cx="5946434" cy="3553567"/>
          </a:xfrm>
        </p:grpSpPr>
        <p:sp>
          <p:nvSpPr>
            <p:cNvPr id="14" name="ZoneTexte 13"/>
            <p:cNvSpPr txBox="1"/>
            <p:nvPr/>
          </p:nvSpPr>
          <p:spPr>
            <a:xfrm>
              <a:off x="1396217" y="736330"/>
              <a:ext cx="2777450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endParaRPr lang="en-US" sz="1400" b="1" i="1" dirty="0">
                <a:latin typeface="Times New Roman"/>
                <a:cs typeface="Times New Roman"/>
              </a:endParaRPr>
            </a:p>
            <a:p>
              <a:pPr>
                <a:spcAft>
                  <a:spcPts val="600"/>
                </a:spcAft>
              </a:pPr>
              <a:r>
                <a:rPr lang="en-US" sz="1400" b="1" i="1" dirty="0">
                  <a:latin typeface="Times New Roman"/>
                  <a:cs typeface="Times New Roman"/>
                </a:rPr>
                <a:t>A  B   G    D       E    F            C</a:t>
              </a: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="" xmlns:a16="http://schemas.microsoft.com/office/drawing/2014/main" id="{CC0D0A0C-F123-3C48-9899-5AB602FCEB81}"/>
                </a:ext>
              </a:extLst>
            </p:cNvPr>
            <p:cNvGrpSpPr/>
            <p:nvPr/>
          </p:nvGrpSpPr>
          <p:grpSpPr>
            <a:xfrm>
              <a:off x="78641" y="1038347"/>
              <a:ext cx="5946434" cy="3251550"/>
              <a:chOff x="78641" y="1038347"/>
              <a:chExt cx="5946434" cy="3251550"/>
            </a:xfrm>
          </p:grpSpPr>
          <p:cxnSp>
            <p:nvCxnSpPr>
              <p:cNvPr id="45" name="Connecteur droit 44"/>
              <p:cNvCxnSpPr/>
              <p:nvPr/>
            </p:nvCxnSpPr>
            <p:spPr>
              <a:xfrm>
                <a:off x="209654" y="3209103"/>
                <a:ext cx="3592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er 56"/>
              <p:cNvGrpSpPr/>
              <p:nvPr/>
            </p:nvGrpSpPr>
            <p:grpSpPr>
              <a:xfrm>
                <a:off x="565078" y="2194957"/>
                <a:ext cx="3142904" cy="1224987"/>
                <a:chOff x="372865" y="6304975"/>
                <a:chExt cx="3142904" cy="1224987"/>
              </a:xfrm>
            </p:grpSpPr>
            <p:sp>
              <p:nvSpPr>
                <p:cNvPr id="18" name="ZoneTexte 17"/>
                <p:cNvSpPr txBox="1"/>
                <p:nvPr/>
              </p:nvSpPr>
              <p:spPr>
                <a:xfrm>
                  <a:off x="372865" y="6304975"/>
                  <a:ext cx="3142904" cy="87716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endParaRPr lang="en-US" b="1" dirty="0">
                    <a:latin typeface="Times New Roman"/>
                    <a:cs typeface="Times New Roman"/>
                  </a:endParaRPr>
                </a:p>
                <a:p>
                  <a:pPr algn="ctr">
                    <a:spcAft>
                      <a:spcPts val="600"/>
                    </a:spcAft>
                  </a:pPr>
                  <a:r>
                    <a:rPr lang="en-US" sz="1400" b="1" dirty="0">
                      <a:latin typeface="Times New Roman"/>
                      <a:cs typeface="Times New Roman"/>
                    </a:rPr>
                    <a:t> </a:t>
                  </a:r>
                  <a:r>
                    <a:rPr lang="en-US" sz="1400" b="1" i="1" dirty="0" err="1">
                      <a:latin typeface="Times New Roman"/>
                      <a:cs typeface="Times New Roman"/>
                    </a:rPr>
                    <a:t>urt</a:t>
                  </a:r>
                  <a:endParaRPr lang="en-US" sz="1400" b="1" i="1" dirty="0">
                    <a:latin typeface="Times New Roman"/>
                    <a:cs typeface="Times New Roman"/>
                  </a:endParaRPr>
                </a:p>
                <a:p>
                  <a:pPr>
                    <a:spcAft>
                      <a:spcPts val="600"/>
                    </a:spcAft>
                  </a:pPr>
                  <a:r>
                    <a:rPr lang="en-US" sz="1400" b="1" dirty="0">
                      <a:latin typeface="Times New Roman"/>
                      <a:cs typeface="Times New Roman"/>
                    </a:rPr>
                    <a:t>    </a:t>
                  </a:r>
                  <a:r>
                    <a:rPr lang="en-US" sz="1400" b="1" i="1" dirty="0">
                      <a:latin typeface="Times New Roman"/>
                      <a:cs typeface="Times New Roman"/>
                    </a:rPr>
                    <a:t>A              B          C          D        E</a:t>
                  </a:r>
                </a:p>
              </p:txBody>
            </p:sp>
            <p:grpSp>
              <p:nvGrpSpPr>
                <p:cNvPr id="19" name="Grouper 48"/>
                <p:cNvGrpSpPr/>
                <p:nvPr/>
              </p:nvGrpSpPr>
              <p:grpSpPr>
                <a:xfrm>
                  <a:off x="468538" y="7146658"/>
                  <a:ext cx="2846593" cy="383304"/>
                  <a:chOff x="2135785" y="4079007"/>
                  <a:chExt cx="2846593" cy="383304"/>
                </a:xfrm>
              </p:grpSpPr>
              <p:sp>
                <p:nvSpPr>
                  <p:cNvPr id="21" name="Signalisation droite 20"/>
                  <p:cNvSpPr/>
                  <p:nvPr/>
                </p:nvSpPr>
                <p:spPr>
                  <a:xfrm>
                    <a:off x="2135785" y="4079007"/>
                    <a:ext cx="633600" cy="360000"/>
                  </a:xfrm>
                  <a:prstGeom prst="homePlate">
                    <a:avLst/>
                  </a:prstGeom>
                  <a:solidFill>
                    <a:srgbClr val="008000"/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" name="Signalisation droite 21"/>
                  <p:cNvSpPr/>
                  <p:nvPr/>
                </p:nvSpPr>
                <p:spPr>
                  <a:xfrm>
                    <a:off x="2914698" y="4102311"/>
                    <a:ext cx="554400" cy="360000"/>
                  </a:xfrm>
                  <a:prstGeom prst="homePlate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Signalisation droite 22"/>
                  <p:cNvSpPr/>
                  <p:nvPr/>
                </p:nvSpPr>
                <p:spPr>
                  <a:xfrm>
                    <a:off x="3469098" y="4079007"/>
                    <a:ext cx="540000" cy="360000"/>
                  </a:xfrm>
                  <a:prstGeom prst="homePlate">
                    <a:avLst/>
                  </a:prstGeom>
                  <a:solidFill>
                    <a:srgbClr val="A490CF"/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Signalisation droite 23"/>
                  <p:cNvSpPr/>
                  <p:nvPr/>
                </p:nvSpPr>
                <p:spPr>
                  <a:xfrm>
                    <a:off x="3969037" y="4102311"/>
                    <a:ext cx="678541" cy="360000"/>
                  </a:xfrm>
                  <a:prstGeom prst="homePlate">
                    <a:avLst/>
                  </a:prstGeom>
                  <a:solidFill>
                    <a:srgbClr val="20D9D3"/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Signalisation droite 24"/>
                  <p:cNvSpPr/>
                  <p:nvPr/>
                </p:nvSpPr>
                <p:spPr>
                  <a:xfrm>
                    <a:off x="4647578" y="4102311"/>
                    <a:ext cx="334800" cy="360000"/>
                  </a:xfrm>
                  <a:prstGeom prst="homePlate">
                    <a:avLst/>
                  </a:prstGeom>
                  <a:solidFill>
                    <a:srgbClr val="693C23"/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20" name="Connecteur droit 19"/>
                <p:cNvCxnSpPr/>
                <p:nvPr/>
              </p:nvCxnSpPr>
              <p:spPr>
                <a:xfrm>
                  <a:off x="468538" y="6862145"/>
                  <a:ext cx="2552599" cy="1588"/>
                </a:xfrm>
                <a:prstGeom prst="line">
                  <a:avLst/>
                </a:prstGeom>
                <a:ln>
                  <a:noFill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" name="Signalisation droite 16"/>
              <p:cNvSpPr/>
              <p:nvPr/>
            </p:nvSpPr>
            <p:spPr>
              <a:xfrm flipH="1">
                <a:off x="317616" y="3045336"/>
                <a:ext cx="180000" cy="351304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232039" y="3419944"/>
                <a:ext cx="65364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i="1" dirty="0" err="1">
                    <a:latin typeface="Times New Roman"/>
                    <a:cs typeface="Times New Roman"/>
                  </a:rPr>
                  <a:t>thioE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</p:txBody>
          </p:sp>
          <p:cxnSp>
            <p:nvCxnSpPr>
              <p:cNvPr id="5" name="Connecteur droit 4"/>
              <p:cNvCxnSpPr/>
              <p:nvPr/>
            </p:nvCxnSpPr>
            <p:spPr>
              <a:xfrm>
                <a:off x="150385" y="1733293"/>
                <a:ext cx="4492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Signalisation droite 5"/>
              <p:cNvSpPr/>
              <p:nvPr/>
            </p:nvSpPr>
            <p:spPr>
              <a:xfrm>
                <a:off x="1847788" y="1553581"/>
                <a:ext cx="298800" cy="360000"/>
              </a:xfrm>
              <a:prstGeom prst="homePlat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Signalisation droite 6"/>
              <p:cNvSpPr/>
              <p:nvPr/>
            </p:nvSpPr>
            <p:spPr>
              <a:xfrm>
                <a:off x="1522318" y="1553581"/>
                <a:ext cx="144000" cy="360000"/>
              </a:xfrm>
              <a:prstGeom prst="homePlate">
                <a:avLst/>
              </a:prstGeom>
              <a:solidFill>
                <a:srgbClr val="3366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Signalisation droite 7"/>
              <p:cNvSpPr/>
              <p:nvPr/>
            </p:nvSpPr>
            <p:spPr>
              <a:xfrm>
                <a:off x="1691718" y="1553581"/>
                <a:ext cx="144000" cy="360000"/>
              </a:xfrm>
              <a:prstGeom prst="homePlate">
                <a:avLst/>
              </a:prstGeom>
              <a:solidFill>
                <a:srgbClr val="CCFFCC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Signalisation droite 8"/>
              <p:cNvSpPr/>
              <p:nvPr/>
            </p:nvSpPr>
            <p:spPr>
              <a:xfrm>
                <a:off x="3364887" y="1553581"/>
                <a:ext cx="831600" cy="360000"/>
              </a:xfrm>
              <a:prstGeom prst="homePlat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Signalisation droite 9"/>
              <p:cNvSpPr/>
              <p:nvPr/>
            </p:nvSpPr>
            <p:spPr>
              <a:xfrm>
                <a:off x="2144188" y="1553581"/>
                <a:ext cx="403200" cy="360000"/>
              </a:xfrm>
              <a:prstGeom prst="homePlate">
                <a:avLst/>
              </a:prstGeom>
              <a:solidFill>
                <a:srgbClr val="FF6FCF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Signalisation droite 10"/>
              <p:cNvSpPr/>
              <p:nvPr/>
            </p:nvSpPr>
            <p:spPr>
              <a:xfrm>
                <a:off x="2644188" y="1553581"/>
                <a:ext cx="252000" cy="360000"/>
              </a:xfrm>
              <a:prstGeom prst="homePlate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Signalisation droite 11"/>
              <p:cNvSpPr/>
              <p:nvPr/>
            </p:nvSpPr>
            <p:spPr>
              <a:xfrm>
                <a:off x="2908888" y="1566281"/>
                <a:ext cx="338400" cy="360000"/>
              </a:xfrm>
              <a:prstGeom prst="homePlat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Connecteur droit 26"/>
              <p:cNvCxnSpPr/>
              <p:nvPr/>
            </p:nvCxnSpPr>
            <p:spPr>
              <a:xfrm>
                <a:off x="1530988" y="1321601"/>
                <a:ext cx="2552599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Signalisation droite 31"/>
              <p:cNvSpPr/>
              <p:nvPr/>
            </p:nvSpPr>
            <p:spPr>
              <a:xfrm flipH="1">
                <a:off x="1087382" y="1557929"/>
                <a:ext cx="144000" cy="351304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ignalisation droite 32"/>
              <p:cNvSpPr/>
              <p:nvPr/>
            </p:nvSpPr>
            <p:spPr>
              <a:xfrm flipH="1">
                <a:off x="334911" y="1557929"/>
                <a:ext cx="741600" cy="351304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ZoneTexte 34"/>
              <p:cNvSpPr txBox="1"/>
              <p:nvPr/>
            </p:nvSpPr>
            <p:spPr>
              <a:xfrm>
                <a:off x="468149" y="1877865"/>
                <a:ext cx="426395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err="1">
                    <a:latin typeface="Times New Roman"/>
                    <a:cs typeface="Times New Roman"/>
                  </a:rPr>
                  <a:t>aip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       ho                                                                    ho</a:t>
                </a:r>
              </a:p>
            </p:txBody>
          </p:sp>
          <p:sp>
            <p:nvSpPr>
              <p:cNvPr id="36" name="Signalisation droite 35"/>
              <p:cNvSpPr/>
              <p:nvPr/>
            </p:nvSpPr>
            <p:spPr>
              <a:xfrm>
                <a:off x="4353412" y="1557929"/>
                <a:ext cx="180000" cy="351304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78641" y="1038347"/>
                <a:ext cx="4653463" cy="1260000"/>
              </a:xfrm>
              <a:prstGeom prst="rect">
                <a:avLst/>
              </a:prstGeom>
              <a:noFill/>
              <a:ln w="15875"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8641" y="2448587"/>
                <a:ext cx="3892305" cy="1260000"/>
              </a:xfrm>
              <a:prstGeom prst="rect">
                <a:avLst/>
              </a:prstGeom>
              <a:noFill/>
              <a:ln w="15875"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Signalisation droite 45"/>
              <p:cNvSpPr/>
              <p:nvPr/>
            </p:nvSpPr>
            <p:spPr>
              <a:xfrm flipH="1">
                <a:off x="3543416" y="3032636"/>
                <a:ext cx="180000" cy="351304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ZoneTexte 46"/>
              <p:cNvSpPr txBox="1"/>
              <p:nvPr/>
            </p:nvSpPr>
            <p:spPr>
              <a:xfrm>
                <a:off x="3447049" y="3402298"/>
                <a:ext cx="52389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i="1" dirty="0" err="1">
                    <a:latin typeface="Times New Roman"/>
                    <a:cs typeface="Times New Roman"/>
                  </a:rPr>
                  <a:t>ndk</a:t>
                </a:r>
                <a:endParaRPr lang="en-US" sz="1400" b="1" i="1" dirty="0">
                  <a:latin typeface="Times New Roman"/>
                  <a:cs typeface="Times New Roman"/>
                </a:endParaRPr>
              </a:p>
            </p:txBody>
          </p:sp>
          <p:cxnSp>
            <p:nvCxnSpPr>
              <p:cNvPr id="43" name="Connecteur droit 42"/>
              <p:cNvCxnSpPr>
                <a:cxnSpLocks/>
              </p:cNvCxnSpPr>
              <p:nvPr/>
            </p:nvCxnSpPr>
            <p:spPr>
              <a:xfrm>
                <a:off x="843266" y="2780703"/>
                <a:ext cx="2576365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ZoneTexte 36"/>
              <p:cNvSpPr txBox="1"/>
              <p:nvPr/>
            </p:nvSpPr>
            <p:spPr>
              <a:xfrm>
                <a:off x="135322" y="3828232"/>
                <a:ext cx="58897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err="1" smtClean="0">
                    <a:latin typeface="Times New Roman"/>
                    <a:cs typeface="Times New Roman"/>
                  </a:rPr>
                  <a:t>aip</a:t>
                </a:r>
                <a:r>
                  <a:rPr lang="en-US" sz="1200" dirty="0">
                    <a:latin typeface="Times New Roman"/>
                    <a:cs typeface="Times New Roman"/>
                  </a:rPr>
                  <a:t>: abortive infection protein;</a:t>
                </a:r>
                <a:r>
                  <a:rPr lang="fr-FR" sz="1200" dirty="0">
                    <a:latin typeface="Times New Roman"/>
                    <a:cs typeface="Times New Roman"/>
                  </a:rPr>
                  <a:t> </a:t>
                </a:r>
                <a:r>
                  <a:rPr lang="fr-FR" sz="1200" i="1" dirty="0">
                    <a:latin typeface="Times New Roman"/>
                    <a:cs typeface="Times New Roman"/>
                  </a:rPr>
                  <a:t>ho</a:t>
                </a:r>
                <a:r>
                  <a:rPr lang="fr-FR" sz="1200" dirty="0">
                    <a:latin typeface="Times New Roman"/>
                    <a:cs typeface="Times New Roman"/>
                  </a:rPr>
                  <a:t>: </a:t>
                </a:r>
                <a:r>
                  <a:rPr lang="fr-FR" sz="1200" dirty="0" err="1">
                    <a:latin typeface="Times New Roman"/>
                    <a:cs typeface="Times New Roman"/>
                  </a:rPr>
                  <a:t>hypothetical</a:t>
                </a:r>
                <a:r>
                  <a:rPr lang="fr-FR" sz="1200" dirty="0">
                    <a:latin typeface="Times New Roman"/>
                    <a:cs typeface="Times New Roman"/>
                  </a:rPr>
                  <a:t> </a:t>
                </a:r>
                <a:r>
                  <a:rPr lang="fr-FR" sz="1200" dirty="0" err="1" smtClean="0">
                    <a:latin typeface="Times New Roman"/>
                    <a:cs typeface="Times New Roman"/>
                  </a:rPr>
                  <a:t>protein</a:t>
                </a:r>
                <a:r>
                  <a:rPr lang="fr-FR" sz="1200" dirty="0" smtClean="0">
                    <a:latin typeface="Times New Roman"/>
                    <a:cs typeface="Times New Roman"/>
                  </a:rPr>
                  <a:t>;</a:t>
                </a:r>
                <a:r>
                  <a:rPr lang="en-US" sz="1200" i="1" dirty="0">
                    <a:latin typeface="Times New Roman"/>
                    <a:cs typeface="Times New Roman"/>
                  </a:rPr>
                  <a:t> </a:t>
                </a:r>
                <a:r>
                  <a:rPr lang="en-US" sz="1200" i="1" dirty="0" err="1">
                    <a:latin typeface="Times New Roman"/>
                    <a:cs typeface="Times New Roman"/>
                  </a:rPr>
                  <a:t>ndk</a:t>
                </a:r>
                <a:r>
                  <a:rPr lang="en-US" sz="1200" dirty="0">
                    <a:latin typeface="Times New Roman"/>
                    <a:cs typeface="Times New Roman"/>
                  </a:rPr>
                  <a:t>: nucleoside </a:t>
                </a:r>
                <a:r>
                  <a:rPr lang="en-US" sz="1200" dirty="0" err="1">
                    <a:latin typeface="Times New Roman"/>
                    <a:cs typeface="Times New Roman"/>
                  </a:rPr>
                  <a:t>diphosphate</a:t>
                </a:r>
                <a:r>
                  <a:rPr lang="en-US" sz="1200" dirty="0">
                    <a:latin typeface="Times New Roman"/>
                    <a:cs typeface="Times New Roman"/>
                  </a:rPr>
                  <a:t> </a:t>
                </a:r>
                <a:r>
                  <a:rPr lang="en-US" sz="1200" dirty="0" smtClean="0">
                    <a:latin typeface="Times New Roman"/>
                    <a:cs typeface="Times New Roman"/>
                  </a:rPr>
                  <a:t>kinase;</a:t>
                </a:r>
              </a:p>
              <a:p>
                <a:r>
                  <a:rPr lang="en-US" sz="1200" i="1" dirty="0" err="1" smtClean="0">
                    <a:latin typeface="Times New Roman"/>
                    <a:cs typeface="Times New Roman"/>
                  </a:rPr>
                  <a:t>thioE</a:t>
                </a:r>
                <a:r>
                  <a:rPr lang="en-US" sz="1200" dirty="0">
                    <a:latin typeface="Times New Roman"/>
                    <a:cs typeface="Times New Roman"/>
                  </a:rPr>
                  <a:t>: </a:t>
                </a:r>
                <a:r>
                  <a:rPr lang="en-US" sz="1200" dirty="0" err="1" smtClean="0">
                    <a:latin typeface="Times New Roman"/>
                    <a:cs typeface="Times New Roman"/>
                  </a:rPr>
                  <a:t>thioesterase</a:t>
                </a:r>
                <a:r>
                  <a:rPr lang="en-US" sz="1200" dirty="0">
                    <a:latin typeface="Times New Roman"/>
                    <a:cs typeface="Times New Roman"/>
                  </a:rPr>
                  <a:t>.</a:t>
                </a:r>
                <a:endParaRPr lang="fr-FR" sz="1200" dirty="0">
                  <a:latin typeface="Times New Roman"/>
                  <a:cs typeface="Times New Roman"/>
                </a:endParaRPr>
              </a:p>
            </p:txBody>
          </p:sp>
        </p:grpSp>
      </p:grpSp>
      <p:cxnSp>
        <p:nvCxnSpPr>
          <p:cNvPr id="80" name="Connecteur droit 79">
            <a:extLst>
              <a:ext uri="{FF2B5EF4-FFF2-40B4-BE49-F238E27FC236}">
                <a16:creationId xmlns="" xmlns:a16="http://schemas.microsoft.com/office/drawing/2014/main" id="{6F841B2E-57F2-0D41-8DD0-2C77AA0F3E56}"/>
              </a:ext>
            </a:extLst>
          </p:cNvPr>
          <p:cNvCxnSpPr>
            <a:cxnSpLocks/>
          </p:cNvCxnSpPr>
          <p:nvPr/>
        </p:nvCxnSpPr>
        <p:spPr>
          <a:xfrm>
            <a:off x="199774" y="6747069"/>
            <a:ext cx="6134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="" xmlns:a16="http://schemas.microsoft.com/office/drawing/2014/main" id="{B532D113-BFB4-B446-A05B-9675C5C8AE07}"/>
              </a:ext>
            </a:extLst>
          </p:cNvPr>
          <p:cNvSpPr/>
          <p:nvPr/>
        </p:nvSpPr>
        <p:spPr>
          <a:xfrm>
            <a:off x="1628354" y="6221910"/>
            <a:ext cx="44413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err="1">
                <a:latin typeface="Times New Roman"/>
                <a:cs typeface="Times New Roman"/>
              </a:rPr>
              <a:t>yy</a:t>
            </a:r>
            <a:r>
              <a:rPr lang="en-US" sz="1400" b="1" i="1" dirty="0">
                <a:latin typeface="Times New Roman"/>
                <a:cs typeface="Times New Roman"/>
              </a:rPr>
              <a:t>  ucp1   ucp2 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uc</a:t>
            </a:r>
            <a:r>
              <a:rPr lang="en-US" sz="1400" b="1" i="1" dirty="0">
                <a:latin typeface="Times New Roman"/>
                <a:cs typeface="Times New Roman"/>
              </a:rPr>
              <a:t>              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diox</a:t>
            </a:r>
            <a:r>
              <a:rPr lang="en-US" sz="1400" b="1" i="1" dirty="0">
                <a:latin typeface="Times New Roman"/>
                <a:cs typeface="Times New Roman"/>
              </a:rPr>
              <a:t>          ho   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="" xmlns:a16="http://schemas.microsoft.com/office/drawing/2014/main" id="{88DEAA28-3C8B-9745-A504-4376A1E6F699}"/>
              </a:ext>
            </a:extLst>
          </p:cNvPr>
          <p:cNvSpPr txBox="1"/>
          <p:nvPr/>
        </p:nvSpPr>
        <p:spPr>
          <a:xfrm>
            <a:off x="-43236" y="520379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Times New Roman"/>
                <a:cs typeface="Times New Roman"/>
              </a:rPr>
              <a:t>Gloeobacer</a:t>
            </a:r>
            <a:r>
              <a:rPr lang="en-US" sz="2000" b="1" i="1" dirty="0">
                <a:latin typeface="Times New Roman"/>
                <a:cs typeface="Times New Roman"/>
              </a:rPr>
              <a:t> </a:t>
            </a:r>
            <a:r>
              <a:rPr lang="en-US" sz="2000" b="1" i="1" dirty="0" err="1">
                <a:latin typeface="Times New Roman"/>
                <a:cs typeface="Times New Roman"/>
              </a:rPr>
              <a:t>violaceus</a:t>
            </a:r>
            <a:r>
              <a:rPr lang="en-US" sz="2000" b="1" i="1" dirty="0">
                <a:latin typeface="Times New Roman"/>
                <a:cs typeface="Times New Roman"/>
              </a:rPr>
              <a:t> </a:t>
            </a:r>
            <a:r>
              <a:rPr lang="en-US" sz="2000" b="1" dirty="0" smtClean="0">
                <a:latin typeface="Times New Roman"/>
                <a:cs typeface="Times New Roman"/>
              </a:rPr>
              <a:t>PCC 7421</a:t>
            </a:r>
            <a:endParaRPr lang="en-US" sz="2000" b="1" dirty="0">
              <a:latin typeface="Times New Roman"/>
              <a:cs typeface="Times New Roman"/>
            </a:endParaRPr>
          </a:p>
        </p:txBody>
      </p:sp>
      <p:sp>
        <p:nvSpPr>
          <p:cNvPr id="83" name="Signalisation droite 82">
            <a:extLst>
              <a:ext uri="{FF2B5EF4-FFF2-40B4-BE49-F238E27FC236}">
                <a16:creationId xmlns="" xmlns:a16="http://schemas.microsoft.com/office/drawing/2014/main" id="{9C20875C-FC3B-B14B-9156-118B3144759D}"/>
              </a:ext>
            </a:extLst>
          </p:cNvPr>
          <p:cNvSpPr/>
          <p:nvPr/>
        </p:nvSpPr>
        <p:spPr>
          <a:xfrm>
            <a:off x="2339862" y="6550198"/>
            <a:ext cx="360000" cy="360000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Signalisation droite 83">
            <a:extLst>
              <a:ext uri="{FF2B5EF4-FFF2-40B4-BE49-F238E27FC236}">
                <a16:creationId xmlns="" xmlns:a16="http://schemas.microsoft.com/office/drawing/2014/main" id="{9167B853-B5B9-9F4B-BFC9-A7627DAB496F}"/>
              </a:ext>
            </a:extLst>
          </p:cNvPr>
          <p:cNvSpPr/>
          <p:nvPr/>
        </p:nvSpPr>
        <p:spPr>
          <a:xfrm>
            <a:off x="2730274" y="6550198"/>
            <a:ext cx="2070000" cy="360000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Signalisation droite 84">
            <a:extLst>
              <a:ext uri="{FF2B5EF4-FFF2-40B4-BE49-F238E27FC236}">
                <a16:creationId xmlns="" xmlns:a16="http://schemas.microsoft.com/office/drawing/2014/main" id="{84931C6C-D326-644A-8C23-06FEC905974E}"/>
              </a:ext>
            </a:extLst>
          </p:cNvPr>
          <p:cNvSpPr/>
          <p:nvPr/>
        </p:nvSpPr>
        <p:spPr>
          <a:xfrm>
            <a:off x="4818765" y="6550198"/>
            <a:ext cx="630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D3AF41C9-BA97-054D-A4AA-57260FD1AA9F}"/>
              </a:ext>
            </a:extLst>
          </p:cNvPr>
          <p:cNvSpPr/>
          <p:nvPr/>
        </p:nvSpPr>
        <p:spPr>
          <a:xfrm>
            <a:off x="32964" y="6141900"/>
            <a:ext cx="6435569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Signalisation droite 86">
            <a:extLst>
              <a:ext uri="{FF2B5EF4-FFF2-40B4-BE49-F238E27FC236}">
                <a16:creationId xmlns="" xmlns:a16="http://schemas.microsoft.com/office/drawing/2014/main" id="{6FC9B9F0-E2CD-D94A-B73F-9448912B7C8E}"/>
              </a:ext>
            </a:extLst>
          </p:cNvPr>
          <p:cNvSpPr/>
          <p:nvPr/>
        </p:nvSpPr>
        <p:spPr>
          <a:xfrm>
            <a:off x="1972674" y="6567918"/>
            <a:ext cx="360000" cy="360000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Signalisation droite 87">
            <a:extLst>
              <a:ext uri="{FF2B5EF4-FFF2-40B4-BE49-F238E27FC236}">
                <a16:creationId xmlns="" xmlns:a16="http://schemas.microsoft.com/office/drawing/2014/main" id="{B55C3DD0-91AF-1843-9BE2-F915EFAA346E}"/>
              </a:ext>
            </a:extLst>
          </p:cNvPr>
          <p:cNvSpPr/>
          <p:nvPr/>
        </p:nvSpPr>
        <p:spPr>
          <a:xfrm>
            <a:off x="1728138" y="6567918"/>
            <a:ext cx="216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Signalisation droite 88">
            <a:extLst>
              <a:ext uri="{FF2B5EF4-FFF2-40B4-BE49-F238E27FC236}">
                <a16:creationId xmlns="" xmlns:a16="http://schemas.microsoft.com/office/drawing/2014/main" id="{A03B80F9-DC6A-864A-8B59-36490F5C4B71}"/>
              </a:ext>
            </a:extLst>
          </p:cNvPr>
          <p:cNvSpPr/>
          <p:nvPr/>
        </p:nvSpPr>
        <p:spPr>
          <a:xfrm flipH="1">
            <a:off x="531446" y="6569438"/>
            <a:ext cx="1094400" cy="360000"/>
          </a:xfrm>
          <a:prstGeom prst="homePlat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Signalisation droite 89">
            <a:extLst>
              <a:ext uri="{FF2B5EF4-FFF2-40B4-BE49-F238E27FC236}">
                <a16:creationId xmlns="" xmlns:a16="http://schemas.microsoft.com/office/drawing/2014/main" id="{71E8DD0F-0D30-5949-9DB5-C0319F240C2E}"/>
              </a:ext>
            </a:extLst>
          </p:cNvPr>
          <p:cNvSpPr/>
          <p:nvPr/>
        </p:nvSpPr>
        <p:spPr>
          <a:xfrm>
            <a:off x="5462548" y="6567918"/>
            <a:ext cx="720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ZoneTexte 90">
            <a:extLst>
              <a:ext uri="{FF2B5EF4-FFF2-40B4-BE49-F238E27FC236}">
                <a16:creationId xmlns="" xmlns:a16="http://schemas.microsoft.com/office/drawing/2014/main" id="{EDF11FD5-02D1-9547-868B-9E43EAA36E25}"/>
              </a:ext>
            </a:extLst>
          </p:cNvPr>
          <p:cNvSpPr txBox="1"/>
          <p:nvPr/>
        </p:nvSpPr>
        <p:spPr>
          <a:xfrm>
            <a:off x="368185" y="6967886"/>
            <a:ext cx="853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latin typeface="Times New Roman"/>
                <a:cs typeface="Times New Roman"/>
              </a:rPr>
              <a:t>ho      ah</a:t>
            </a:r>
            <a:endParaRPr lang="en-US" sz="1400" dirty="0"/>
          </a:p>
        </p:txBody>
      </p:sp>
      <p:sp>
        <p:nvSpPr>
          <p:cNvPr id="92" name="ZoneTexte 91">
            <a:extLst>
              <a:ext uri="{FF2B5EF4-FFF2-40B4-BE49-F238E27FC236}">
                <a16:creationId xmlns="" xmlns:a16="http://schemas.microsoft.com/office/drawing/2014/main" id="{E88C6713-530A-694B-8A09-B73AA9694FDB}"/>
              </a:ext>
            </a:extLst>
          </p:cNvPr>
          <p:cNvSpPr txBox="1"/>
          <p:nvPr/>
        </p:nvSpPr>
        <p:spPr>
          <a:xfrm>
            <a:off x="1155467" y="5632102"/>
            <a:ext cx="3888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Times New Roman"/>
                <a:cs typeface="Times New Roman"/>
              </a:rPr>
              <a:t>Urea carboxylase + </a:t>
            </a:r>
            <a:r>
              <a:rPr lang="en-US" sz="1600" b="1" dirty="0" err="1">
                <a:solidFill>
                  <a:srgbClr val="0000FF"/>
                </a:solidFill>
                <a:latin typeface="Times New Roman"/>
                <a:cs typeface="Times New Roman"/>
              </a:rPr>
              <a:t>Allophanate</a:t>
            </a:r>
            <a:r>
              <a:rPr lang="en-US" sz="1600" b="1" dirty="0">
                <a:solidFill>
                  <a:srgbClr val="0000FF"/>
                </a:solidFill>
                <a:latin typeface="Times New Roman"/>
                <a:cs typeface="Times New Roman"/>
              </a:rPr>
              <a:t> hydrolase</a:t>
            </a:r>
          </a:p>
        </p:txBody>
      </p:sp>
      <p:sp>
        <p:nvSpPr>
          <p:cNvPr id="93" name="Signalisation droite 92">
            <a:extLst>
              <a:ext uri="{FF2B5EF4-FFF2-40B4-BE49-F238E27FC236}">
                <a16:creationId xmlns="" xmlns:a16="http://schemas.microsoft.com/office/drawing/2014/main" id="{0DF0623D-18D9-6049-B26A-84DC8C578C6D}"/>
              </a:ext>
            </a:extLst>
          </p:cNvPr>
          <p:cNvSpPr/>
          <p:nvPr/>
        </p:nvSpPr>
        <p:spPr>
          <a:xfrm>
            <a:off x="379506" y="6566398"/>
            <a:ext cx="162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ZoneTexte 94">
            <a:extLst>
              <a:ext uri="{FF2B5EF4-FFF2-40B4-BE49-F238E27FC236}">
                <a16:creationId xmlns="" xmlns:a16="http://schemas.microsoft.com/office/drawing/2014/main" id="{275A1FBC-B572-6B4E-81B1-E8C45EA4185C}"/>
              </a:ext>
            </a:extLst>
          </p:cNvPr>
          <p:cNvSpPr txBox="1"/>
          <p:nvPr/>
        </p:nvSpPr>
        <p:spPr>
          <a:xfrm>
            <a:off x="23931" y="7679354"/>
            <a:ext cx="6835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err="1">
                <a:latin typeface="Times New Roman"/>
                <a:cs typeface="Times New Roman"/>
              </a:rPr>
              <a:t>Genomic</a:t>
            </a:r>
            <a:r>
              <a:rPr lang="fr-FR" sz="1200" b="1" dirty="0">
                <a:latin typeface="Times New Roman"/>
                <a:cs typeface="Times New Roman"/>
              </a:rPr>
              <a:t> </a:t>
            </a:r>
            <a:r>
              <a:rPr lang="fr-FR" sz="1200" b="1" dirty="0" err="1">
                <a:latin typeface="Times New Roman"/>
                <a:cs typeface="Times New Roman"/>
              </a:rPr>
              <a:t>region</a:t>
            </a:r>
            <a:r>
              <a:rPr lang="fr-FR" sz="1200" b="1" dirty="0">
                <a:latin typeface="Times New Roman"/>
                <a:cs typeface="Times New Roman"/>
              </a:rPr>
              <a:t> </a:t>
            </a:r>
            <a:r>
              <a:rPr lang="fr-FR" sz="1200" b="1" dirty="0" err="1">
                <a:latin typeface="Times New Roman"/>
                <a:cs typeface="Times New Roman"/>
              </a:rPr>
              <a:t>harboring</a:t>
            </a:r>
            <a:r>
              <a:rPr lang="fr-FR" sz="1200" b="1" i="1" dirty="0">
                <a:latin typeface="Times New Roman"/>
                <a:cs typeface="Times New Roman"/>
              </a:rPr>
              <a:t> ah </a:t>
            </a:r>
            <a:r>
              <a:rPr lang="fr-FR" sz="1200" b="1" dirty="0">
                <a:latin typeface="Times New Roman"/>
                <a:cs typeface="Times New Roman"/>
              </a:rPr>
              <a:t>(</a:t>
            </a:r>
            <a:r>
              <a:rPr lang="fr-FR" sz="1200" b="1" dirty="0" err="1">
                <a:latin typeface="Times New Roman"/>
                <a:cs typeface="Times New Roman"/>
              </a:rPr>
              <a:t>allophanate</a:t>
            </a:r>
            <a:r>
              <a:rPr lang="fr-FR" sz="1200" b="1" dirty="0">
                <a:latin typeface="Times New Roman"/>
                <a:cs typeface="Times New Roman"/>
              </a:rPr>
              <a:t> </a:t>
            </a:r>
            <a:r>
              <a:rPr lang="fr-FR" sz="1200" b="1" dirty="0" err="1">
                <a:latin typeface="Times New Roman"/>
                <a:cs typeface="Times New Roman"/>
              </a:rPr>
              <a:t>reductase</a:t>
            </a:r>
            <a:r>
              <a:rPr lang="fr-FR" sz="1200" b="1" dirty="0">
                <a:latin typeface="Times New Roman"/>
                <a:cs typeface="Times New Roman"/>
              </a:rPr>
              <a:t>) and</a:t>
            </a:r>
            <a:r>
              <a:rPr lang="fr-FR" sz="1200" b="1" i="1" dirty="0">
                <a:latin typeface="Times New Roman"/>
                <a:cs typeface="Times New Roman"/>
              </a:rPr>
              <a:t> </a:t>
            </a:r>
            <a:r>
              <a:rPr lang="fr-FR" sz="1200" b="1" i="1" dirty="0" err="1">
                <a:latin typeface="Times New Roman"/>
                <a:cs typeface="Times New Roman"/>
              </a:rPr>
              <a:t>uc</a:t>
            </a:r>
            <a:r>
              <a:rPr lang="fr-FR" sz="1200" b="1" i="1" dirty="0">
                <a:latin typeface="Times New Roman"/>
                <a:cs typeface="Times New Roman"/>
              </a:rPr>
              <a:t> </a:t>
            </a:r>
            <a:r>
              <a:rPr lang="fr-FR" sz="1200" b="1" dirty="0">
                <a:latin typeface="Times New Roman"/>
                <a:cs typeface="Times New Roman"/>
              </a:rPr>
              <a:t>(</a:t>
            </a:r>
            <a:r>
              <a:rPr lang="fr-FR" sz="1200" b="1" dirty="0" err="1">
                <a:latin typeface="Times New Roman"/>
                <a:cs typeface="Times New Roman"/>
              </a:rPr>
              <a:t>urea</a:t>
            </a:r>
            <a:r>
              <a:rPr lang="fr-FR" sz="1200" b="1" dirty="0">
                <a:latin typeface="Times New Roman"/>
                <a:cs typeface="Times New Roman"/>
              </a:rPr>
              <a:t> carboxylase)</a:t>
            </a:r>
            <a:endParaRPr lang="fr-FR" sz="1200" dirty="0">
              <a:latin typeface="Times New Roman"/>
              <a:cs typeface="Times New Roman"/>
            </a:endParaRPr>
          </a:p>
          <a:p>
            <a:pPr algn="just"/>
            <a:r>
              <a:rPr lang="fr-FR" sz="1200" i="1" dirty="0">
                <a:latin typeface="Times New Roman"/>
                <a:cs typeface="Times New Roman"/>
              </a:rPr>
              <a:t>ho</a:t>
            </a:r>
            <a:r>
              <a:rPr lang="fr-FR" sz="1200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hypothetical</a:t>
            </a:r>
            <a:r>
              <a:rPr lang="fr-FR" sz="1200" dirty="0">
                <a:latin typeface="Times New Roman"/>
                <a:cs typeface="Times New Roman"/>
              </a:rPr>
              <a:t> </a:t>
            </a:r>
            <a:r>
              <a:rPr lang="fr-FR" sz="1200" dirty="0" err="1">
                <a:latin typeface="Times New Roman"/>
                <a:cs typeface="Times New Roman"/>
              </a:rPr>
              <a:t>protein</a:t>
            </a:r>
            <a:r>
              <a:rPr lang="fr-FR" sz="1200" dirty="0">
                <a:latin typeface="Times New Roman"/>
                <a:cs typeface="Times New Roman"/>
              </a:rPr>
              <a:t>; </a:t>
            </a:r>
            <a:r>
              <a:rPr lang="en-US" sz="1200" i="1" dirty="0" err="1">
                <a:latin typeface="Times New Roman"/>
                <a:cs typeface="Times New Roman"/>
              </a:rPr>
              <a:t>yy</a:t>
            </a:r>
            <a:r>
              <a:rPr lang="en-US" sz="1200" i="1" dirty="0">
                <a:latin typeface="Times New Roman"/>
                <a:cs typeface="Times New Roman"/>
              </a:rPr>
              <a:t>:</a:t>
            </a:r>
            <a:r>
              <a:rPr lang="en-US" sz="1200" dirty="0">
                <a:latin typeface="Times New Roman"/>
                <a:cs typeface="Times New Roman"/>
              </a:rPr>
              <a:t> annotated YKKC-YXXD leader  in MBGD; </a:t>
            </a:r>
            <a:r>
              <a:rPr lang="en-US" sz="1200" i="1" dirty="0">
                <a:latin typeface="Times New Roman"/>
                <a:cs typeface="Times New Roman"/>
              </a:rPr>
              <a:t>ucp1</a:t>
            </a:r>
            <a:r>
              <a:rPr lang="en-US" sz="1200" dirty="0">
                <a:latin typeface="Times New Roman"/>
                <a:cs typeface="Times New Roman"/>
              </a:rPr>
              <a:t>: urea carboxylase associated protein 1; </a:t>
            </a:r>
            <a:r>
              <a:rPr lang="en-US" sz="1200" i="1" dirty="0">
                <a:latin typeface="Times New Roman"/>
                <a:cs typeface="Times New Roman"/>
              </a:rPr>
              <a:t>ucp2</a:t>
            </a:r>
            <a:r>
              <a:rPr lang="en-US" sz="1200" dirty="0">
                <a:latin typeface="Times New Roman"/>
                <a:cs typeface="Times New Roman"/>
              </a:rPr>
              <a:t>: urea carboxylase associated protein 2; </a:t>
            </a:r>
            <a:r>
              <a:rPr lang="en-US" sz="1200" i="1" dirty="0" err="1">
                <a:latin typeface="Times New Roman"/>
                <a:cs typeface="Times New Roman"/>
              </a:rPr>
              <a:t>diox</a:t>
            </a:r>
            <a:r>
              <a:rPr lang="en-US" sz="1200" dirty="0">
                <a:latin typeface="Times New Roman"/>
                <a:cs typeface="Times New Roman"/>
              </a:rPr>
              <a:t>:</a:t>
            </a:r>
            <a:r>
              <a:rPr lang="en-US" sz="1200" b="1" dirty="0">
                <a:latin typeface="Times New Roman"/>
                <a:cs typeface="Times New Roman"/>
              </a:rPr>
              <a:t> </a:t>
            </a:r>
            <a:r>
              <a:rPr lang="en-US" sz="1200" dirty="0">
                <a:latin typeface="Times New Roman"/>
                <a:cs typeface="Times New Roman"/>
              </a:rPr>
              <a:t>probable dioxygenase; </a:t>
            </a:r>
            <a:r>
              <a:rPr lang="fr-FR" sz="1200" i="1" dirty="0">
                <a:latin typeface="Times New Roman"/>
                <a:cs typeface="Times New Roman"/>
              </a:rPr>
              <a:t>ho</a:t>
            </a:r>
            <a:r>
              <a:rPr lang="fr-FR" sz="1200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hypothetical</a:t>
            </a:r>
            <a:r>
              <a:rPr lang="fr-FR" sz="1200" dirty="0">
                <a:latin typeface="Times New Roman"/>
                <a:cs typeface="Times New Roman"/>
              </a:rPr>
              <a:t> </a:t>
            </a:r>
            <a:r>
              <a:rPr lang="fr-FR" sz="1200" dirty="0" err="1">
                <a:latin typeface="Times New Roman"/>
                <a:cs typeface="Times New Roman"/>
              </a:rPr>
              <a:t>protein</a:t>
            </a:r>
            <a:r>
              <a:rPr lang="fr-FR" sz="1200" dirty="0">
                <a:latin typeface="Times New Roman"/>
                <a:cs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52549" y="-57496"/>
            <a:ext cx="6783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Times New Roman"/>
                <a:cs typeface="Times New Roman"/>
              </a:rPr>
              <a:t>Prochlorococcus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MIT9313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61013" y="1365711"/>
            <a:ext cx="6807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4593738" y="368047"/>
            <a:ext cx="14363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pPr algn="ctr">
              <a:spcAft>
                <a:spcPts val="600"/>
              </a:spcAft>
            </a:pPr>
            <a:r>
              <a:rPr lang="en-US" sz="1400" b="1" i="1" dirty="0" err="1">
                <a:latin typeface="Times New Roman"/>
                <a:cs typeface="Times New Roman"/>
              </a:rPr>
              <a:t>ure</a:t>
            </a:r>
            <a:endParaRPr lang="en-US" sz="1400" b="1" i="1" dirty="0">
              <a:latin typeface="Times New Roman"/>
              <a:cs typeface="Times New Roman"/>
            </a:endParaRPr>
          </a:p>
          <a:p>
            <a:r>
              <a:rPr lang="en-US" sz="1400" b="1" i="1" dirty="0">
                <a:latin typeface="Times New Roman"/>
                <a:cs typeface="Times New Roman"/>
              </a:rPr>
              <a:t>   D     A B       C</a:t>
            </a:r>
          </a:p>
        </p:txBody>
      </p:sp>
      <p:sp>
        <p:nvSpPr>
          <p:cNvPr id="28" name="Signalisation droite 27"/>
          <p:cNvSpPr/>
          <p:nvPr/>
        </p:nvSpPr>
        <p:spPr>
          <a:xfrm>
            <a:off x="5159652" y="1170820"/>
            <a:ext cx="144000" cy="360000"/>
          </a:xfrm>
          <a:prstGeom prst="homePlat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ignalisation droite 28"/>
          <p:cNvSpPr/>
          <p:nvPr/>
        </p:nvSpPr>
        <p:spPr>
          <a:xfrm>
            <a:off x="5329052" y="1168620"/>
            <a:ext cx="144000" cy="360000"/>
          </a:xfrm>
          <a:prstGeom prst="homePlat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ignalisation droite 29"/>
          <p:cNvSpPr/>
          <p:nvPr/>
        </p:nvSpPr>
        <p:spPr>
          <a:xfrm>
            <a:off x="5485752" y="1201565"/>
            <a:ext cx="831600" cy="360000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ignalisation droite 30"/>
          <p:cNvSpPr/>
          <p:nvPr/>
        </p:nvSpPr>
        <p:spPr>
          <a:xfrm>
            <a:off x="4746666" y="1189793"/>
            <a:ext cx="403200" cy="360000"/>
          </a:xfrm>
          <a:prstGeom prst="homePlate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ignalisation droite 33"/>
          <p:cNvSpPr/>
          <p:nvPr/>
        </p:nvSpPr>
        <p:spPr>
          <a:xfrm flipH="1">
            <a:off x="2772138" y="1189793"/>
            <a:ext cx="633600" cy="360000"/>
          </a:xfrm>
          <a:prstGeom prst="homePlat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ignalisation droite 34"/>
          <p:cNvSpPr/>
          <p:nvPr/>
        </p:nvSpPr>
        <p:spPr>
          <a:xfrm flipH="1">
            <a:off x="2134037" y="1189793"/>
            <a:ext cx="554400" cy="360000"/>
          </a:xfrm>
          <a:prstGeom prst="homePlat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ignalisation droite 35"/>
          <p:cNvSpPr/>
          <p:nvPr/>
        </p:nvSpPr>
        <p:spPr>
          <a:xfrm flipH="1">
            <a:off x="1586038" y="1189793"/>
            <a:ext cx="540000" cy="360000"/>
          </a:xfrm>
          <a:prstGeom prst="homePlate">
            <a:avLst/>
          </a:prstGeom>
          <a:solidFill>
            <a:srgbClr val="A490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ignalisation droite 36"/>
          <p:cNvSpPr/>
          <p:nvPr/>
        </p:nvSpPr>
        <p:spPr>
          <a:xfrm flipH="1">
            <a:off x="1226038" y="1168620"/>
            <a:ext cx="360000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ignalisation droite 37"/>
          <p:cNvSpPr/>
          <p:nvPr/>
        </p:nvSpPr>
        <p:spPr>
          <a:xfrm flipH="1">
            <a:off x="891238" y="1168620"/>
            <a:ext cx="334800" cy="360000"/>
          </a:xfrm>
          <a:prstGeom prst="homePlate">
            <a:avLst/>
          </a:prstGeom>
          <a:solidFill>
            <a:srgbClr val="693C2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ZoneTexte 38"/>
          <p:cNvSpPr txBox="1"/>
          <p:nvPr/>
        </p:nvSpPr>
        <p:spPr>
          <a:xfrm>
            <a:off x="3544267" y="1240593"/>
            <a:ext cx="98567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r>
              <a:rPr lang="en-US" sz="1400" b="1" i="1" dirty="0">
                <a:latin typeface="Times New Roman"/>
                <a:cs typeface="Times New Roman"/>
              </a:rPr>
              <a:t>G    F    E</a:t>
            </a:r>
          </a:p>
          <a:p>
            <a:pPr algn="ctr"/>
            <a:r>
              <a:rPr lang="en-US" sz="1400" b="1" i="1" dirty="0" err="1">
                <a:latin typeface="Times New Roman"/>
                <a:cs typeface="Times New Roman"/>
              </a:rPr>
              <a:t>ure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913598" y="1240593"/>
            <a:ext cx="251449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r>
              <a:rPr lang="en-US" sz="1400" b="1" i="1" dirty="0">
                <a:latin typeface="Times New Roman"/>
                <a:cs typeface="Times New Roman"/>
              </a:rPr>
              <a:t>E     D        C          B             A</a:t>
            </a:r>
          </a:p>
          <a:p>
            <a:pPr algn="ctr"/>
            <a:r>
              <a:rPr lang="en-US" sz="1400" b="1" i="1" dirty="0" err="1">
                <a:latin typeface="Times New Roman"/>
                <a:cs typeface="Times New Roman"/>
              </a:rPr>
              <a:t>urt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>
            <a:off x="4746666" y="941708"/>
            <a:ext cx="127586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579853" y="1802205"/>
            <a:ext cx="900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891238" y="1800617"/>
            <a:ext cx="2552599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Signalisation droite 43"/>
          <p:cNvSpPr/>
          <p:nvPr/>
        </p:nvSpPr>
        <p:spPr>
          <a:xfrm flipH="1">
            <a:off x="6330547" y="1193098"/>
            <a:ext cx="4716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ignalisation droite 44"/>
          <p:cNvSpPr/>
          <p:nvPr/>
        </p:nvSpPr>
        <p:spPr>
          <a:xfrm>
            <a:off x="519637" y="1196244"/>
            <a:ext cx="360000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ZoneTexte 45"/>
          <p:cNvSpPr txBox="1"/>
          <p:nvPr/>
        </p:nvSpPr>
        <p:spPr>
          <a:xfrm>
            <a:off x="4411602" y="1519590"/>
            <a:ext cx="2562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atin typeface="Times New Roman"/>
                <a:cs typeface="Times New Roman"/>
              </a:rPr>
              <a:t>ho ho</a:t>
            </a:r>
            <a:r>
              <a:rPr lang="en-US" sz="1600" b="1" i="1" baseline="30000" dirty="0">
                <a:latin typeface="Times New Roman"/>
                <a:cs typeface="Times New Roman"/>
              </a:rPr>
              <a:t>*</a:t>
            </a:r>
            <a:r>
              <a:rPr lang="en-US" sz="1600" b="1" i="1" dirty="0">
                <a:latin typeface="Times New Roman"/>
                <a:cs typeface="Times New Roman"/>
              </a:rPr>
              <a:t>                          </a:t>
            </a:r>
            <a:r>
              <a:rPr lang="en-US" sz="1600" b="1" i="1" dirty="0" err="1">
                <a:latin typeface="Times New Roman"/>
                <a:cs typeface="Times New Roman"/>
              </a:rPr>
              <a:t>cobA</a:t>
            </a:r>
            <a:endParaRPr lang="en-US" sz="1600" b="1" i="1" dirty="0">
              <a:latin typeface="Times New Roman"/>
              <a:cs typeface="Times New Roman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222453" y="647732"/>
            <a:ext cx="8496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latin typeface="Times New Roman"/>
                <a:cs typeface="Times New Roman"/>
              </a:rPr>
              <a:t> </a:t>
            </a:r>
            <a:r>
              <a:rPr lang="en-US" sz="1600" b="1" i="1" dirty="0" err="1">
                <a:latin typeface="Times New Roman"/>
                <a:cs typeface="Times New Roman"/>
              </a:rPr>
              <a:t>pab</a:t>
            </a:r>
            <a:endParaRPr lang="en-US" sz="1600" b="1" i="1" dirty="0">
              <a:latin typeface="Times New Roman"/>
              <a:cs typeface="Times New Roman"/>
            </a:endParaRPr>
          </a:p>
          <a:p>
            <a:r>
              <a:rPr lang="en-US" sz="1600" b="1" i="1" dirty="0">
                <a:latin typeface="Times New Roman"/>
                <a:cs typeface="Times New Roman"/>
              </a:rPr>
              <a:t>A   C</a:t>
            </a:r>
          </a:p>
        </p:txBody>
      </p:sp>
      <p:sp>
        <p:nvSpPr>
          <p:cNvPr id="50" name="Signalisation droite 49"/>
          <p:cNvSpPr/>
          <p:nvPr/>
        </p:nvSpPr>
        <p:spPr>
          <a:xfrm>
            <a:off x="142121" y="1189793"/>
            <a:ext cx="360000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Connecteur droit 51"/>
          <p:cNvCxnSpPr/>
          <p:nvPr/>
        </p:nvCxnSpPr>
        <p:spPr>
          <a:xfrm rot="10800000" flipH="1">
            <a:off x="321189" y="940120"/>
            <a:ext cx="582511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Signalisation droite 46"/>
          <p:cNvSpPr/>
          <p:nvPr/>
        </p:nvSpPr>
        <p:spPr>
          <a:xfrm flipH="1">
            <a:off x="4202240" y="1189793"/>
            <a:ext cx="252000" cy="360000"/>
          </a:xfrm>
          <a:prstGeom prst="homePlat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ignalisation droite 47"/>
          <p:cNvSpPr/>
          <p:nvPr/>
        </p:nvSpPr>
        <p:spPr>
          <a:xfrm flipH="1">
            <a:off x="3842440" y="1189793"/>
            <a:ext cx="338400" cy="360000"/>
          </a:xfrm>
          <a:prstGeom prst="homePlat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Signalisation droite 50"/>
          <p:cNvSpPr/>
          <p:nvPr/>
        </p:nvSpPr>
        <p:spPr>
          <a:xfrm flipH="1">
            <a:off x="3458753" y="1185742"/>
            <a:ext cx="342000" cy="360000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ignalisation droite 52"/>
          <p:cNvSpPr/>
          <p:nvPr/>
        </p:nvSpPr>
        <p:spPr>
          <a:xfrm flipH="1">
            <a:off x="4465316" y="1188540"/>
            <a:ext cx="144000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Signalisation droite 53"/>
          <p:cNvSpPr/>
          <p:nvPr/>
        </p:nvSpPr>
        <p:spPr>
          <a:xfrm flipH="1">
            <a:off x="4636960" y="1187020"/>
            <a:ext cx="144000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8099" y="700151"/>
            <a:ext cx="6783949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ZoneTexte 56"/>
          <p:cNvSpPr txBox="1"/>
          <p:nvPr/>
        </p:nvSpPr>
        <p:spPr>
          <a:xfrm>
            <a:off x="321189" y="2552735"/>
            <a:ext cx="648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9" name="ZoneTexte 58"/>
          <p:cNvSpPr txBox="1"/>
          <p:nvPr/>
        </p:nvSpPr>
        <p:spPr>
          <a:xfrm>
            <a:off x="79548" y="2080723"/>
            <a:ext cx="6579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i="1" dirty="0" err="1">
                <a:latin typeface="Times New Roman"/>
                <a:cs typeface="Times New Roman"/>
              </a:rPr>
              <a:t>cobA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 smtClean="0">
                <a:latin typeface="Times New Roman"/>
                <a:cs typeface="Times New Roman"/>
              </a:rPr>
              <a:t>uroporphyrin</a:t>
            </a:r>
            <a:r>
              <a:rPr lang="en-US" sz="1200" dirty="0" smtClean="0">
                <a:latin typeface="Times New Roman"/>
                <a:cs typeface="Times New Roman"/>
              </a:rPr>
              <a:t> </a:t>
            </a:r>
            <a:r>
              <a:rPr lang="en-US" sz="1200" dirty="0">
                <a:latin typeface="Times New Roman"/>
                <a:cs typeface="Times New Roman"/>
              </a:rPr>
              <a:t>III C </a:t>
            </a:r>
            <a:r>
              <a:rPr lang="en-US" sz="1200" dirty="0" err="1">
                <a:latin typeface="Times New Roman"/>
                <a:cs typeface="Times New Roman"/>
              </a:rPr>
              <a:t>methyltransferase</a:t>
            </a:r>
            <a:r>
              <a:rPr lang="en-US" sz="1200" dirty="0" smtClean="0">
                <a:latin typeface="Times New Roman"/>
                <a:cs typeface="Times New Roman"/>
              </a:rPr>
              <a:t>; </a:t>
            </a:r>
            <a:r>
              <a:rPr lang="fr-FR" sz="1200" i="1" dirty="0">
                <a:latin typeface="Times New Roman"/>
                <a:cs typeface="Times New Roman"/>
              </a:rPr>
              <a:t>ho</a:t>
            </a:r>
            <a:r>
              <a:rPr lang="fr-FR" sz="1200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hypothetical</a:t>
            </a:r>
            <a:r>
              <a:rPr lang="fr-FR" sz="1200" dirty="0">
                <a:latin typeface="Times New Roman"/>
                <a:cs typeface="Times New Roman"/>
              </a:rPr>
              <a:t> </a:t>
            </a:r>
            <a:r>
              <a:rPr lang="fr-FR" sz="1200" dirty="0" err="1" smtClean="0">
                <a:latin typeface="Times New Roman"/>
                <a:cs typeface="Times New Roman"/>
              </a:rPr>
              <a:t>protein</a:t>
            </a:r>
            <a:r>
              <a:rPr lang="fr-FR" sz="1200" dirty="0" smtClean="0">
                <a:latin typeface="Times New Roman"/>
                <a:cs typeface="Times New Roman"/>
              </a:rPr>
              <a:t>; </a:t>
            </a:r>
            <a:r>
              <a:rPr lang="en-US" sz="1200" dirty="0">
                <a:latin typeface="Times New Roman"/>
                <a:cs typeface="Times New Roman"/>
              </a:rPr>
              <a:t>; </a:t>
            </a:r>
            <a:r>
              <a:rPr lang="en-US" sz="1200" i="1" dirty="0" err="1" smtClean="0">
                <a:latin typeface="Times New Roman"/>
                <a:cs typeface="Times New Roman"/>
              </a:rPr>
              <a:t>pabA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aminobenzoate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1200" dirty="0" err="1">
                <a:latin typeface="Times New Roman"/>
                <a:cs typeface="Times New Roman"/>
              </a:rPr>
              <a:t>synthetase</a:t>
            </a:r>
            <a:r>
              <a:rPr lang="en-US" sz="1200" dirty="0">
                <a:latin typeface="Times New Roman"/>
                <a:cs typeface="Times New Roman"/>
              </a:rPr>
              <a:t>; </a:t>
            </a:r>
            <a:r>
              <a:rPr lang="en-US" sz="1200" i="1" dirty="0" err="1" smtClean="0">
                <a:latin typeface="Times New Roman"/>
                <a:cs typeface="Times New Roman"/>
              </a:rPr>
              <a:t>pabC</a:t>
            </a:r>
            <a:r>
              <a:rPr lang="en-US" sz="1200" dirty="0">
                <a:latin typeface="Times New Roman"/>
                <a:cs typeface="Times New Roman"/>
              </a:rPr>
              <a:t>: 4 amino 4 </a:t>
            </a:r>
            <a:r>
              <a:rPr lang="en-US" sz="1200" dirty="0" err="1">
                <a:latin typeface="Times New Roman"/>
                <a:cs typeface="Times New Roman"/>
              </a:rPr>
              <a:t>deoxychorismate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1200" dirty="0" err="1" smtClean="0">
                <a:latin typeface="Times New Roman"/>
                <a:cs typeface="Times New Roman"/>
              </a:rPr>
              <a:t>lyase</a:t>
            </a:r>
            <a:r>
              <a:rPr lang="en-US" sz="1200" dirty="0" smtClean="0">
                <a:latin typeface="Times New Roman"/>
                <a:cs typeface="Times New Roman"/>
              </a:rPr>
              <a:t>. Note </a:t>
            </a:r>
            <a:r>
              <a:rPr lang="en-US" sz="1200" dirty="0">
                <a:latin typeface="Times New Roman"/>
                <a:cs typeface="Times New Roman"/>
              </a:rPr>
              <a:t>that </a:t>
            </a:r>
            <a:r>
              <a:rPr lang="en-US" sz="1200" i="1" dirty="0">
                <a:latin typeface="Times New Roman"/>
                <a:cs typeface="Times New Roman"/>
              </a:rPr>
              <a:t>ho</a:t>
            </a:r>
            <a:r>
              <a:rPr lang="en-US" sz="1200" i="1" baseline="30000" dirty="0">
                <a:latin typeface="Times New Roman"/>
                <a:cs typeface="Times New Roman"/>
              </a:rPr>
              <a:t>*</a:t>
            </a:r>
            <a:r>
              <a:rPr lang="en-US" sz="1200" i="1" dirty="0">
                <a:latin typeface="Times New Roman"/>
                <a:cs typeface="Times New Roman"/>
              </a:rPr>
              <a:t> is </a:t>
            </a:r>
            <a:r>
              <a:rPr lang="en-US" sz="1200" i="1" baseline="30000" dirty="0">
                <a:latin typeface="Times New Roman"/>
                <a:cs typeface="Times New Roman"/>
              </a:rPr>
              <a:t> </a:t>
            </a:r>
            <a:r>
              <a:rPr lang="en-US" sz="1200" i="1" dirty="0">
                <a:latin typeface="Times New Roman"/>
                <a:cs typeface="Times New Roman"/>
              </a:rPr>
              <a:t>partially superimposed to 5’ of </a:t>
            </a:r>
            <a:r>
              <a:rPr lang="en-US" sz="1200" i="1" dirty="0" err="1">
                <a:latin typeface="Times New Roman"/>
                <a:cs typeface="Times New Roman"/>
              </a:rPr>
              <a:t>ureD</a:t>
            </a:r>
            <a:r>
              <a:rPr lang="en-US" sz="1200" i="1" dirty="0">
                <a:latin typeface="Times New Roman"/>
                <a:cs typeface="Times New Roman"/>
              </a:rPr>
              <a:t> gene</a:t>
            </a:r>
            <a:endParaRPr lang="fr-FR" sz="1200" i="1" baseline="30000" dirty="0">
              <a:latin typeface="Times New Roman"/>
              <a:cs typeface="Times New Roman"/>
            </a:endParaRPr>
          </a:p>
        </p:txBody>
      </p:sp>
      <p:sp>
        <p:nvSpPr>
          <p:cNvPr id="111" name="ZoneTexte 110">
            <a:extLst>
              <a:ext uri="{FF2B5EF4-FFF2-40B4-BE49-F238E27FC236}">
                <a16:creationId xmlns="" xmlns:a16="http://schemas.microsoft.com/office/drawing/2014/main" id="{215E008E-FCB3-574B-B366-5722F895FDA6}"/>
              </a:ext>
            </a:extLst>
          </p:cNvPr>
          <p:cNvSpPr txBox="1"/>
          <p:nvPr/>
        </p:nvSpPr>
        <p:spPr>
          <a:xfrm>
            <a:off x="4038029" y="3046373"/>
            <a:ext cx="1436300" cy="964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latin typeface="Times New Roman"/>
              <a:cs typeface="Times New Roman"/>
            </a:endParaRPr>
          </a:p>
          <a:p>
            <a:pPr algn="ctr">
              <a:spcAft>
                <a:spcPts val="600"/>
              </a:spcAft>
            </a:pPr>
            <a:r>
              <a:rPr lang="en-US" sz="1400" b="1" i="1" dirty="0">
                <a:latin typeface="Times New Roman"/>
                <a:cs typeface="Times New Roman"/>
              </a:rPr>
              <a:t> </a:t>
            </a:r>
            <a:r>
              <a:rPr lang="en-US" sz="1400" b="1" i="1" dirty="0" err="1">
                <a:latin typeface="Times New Roman"/>
                <a:cs typeface="Times New Roman"/>
              </a:rPr>
              <a:t>ure</a:t>
            </a:r>
            <a:endParaRPr lang="en-US" sz="1400" b="1" i="1" dirty="0">
              <a:latin typeface="Times New Roman"/>
              <a:cs typeface="Times New Roman"/>
            </a:endParaRPr>
          </a:p>
          <a:p>
            <a:r>
              <a:rPr lang="en-US" sz="1400" b="1" dirty="0">
                <a:latin typeface="Times New Roman"/>
                <a:cs typeface="Times New Roman"/>
              </a:rPr>
              <a:t>   D     A B       C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="" xmlns:a16="http://schemas.microsoft.com/office/drawing/2014/main" id="{0E3EFD8D-F26D-934E-8D84-6A7F72B9911A}"/>
              </a:ext>
            </a:extLst>
          </p:cNvPr>
          <p:cNvSpPr txBox="1"/>
          <p:nvPr/>
        </p:nvSpPr>
        <p:spPr>
          <a:xfrm>
            <a:off x="33395" y="2727054"/>
            <a:ext cx="6948856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Times New Roman"/>
                <a:cs typeface="Times New Roman"/>
              </a:rPr>
              <a:t>Prochlorococcu</a:t>
            </a:r>
            <a:r>
              <a:rPr lang="en-US" i="1" dirty="0" err="1">
                <a:latin typeface="Times New Roman"/>
                <a:cs typeface="Times New Roman"/>
              </a:rPr>
              <a:t>s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MED4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="" xmlns:a16="http://schemas.microsoft.com/office/drawing/2014/main" id="{1BA87D32-5015-9A43-82EA-27A50165B4AD}"/>
              </a:ext>
            </a:extLst>
          </p:cNvPr>
          <p:cNvSpPr txBox="1"/>
          <p:nvPr/>
        </p:nvSpPr>
        <p:spPr>
          <a:xfrm>
            <a:off x="197638" y="3073536"/>
            <a:ext cx="6731652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="" xmlns:a16="http://schemas.microsoft.com/office/drawing/2014/main" id="{376FAEBB-2D10-4B4A-B1E2-59492600ADAA}"/>
              </a:ext>
            </a:extLst>
          </p:cNvPr>
          <p:cNvGrpSpPr/>
          <p:nvPr/>
        </p:nvGrpSpPr>
        <p:grpSpPr>
          <a:xfrm>
            <a:off x="280612" y="3202752"/>
            <a:ext cx="6648678" cy="1599148"/>
            <a:chOff x="137700" y="839940"/>
            <a:chExt cx="6648678" cy="1453771"/>
          </a:xfrm>
        </p:grpSpPr>
        <p:cxnSp>
          <p:nvCxnSpPr>
            <p:cNvPr id="115" name="Connecteur droit 114">
              <a:extLst>
                <a:ext uri="{FF2B5EF4-FFF2-40B4-BE49-F238E27FC236}">
                  <a16:creationId xmlns="" xmlns:a16="http://schemas.microsoft.com/office/drawing/2014/main" id="{948B35E7-D465-0442-9947-A38D491FF54E}"/>
                </a:ext>
              </a:extLst>
            </p:cNvPr>
            <p:cNvCxnSpPr/>
            <p:nvPr/>
          </p:nvCxnSpPr>
          <p:spPr>
            <a:xfrm>
              <a:off x="192440" y="1605910"/>
              <a:ext cx="6300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Signalisation droite 115">
              <a:extLst>
                <a:ext uri="{FF2B5EF4-FFF2-40B4-BE49-F238E27FC236}">
                  <a16:creationId xmlns="" xmlns:a16="http://schemas.microsoft.com/office/drawing/2014/main" id="{56334AD0-5158-B64C-B29E-BEC7DB9F2A46}"/>
                </a:ext>
              </a:extLst>
            </p:cNvPr>
            <p:cNvSpPr/>
            <p:nvPr/>
          </p:nvSpPr>
          <p:spPr>
            <a:xfrm>
              <a:off x="4487928" y="1423719"/>
              <a:ext cx="144000" cy="360000"/>
            </a:xfrm>
            <a:prstGeom prst="homePlate">
              <a:avLst/>
            </a:prstGeom>
            <a:solidFill>
              <a:srgbClr val="336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ignalisation droite 116">
              <a:extLst>
                <a:ext uri="{FF2B5EF4-FFF2-40B4-BE49-F238E27FC236}">
                  <a16:creationId xmlns="" xmlns:a16="http://schemas.microsoft.com/office/drawing/2014/main" id="{EFD8FEC0-60A0-144A-92B8-8FE98F25D3D0}"/>
                </a:ext>
              </a:extLst>
            </p:cNvPr>
            <p:cNvSpPr/>
            <p:nvPr/>
          </p:nvSpPr>
          <p:spPr>
            <a:xfrm>
              <a:off x="4657328" y="1421519"/>
              <a:ext cx="144000" cy="360000"/>
            </a:xfrm>
            <a:prstGeom prst="homePlate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ignalisation droite 117">
              <a:extLst>
                <a:ext uri="{FF2B5EF4-FFF2-40B4-BE49-F238E27FC236}">
                  <a16:creationId xmlns="" xmlns:a16="http://schemas.microsoft.com/office/drawing/2014/main" id="{E3B6ABC9-9640-B64F-8D12-A1CA230884EE}"/>
                </a:ext>
              </a:extLst>
            </p:cNvPr>
            <p:cNvSpPr/>
            <p:nvPr/>
          </p:nvSpPr>
          <p:spPr>
            <a:xfrm>
              <a:off x="4814028" y="1442692"/>
              <a:ext cx="831600" cy="360000"/>
            </a:xfrm>
            <a:prstGeom prst="homePlat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ignalisation droite 118">
              <a:extLst>
                <a:ext uri="{FF2B5EF4-FFF2-40B4-BE49-F238E27FC236}">
                  <a16:creationId xmlns="" xmlns:a16="http://schemas.microsoft.com/office/drawing/2014/main" id="{8E9BEF06-F459-1A40-A71D-2E6AB1FE62BB}"/>
                </a:ext>
              </a:extLst>
            </p:cNvPr>
            <p:cNvSpPr/>
            <p:nvPr/>
          </p:nvSpPr>
          <p:spPr>
            <a:xfrm>
              <a:off x="4055698" y="1442692"/>
              <a:ext cx="403200" cy="360000"/>
            </a:xfrm>
            <a:prstGeom prst="homePlate">
              <a:avLst/>
            </a:prstGeom>
            <a:solidFill>
              <a:srgbClr val="FF6FC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ignalisation droite 119">
              <a:extLst>
                <a:ext uri="{FF2B5EF4-FFF2-40B4-BE49-F238E27FC236}">
                  <a16:creationId xmlns="" xmlns:a16="http://schemas.microsoft.com/office/drawing/2014/main" id="{B6A13279-3460-964C-96AA-ECB03C72201E}"/>
                </a:ext>
              </a:extLst>
            </p:cNvPr>
            <p:cNvSpPr/>
            <p:nvPr/>
          </p:nvSpPr>
          <p:spPr>
            <a:xfrm flipH="1">
              <a:off x="3704498" y="1442692"/>
              <a:ext cx="252000" cy="360000"/>
            </a:xfrm>
            <a:prstGeom prst="homePlat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ignalisation droite 120">
              <a:extLst>
                <a:ext uri="{FF2B5EF4-FFF2-40B4-BE49-F238E27FC236}">
                  <a16:creationId xmlns="" xmlns:a16="http://schemas.microsoft.com/office/drawing/2014/main" id="{A0A372EE-1FAD-DE4A-AF49-220C29238977}"/>
                </a:ext>
              </a:extLst>
            </p:cNvPr>
            <p:cNvSpPr/>
            <p:nvPr/>
          </p:nvSpPr>
          <p:spPr>
            <a:xfrm flipH="1">
              <a:off x="3344698" y="1442692"/>
              <a:ext cx="338400" cy="3600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ignalisation droite 121">
              <a:extLst>
                <a:ext uri="{FF2B5EF4-FFF2-40B4-BE49-F238E27FC236}">
                  <a16:creationId xmlns="" xmlns:a16="http://schemas.microsoft.com/office/drawing/2014/main" id="{C69D377C-038D-8447-9821-D500D9C4C4A7}"/>
                </a:ext>
              </a:extLst>
            </p:cNvPr>
            <p:cNvSpPr/>
            <p:nvPr/>
          </p:nvSpPr>
          <p:spPr>
            <a:xfrm flipH="1">
              <a:off x="2312098" y="1442692"/>
              <a:ext cx="633600" cy="360000"/>
            </a:xfrm>
            <a:prstGeom prst="homePlat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ignalisation droite 122">
              <a:extLst>
                <a:ext uri="{FF2B5EF4-FFF2-40B4-BE49-F238E27FC236}">
                  <a16:creationId xmlns="" xmlns:a16="http://schemas.microsoft.com/office/drawing/2014/main" id="{D65EFCF7-DADD-6B47-9C67-02E79B12E290}"/>
                </a:ext>
              </a:extLst>
            </p:cNvPr>
            <p:cNvSpPr/>
            <p:nvPr/>
          </p:nvSpPr>
          <p:spPr>
            <a:xfrm flipH="1">
              <a:off x="1673997" y="1442692"/>
              <a:ext cx="554400" cy="360000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ignalisation droite 123">
              <a:extLst>
                <a:ext uri="{FF2B5EF4-FFF2-40B4-BE49-F238E27FC236}">
                  <a16:creationId xmlns="" xmlns:a16="http://schemas.microsoft.com/office/drawing/2014/main" id="{0253A577-823C-3D42-8AE0-F897A0913854}"/>
                </a:ext>
              </a:extLst>
            </p:cNvPr>
            <p:cNvSpPr/>
            <p:nvPr/>
          </p:nvSpPr>
          <p:spPr>
            <a:xfrm flipH="1">
              <a:off x="1125998" y="1442692"/>
              <a:ext cx="540000" cy="360000"/>
            </a:xfrm>
            <a:prstGeom prst="homePlate">
              <a:avLst/>
            </a:prstGeom>
            <a:solidFill>
              <a:srgbClr val="A490C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ignalisation droite 124">
              <a:extLst>
                <a:ext uri="{FF2B5EF4-FFF2-40B4-BE49-F238E27FC236}">
                  <a16:creationId xmlns="" xmlns:a16="http://schemas.microsoft.com/office/drawing/2014/main" id="{ACD8FC51-EEE3-7C4B-B150-71E3243FD699}"/>
                </a:ext>
              </a:extLst>
            </p:cNvPr>
            <p:cNvSpPr/>
            <p:nvPr/>
          </p:nvSpPr>
          <p:spPr>
            <a:xfrm flipH="1">
              <a:off x="765998" y="1421519"/>
              <a:ext cx="360000" cy="360000"/>
            </a:xfrm>
            <a:prstGeom prst="homePlate">
              <a:avLst/>
            </a:prstGeom>
            <a:solidFill>
              <a:srgbClr val="20D9D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ignalisation droite 125">
              <a:extLst>
                <a:ext uri="{FF2B5EF4-FFF2-40B4-BE49-F238E27FC236}">
                  <a16:creationId xmlns="" xmlns:a16="http://schemas.microsoft.com/office/drawing/2014/main" id="{59CED816-DF92-F64F-998D-09145F6DDB4B}"/>
                </a:ext>
              </a:extLst>
            </p:cNvPr>
            <p:cNvSpPr/>
            <p:nvPr/>
          </p:nvSpPr>
          <p:spPr>
            <a:xfrm flipH="1">
              <a:off x="431198" y="1421519"/>
              <a:ext cx="334800" cy="360000"/>
            </a:xfrm>
            <a:prstGeom prst="homePlate">
              <a:avLst/>
            </a:prstGeom>
            <a:solidFill>
              <a:srgbClr val="693C2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="" xmlns:a16="http://schemas.microsoft.com/office/drawing/2014/main" id="{E5C7B286-86EC-0541-BB7A-08E78438BD17}"/>
                </a:ext>
              </a:extLst>
            </p:cNvPr>
            <p:cNvSpPr txBox="1"/>
            <p:nvPr/>
          </p:nvSpPr>
          <p:spPr>
            <a:xfrm>
              <a:off x="3084227" y="1493492"/>
              <a:ext cx="985671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G    F     E</a:t>
              </a:r>
            </a:p>
            <a:p>
              <a:pPr algn="ctr"/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="" xmlns:a16="http://schemas.microsoft.com/office/drawing/2014/main" id="{8CDAA8B2-A571-7A41-AB98-47EF8E30DAF5}"/>
                </a:ext>
              </a:extLst>
            </p:cNvPr>
            <p:cNvSpPr txBox="1"/>
            <p:nvPr/>
          </p:nvSpPr>
          <p:spPr>
            <a:xfrm>
              <a:off x="453558" y="1493492"/>
              <a:ext cx="2514498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E </a:t>
              </a:r>
              <a:r>
                <a:rPr lang="en-US" sz="1400" b="1" dirty="0">
                  <a:latin typeface="Times New Roman"/>
                  <a:cs typeface="Times New Roman"/>
                </a:rPr>
                <a:t>    </a:t>
              </a:r>
              <a:r>
                <a:rPr lang="en-US" sz="1400" b="1" i="1" dirty="0">
                  <a:latin typeface="Times New Roman"/>
                  <a:cs typeface="Times New Roman"/>
                </a:rPr>
                <a:t>D        C          B             A</a:t>
              </a:r>
            </a:p>
            <a:p>
              <a:pPr algn="ctr"/>
              <a:r>
                <a:rPr lang="en-US" sz="1400" b="1" i="1" dirty="0" err="1">
                  <a:latin typeface="Times New Roman"/>
                  <a:cs typeface="Times New Roman"/>
                </a:rPr>
                <a:t>urt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cxnSp>
          <p:nvCxnSpPr>
            <p:cNvPr id="129" name="Connecteur droit 128">
              <a:extLst>
                <a:ext uri="{FF2B5EF4-FFF2-40B4-BE49-F238E27FC236}">
                  <a16:creationId xmlns="" xmlns:a16="http://schemas.microsoft.com/office/drawing/2014/main" id="{FE3A19B3-F5B1-6D40-9352-77D0A989915E}"/>
                </a:ext>
              </a:extLst>
            </p:cNvPr>
            <p:cNvCxnSpPr/>
            <p:nvPr/>
          </p:nvCxnSpPr>
          <p:spPr>
            <a:xfrm>
              <a:off x="4055698" y="1219027"/>
              <a:ext cx="148923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droit 129">
              <a:extLst>
                <a:ext uri="{FF2B5EF4-FFF2-40B4-BE49-F238E27FC236}">
                  <a16:creationId xmlns="" xmlns:a16="http://schemas.microsoft.com/office/drawing/2014/main" id="{67B70F57-A4E8-B046-A3BE-ACE239BF3158}"/>
                </a:ext>
              </a:extLst>
            </p:cNvPr>
            <p:cNvCxnSpPr/>
            <p:nvPr/>
          </p:nvCxnSpPr>
          <p:spPr>
            <a:xfrm>
              <a:off x="3119813" y="2055104"/>
              <a:ext cx="9000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130">
              <a:extLst>
                <a:ext uri="{FF2B5EF4-FFF2-40B4-BE49-F238E27FC236}">
                  <a16:creationId xmlns="" xmlns:a16="http://schemas.microsoft.com/office/drawing/2014/main" id="{F59A6121-CB14-B84A-B8AC-1B3739AA8BF9}"/>
                </a:ext>
              </a:extLst>
            </p:cNvPr>
            <p:cNvCxnSpPr/>
            <p:nvPr/>
          </p:nvCxnSpPr>
          <p:spPr>
            <a:xfrm>
              <a:off x="431198" y="2053516"/>
              <a:ext cx="2552599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Signalisation droite 131">
              <a:extLst>
                <a:ext uri="{FF2B5EF4-FFF2-40B4-BE49-F238E27FC236}">
                  <a16:creationId xmlns="" xmlns:a16="http://schemas.microsoft.com/office/drawing/2014/main" id="{94E2D4E3-EFFE-784C-806E-D686F858A66B}"/>
                </a:ext>
              </a:extLst>
            </p:cNvPr>
            <p:cNvSpPr/>
            <p:nvPr/>
          </p:nvSpPr>
          <p:spPr>
            <a:xfrm flipH="1">
              <a:off x="5647413" y="1428324"/>
              <a:ext cx="6516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ignalisation droite 132">
              <a:extLst>
                <a:ext uri="{FF2B5EF4-FFF2-40B4-BE49-F238E27FC236}">
                  <a16:creationId xmlns="" xmlns:a16="http://schemas.microsoft.com/office/drawing/2014/main" id="{F664CF51-6969-824D-A821-1F2904A34947}"/>
                </a:ext>
              </a:extLst>
            </p:cNvPr>
            <p:cNvSpPr/>
            <p:nvPr/>
          </p:nvSpPr>
          <p:spPr>
            <a:xfrm>
              <a:off x="309381" y="1449143"/>
              <a:ext cx="90000" cy="3600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="" xmlns:a16="http://schemas.microsoft.com/office/drawing/2014/main" id="{1AD45E38-05A9-E946-9F64-F8ED3DA00D27}"/>
                </a:ext>
              </a:extLst>
            </p:cNvPr>
            <p:cNvSpPr txBox="1"/>
            <p:nvPr/>
          </p:nvSpPr>
          <p:spPr>
            <a:xfrm>
              <a:off x="5350078" y="839940"/>
              <a:ext cx="14363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i="1" dirty="0" err="1">
                  <a:latin typeface="Times New Roman"/>
                  <a:cs typeface="Times New Roman"/>
                </a:rPr>
                <a:t>glt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135" name="Signalisation droite 134">
              <a:extLst>
                <a:ext uri="{FF2B5EF4-FFF2-40B4-BE49-F238E27FC236}">
                  <a16:creationId xmlns="" xmlns:a16="http://schemas.microsoft.com/office/drawing/2014/main" id="{C91014E2-3E96-6B4F-AAEE-2EE1FC1B6357}"/>
                </a:ext>
              </a:extLst>
            </p:cNvPr>
            <p:cNvSpPr/>
            <p:nvPr/>
          </p:nvSpPr>
          <p:spPr>
            <a:xfrm flipH="1">
              <a:off x="2961011" y="1438641"/>
              <a:ext cx="342000" cy="360000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="" xmlns:a16="http://schemas.microsoft.com/office/drawing/2014/main" id="{140759F9-34BF-3E4A-A626-BD5FB66C1FCF}"/>
                </a:ext>
              </a:extLst>
            </p:cNvPr>
            <p:cNvSpPr/>
            <p:nvPr/>
          </p:nvSpPr>
          <p:spPr>
            <a:xfrm>
              <a:off x="158058" y="980902"/>
              <a:ext cx="6471342" cy="1260000"/>
            </a:xfrm>
            <a:prstGeom prst="rect">
              <a:avLst/>
            </a:prstGeom>
            <a:noFill/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="" xmlns:a16="http://schemas.microsoft.com/office/drawing/2014/main" id="{B6D83C9B-F2B4-8D4F-A5B0-9F1D5E14CD82}"/>
                </a:ext>
              </a:extLst>
            </p:cNvPr>
            <p:cNvSpPr/>
            <p:nvPr/>
          </p:nvSpPr>
          <p:spPr>
            <a:xfrm>
              <a:off x="137700" y="1069309"/>
              <a:ext cx="39198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ho</a:t>
              </a:r>
              <a:endParaRPr lang="en-US" sz="1400" dirty="0"/>
            </a:p>
          </p:txBody>
        </p:sp>
      </p:grpSp>
      <p:sp>
        <p:nvSpPr>
          <p:cNvPr id="65" name="ZoneTexte 64"/>
          <p:cNvSpPr txBox="1"/>
          <p:nvPr/>
        </p:nvSpPr>
        <p:spPr>
          <a:xfrm>
            <a:off x="317730" y="4792048"/>
            <a:ext cx="32600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err="1">
                <a:latin typeface="Times New Roman"/>
                <a:cs typeface="Times New Roman"/>
              </a:rPr>
              <a:t>glt</a:t>
            </a:r>
            <a:r>
              <a:rPr lang="fr-FR" sz="1200" dirty="0">
                <a:latin typeface="Times New Roman"/>
                <a:cs typeface="Times New Roman"/>
              </a:rPr>
              <a:t>: </a:t>
            </a:r>
            <a:r>
              <a:rPr lang="en-US" sz="1200" dirty="0" err="1" smtClean="0">
                <a:latin typeface="Times New Roman"/>
                <a:cs typeface="Times New Roman"/>
              </a:rPr>
              <a:t>glycosyltransferase</a:t>
            </a:r>
            <a:r>
              <a:rPr lang="en-US" sz="1200" dirty="0" smtClean="0">
                <a:latin typeface="Times New Roman"/>
                <a:cs typeface="Times New Roman"/>
              </a:rPr>
              <a:t>; </a:t>
            </a:r>
            <a:r>
              <a:rPr lang="fr-FR" sz="1200" i="1" dirty="0" smtClean="0">
                <a:latin typeface="Times New Roman"/>
                <a:cs typeface="Times New Roman"/>
              </a:rPr>
              <a:t>ho</a:t>
            </a:r>
            <a:r>
              <a:rPr lang="fr-FR" sz="1200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hypothetical</a:t>
            </a:r>
            <a:r>
              <a:rPr lang="fr-FR" sz="1200" dirty="0">
                <a:latin typeface="Times New Roman"/>
                <a:cs typeface="Times New Roman"/>
              </a:rPr>
              <a:t> </a:t>
            </a:r>
            <a:r>
              <a:rPr lang="fr-FR" sz="1200" dirty="0" err="1" smtClean="0">
                <a:latin typeface="Times New Roman"/>
                <a:cs typeface="Times New Roman"/>
              </a:rPr>
              <a:t>protein</a:t>
            </a:r>
            <a:r>
              <a:rPr lang="en-US" sz="1200" dirty="0" smtClean="0">
                <a:latin typeface="Times New Roman"/>
                <a:cs typeface="Times New Roman"/>
              </a:rPr>
              <a:t>.</a:t>
            </a:r>
            <a:endParaRPr lang="fr-FR" sz="1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  <p:sp>
        <p:nvSpPr>
          <p:cNvPr id="66" name="ZoneTexte 65"/>
          <p:cNvSpPr txBox="1"/>
          <p:nvPr/>
        </p:nvSpPr>
        <p:spPr>
          <a:xfrm>
            <a:off x="200866" y="524815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Times New Roman"/>
                <a:cs typeface="Times New Roman"/>
              </a:rPr>
              <a:t>Synechococcus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WH8102</a:t>
            </a:r>
          </a:p>
        </p:txBody>
      </p:sp>
      <p:grpSp>
        <p:nvGrpSpPr>
          <p:cNvPr id="67" name="Grouper 66"/>
          <p:cNvGrpSpPr/>
          <p:nvPr/>
        </p:nvGrpSpPr>
        <p:grpSpPr>
          <a:xfrm>
            <a:off x="368779" y="7526593"/>
            <a:ext cx="2847600" cy="667777"/>
            <a:chOff x="463600" y="3248755"/>
            <a:chExt cx="2939360" cy="667777"/>
          </a:xfrm>
        </p:grpSpPr>
        <p:cxnSp>
          <p:nvCxnSpPr>
            <p:cNvPr id="68" name="Connecteur droit 67"/>
            <p:cNvCxnSpPr/>
            <p:nvPr/>
          </p:nvCxnSpPr>
          <p:spPr>
            <a:xfrm>
              <a:off x="618009" y="3764884"/>
              <a:ext cx="264951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Signalisation droite 68"/>
            <p:cNvSpPr/>
            <p:nvPr/>
          </p:nvSpPr>
          <p:spPr>
            <a:xfrm>
              <a:off x="2778222" y="3556532"/>
              <a:ext cx="306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ignalisation droite 69"/>
            <p:cNvSpPr/>
            <p:nvPr/>
          </p:nvSpPr>
          <p:spPr>
            <a:xfrm>
              <a:off x="1884659" y="3556532"/>
              <a:ext cx="554400" cy="360000"/>
            </a:xfrm>
            <a:prstGeom prst="homePlat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ignalisation droite 70"/>
            <p:cNvSpPr/>
            <p:nvPr/>
          </p:nvSpPr>
          <p:spPr>
            <a:xfrm>
              <a:off x="2634222" y="3556532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ignalisation droite 71"/>
            <p:cNvSpPr/>
            <p:nvPr/>
          </p:nvSpPr>
          <p:spPr>
            <a:xfrm>
              <a:off x="1279050" y="3556532"/>
              <a:ext cx="198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ignalisation droite 72"/>
            <p:cNvSpPr/>
            <p:nvPr/>
          </p:nvSpPr>
          <p:spPr>
            <a:xfrm>
              <a:off x="1093302" y="3556532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ignalisation droite 73"/>
            <p:cNvSpPr/>
            <p:nvPr/>
          </p:nvSpPr>
          <p:spPr>
            <a:xfrm>
              <a:off x="1504428" y="3556532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ignalisation droite 74"/>
            <p:cNvSpPr/>
            <p:nvPr/>
          </p:nvSpPr>
          <p:spPr>
            <a:xfrm>
              <a:off x="856210" y="3556532"/>
              <a:ext cx="23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463600" y="3248755"/>
              <a:ext cx="2939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     ho ho ho ho</a:t>
              </a:r>
              <a:r>
                <a:rPr lang="en-US" sz="1400" b="1" dirty="0">
                  <a:latin typeface="Times New Roman"/>
                  <a:cs typeface="Times New Roman"/>
                </a:rPr>
                <a:t>    </a:t>
              </a:r>
              <a:r>
                <a:rPr lang="en-US" sz="1400" b="1" i="1" dirty="0">
                  <a:latin typeface="Times New Roman"/>
                  <a:cs typeface="Times New Roman"/>
                </a:rPr>
                <a:t> urtA2      ho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mbr</a:t>
              </a:r>
              <a:r>
                <a:rPr lang="en-US" sz="1400" b="1" i="1" dirty="0">
                  <a:latin typeface="Times New Roman"/>
                  <a:cs typeface="Times New Roman"/>
                </a:rPr>
                <a:t>      </a:t>
              </a:r>
            </a:p>
          </p:txBody>
        </p:sp>
      </p:grpSp>
      <p:grpSp>
        <p:nvGrpSpPr>
          <p:cNvPr id="77" name="Grouper 76"/>
          <p:cNvGrpSpPr/>
          <p:nvPr/>
        </p:nvGrpSpPr>
        <p:grpSpPr>
          <a:xfrm>
            <a:off x="371887" y="5651883"/>
            <a:ext cx="5960664" cy="1669704"/>
            <a:chOff x="144981" y="957911"/>
            <a:chExt cx="5960664" cy="1669704"/>
          </a:xfrm>
        </p:grpSpPr>
        <p:cxnSp>
          <p:nvCxnSpPr>
            <p:cNvPr id="78" name="Connecteur droit 77"/>
            <p:cNvCxnSpPr/>
            <p:nvPr/>
          </p:nvCxnSpPr>
          <p:spPr>
            <a:xfrm>
              <a:off x="165645" y="1945522"/>
              <a:ext cx="5940000" cy="3405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ZoneTexte 78"/>
            <p:cNvSpPr txBox="1"/>
            <p:nvPr/>
          </p:nvSpPr>
          <p:spPr>
            <a:xfrm>
              <a:off x="3972040" y="957911"/>
              <a:ext cx="1436300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endParaRPr lang="en-US" sz="1400" b="1" i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   D     A B       C</a:t>
              </a:r>
            </a:p>
          </p:txBody>
        </p:sp>
        <p:sp>
          <p:nvSpPr>
            <p:cNvPr id="80" name="Signalisation droite 18"/>
            <p:cNvSpPr/>
            <p:nvPr/>
          </p:nvSpPr>
          <p:spPr>
            <a:xfrm flipH="1">
              <a:off x="3715960" y="1788889"/>
              <a:ext cx="298800" cy="360000"/>
            </a:xfrm>
            <a:prstGeom prst="homePlate">
              <a:avLst/>
            </a:prstGeom>
            <a:solidFill>
              <a:srgbClr val="FF66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ignalisation droite 80"/>
            <p:cNvSpPr/>
            <p:nvPr/>
          </p:nvSpPr>
          <p:spPr>
            <a:xfrm>
              <a:off x="4546190" y="1785249"/>
              <a:ext cx="144000" cy="360000"/>
            </a:xfrm>
            <a:prstGeom prst="homePlate">
              <a:avLst/>
            </a:prstGeom>
            <a:solidFill>
              <a:srgbClr val="336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ignalisation droite 81"/>
            <p:cNvSpPr/>
            <p:nvPr/>
          </p:nvSpPr>
          <p:spPr>
            <a:xfrm>
              <a:off x="4715590" y="1791409"/>
              <a:ext cx="144000" cy="360000"/>
            </a:xfrm>
            <a:prstGeom prst="homePlate">
              <a:avLst/>
            </a:prstGeom>
            <a:solidFill>
              <a:srgbClr val="CCFFC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ignalisation droite 82"/>
            <p:cNvSpPr/>
            <p:nvPr/>
          </p:nvSpPr>
          <p:spPr>
            <a:xfrm>
              <a:off x="4872290" y="1766009"/>
              <a:ext cx="831600" cy="360000"/>
            </a:xfrm>
            <a:prstGeom prst="homePlat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ignalisation droite 83"/>
            <p:cNvSpPr/>
            <p:nvPr/>
          </p:nvSpPr>
          <p:spPr>
            <a:xfrm>
              <a:off x="4126660" y="1801541"/>
              <a:ext cx="403200" cy="360000"/>
            </a:xfrm>
            <a:prstGeom prst="homePlate">
              <a:avLst/>
            </a:prstGeom>
            <a:solidFill>
              <a:srgbClr val="FF6FC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ignalisation droite 84"/>
            <p:cNvSpPr/>
            <p:nvPr/>
          </p:nvSpPr>
          <p:spPr>
            <a:xfrm flipH="1">
              <a:off x="3402960" y="1776596"/>
              <a:ext cx="338400" cy="360000"/>
            </a:xfrm>
            <a:prstGeom prst="homePlat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ignalisation droite 85"/>
            <p:cNvSpPr/>
            <p:nvPr/>
          </p:nvSpPr>
          <p:spPr>
            <a:xfrm flipH="1">
              <a:off x="2370360" y="1776596"/>
              <a:ext cx="633600" cy="360000"/>
            </a:xfrm>
            <a:prstGeom prst="homePlat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ignalisation droite 86"/>
            <p:cNvSpPr/>
            <p:nvPr/>
          </p:nvSpPr>
          <p:spPr>
            <a:xfrm flipH="1">
              <a:off x="1732259" y="1776596"/>
              <a:ext cx="554400" cy="360000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ignalisation droite 87"/>
            <p:cNvSpPr/>
            <p:nvPr/>
          </p:nvSpPr>
          <p:spPr>
            <a:xfrm flipH="1">
              <a:off x="1184260" y="1776596"/>
              <a:ext cx="540000" cy="360000"/>
            </a:xfrm>
            <a:prstGeom prst="homePlate">
              <a:avLst/>
            </a:prstGeom>
            <a:solidFill>
              <a:srgbClr val="A490C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ignalisation droite 88"/>
            <p:cNvSpPr/>
            <p:nvPr/>
          </p:nvSpPr>
          <p:spPr>
            <a:xfrm flipH="1">
              <a:off x="824260" y="1755423"/>
              <a:ext cx="360000" cy="360000"/>
            </a:xfrm>
            <a:prstGeom prst="homePlate">
              <a:avLst/>
            </a:prstGeom>
            <a:solidFill>
              <a:srgbClr val="20D9D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ignalisation droite 89"/>
            <p:cNvSpPr/>
            <p:nvPr/>
          </p:nvSpPr>
          <p:spPr>
            <a:xfrm flipH="1">
              <a:off x="489460" y="1755423"/>
              <a:ext cx="334800" cy="360000"/>
            </a:xfrm>
            <a:prstGeom prst="homePlate">
              <a:avLst/>
            </a:prstGeom>
            <a:solidFill>
              <a:srgbClr val="693C2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3142489" y="1827396"/>
              <a:ext cx="985671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G   F     E</a:t>
              </a:r>
            </a:p>
            <a:p>
              <a:pPr algn="ctr"/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cxnSp>
          <p:nvCxnSpPr>
            <p:cNvPr id="92" name="Connecteur droit 91"/>
            <p:cNvCxnSpPr/>
            <p:nvPr/>
          </p:nvCxnSpPr>
          <p:spPr>
            <a:xfrm>
              <a:off x="4014760" y="1571501"/>
              <a:ext cx="158843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3178075" y="2389008"/>
              <a:ext cx="9000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489460" y="2387420"/>
              <a:ext cx="2552599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ZoneTexte 94"/>
            <p:cNvSpPr txBox="1"/>
            <p:nvPr/>
          </p:nvSpPr>
          <p:spPr>
            <a:xfrm>
              <a:off x="5628789" y="1506612"/>
              <a:ext cx="434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ho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58390" y="1799900"/>
              <a:ext cx="2514498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E     D        C          B             A</a:t>
              </a:r>
            </a:p>
            <a:p>
              <a:pPr algn="ctr"/>
              <a:r>
                <a:rPr lang="en-US" sz="1400" b="1" i="1" dirty="0" err="1">
                  <a:latin typeface="Times New Roman"/>
                  <a:cs typeface="Times New Roman"/>
                </a:rPr>
                <a:t>urt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97" name="Signalisation droite 96"/>
            <p:cNvSpPr/>
            <p:nvPr/>
          </p:nvSpPr>
          <p:spPr>
            <a:xfrm>
              <a:off x="5777510" y="1776596"/>
              <a:ext cx="180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ignalisation droite 97"/>
            <p:cNvSpPr/>
            <p:nvPr/>
          </p:nvSpPr>
          <p:spPr>
            <a:xfrm>
              <a:off x="276075" y="1755423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144981" y="1417612"/>
              <a:ext cx="434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ho</a:t>
              </a:r>
            </a:p>
          </p:txBody>
        </p:sp>
        <p:sp>
          <p:nvSpPr>
            <p:cNvPr id="100" name="Signalisation droite 99"/>
            <p:cNvSpPr/>
            <p:nvPr/>
          </p:nvSpPr>
          <p:spPr>
            <a:xfrm flipH="1">
              <a:off x="3076475" y="1763441"/>
              <a:ext cx="342000" cy="360000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309881" y="6031281"/>
            <a:ext cx="6175958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19133" y="7492231"/>
            <a:ext cx="3050262" cy="108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ZoneTexte 102"/>
          <p:cNvSpPr txBox="1"/>
          <p:nvPr/>
        </p:nvSpPr>
        <p:spPr>
          <a:xfrm>
            <a:off x="246167" y="5606277"/>
            <a:ext cx="67316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  <p:sp>
        <p:nvSpPr>
          <p:cNvPr id="104" name="ZoneTexte 103"/>
          <p:cNvSpPr txBox="1"/>
          <p:nvPr/>
        </p:nvSpPr>
        <p:spPr>
          <a:xfrm>
            <a:off x="335352" y="8572294"/>
            <a:ext cx="421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Times New Roman"/>
                <a:cs typeface="Times New Roman"/>
              </a:rPr>
              <a:t>ho</a:t>
            </a:r>
            <a:r>
              <a:rPr lang="en-US" sz="1200" dirty="0">
                <a:latin typeface="Times New Roman"/>
                <a:cs typeface="Times New Roman"/>
              </a:rPr>
              <a:t>: hypothetical protein</a:t>
            </a:r>
            <a:r>
              <a:rPr lang="en-US" sz="1200" dirty="0" smtClean="0">
                <a:latin typeface="Times New Roman"/>
                <a:cs typeface="Times New Roman"/>
              </a:rPr>
              <a:t>;</a:t>
            </a:r>
            <a:r>
              <a:rPr lang="en-US" sz="1200" i="1" dirty="0" smtClean="0"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latin typeface="Times New Roman"/>
                <a:cs typeface="Times New Roman"/>
              </a:rPr>
              <a:t>mbr</a:t>
            </a:r>
            <a:r>
              <a:rPr lang="en-US" sz="1200" i="1" dirty="0">
                <a:latin typeface="Times New Roman"/>
                <a:cs typeface="Times New Roman"/>
              </a:rPr>
              <a:t>: membrane protein.</a:t>
            </a:r>
            <a:endParaRPr lang="fr-FR" sz="1200" dirty="0">
              <a:latin typeface="Times New Roman"/>
              <a:cs typeface="Times New Roman"/>
            </a:endParaRPr>
          </a:p>
          <a:p>
            <a:endParaRPr lang="en-US" sz="1200" dirty="0">
              <a:latin typeface="Times New Roman"/>
              <a:cs typeface="Times New Roman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80097" y="311836"/>
            <a:ext cx="67316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ZoneTexte 38"/>
          <p:cNvSpPr txBox="1"/>
          <p:nvPr/>
        </p:nvSpPr>
        <p:spPr>
          <a:xfrm>
            <a:off x="0" y="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Times New Roman"/>
                <a:cs typeface="Times New Roman"/>
              </a:rPr>
              <a:t>Synechococcus</a:t>
            </a:r>
            <a:r>
              <a:rPr lang="en-US" sz="2000" b="1" i="1" dirty="0">
                <a:latin typeface="Times New Roman"/>
                <a:cs typeface="Times New Roman"/>
              </a:rPr>
              <a:t> </a:t>
            </a:r>
            <a:r>
              <a:rPr lang="en-US" sz="2000" b="1" dirty="0">
                <a:latin typeface="Times New Roman"/>
                <a:cs typeface="Times New Roman"/>
              </a:rPr>
              <a:t>WH8102</a:t>
            </a:r>
          </a:p>
        </p:txBody>
      </p:sp>
      <p:grpSp>
        <p:nvGrpSpPr>
          <p:cNvPr id="65" name="Grouper 64"/>
          <p:cNvGrpSpPr/>
          <p:nvPr/>
        </p:nvGrpSpPr>
        <p:grpSpPr>
          <a:xfrm>
            <a:off x="141873" y="2943961"/>
            <a:ext cx="2847600" cy="667777"/>
            <a:chOff x="463600" y="3248755"/>
            <a:chExt cx="2939360" cy="667777"/>
          </a:xfrm>
        </p:grpSpPr>
        <p:cxnSp>
          <p:nvCxnSpPr>
            <p:cNvPr id="55" name="Connecteur droit 54"/>
            <p:cNvCxnSpPr/>
            <p:nvPr/>
          </p:nvCxnSpPr>
          <p:spPr>
            <a:xfrm>
              <a:off x="618009" y="3764884"/>
              <a:ext cx="264951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Signalisation droite 29"/>
            <p:cNvSpPr/>
            <p:nvPr/>
          </p:nvSpPr>
          <p:spPr>
            <a:xfrm>
              <a:off x="2778222" y="3556532"/>
              <a:ext cx="306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ignalisation droite 44"/>
            <p:cNvSpPr/>
            <p:nvPr/>
          </p:nvSpPr>
          <p:spPr>
            <a:xfrm>
              <a:off x="1884659" y="3556532"/>
              <a:ext cx="554400" cy="360000"/>
            </a:xfrm>
            <a:prstGeom prst="homePlate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ignalisation droite 45"/>
            <p:cNvSpPr/>
            <p:nvPr/>
          </p:nvSpPr>
          <p:spPr>
            <a:xfrm>
              <a:off x="2634222" y="3556532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ignalisation droite 50"/>
            <p:cNvSpPr/>
            <p:nvPr/>
          </p:nvSpPr>
          <p:spPr>
            <a:xfrm>
              <a:off x="1279050" y="3556532"/>
              <a:ext cx="198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ignalisation droite 51"/>
            <p:cNvSpPr/>
            <p:nvPr/>
          </p:nvSpPr>
          <p:spPr>
            <a:xfrm>
              <a:off x="1093302" y="3556532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ignalisation droite 52"/>
            <p:cNvSpPr/>
            <p:nvPr/>
          </p:nvSpPr>
          <p:spPr>
            <a:xfrm>
              <a:off x="1504428" y="3556532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ignalisation droite 53"/>
            <p:cNvSpPr/>
            <p:nvPr/>
          </p:nvSpPr>
          <p:spPr>
            <a:xfrm>
              <a:off x="856210" y="3556532"/>
              <a:ext cx="23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463600" y="3248755"/>
              <a:ext cx="2939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     ho ho ho ho</a:t>
              </a:r>
              <a:r>
                <a:rPr lang="en-US" sz="1400" b="1" dirty="0">
                  <a:latin typeface="Times New Roman"/>
                  <a:cs typeface="Times New Roman"/>
                </a:rPr>
                <a:t>    </a:t>
              </a:r>
              <a:r>
                <a:rPr lang="en-US" sz="1400" b="1" i="1" dirty="0">
                  <a:latin typeface="Times New Roman"/>
                  <a:cs typeface="Times New Roman"/>
                </a:rPr>
                <a:t> urtA2      ho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mbr</a:t>
              </a:r>
              <a:r>
                <a:rPr lang="en-US" sz="1400" b="1" i="1" dirty="0">
                  <a:latin typeface="Times New Roman"/>
                  <a:cs typeface="Times New Roman"/>
                </a:rPr>
                <a:t>      </a:t>
              </a:r>
            </a:p>
          </p:txBody>
        </p:sp>
      </p:grpSp>
      <p:grpSp>
        <p:nvGrpSpPr>
          <p:cNvPr id="57" name="Grouper 56"/>
          <p:cNvGrpSpPr/>
          <p:nvPr/>
        </p:nvGrpSpPr>
        <p:grpSpPr>
          <a:xfrm>
            <a:off x="144981" y="993651"/>
            <a:ext cx="5960664" cy="1669704"/>
            <a:chOff x="144981" y="957911"/>
            <a:chExt cx="5960664" cy="1669704"/>
          </a:xfrm>
        </p:grpSpPr>
        <p:cxnSp>
          <p:nvCxnSpPr>
            <p:cNvPr id="44" name="Connecteur droit 43"/>
            <p:cNvCxnSpPr/>
            <p:nvPr/>
          </p:nvCxnSpPr>
          <p:spPr>
            <a:xfrm>
              <a:off x="165645" y="1945522"/>
              <a:ext cx="5940000" cy="3405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3972040" y="957911"/>
              <a:ext cx="1436300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endParaRPr lang="en-US" sz="1400" b="1" i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   D     A B       C</a:t>
              </a:r>
            </a:p>
          </p:txBody>
        </p:sp>
        <p:sp>
          <p:nvSpPr>
            <p:cNvPr id="25" name="Signalisation droite 18"/>
            <p:cNvSpPr/>
            <p:nvPr/>
          </p:nvSpPr>
          <p:spPr>
            <a:xfrm flipH="1">
              <a:off x="3715960" y="1788889"/>
              <a:ext cx="298800" cy="360000"/>
            </a:xfrm>
            <a:prstGeom prst="homePlate">
              <a:avLst/>
            </a:prstGeom>
            <a:solidFill>
              <a:srgbClr val="FF66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ignalisation droite 25"/>
            <p:cNvSpPr/>
            <p:nvPr/>
          </p:nvSpPr>
          <p:spPr>
            <a:xfrm>
              <a:off x="4546190" y="1785249"/>
              <a:ext cx="144000" cy="360000"/>
            </a:xfrm>
            <a:prstGeom prst="homePlate">
              <a:avLst/>
            </a:prstGeom>
            <a:solidFill>
              <a:srgbClr val="3366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ignalisation droite 26"/>
            <p:cNvSpPr/>
            <p:nvPr/>
          </p:nvSpPr>
          <p:spPr>
            <a:xfrm>
              <a:off x="4715590" y="1791409"/>
              <a:ext cx="144000" cy="360000"/>
            </a:xfrm>
            <a:prstGeom prst="homePlate">
              <a:avLst/>
            </a:prstGeom>
            <a:solidFill>
              <a:srgbClr val="CCFFC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ignalisation droite 27"/>
            <p:cNvSpPr/>
            <p:nvPr/>
          </p:nvSpPr>
          <p:spPr>
            <a:xfrm>
              <a:off x="4872290" y="1766009"/>
              <a:ext cx="831600" cy="360000"/>
            </a:xfrm>
            <a:prstGeom prst="homePlat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ignalisation droite 28"/>
            <p:cNvSpPr/>
            <p:nvPr/>
          </p:nvSpPr>
          <p:spPr>
            <a:xfrm>
              <a:off x="4126660" y="1801541"/>
              <a:ext cx="403200" cy="360000"/>
            </a:xfrm>
            <a:prstGeom prst="homePlate">
              <a:avLst/>
            </a:prstGeom>
            <a:solidFill>
              <a:srgbClr val="FF6FC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ignalisation droite 31"/>
            <p:cNvSpPr/>
            <p:nvPr/>
          </p:nvSpPr>
          <p:spPr>
            <a:xfrm flipH="1">
              <a:off x="3402960" y="1776596"/>
              <a:ext cx="338400" cy="360000"/>
            </a:xfrm>
            <a:prstGeom prst="homePlate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ignalisation droite 32"/>
            <p:cNvSpPr/>
            <p:nvPr/>
          </p:nvSpPr>
          <p:spPr>
            <a:xfrm flipH="1">
              <a:off x="2370360" y="1776596"/>
              <a:ext cx="633600" cy="360000"/>
            </a:xfrm>
            <a:prstGeom prst="homePlate">
              <a:avLst/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ignalisation droite 33"/>
            <p:cNvSpPr/>
            <p:nvPr/>
          </p:nvSpPr>
          <p:spPr>
            <a:xfrm flipH="1">
              <a:off x="1732259" y="1776596"/>
              <a:ext cx="554400" cy="360000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ignalisation droite 34"/>
            <p:cNvSpPr/>
            <p:nvPr/>
          </p:nvSpPr>
          <p:spPr>
            <a:xfrm flipH="1">
              <a:off x="1184260" y="1776596"/>
              <a:ext cx="540000" cy="360000"/>
            </a:xfrm>
            <a:prstGeom prst="homePlate">
              <a:avLst/>
            </a:prstGeom>
            <a:solidFill>
              <a:srgbClr val="A490C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ignalisation droite 35"/>
            <p:cNvSpPr/>
            <p:nvPr/>
          </p:nvSpPr>
          <p:spPr>
            <a:xfrm flipH="1">
              <a:off x="824260" y="1755423"/>
              <a:ext cx="360000" cy="360000"/>
            </a:xfrm>
            <a:prstGeom prst="homePlate">
              <a:avLst/>
            </a:prstGeom>
            <a:solidFill>
              <a:srgbClr val="20D9D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ignalisation droite 36"/>
            <p:cNvSpPr/>
            <p:nvPr/>
          </p:nvSpPr>
          <p:spPr>
            <a:xfrm flipH="1">
              <a:off x="489460" y="1755423"/>
              <a:ext cx="334800" cy="360000"/>
            </a:xfrm>
            <a:prstGeom prst="homePlate">
              <a:avLst/>
            </a:prstGeom>
            <a:solidFill>
              <a:srgbClr val="693C2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3142489" y="1827396"/>
              <a:ext cx="985671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G   F     E</a:t>
              </a:r>
            </a:p>
            <a:p>
              <a:pPr algn="ctr"/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cxnSp>
          <p:nvCxnSpPr>
            <p:cNvPr id="40" name="Connecteur droit 39"/>
            <p:cNvCxnSpPr/>
            <p:nvPr/>
          </p:nvCxnSpPr>
          <p:spPr>
            <a:xfrm>
              <a:off x="4014760" y="1571501"/>
              <a:ext cx="158843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3178075" y="2389008"/>
              <a:ext cx="900000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>
              <a:off x="489460" y="2387420"/>
              <a:ext cx="2552599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/>
            <p:cNvSpPr txBox="1"/>
            <p:nvPr/>
          </p:nvSpPr>
          <p:spPr>
            <a:xfrm>
              <a:off x="5628789" y="1506612"/>
              <a:ext cx="434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ho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558390" y="1799900"/>
              <a:ext cx="2514498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E     D        C          B             A</a:t>
              </a:r>
            </a:p>
            <a:p>
              <a:pPr algn="ctr"/>
              <a:r>
                <a:rPr lang="en-US" sz="1400" b="1" i="1" dirty="0" err="1">
                  <a:latin typeface="Times New Roman"/>
                  <a:cs typeface="Times New Roman"/>
                </a:rPr>
                <a:t>urt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47" name="Signalisation droite 46"/>
            <p:cNvSpPr/>
            <p:nvPr/>
          </p:nvSpPr>
          <p:spPr>
            <a:xfrm>
              <a:off x="5777510" y="1776596"/>
              <a:ext cx="180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ignalisation droite 47"/>
            <p:cNvSpPr/>
            <p:nvPr/>
          </p:nvSpPr>
          <p:spPr>
            <a:xfrm>
              <a:off x="276075" y="1755423"/>
              <a:ext cx="14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144981" y="1417612"/>
              <a:ext cx="43412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ho</a:t>
              </a:r>
            </a:p>
          </p:txBody>
        </p:sp>
        <p:sp>
          <p:nvSpPr>
            <p:cNvPr id="56" name="Signalisation droite 55"/>
            <p:cNvSpPr/>
            <p:nvPr/>
          </p:nvSpPr>
          <p:spPr>
            <a:xfrm flipH="1">
              <a:off x="3076475" y="1763441"/>
              <a:ext cx="342000" cy="360000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72443" y="1366060"/>
            <a:ext cx="6175958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92227" y="2909599"/>
            <a:ext cx="3050262" cy="108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ZoneTexte 61"/>
          <p:cNvSpPr txBox="1"/>
          <p:nvPr/>
        </p:nvSpPr>
        <p:spPr>
          <a:xfrm>
            <a:off x="64036" y="547132"/>
            <a:ext cx="67316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165645" y="4224867"/>
            <a:ext cx="6082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Times New Roman"/>
                <a:cs typeface="Times New Roman"/>
              </a:rPr>
              <a:t>ho</a:t>
            </a:r>
            <a:r>
              <a:rPr lang="en-US" sz="1200" dirty="0">
                <a:latin typeface="Times New Roman"/>
                <a:cs typeface="Times New Roman"/>
              </a:rPr>
              <a:t>: hypothetical protein;</a:t>
            </a:r>
            <a:r>
              <a:rPr lang="en-US" sz="1200" i="1" dirty="0">
                <a:latin typeface="Times New Roman"/>
                <a:cs typeface="Times New Roman"/>
              </a:rPr>
              <a:t> </a:t>
            </a:r>
            <a:r>
              <a:rPr lang="en-US" sz="1200" i="1" dirty="0" smtClean="0"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latin typeface="Times New Roman"/>
                <a:cs typeface="Times New Roman"/>
              </a:rPr>
              <a:t>mbr</a:t>
            </a:r>
            <a:r>
              <a:rPr lang="en-US" sz="1200" i="1" dirty="0">
                <a:latin typeface="Times New Roman"/>
                <a:cs typeface="Times New Roman"/>
              </a:rPr>
              <a:t>: membrane protein.</a:t>
            </a:r>
            <a:endParaRPr lang="fr-FR" sz="1200" dirty="0">
              <a:latin typeface="Times New Roman"/>
              <a:cs typeface="Times New Roman"/>
            </a:endParaRPr>
          </a:p>
          <a:p>
            <a:endParaRPr lang="en-US"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-4941" y="80136"/>
            <a:ext cx="68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Thermosynechococcus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/>
                <a:cs typeface="Times New Roman"/>
              </a:rPr>
              <a:t>elongatus</a:t>
            </a:r>
            <a:r>
              <a:rPr lang="en-US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/>
                <a:cs typeface="Times New Roman"/>
              </a:rPr>
              <a:t>BP-1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4473" y="337152"/>
            <a:ext cx="3076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latin typeface="Times New Roman"/>
              <a:cs typeface="Times New Roman"/>
            </a:endParaRPr>
          </a:p>
          <a:p>
            <a:endParaRPr lang="en-US" sz="1400" b="1" dirty="0">
              <a:latin typeface="Times New Roman"/>
              <a:cs typeface="Times New Roman"/>
            </a:endParaRPr>
          </a:p>
        </p:txBody>
      </p:sp>
      <p:grpSp>
        <p:nvGrpSpPr>
          <p:cNvPr id="109" name="Grouper 108"/>
          <p:cNvGrpSpPr/>
          <p:nvPr/>
        </p:nvGrpSpPr>
        <p:grpSpPr>
          <a:xfrm>
            <a:off x="4595210" y="520047"/>
            <a:ext cx="2434172" cy="959104"/>
            <a:chOff x="923254" y="2384481"/>
            <a:chExt cx="2434172" cy="959104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923254" y="3163585"/>
              <a:ext cx="1998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Signalisation droite 15"/>
            <p:cNvSpPr/>
            <p:nvPr/>
          </p:nvSpPr>
          <p:spPr>
            <a:xfrm>
              <a:off x="2542843" y="2983585"/>
              <a:ext cx="32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ignalisation droite 16"/>
            <p:cNvSpPr/>
            <p:nvPr/>
          </p:nvSpPr>
          <p:spPr>
            <a:xfrm flipH="1">
              <a:off x="1027499" y="2971457"/>
              <a:ext cx="414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ignalisation droite 17"/>
            <p:cNvSpPr/>
            <p:nvPr/>
          </p:nvSpPr>
          <p:spPr>
            <a:xfrm>
              <a:off x="1550794" y="2969257"/>
              <a:ext cx="108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ignalisation droite 18"/>
            <p:cNvSpPr/>
            <p:nvPr/>
          </p:nvSpPr>
          <p:spPr>
            <a:xfrm>
              <a:off x="1715779" y="2971457"/>
              <a:ext cx="831600" cy="360000"/>
            </a:xfrm>
            <a:prstGeom prst="homePlat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1246916" y="2384481"/>
              <a:ext cx="211051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    ho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ureC</a:t>
              </a:r>
              <a:r>
                <a:rPr lang="en-US" sz="1400" b="1" i="1" dirty="0">
                  <a:latin typeface="Times New Roman"/>
                  <a:cs typeface="Times New Roman"/>
                </a:rPr>
                <a:t>       ho</a:t>
              </a:r>
            </a:p>
          </p:txBody>
        </p:sp>
      </p:grpSp>
      <p:grpSp>
        <p:nvGrpSpPr>
          <p:cNvPr id="66" name="Grouper 65"/>
          <p:cNvGrpSpPr/>
          <p:nvPr/>
        </p:nvGrpSpPr>
        <p:grpSpPr>
          <a:xfrm>
            <a:off x="-373117" y="4534573"/>
            <a:ext cx="3519162" cy="1006487"/>
            <a:chOff x="-1092833" y="602573"/>
            <a:chExt cx="3519162" cy="1006487"/>
          </a:xfrm>
        </p:grpSpPr>
        <p:cxnSp>
          <p:nvCxnSpPr>
            <p:cNvPr id="67" name="Connecteur droit 66"/>
            <p:cNvCxnSpPr/>
            <p:nvPr/>
          </p:nvCxnSpPr>
          <p:spPr>
            <a:xfrm flipV="1">
              <a:off x="-572644" y="1410931"/>
              <a:ext cx="2242800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Signalisation droite 67"/>
            <p:cNvSpPr/>
            <p:nvPr/>
          </p:nvSpPr>
          <p:spPr>
            <a:xfrm>
              <a:off x="843722" y="1249060"/>
              <a:ext cx="298800" cy="360000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ignalisation droite 69"/>
            <p:cNvSpPr/>
            <p:nvPr/>
          </p:nvSpPr>
          <p:spPr>
            <a:xfrm flipH="1">
              <a:off x="-402740" y="1240985"/>
              <a:ext cx="360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ignalisation droite 71"/>
            <p:cNvSpPr/>
            <p:nvPr/>
          </p:nvSpPr>
          <p:spPr>
            <a:xfrm>
              <a:off x="1204912" y="1232325"/>
              <a:ext cx="4032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-1092833" y="602573"/>
              <a:ext cx="351916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                           era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ureG</a:t>
              </a:r>
              <a:r>
                <a:rPr lang="en-US" sz="1400" b="1" i="1" dirty="0">
                  <a:latin typeface="Times New Roman"/>
                  <a:cs typeface="Times New Roman"/>
                </a:rPr>
                <a:t>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sk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</p:grpSp>
      <p:sp>
        <p:nvSpPr>
          <p:cNvPr id="77" name="ZoneTexte 76"/>
          <p:cNvSpPr txBox="1"/>
          <p:nvPr/>
        </p:nvSpPr>
        <p:spPr>
          <a:xfrm>
            <a:off x="-392032" y="5188091"/>
            <a:ext cx="24539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latin typeface="Times New Roman"/>
              <a:cs typeface="Times New Roman"/>
            </a:endParaRPr>
          </a:p>
          <a:p>
            <a:r>
              <a:rPr lang="en-US" sz="1400" b="1" dirty="0">
                <a:latin typeface="Times New Roman"/>
                <a:cs typeface="Times New Roman"/>
              </a:rPr>
              <a:t>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gmK</a:t>
            </a:r>
            <a:r>
              <a:rPr lang="en-US" sz="1400" b="1" i="1" dirty="0">
                <a:latin typeface="Times New Roman"/>
                <a:cs typeface="Times New Roman"/>
              </a:rPr>
              <a:t>  </a:t>
            </a:r>
          </a:p>
        </p:txBody>
      </p:sp>
      <p:sp>
        <p:nvSpPr>
          <p:cNvPr id="78" name="Signalisation droite 77"/>
          <p:cNvSpPr/>
          <p:nvPr/>
        </p:nvSpPr>
        <p:spPr>
          <a:xfrm>
            <a:off x="760213" y="5155660"/>
            <a:ext cx="720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Connecteur droit 46"/>
          <p:cNvCxnSpPr/>
          <p:nvPr/>
        </p:nvCxnSpPr>
        <p:spPr>
          <a:xfrm rot="10800000">
            <a:off x="50942" y="2480965"/>
            <a:ext cx="5608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57957" y="1968584"/>
            <a:ext cx="4513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>
                <a:latin typeface="Times New Roman"/>
                <a:cs typeface="Times New Roman"/>
              </a:rPr>
              <a:t>ruvA</a:t>
            </a:r>
            <a:r>
              <a:rPr lang="en-US" sz="1400" b="1" i="1" dirty="0">
                <a:latin typeface="Times New Roman"/>
                <a:cs typeface="Times New Roman"/>
              </a:rPr>
              <a:t>            ycf19         </a:t>
            </a:r>
            <a:r>
              <a:rPr lang="en-US" sz="1400" b="1" i="1" dirty="0" err="1">
                <a:latin typeface="Times New Roman"/>
                <a:cs typeface="Times New Roman"/>
              </a:rPr>
              <a:t>gidA</a:t>
            </a:r>
            <a:r>
              <a:rPr lang="en-US" sz="1400" b="1" i="1" dirty="0">
                <a:latin typeface="Times New Roman"/>
                <a:cs typeface="Times New Roman"/>
              </a:rPr>
              <a:t>             </a:t>
            </a:r>
            <a:r>
              <a:rPr lang="en-US" sz="1400" b="1" i="1" dirty="0" err="1">
                <a:latin typeface="Times New Roman"/>
                <a:cs typeface="Times New Roman"/>
              </a:rPr>
              <a:t>ureD</a:t>
            </a:r>
            <a:r>
              <a:rPr lang="en-US" sz="1400" b="1" i="1" dirty="0">
                <a:latin typeface="Times New Roman"/>
                <a:cs typeface="Times New Roman"/>
              </a:rPr>
              <a:t>    ho</a:t>
            </a:r>
          </a:p>
        </p:txBody>
      </p:sp>
      <p:grpSp>
        <p:nvGrpSpPr>
          <p:cNvPr id="113" name="Grouper 112"/>
          <p:cNvGrpSpPr/>
          <p:nvPr/>
        </p:nvGrpSpPr>
        <p:grpSpPr>
          <a:xfrm>
            <a:off x="190254" y="2266669"/>
            <a:ext cx="6394784" cy="690618"/>
            <a:chOff x="364811" y="5443236"/>
            <a:chExt cx="5386842" cy="690618"/>
          </a:xfrm>
        </p:grpSpPr>
        <p:sp>
          <p:nvSpPr>
            <p:cNvPr id="49" name="Signalisation droite 48"/>
            <p:cNvSpPr/>
            <p:nvPr/>
          </p:nvSpPr>
          <p:spPr>
            <a:xfrm flipH="1">
              <a:off x="695567" y="5443236"/>
              <a:ext cx="2988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ignalisation droite 49"/>
            <p:cNvSpPr/>
            <p:nvPr/>
          </p:nvSpPr>
          <p:spPr>
            <a:xfrm>
              <a:off x="2511424" y="5480052"/>
              <a:ext cx="403200" cy="360000"/>
            </a:xfrm>
            <a:prstGeom prst="homePlate">
              <a:avLst/>
            </a:prstGeom>
            <a:solidFill>
              <a:srgbClr val="FF6FC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ignalisation droite 50"/>
            <p:cNvSpPr/>
            <p:nvPr/>
          </p:nvSpPr>
          <p:spPr>
            <a:xfrm>
              <a:off x="1188167" y="5462476"/>
              <a:ext cx="1548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ignalisation droite 63"/>
            <p:cNvSpPr/>
            <p:nvPr/>
          </p:nvSpPr>
          <p:spPr>
            <a:xfrm>
              <a:off x="364811" y="5443236"/>
              <a:ext cx="2988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ignalisation droite 73"/>
            <p:cNvSpPr/>
            <p:nvPr/>
          </p:nvSpPr>
          <p:spPr>
            <a:xfrm>
              <a:off x="2965326" y="5480052"/>
              <a:ext cx="4032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ignalisation droite 78"/>
            <p:cNvSpPr/>
            <p:nvPr/>
          </p:nvSpPr>
          <p:spPr>
            <a:xfrm>
              <a:off x="1358069" y="5480052"/>
              <a:ext cx="11232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691445" y="5826077"/>
              <a:ext cx="5060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ho                                                                   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napA</a:t>
              </a:r>
              <a:r>
                <a:rPr lang="en-US" sz="1400" b="1" i="1" dirty="0">
                  <a:latin typeface="Times New Roman"/>
                  <a:cs typeface="Times New Roman"/>
                </a:rPr>
                <a:t>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opcA</a:t>
              </a:r>
              <a:r>
                <a:rPr lang="en-US" sz="1400" b="1" i="1" dirty="0">
                  <a:latin typeface="Times New Roman"/>
                  <a:cs typeface="Times New Roman"/>
                </a:rPr>
                <a:t>    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zwf</a:t>
              </a:r>
              <a:r>
                <a:rPr lang="en-US" sz="1400" b="1" i="1" dirty="0">
                  <a:latin typeface="Times New Roman"/>
                  <a:cs typeface="Times New Roman"/>
                </a:rPr>
                <a:t>         </a:t>
              </a:r>
            </a:p>
          </p:txBody>
        </p:sp>
        <p:sp>
          <p:nvSpPr>
            <p:cNvPr id="83" name="Signalisation droite 82"/>
            <p:cNvSpPr/>
            <p:nvPr/>
          </p:nvSpPr>
          <p:spPr>
            <a:xfrm flipH="1">
              <a:off x="3377293" y="5480052"/>
              <a:ext cx="985585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ignalisation droite 83"/>
            <p:cNvSpPr/>
            <p:nvPr/>
          </p:nvSpPr>
          <p:spPr>
            <a:xfrm flipH="1">
              <a:off x="4991147" y="5480052"/>
              <a:ext cx="713048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er 116"/>
          <p:cNvGrpSpPr/>
          <p:nvPr/>
        </p:nvGrpSpPr>
        <p:grpSpPr>
          <a:xfrm>
            <a:off x="1657890" y="4241178"/>
            <a:ext cx="5635073" cy="1518472"/>
            <a:chOff x="254252" y="6821175"/>
            <a:chExt cx="5635073" cy="1518472"/>
          </a:xfrm>
        </p:grpSpPr>
        <p:grpSp>
          <p:nvGrpSpPr>
            <p:cNvPr id="87" name="Grouper 86"/>
            <p:cNvGrpSpPr/>
            <p:nvPr/>
          </p:nvGrpSpPr>
          <p:grpSpPr>
            <a:xfrm>
              <a:off x="1285582" y="6821175"/>
              <a:ext cx="4024486" cy="1286895"/>
              <a:chOff x="-214594" y="4143705"/>
              <a:chExt cx="4024486" cy="1286895"/>
            </a:xfrm>
          </p:grpSpPr>
          <p:cxnSp>
            <p:nvCxnSpPr>
              <p:cNvPr id="88" name="Connecteur droit 87"/>
              <p:cNvCxnSpPr/>
              <p:nvPr/>
            </p:nvCxnSpPr>
            <p:spPr>
              <a:xfrm flipV="1">
                <a:off x="-214594" y="5244352"/>
                <a:ext cx="4024486" cy="3252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ZoneTexte 88"/>
              <p:cNvSpPr txBox="1"/>
              <p:nvPr/>
            </p:nvSpPr>
            <p:spPr>
              <a:xfrm>
                <a:off x="124752" y="4143705"/>
                <a:ext cx="363487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b="1" dirty="0">
                  <a:latin typeface="Times New Roman"/>
                  <a:cs typeface="Times New Roman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1400" b="1" dirty="0">
                    <a:latin typeface="Times New Roman"/>
                    <a:cs typeface="Times New Roman"/>
                  </a:rPr>
                  <a:t>                        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urt</a:t>
                </a:r>
                <a:endParaRPr lang="en-US" sz="1100" b="1" i="1" dirty="0">
                  <a:latin typeface="Times New Roman"/>
                  <a:cs typeface="Times New Roman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1400" b="1" dirty="0">
                    <a:latin typeface="Times New Roman"/>
                    <a:cs typeface="Times New Roman"/>
                  </a:rPr>
                  <a:t>    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A             B          C        D      E         </a:t>
                </a:r>
              </a:p>
            </p:txBody>
          </p:sp>
          <p:sp>
            <p:nvSpPr>
              <p:cNvPr id="90" name="Signalisation droite 89"/>
              <p:cNvSpPr/>
              <p:nvPr/>
            </p:nvSpPr>
            <p:spPr>
              <a:xfrm>
                <a:off x="220425" y="5052924"/>
                <a:ext cx="633600" cy="360000"/>
              </a:xfrm>
              <a:prstGeom prst="homePlat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Signalisation droite 90"/>
              <p:cNvSpPr/>
              <p:nvPr/>
            </p:nvSpPr>
            <p:spPr>
              <a:xfrm>
                <a:off x="904548" y="5052924"/>
                <a:ext cx="554400" cy="360000"/>
              </a:xfrm>
              <a:prstGeom prst="homePlat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Signalisation droite 91"/>
              <p:cNvSpPr/>
              <p:nvPr/>
            </p:nvSpPr>
            <p:spPr>
              <a:xfrm>
                <a:off x="1458948" y="5036000"/>
                <a:ext cx="540000" cy="360000"/>
              </a:xfrm>
              <a:prstGeom prst="homePlate">
                <a:avLst/>
              </a:prstGeom>
              <a:solidFill>
                <a:srgbClr val="A490C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Signalisation droite 92"/>
              <p:cNvSpPr/>
              <p:nvPr/>
            </p:nvSpPr>
            <p:spPr>
              <a:xfrm>
                <a:off x="1998948" y="5052924"/>
                <a:ext cx="473748" cy="376924"/>
              </a:xfrm>
              <a:prstGeom prst="homePlat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Signalisation droite 93"/>
              <p:cNvSpPr/>
              <p:nvPr/>
            </p:nvSpPr>
            <p:spPr>
              <a:xfrm>
                <a:off x="2472696" y="5052924"/>
                <a:ext cx="334800" cy="360000"/>
              </a:xfrm>
              <a:prstGeom prst="homePlate">
                <a:avLst/>
              </a:prstGeom>
              <a:solidFill>
                <a:srgbClr val="693C2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Signalisation droite 94"/>
              <p:cNvSpPr/>
              <p:nvPr/>
            </p:nvSpPr>
            <p:spPr>
              <a:xfrm flipH="1">
                <a:off x="2838806" y="5053676"/>
                <a:ext cx="473748" cy="376924"/>
              </a:xfrm>
              <a:prstGeom prst="homePlate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6" name="Connecteur droit 95"/>
              <p:cNvCxnSpPr/>
              <p:nvPr/>
            </p:nvCxnSpPr>
            <p:spPr>
              <a:xfrm>
                <a:off x="268752" y="4750756"/>
                <a:ext cx="2466097" cy="1588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Signalisation droite 96"/>
            <p:cNvSpPr/>
            <p:nvPr/>
          </p:nvSpPr>
          <p:spPr>
            <a:xfrm flipH="1">
              <a:off x="4836256" y="7747318"/>
              <a:ext cx="342000" cy="360000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ignalisation droite 97"/>
            <p:cNvSpPr/>
            <p:nvPr/>
          </p:nvSpPr>
          <p:spPr>
            <a:xfrm flipH="1">
              <a:off x="1509745" y="7748070"/>
              <a:ext cx="45719" cy="360000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254252" y="7395786"/>
              <a:ext cx="1418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             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gII</a:t>
              </a:r>
              <a:r>
                <a:rPr lang="en-US" sz="1400" b="1" i="1" dirty="0">
                  <a:latin typeface="Times New Roman"/>
                  <a:cs typeface="Times New Roman"/>
                </a:rPr>
                <a:t>      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4470965" y="8031870"/>
              <a:ext cx="1418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ho    bass</a:t>
              </a:r>
            </a:p>
          </p:txBody>
        </p:sp>
      </p:grpSp>
      <p:sp>
        <p:nvSpPr>
          <p:cNvPr id="99" name="Rectangle 98"/>
          <p:cNvSpPr/>
          <p:nvPr/>
        </p:nvSpPr>
        <p:spPr>
          <a:xfrm>
            <a:off x="50942" y="4507355"/>
            <a:ext cx="2366283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-52562" y="1842278"/>
            <a:ext cx="6615070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4546600" y="607292"/>
            <a:ext cx="2178138" cy="108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689220" y="4532437"/>
            <a:ext cx="4045168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ZoneTexte 118"/>
          <p:cNvSpPr txBox="1"/>
          <p:nvPr/>
        </p:nvSpPr>
        <p:spPr>
          <a:xfrm>
            <a:off x="4755723" y="1385661"/>
            <a:ext cx="748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>
                <a:latin typeface="Times New Roman"/>
                <a:cs typeface="Times New Roman"/>
              </a:rPr>
              <a:t>serp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grpSp>
        <p:nvGrpSpPr>
          <p:cNvPr id="46" name="Grouper 45"/>
          <p:cNvGrpSpPr/>
          <p:nvPr/>
        </p:nvGrpSpPr>
        <p:grpSpPr>
          <a:xfrm>
            <a:off x="41281" y="3240837"/>
            <a:ext cx="7218637" cy="954041"/>
            <a:chOff x="64536" y="4372287"/>
            <a:chExt cx="7218637" cy="954041"/>
          </a:xfrm>
        </p:grpSpPr>
        <p:cxnSp>
          <p:nvCxnSpPr>
            <p:cNvPr id="22" name="Connecteur droit 21"/>
            <p:cNvCxnSpPr/>
            <p:nvPr/>
          </p:nvCxnSpPr>
          <p:spPr>
            <a:xfrm>
              <a:off x="119214" y="5125695"/>
              <a:ext cx="6717685" cy="37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Signalisation droite 22"/>
            <p:cNvSpPr/>
            <p:nvPr/>
          </p:nvSpPr>
          <p:spPr>
            <a:xfrm>
              <a:off x="3402901" y="4932480"/>
              <a:ext cx="298800" cy="360000"/>
            </a:xfrm>
            <a:prstGeom prst="homePlat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ignalisation droite 33"/>
            <p:cNvSpPr/>
            <p:nvPr/>
          </p:nvSpPr>
          <p:spPr>
            <a:xfrm>
              <a:off x="4063529" y="4948011"/>
              <a:ext cx="6336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ignalisation droite 44"/>
            <p:cNvSpPr/>
            <p:nvPr/>
          </p:nvSpPr>
          <p:spPr>
            <a:xfrm>
              <a:off x="64536" y="4966328"/>
              <a:ext cx="1890000" cy="326152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347632" y="4372287"/>
              <a:ext cx="6935541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i="1" dirty="0">
                  <a:latin typeface="Times New Roman"/>
                  <a:cs typeface="Times New Roman"/>
                </a:rPr>
                <a:t>                					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r>
                <a:rPr lang="en-US" sz="1400" b="1" i="1" dirty="0">
                  <a:latin typeface="Times New Roman"/>
                  <a:cs typeface="Times New Roman"/>
                </a:rPr>
                <a:t>                              moa  </a:t>
              </a:r>
            </a:p>
            <a:p>
              <a:pPr>
                <a:spcAft>
                  <a:spcPts val="600"/>
                </a:spcAft>
              </a:pPr>
              <a:r>
                <a:rPr lang="en-US" sz="1400" b="1" i="1" dirty="0" err="1">
                  <a:latin typeface="Times New Roman"/>
                  <a:cs typeface="Times New Roman"/>
                </a:rPr>
                <a:t>glsF</a:t>
              </a:r>
              <a:r>
                <a:rPr lang="en-US" sz="1400" b="1" dirty="0">
                  <a:latin typeface="Times New Roman"/>
                  <a:cs typeface="Times New Roman"/>
                </a:rPr>
                <a:t>                                 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reg</a:t>
              </a:r>
              <a:r>
                <a:rPr lang="en-US" sz="1400" b="1" i="1" dirty="0">
                  <a:latin typeface="Times New Roman"/>
                  <a:cs typeface="Times New Roman"/>
                </a:rPr>
                <a:t> </a:t>
              </a:r>
              <a:r>
                <a:rPr lang="en-US" sz="1400" b="1" dirty="0">
                  <a:latin typeface="Times New Roman"/>
                  <a:cs typeface="Times New Roman"/>
                </a:rPr>
                <a:t>             </a:t>
              </a:r>
              <a:r>
                <a:rPr lang="en-US" sz="1400" b="1" i="1" dirty="0">
                  <a:latin typeface="Times New Roman"/>
                  <a:cs typeface="Times New Roman"/>
                </a:rPr>
                <a:t>E</a:t>
              </a:r>
              <a:r>
                <a:rPr lang="en-US" sz="1400" b="1" dirty="0">
                  <a:latin typeface="Times New Roman"/>
                  <a:cs typeface="Times New Roman"/>
                </a:rPr>
                <a:t>      </a:t>
              </a:r>
              <a:r>
                <a:rPr lang="en-US" sz="1400" b="1" i="1" dirty="0">
                  <a:latin typeface="Times New Roman"/>
                  <a:cs typeface="Times New Roman"/>
                </a:rPr>
                <a:t>F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moeA</a:t>
              </a:r>
              <a:r>
                <a:rPr lang="en-US" sz="1400" b="1" i="1" dirty="0">
                  <a:latin typeface="Times New Roman"/>
                  <a:cs typeface="Times New Roman"/>
                </a:rPr>
                <a:t>       A           C        D    E</a:t>
              </a:r>
            </a:p>
          </p:txBody>
        </p:sp>
        <p:sp>
          <p:nvSpPr>
            <p:cNvPr id="56" name="Signalisation droite 55"/>
            <p:cNvSpPr/>
            <p:nvPr/>
          </p:nvSpPr>
          <p:spPr>
            <a:xfrm>
              <a:off x="3684892" y="4947179"/>
              <a:ext cx="338400" cy="3600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ignalisation droite 60"/>
            <p:cNvSpPr/>
            <p:nvPr/>
          </p:nvSpPr>
          <p:spPr>
            <a:xfrm>
              <a:off x="1968960" y="4962619"/>
              <a:ext cx="1422000" cy="326152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ignalisation droite 61"/>
            <p:cNvSpPr/>
            <p:nvPr/>
          </p:nvSpPr>
          <p:spPr>
            <a:xfrm>
              <a:off x="4694459" y="4952315"/>
              <a:ext cx="6336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ignalisation droite 62"/>
            <p:cNvSpPr/>
            <p:nvPr/>
          </p:nvSpPr>
          <p:spPr>
            <a:xfrm>
              <a:off x="5350789" y="4957451"/>
              <a:ext cx="6336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ignalisation droite 64"/>
            <p:cNvSpPr/>
            <p:nvPr/>
          </p:nvSpPr>
          <p:spPr>
            <a:xfrm>
              <a:off x="6198169" y="4966328"/>
              <a:ext cx="540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28575" y="3318254"/>
            <a:ext cx="6821663" cy="1080000"/>
          </a:xfrm>
          <a:prstGeom prst="rect">
            <a:avLst/>
          </a:prstGeom>
          <a:noFill/>
          <a:ln w="15875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Signalisation droite 119"/>
          <p:cNvSpPr/>
          <p:nvPr/>
        </p:nvSpPr>
        <p:spPr>
          <a:xfrm>
            <a:off x="5974381" y="3839645"/>
            <a:ext cx="1836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Connecteur droit 120"/>
          <p:cNvCxnSpPr/>
          <p:nvPr/>
        </p:nvCxnSpPr>
        <p:spPr>
          <a:xfrm>
            <a:off x="3300862" y="3541252"/>
            <a:ext cx="47374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>
            <a:off x="4571314" y="3539664"/>
            <a:ext cx="190345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Signalisation droite 123"/>
          <p:cNvSpPr/>
          <p:nvPr/>
        </p:nvSpPr>
        <p:spPr>
          <a:xfrm flipH="1">
            <a:off x="4954784" y="2303485"/>
            <a:ext cx="713048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er 126"/>
          <p:cNvGrpSpPr/>
          <p:nvPr/>
        </p:nvGrpSpPr>
        <p:grpSpPr>
          <a:xfrm>
            <a:off x="1423633" y="465623"/>
            <a:ext cx="3575719" cy="1025386"/>
            <a:chOff x="356811" y="345294"/>
            <a:chExt cx="3575719" cy="1025386"/>
          </a:xfrm>
        </p:grpSpPr>
        <p:cxnSp>
          <p:nvCxnSpPr>
            <p:cNvPr id="128" name="Connecteur droit 127"/>
            <p:cNvCxnSpPr/>
            <p:nvPr/>
          </p:nvCxnSpPr>
          <p:spPr>
            <a:xfrm>
              <a:off x="981647" y="1187392"/>
              <a:ext cx="2394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Signalisation droite 130"/>
            <p:cNvSpPr/>
            <p:nvPr/>
          </p:nvSpPr>
          <p:spPr>
            <a:xfrm>
              <a:off x="1526055" y="1006273"/>
              <a:ext cx="144000" cy="360000"/>
            </a:xfrm>
            <a:prstGeom prst="homePlate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ignalisation droite 132"/>
            <p:cNvSpPr/>
            <p:nvPr/>
          </p:nvSpPr>
          <p:spPr>
            <a:xfrm>
              <a:off x="1168149" y="1010680"/>
              <a:ext cx="3384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356811" y="345294"/>
              <a:ext cx="3575719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   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pdxH</a:t>
              </a:r>
              <a:r>
                <a:rPr lang="en-US" sz="1400" b="1" i="1" dirty="0">
                  <a:latin typeface="Times New Roman"/>
                  <a:cs typeface="Times New Roman"/>
                </a:rPr>
                <a:t>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ureB</a:t>
              </a:r>
              <a:r>
                <a:rPr lang="en-US" sz="1400" b="1" i="1" dirty="0">
                  <a:latin typeface="Times New Roman"/>
                  <a:cs typeface="Times New Roman"/>
                </a:rPr>
                <a:t>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iaiH</a:t>
              </a:r>
              <a:r>
                <a:rPr lang="en-US" sz="1400" b="1" i="1" dirty="0">
                  <a:latin typeface="Times New Roman"/>
                  <a:cs typeface="Times New Roman"/>
                </a:rPr>
                <a:t>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abc</a:t>
              </a:r>
              <a:r>
                <a:rPr lang="en-US" sz="1400" b="1" i="1" dirty="0">
                  <a:latin typeface="Times New Roman"/>
                  <a:cs typeface="Times New Roman"/>
                </a:rPr>
                <a:t>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glyT</a:t>
              </a:r>
              <a:r>
                <a:rPr lang="en-US" sz="1400" b="1" i="1" dirty="0">
                  <a:latin typeface="Times New Roman"/>
                  <a:cs typeface="Times New Roman"/>
                </a:rPr>
                <a:t>    </a:t>
              </a:r>
            </a:p>
          </p:txBody>
        </p:sp>
      </p:grpSp>
      <p:sp>
        <p:nvSpPr>
          <p:cNvPr id="136" name="Rectangle 135"/>
          <p:cNvSpPr/>
          <p:nvPr/>
        </p:nvSpPr>
        <p:spPr>
          <a:xfrm>
            <a:off x="1937292" y="634838"/>
            <a:ext cx="2505178" cy="108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Signalisation droite 137"/>
          <p:cNvSpPr/>
          <p:nvPr/>
        </p:nvSpPr>
        <p:spPr>
          <a:xfrm>
            <a:off x="2792147" y="1131009"/>
            <a:ext cx="5184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Signalisation droite 138"/>
          <p:cNvSpPr/>
          <p:nvPr/>
        </p:nvSpPr>
        <p:spPr>
          <a:xfrm>
            <a:off x="3860198" y="1138646"/>
            <a:ext cx="5184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Signalisation droite 139"/>
          <p:cNvSpPr/>
          <p:nvPr/>
        </p:nvSpPr>
        <p:spPr>
          <a:xfrm>
            <a:off x="3310547" y="1138646"/>
            <a:ext cx="5184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9" name="Grouper 148"/>
          <p:cNvGrpSpPr/>
          <p:nvPr/>
        </p:nvGrpSpPr>
        <p:grpSpPr>
          <a:xfrm>
            <a:off x="-789860" y="502254"/>
            <a:ext cx="3207085" cy="1275212"/>
            <a:chOff x="-726360" y="1157243"/>
            <a:chExt cx="3207085" cy="1275212"/>
          </a:xfrm>
        </p:grpSpPr>
        <p:grpSp>
          <p:nvGrpSpPr>
            <p:cNvPr id="106" name="Grouper 105"/>
            <p:cNvGrpSpPr/>
            <p:nvPr/>
          </p:nvGrpSpPr>
          <p:grpSpPr>
            <a:xfrm>
              <a:off x="-726360" y="1157243"/>
              <a:ext cx="3207085" cy="968035"/>
              <a:chOff x="-480825" y="398238"/>
              <a:chExt cx="3207085" cy="968035"/>
            </a:xfrm>
          </p:grpSpPr>
          <p:cxnSp>
            <p:nvCxnSpPr>
              <p:cNvPr id="14" name="Connecteur droit 13"/>
              <p:cNvCxnSpPr/>
              <p:nvPr/>
            </p:nvCxnSpPr>
            <p:spPr>
              <a:xfrm>
                <a:off x="336539" y="1187392"/>
                <a:ext cx="1782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Signalisation droite 6"/>
              <p:cNvSpPr/>
              <p:nvPr/>
            </p:nvSpPr>
            <p:spPr>
              <a:xfrm>
                <a:off x="1093197" y="1006273"/>
                <a:ext cx="831600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Signalisation droite 9"/>
              <p:cNvSpPr/>
              <p:nvPr/>
            </p:nvSpPr>
            <p:spPr>
              <a:xfrm flipH="1">
                <a:off x="456367" y="1006273"/>
                <a:ext cx="338400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-480825" y="398238"/>
                <a:ext cx="3207085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b="1" dirty="0">
                  <a:latin typeface="Times New Roman"/>
                  <a:cs typeface="Times New Roman"/>
                </a:endParaRPr>
              </a:p>
              <a:p>
                <a:r>
                  <a:rPr lang="en-US" sz="1400" b="1" dirty="0">
                    <a:latin typeface="Times New Roman"/>
                    <a:cs typeface="Times New Roman"/>
                  </a:rPr>
                  <a:t>                     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ureA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    </a:t>
                </a:r>
                <a:r>
                  <a:rPr lang="en-US" sz="1400" b="1" i="1" dirty="0" err="1">
                    <a:latin typeface="Times New Roman"/>
                    <a:cs typeface="Times New Roman"/>
                  </a:rPr>
                  <a:t>thrC</a:t>
                </a:r>
                <a:r>
                  <a:rPr lang="en-US" sz="1400" b="1" i="1" dirty="0">
                    <a:latin typeface="Times New Roman"/>
                    <a:cs typeface="Times New Roman"/>
                  </a:rPr>
                  <a:t>       ho</a:t>
                </a:r>
              </a:p>
            </p:txBody>
          </p:sp>
        </p:grpSp>
        <p:grpSp>
          <p:nvGrpSpPr>
            <p:cNvPr id="148" name="Grouper 147"/>
            <p:cNvGrpSpPr/>
            <p:nvPr/>
          </p:nvGrpSpPr>
          <p:grpSpPr>
            <a:xfrm>
              <a:off x="69283" y="1298915"/>
              <a:ext cx="1883121" cy="1133540"/>
              <a:chOff x="213222" y="1222712"/>
              <a:chExt cx="1883121" cy="1133540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213222" y="1222712"/>
                <a:ext cx="1883121" cy="1080000"/>
              </a:xfrm>
              <a:prstGeom prst="rect">
                <a:avLst/>
              </a:prstGeom>
              <a:noFill/>
              <a:ln w="15875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Signalisation droite 106"/>
              <p:cNvSpPr/>
              <p:nvPr/>
            </p:nvSpPr>
            <p:spPr>
              <a:xfrm>
                <a:off x="748771" y="1696112"/>
                <a:ext cx="144000" cy="360000"/>
              </a:xfrm>
              <a:prstGeom prst="homePlate">
                <a:avLst/>
              </a:prstGeom>
              <a:solidFill>
                <a:srgbClr val="3366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Signalisation droite 140"/>
              <p:cNvSpPr/>
              <p:nvPr/>
            </p:nvSpPr>
            <p:spPr>
              <a:xfrm>
                <a:off x="1827167" y="1700249"/>
                <a:ext cx="144000" cy="360000"/>
              </a:xfrm>
              <a:prstGeom prst="homePlate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ZoneTexte 146"/>
              <p:cNvSpPr txBox="1"/>
              <p:nvPr/>
            </p:nvSpPr>
            <p:spPr>
              <a:xfrm>
                <a:off x="371935" y="2048475"/>
                <a:ext cx="71814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>
                    <a:latin typeface="Times New Roman"/>
                    <a:cs typeface="Times New Roman"/>
                  </a:rPr>
                  <a:t>ho</a:t>
                </a:r>
              </a:p>
            </p:txBody>
          </p:sp>
        </p:grpSp>
      </p:grpSp>
      <p:sp>
        <p:nvSpPr>
          <p:cNvPr id="114" name="ZoneTexte 113"/>
          <p:cNvSpPr txBox="1"/>
          <p:nvPr/>
        </p:nvSpPr>
        <p:spPr>
          <a:xfrm>
            <a:off x="50942" y="5961769"/>
            <a:ext cx="6175506" cy="2878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5" name="ZoneTexte 114"/>
          <p:cNvSpPr txBox="1"/>
          <p:nvPr/>
        </p:nvSpPr>
        <p:spPr>
          <a:xfrm>
            <a:off x="63417" y="6046436"/>
            <a:ext cx="66502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i="1" dirty="0" err="1">
                <a:latin typeface="Times New Roman"/>
                <a:cs typeface="Times New Roman"/>
              </a:rPr>
              <a:t>abc</a:t>
            </a:r>
            <a:r>
              <a:rPr lang="en-US" sz="1200" dirty="0">
                <a:latin typeface="Times New Roman"/>
                <a:cs typeface="Times New Roman"/>
              </a:rPr>
              <a:t>: ABC transporter ATP-binding protein</a:t>
            </a:r>
            <a:r>
              <a:rPr lang="en-US" sz="1200" dirty="0" smtClean="0">
                <a:latin typeface="Times New Roman"/>
                <a:cs typeface="Times New Roman"/>
              </a:rPr>
              <a:t>; </a:t>
            </a:r>
            <a:r>
              <a:rPr lang="en-US" sz="1200" i="1" dirty="0">
                <a:latin typeface="Times New Roman"/>
                <a:cs typeface="Times New Roman"/>
              </a:rPr>
              <a:t>BASS:</a:t>
            </a:r>
            <a:r>
              <a:rPr lang="en-US" sz="1200" dirty="0">
                <a:latin typeface="Times New Roman"/>
                <a:cs typeface="Times New Roman"/>
              </a:rPr>
              <a:t> bile acid Na+ </a:t>
            </a:r>
            <a:r>
              <a:rPr lang="en-US" sz="1200" dirty="0" err="1">
                <a:latin typeface="Times New Roman"/>
                <a:cs typeface="Times New Roman"/>
              </a:rPr>
              <a:t>symporter</a:t>
            </a:r>
            <a:r>
              <a:rPr lang="en-US" sz="1200" dirty="0">
                <a:latin typeface="Times New Roman"/>
                <a:cs typeface="Times New Roman"/>
              </a:rPr>
              <a:t> BASS family. </a:t>
            </a:r>
            <a:endParaRPr lang="fr-FR" sz="1200" dirty="0">
              <a:latin typeface="Times New Roman"/>
              <a:cs typeface="Times New Roman"/>
            </a:endParaRPr>
          </a:p>
          <a:p>
            <a:pPr algn="just"/>
            <a:r>
              <a:rPr lang="en-US" sz="1200" dirty="0" smtClean="0">
                <a:latin typeface="Times New Roman"/>
                <a:cs typeface="Times New Roman"/>
              </a:rPr>
              <a:t>era</a:t>
            </a:r>
            <a:r>
              <a:rPr lang="en-US" sz="1200" dirty="0">
                <a:latin typeface="Times New Roman"/>
                <a:cs typeface="Times New Roman"/>
              </a:rPr>
              <a:t>: GTP binding protein era; </a:t>
            </a:r>
            <a:r>
              <a:rPr lang="en-US" sz="1200" i="1" dirty="0" err="1" smtClean="0">
                <a:latin typeface="Times New Roman"/>
                <a:cs typeface="Times New Roman"/>
              </a:rPr>
              <a:t>gidA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tRNA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1200" dirty="0" err="1">
                <a:latin typeface="Times New Roman"/>
                <a:cs typeface="Times New Roman"/>
              </a:rPr>
              <a:t>uridine</a:t>
            </a:r>
            <a:r>
              <a:rPr lang="en-US" sz="1200" dirty="0">
                <a:latin typeface="Times New Roman"/>
                <a:cs typeface="Times New Roman"/>
              </a:rPr>
              <a:t> 5-carboxymethylaminomethyl modification protein </a:t>
            </a:r>
            <a:r>
              <a:rPr lang="en-US" sz="1200" dirty="0" err="1">
                <a:latin typeface="Times New Roman"/>
                <a:cs typeface="Times New Roman"/>
              </a:rPr>
              <a:t>GidA</a:t>
            </a:r>
            <a:r>
              <a:rPr lang="en-US" sz="1200" dirty="0" smtClean="0">
                <a:latin typeface="Times New Roman"/>
                <a:cs typeface="Times New Roman"/>
              </a:rPr>
              <a:t>;</a:t>
            </a:r>
            <a:r>
              <a:rPr lang="en-US" sz="1200" i="1" dirty="0"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latin typeface="Times New Roman"/>
                <a:cs typeface="Times New Roman"/>
              </a:rPr>
              <a:t>gII</a:t>
            </a:r>
            <a:r>
              <a:rPr lang="en-US" sz="1200" dirty="0">
                <a:latin typeface="Times New Roman"/>
                <a:cs typeface="Times New Roman"/>
              </a:rPr>
              <a:t>:  group II catalytic intron; </a:t>
            </a:r>
            <a:r>
              <a:rPr lang="en-US" sz="1200" i="1" dirty="0" err="1">
                <a:latin typeface="Times New Roman"/>
                <a:cs typeface="Times New Roman"/>
              </a:rPr>
              <a:t>rtase</a:t>
            </a:r>
            <a:r>
              <a:rPr lang="en-US" sz="1200" dirty="0">
                <a:latin typeface="Times New Roman"/>
                <a:cs typeface="Times New Roman"/>
              </a:rPr>
              <a:t>: reverse transcriptase; </a:t>
            </a:r>
            <a:r>
              <a:rPr lang="en-US" sz="1200" dirty="0" smtClean="0"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latin typeface="Times New Roman"/>
                <a:cs typeface="Times New Roman"/>
              </a:rPr>
              <a:t>glsF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ferredoxin</a:t>
            </a:r>
            <a:r>
              <a:rPr lang="en-US" sz="1200" dirty="0">
                <a:latin typeface="Times New Roman"/>
                <a:cs typeface="Times New Roman"/>
              </a:rPr>
              <a:t> dependent glutamate synthase; </a:t>
            </a:r>
            <a:r>
              <a:rPr lang="en-US" sz="1200" i="1" dirty="0" err="1" smtClean="0">
                <a:latin typeface="Times New Roman"/>
                <a:cs typeface="Times New Roman"/>
              </a:rPr>
              <a:t>glyT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glycosyltransferase</a:t>
            </a:r>
            <a:r>
              <a:rPr lang="en-US" sz="1200" dirty="0">
                <a:latin typeface="Times New Roman"/>
                <a:cs typeface="Times New Roman"/>
              </a:rPr>
              <a:t>; </a:t>
            </a:r>
            <a:r>
              <a:rPr lang="en-US" sz="1200" i="1" dirty="0" smtClean="0">
                <a:latin typeface="Times New Roman"/>
                <a:cs typeface="Times New Roman"/>
              </a:rPr>
              <a:t>ho</a:t>
            </a:r>
            <a:r>
              <a:rPr lang="en-US" sz="1200" i="1" dirty="0">
                <a:latin typeface="Times New Roman"/>
                <a:cs typeface="Times New Roman"/>
              </a:rPr>
              <a:t>: </a:t>
            </a:r>
            <a:r>
              <a:rPr lang="en-US" sz="1200" dirty="0">
                <a:latin typeface="Times New Roman"/>
                <a:cs typeface="Times New Roman"/>
              </a:rPr>
              <a:t>hypothetical protein; </a:t>
            </a:r>
            <a:r>
              <a:rPr lang="en-US" sz="1200" i="1" dirty="0" err="1">
                <a:latin typeface="Times New Roman"/>
                <a:cs typeface="Times New Roman"/>
              </a:rPr>
              <a:t>thrC</a:t>
            </a:r>
            <a:r>
              <a:rPr lang="en-US" sz="1200" i="1" dirty="0">
                <a:latin typeface="Times New Roman"/>
                <a:cs typeface="Times New Roman"/>
              </a:rPr>
              <a:t>: </a:t>
            </a:r>
            <a:r>
              <a:rPr lang="en-US" sz="1200" dirty="0">
                <a:latin typeface="Times New Roman"/>
                <a:cs typeface="Times New Roman"/>
              </a:rPr>
              <a:t>threonine synthase</a:t>
            </a:r>
            <a:r>
              <a:rPr lang="en-US" sz="1200" dirty="0" smtClean="0">
                <a:latin typeface="Times New Roman"/>
                <a:cs typeface="Times New Roman"/>
              </a:rPr>
              <a:t>;</a:t>
            </a:r>
            <a:r>
              <a:rPr lang="en-US" sz="1200" i="1" dirty="0"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latin typeface="Times New Roman"/>
                <a:cs typeface="Times New Roman"/>
              </a:rPr>
              <a:t>iaiH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FeS</a:t>
            </a:r>
            <a:r>
              <a:rPr lang="en-US" sz="1200" dirty="0">
                <a:latin typeface="Times New Roman"/>
                <a:cs typeface="Times New Roman"/>
              </a:rPr>
              <a:t> stabilizing protein </a:t>
            </a:r>
            <a:r>
              <a:rPr lang="en-US" sz="1200" dirty="0" err="1">
                <a:latin typeface="Times New Roman"/>
                <a:cs typeface="Times New Roman"/>
              </a:rPr>
              <a:t>IaiH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i="1" dirty="0" err="1" smtClean="0">
                <a:latin typeface="Times New Roman"/>
                <a:cs typeface="Times New Roman"/>
              </a:rPr>
              <a:t>pdxH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pyridoxamine</a:t>
            </a:r>
            <a:r>
              <a:rPr lang="en-US" sz="1200" dirty="0">
                <a:latin typeface="Times New Roman"/>
                <a:cs typeface="Times New Roman"/>
              </a:rPr>
              <a:t> 5'-phosphate oxidase; </a:t>
            </a:r>
            <a:r>
              <a:rPr lang="en-US" sz="1200" i="1" dirty="0" err="1">
                <a:latin typeface="Times New Roman"/>
                <a:cs typeface="Times New Roman"/>
              </a:rPr>
              <a:t>moaA</a:t>
            </a:r>
            <a:r>
              <a:rPr lang="en-US" sz="1200" i="1" dirty="0">
                <a:latin typeface="Times New Roman"/>
                <a:cs typeface="Times New Roman"/>
              </a:rPr>
              <a:t>:</a:t>
            </a:r>
            <a:r>
              <a:rPr lang="en-US" sz="1200" dirty="0">
                <a:latin typeface="Times New Roman"/>
                <a:cs typeface="Times New Roman"/>
              </a:rPr>
              <a:t> molybdenum cofactor biosynthesis protein A; </a:t>
            </a:r>
            <a:r>
              <a:rPr lang="en-US" sz="1200" dirty="0" err="1">
                <a:latin typeface="Times New Roman"/>
                <a:cs typeface="Times New Roman"/>
              </a:rPr>
              <a:t>moaC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bifunctional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1200" dirty="0" err="1">
                <a:latin typeface="Times New Roman"/>
                <a:cs typeface="Times New Roman"/>
              </a:rPr>
              <a:t>molybdopterin</a:t>
            </a:r>
            <a:r>
              <a:rPr lang="en-US" sz="1200" dirty="0">
                <a:latin typeface="Times New Roman"/>
                <a:cs typeface="Times New Roman"/>
              </a:rPr>
              <a:t>  guanine dinucleotide  biosynthesis protein </a:t>
            </a:r>
            <a:r>
              <a:rPr lang="en-US" sz="1200" dirty="0" err="1">
                <a:latin typeface="Times New Roman"/>
                <a:cs typeface="Times New Roman"/>
              </a:rPr>
              <a:t>moaC</a:t>
            </a:r>
            <a:r>
              <a:rPr lang="en-US" sz="1200" dirty="0">
                <a:latin typeface="Times New Roman"/>
                <a:cs typeface="Times New Roman"/>
              </a:rPr>
              <a:t>/</a:t>
            </a:r>
            <a:r>
              <a:rPr lang="en-US" sz="1200" dirty="0" err="1">
                <a:latin typeface="Times New Roman"/>
                <a:cs typeface="Times New Roman"/>
              </a:rPr>
              <a:t>mobA</a:t>
            </a:r>
            <a:r>
              <a:rPr lang="en-US" sz="1200" dirty="0">
                <a:latin typeface="Times New Roman"/>
                <a:cs typeface="Times New Roman"/>
              </a:rPr>
              <a:t>; </a:t>
            </a:r>
            <a:r>
              <a:rPr lang="en-US" sz="1200" dirty="0" err="1">
                <a:latin typeface="Times New Roman"/>
                <a:cs typeface="Times New Roman"/>
              </a:rPr>
              <a:t>moaD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molybdopterin</a:t>
            </a:r>
            <a:r>
              <a:rPr lang="en-US" sz="1200" dirty="0">
                <a:latin typeface="Times New Roman"/>
                <a:cs typeface="Times New Roman"/>
              </a:rPr>
              <a:t> biosynthesis protein D chain</a:t>
            </a:r>
            <a:r>
              <a:rPr lang="fr-FR" sz="1200" dirty="0">
                <a:latin typeface="Times New Roman"/>
                <a:cs typeface="Times New Roman"/>
              </a:rPr>
              <a:t>; </a:t>
            </a:r>
            <a:r>
              <a:rPr lang="en-US" sz="1200" i="1" dirty="0" err="1">
                <a:latin typeface="Times New Roman"/>
                <a:cs typeface="Times New Roman"/>
              </a:rPr>
              <a:t>moaE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molybdopterin</a:t>
            </a:r>
            <a:r>
              <a:rPr lang="en-US" sz="1200" dirty="0">
                <a:latin typeface="Times New Roman"/>
                <a:cs typeface="Times New Roman"/>
              </a:rPr>
              <a:t>  (MPT) converting factor subunit </a:t>
            </a:r>
            <a:r>
              <a:rPr lang="en-US" sz="1200" dirty="0" smtClean="0">
                <a:latin typeface="Times New Roman"/>
                <a:cs typeface="Times New Roman"/>
              </a:rPr>
              <a:t>2; </a:t>
            </a:r>
            <a:r>
              <a:rPr lang="en-US" sz="1200" i="1" dirty="0" err="1">
                <a:latin typeface="Times New Roman"/>
                <a:cs typeface="Times New Roman"/>
              </a:rPr>
              <a:t>moeA</a:t>
            </a:r>
            <a:r>
              <a:rPr lang="en-US" sz="1200" dirty="0">
                <a:latin typeface="Times New Roman"/>
                <a:cs typeface="Times New Roman"/>
              </a:rPr>
              <a:t>: </a:t>
            </a:r>
            <a:r>
              <a:rPr lang="en-US" sz="1200" dirty="0" err="1">
                <a:latin typeface="Times New Roman"/>
                <a:cs typeface="Times New Roman"/>
              </a:rPr>
              <a:t>molybdopterin</a:t>
            </a:r>
            <a:r>
              <a:rPr lang="en-US" sz="1200" dirty="0">
                <a:latin typeface="Times New Roman"/>
                <a:cs typeface="Times New Roman"/>
              </a:rPr>
              <a:t> biosynthesis protein</a:t>
            </a:r>
            <a:r>
              <a:rPr lang="en-US" sz="1200" dirty="0" smtClean="0">
                <a:latin typeface="Times New Roman"/>
                <a:cs typeface="Times New Roman"/>
              </a:rPr>
              <a:t>; </a:t>
            </a:r>
            <a:r>
              <a:rPr lang="en-US" sz="1200" i="1" dirty="0" err="1">
                <a:latin typeface="Times New Roman"/>
                <a:cs typeface="Times New Roman"/>
              </a:rPr>
              <a:t>napA</a:t>
            </a:r>
            <a:r>
              <a:rPr lang="en-US" sz="1200" dirty="0">
                <a:latin typeface="Times New Roman"/>
                <a:cs typeface="Times New Roman"/>
              </a:rPr>
              <a:t>: Na+/H+ </a:t>
            </a:r>
            <a:r>
              <a:rPr lang="en-US" sz="1200" dirty="0" err="1">
                <a:latin typeface="Times New Roman"/>
                <a:cs typeface="Times New Roman"/>
              </a:rPr>
              <a:t>antiporter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1200" dirty="0" err="1">
                <a:latin typeface="Times New Roman"/>
                <a:cs typeface="Times New Roman"/>
              </a:rPr>
              <a:t>NapA</a:t>
            </a:r>
            <a:r>
              <a:rPr lang="en-US" sz="1200" dirty="0">
                <a:latin typeface="Times New Roman"/>
                <a:cs typeface="Times New Roman"/>
              </a:rPr>
              <a:t>; </a:t>
            </a:r>
            <a:r>
              <a:rPr lang="fr-FR" sz="1200" i="1" dirty="0" err="1">
                <a:latin typeface="Times New Roman"/>
                <a:cs typeface="Times New Roman"/>
              </a:rPr>
              <a:t>opcA</a:t>
            </a:r>
            <a:r>
              <a:rPr lang="fr-FR" sz="1200" i="1" dirty="0">
                <a:latin typeface="Times New Roman"/>
                <a:cs typeface="Times New Roman"/>
              </a:rPr>
              <a:t>: </a:t>
            </a:r>
            <a:r>
              <a:rPr lang="en-US" sz="1200" dirty="0">
                <a:latin typeface="Times New Roman"/>
                <a:cs typeface="Times New Roman"/>
              </a:rPr>
              <a:t>oxidative pentose phosphate cycle protein </a:t>
            </a:r>
            <a:r>
              <a:rPr lang="en-US" sz="1200" dirty="0" err="1">
                <a:latin typeface="Times New Roman"/>
                <a:cs typeface="Times New Roman"/>
              </a:rPr>
              <a:t>OpcA</a:t>
            </a:r>
            <a:r>
              <a:rPr lang="en-US" sz="1200" dirty="0">
                <a:latin typeface="Times New Roman"/>
                <a:cs typeface="Times New Roman"/>
              </a:rPr>
              <a:t>; </a:t>
            </a:r>
            <a:r>
              <a:rPr lang="en-US" sz="1200" i="1" dirty="0" err="1">
                <a:latin typeface="Times New Roman"/>
                <a:cs typeface="Times New Roman"/>
              </a:rPr>
              <a:t>zwf</a:t>
            </a:r>
            <a:r>
              <a:rPr lang="en-US" sz="1200" dirty="0">
                <a:latin typeface="Times New Roman"/>
                <a:cs typeface="Times New Roman"/>
              </a:rPr>
              <a:t>: glucose-6-phosphate 1-</a:t>
            </a:r>
            <a:r>
              <a:rPr lang="en-US" sz="1200" dirty="0" smtClean="0">
                <a:latin typeface="Times New Roman"/>
                <a:cs typeface="Times New Roman"/>
              </a:rPr>
              <a:t>dehydrogenase;</a:t>
            </a:r>
            <a:r>
              <a:rPr lang="en-US" sz="1200" i="1" dirty="0">
                <a:latin typeface="Times New Roman"/>
                <a:cs typeface="Times New Roman"/>
              </a:rPr>
              <a:t> </a:t>
            </a:r>
            <a:r>
              <a:rPr lang="en-US" sz="1200" i="1" dirty="0" err="1">
                <a:latin typeface="Times New Roman"/>
                <a:cs typeface="Times New Roman"/>
              </a:rPr>
              <a:t>ruvA</a:t>
            </a:r>
            <a:r>
              <a:rPr lang="en-US" sz="1200" dirty="0">
                <a:latin typeface="Times New Roman"/>
                <a:cs typeface="Times New Roman"/>
              </a:rPr>
              <a:t>:</a:t>
            </a:r>
            <a:r>
              <a:rPr lang="en-US" sz="1200" i="1" dirty="0">
                <a:latin typeface="Times New Roman"/>
                <a:cs typeface="Times New Roman"/>
              </a:rPr>
              <a:t> </a:t>
            </a:r>
            <a:r>
              <a:rPr lang="en-US" sz="1200" dirty="0">
                <a:latin typeface="Times New Roman"/>
                <a:cs typeface="Times New Roman"/>
              </a:rPr>
              <a:t>Holliday junction DNA helicase </a:t>
            </a:r>
            <a:r>
              <a:rPr lang="en-US" sz="1200" dirty="0" err="1">
                <a:latin typeface="Times New Roman"/>
                <a:cs typeface="Times New Roman"/>
              </a:rPr>
              <a:t>RuvA</a:t>
            </a:r>
            <a:r>
              <a:rPr lang="en-US" sz="1200" dirty="0">
                <a:latin typeface="Times New Roman"/>
                <a:cs typeface="Times New Roman"/>
              </a:rPr>
              <a:t>; </a:t>
            </a:r>
            <a:r>
              <a:rPr lang="en-US" sz="1200" i="1" dirty="0" err="1" smtClean="0">
                <a:latin typeface="Times New Roman"/>
                <a:cs typeface="Times New Roman"/>
              </a:rPr>
              <a:t>serp</a:t>
            </a:r>
            <a:r>
              <a:rPr lang="en-US" sz="1200" dirty="0">
                <a:latin typeface="Times New Roman"/>
                <a:cs typeface="Times New Roman"/>
              </a:rPr>
              <a:t>: serine </a:t>
            </a:r>
            <a:r>
              <a:rPr lang="en-US" sz="1200" dirty="0" smtClean="0">
                <a:latin typeface="Times New Roman"/>
                <a:cs typeface="Times New Roman"/>
              </a:rPr>
              <a:t>proteinase; </a:t>
            </a:r>
            <a:r>
              <a:rPr lang="en-US" sz="1200" i="1" dirty="0" err="1">
                <a:latin typeface="Times New Roman"/>
                <a:cs typeface="Times New Roman"/>
              </a:rPr>
              <a:t>reg</a:t>
            </a:r>
            <a:r>
              <a:rPr lang="en-US" sz="1200" dirty="0">
                <a:latin typeface="Times New Roman"/>
                <a:cs typeface="Times New Roman"/>
              </a:rPr>
              <a:t>: two component hybrid sensor </a:t>
            </a:r>
            <a:r>
              <a:rPr lang="en-US" sz="1200" dirty="0" smtClean="0">
                <a:latin typeface="Times New Roman"/>
                <a:cs typeface="Times New Roman"/>
              </a:rPr>
              <a:t>regulator;</a:t>
            </a:r>
            <a:r>
              <a:rPr lang="en-US" sz="1200" dirty="0">
                <a:latin typeface="Times New Roman"/>
                <a:cs typeface="Times New Roman"/>
              </a:rPr>
              <a:t> </a:t>
            </a:r>
            <a:r>
              <a:rPr lang="en-US" sz="1200" dirty="0" err="1">
                <a:latin typeface="Times New Roman"/>
                <a:cs typeface="Times New Roman"/>
              </a:rPr>
              <a:t>sk</a:t>
            </a:r>
            <a:r>
              <a:rPr lang="en-US" sz="1200" dirty="0">
                <a:latin typeface="Times New Roman"/>
                <a:cs typeface="Times New Roman"/>
              </a:rPr>
              <a:t>: serine </a:t>
            </a:r>
            <a:r>
              <a:rPr lang="en-US" sz="1200" dirty="0" smtClean="0">
                <a:latin typeface="Times New Roman"/>
                <a:cs typeface="Times New Roman"/>
              </a:rPr>
              <a:t>kinase</a:t>
            </a:r>
            <a:r>
              <a:rPr lang="en-US" sz="1200" b="1" dirty="0" smtClean="0">
                <a:latin typeface="Times New Roman"/>
                <a:cs typeface="Times New Roman"/>
              </a:rPr>
              <a:t>; </a:t>
            </a:r>
            <a:r>
              <a:rPr lang="en-US" sz="1200" i="1" dirty="0" smtClean="0">
                <a:latin typeface="Times New Roman"/>
                <a:cs typeface="Times New Roman"/>
              </a:rPr>
              <a:t>ycf19</a:t>
            </a:r>
            <a:r>
              <a:rPr lang="en-US" sz="1200" dirty="0">
                <a:latin typeface="Times New Roman"/>
                <a:cs typeface="Times New Roman"/>
              </a:rPr>
              <a:t>: hypothetical </a:t>
            </a:r>
            <a:r>
              <a:rPr lang="en-US" sz="1200" dirty="0" smtClean="0">
                <a:latin typeface="Times New Roman"/>
                <a:cs typeface="Times New Roman"/>
              </a:rPr>
              <a:t>ycf19. </a:t>
            </a:r>
            <a:endParaRPr lang="en-US"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34670" y="41801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Times New Roman"/>
                <a:cs typeface="Times New Roman"/>
              </a:rPr>
              <a:t>Tolypothrix</a:t>
            </a:r>
            <a:r>
              <a:rPr lang="en-US" sz="2000" b="1" i="1" dirty="0">
                <a:latin typeface="Times New Roman"/>
                <a:cs typeface="Times New Roman"/>
              </a:rPr>
              <a:t> </a:t>
            </a:r>
            <a:r>
              <a:rPr lang="en-US" sz="2000" b="1" dirty="0">
                <a:latin typeface="Times New Roman"/>
                <a:cs typeface="Times New Roman"/>
              </a:rPr>
              <a:t>PCC7601 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70622" y="1904810"/>
            <a:ext cx="42648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ignalisation droite 4"/>
          <p:cNvSpPr/>
          <p:nvPr/>
        </p:nvSpPr>
        <p:spPr>
          <a:xfrm>
            <a:off x="1015255" y="1691559"/>
            <a:ext cx="403200" cy="360000"/>
          </a:xfrm>
          <a:prstGeom prst="homePlate">
            <a:avLst/>
          </a:prstGeom>
          <a:solidFill>
            <a:srgbClr val="FF6F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6" name="Signalisation droite 5"/>
          <p:cNvSpPr/>
          <p:nvPr/>
        </p:nvSpPr>
        <p:spPr>
          <a:xfrm>
            <a:off x="1418455" y="1691559"/>
            <a:ext cx="144000" cy="360000"/>
          </a:xfrm>
          <a:prstGeom prst="homePlate">
            <a:avLst/>
          </a:prstGeom>
          <a:solidFill>
            <a:srgbClr val="3366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" name="Signalisation droite 6"/>
          <p:cNvSpPr/>
          <p:nvPr/>
        </p:nvSpPr>
        <p:spPr>
          <a:xfrm>
            <a:off x="1592055" y="1689359"/>
            <a:ext cx="144000" cy="360000"/>
          </a:xfrm>
          <a:prstGeom prst="homePlate">
            <a:avLst/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8" name="Signalisation droite 7"/>
          <p:cNvSpPr/>
          <p:nvPr/>
        </p:nvSpPr>
        <p:spPr>
          <a:xfrm>
            <a:off x="2386591" y="1709088"/>
            <a:ext cx="831600" cy="360000"/>
          </a:xfrm>
          <a:prstGeom prst="homePlat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9" name="ZoneTexte 8"/>
          <p:cNvSpPr txBox="1"/>
          <p:nvPr/>
        </p:nvSpPr>
        <p:spPr>
          <a:xfrm>
            <a:off x="721040" y="1072108"/>
            <a:ext cx="10786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i="1" dirty="0">
                <a:latin typeface="Times New Roman"/>
                <a:cs typeface="Times New Roman"/>
              </a:rPr>
              <a:t>  </a:t>
            </a:r>
            <a:r>
              <a:rPr lang="en-US" sz="1400" b="1" i="1" dirty="0" err="1">
                <a:latin typeface="Times New Roman"/>
                <a:cs typeface="Times New Roman"/>
              </a:rPr>
              <a:t>ure</a:t>
            </a:r>
            <a:endParaRPr lang="en-US" sz="1400" b="1" i="1" dirty="0">
              <a:latin typeface="Times New Roman"/>
              <a:cs typeface="Times New Roman"/>
            </a:endParaRPr>
          </a:p>
          <a:p>
            <a:r>
              <a:rPr lang="en-US" sz="1400" b="1" i="1" dirty="0">
                <a:latin typeface="Times New Roman"/>
                <a:cs typeface="Times New Roman"/>
              </a:rPr>
              <a:t>       D   A B </a:t>
            </a:r>
          </a:p>
        </p:txBody>
      </p:sp>
      <p:sp>
        <p:nvSpPr>
          <p:cNvPr id="10" name="Signalisation droite 9"/>
          <p:cNvSpPr/>
          <p:nvPr/>
        </p:nvSpPr>
        <p:spPr>
          <a:xfrm flipH="1">
            <a:off x="1818914" y="1711428"/>
            <a:ext cx="504000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2" name="Signalisation droite 11"/>
          <p:cNvSpPr/>
          <p:nvPr/>
        </p:nvSpPr>
        <p:spPr>
          <a:xfrm>
            <a:off x="3325779" y="1709088"/>
            <a:ext cx="555129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3" name="Signalisation droite 12"/>
          <p:cNvSpPr/>
          <p:nvPr/>
        </p:nvSpPr>
        <p:spPr>
          <a:xfrm flipH="1">
            <a:off x="451624" y="1690680"/>
            <a:ext cx="4500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5" name="Signalisation droite 14"/>
          <p:cNvSpPr/>
          <p:nvPr/>
        </p:nvSpPr>
        <p:spPr>
          <a:xfrm>
            <a:off x="3922877" y="1727496"/>
            <a:ext cx="1944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" name="Rectangle 15"/>
          <p:cNvSpPr/>
          <p:nvPr/>
        </p:nvSpPr>
        <p:spPr>
          <a:xfrm>
            <a:off x="437659" y="2087496"/>
            <a:ext cx="29855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err="1">
                <a:latin typeface="Times New Roman"/>
                <a:cs typeface="Times New Roman"/>
              </a:rPr>
              <a:t>parA</a:t>
            </a:r>
            <a:r>
              <a:rPr lang="en-US" sz="1400" b="1" i="1" dirty="0">
                <a:latin typeface="Times New Roman"/>
                <a:cs typeface="Times New Roman"/>
              </a:rPr>
              <a:t>                     </a:t>
            </a:r>
            <a:r>
              <a:rPr lang="en-US" sz="1400" b="1" i="1" dirty="0" err="1">
                <a:latin typeface="Times New Roman"/>
                <a:cs typeface="Times New Roman"/>
              </a:rPr>
              <a:t>ATPase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1035400" y="1390180"/>
            <a:ext cx="703571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Grouper 17"/>
          <p:cNvGrpSpPr/>
          <p:nvPr/>
        </p:nvGrpSpPr>
        <p:grpSpPr>
          <a:xfrm>
            <a:off x="194164" y="2577791"/>
            <a:ext cx="4929407" cy="1201620"/>
            <a:chOff x="-1069019" y="2529140"/>
            <a:chExt cx="4929407" cy="1201620"/>
          </a:xfrm>
        </p:grpSpPr>
        <p:cxnSp>
          <p:nvCxnSpPr>
            <p:cNvPr id="19" name="Connecteur droit 18"/>
            <p:cNvCxnSpPr/>
            <p:nvPr/>
          </p:nvCxnSpPr>
          <p:spPr>
            <a:xfrm>
              <a:off x="-1069019" y="3319943"/>
              <a:ext cx="43560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1045024" y="2853190"/>
              <a:ext cx="703571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Signalisation droite 18"/>
            <p:cNvSpPr/>
            <p:nvPr/>
          </p:nvSpPr>
          <p:spPr>
            <a:xfrm>
              <a:off x="1008365" y="3129304"/>
              <a:ext cx="298800" cy="360000"/>
            </a:xfrm>
            <a:prstGeom prst="homePlate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2" name="Signalisation droite 21"/>
            <p:cNvSpPr/>
            <p:nvPr/>
          </p:nvSpPr>
          <p:spPr>
            <a:xfrm>
              <a:off x="1891119" y="3129304"/>
              <a:ext cx="342000" cy="360000"/>
            </a:xfrm>
            <a:prstGeom prst="homePlat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3" name="Signalisation droite 22"/>
            <p:cNvSpPr/>
            <p:nvPr/>
          </p:nvSpPr>
          <p:spPr>
            <a:xfrm>
              <a:off x="1319635" y="3129304"/>
              <a:ext cx="338400" cy="360000"/>
            </a:xfrm>
            <a:prstGeom prst="homePlate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933184" y="2529140"/>
              <a:ext cx="1811897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400" b="1" i="1" dirty="0">
                  <a:latin typeface="Times New Roman"/>
                  <a:cs typeface="Times New Roman"/>
                </a:rPr>
                <a:t>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ure</a:t>
              </a:r>
              <a:endParaRPr lang="en-US" sz="1400" b="1" i="1" dirty="0">
                <a:latin typeface="Times New Roman"/>
                <a:cs typeface="Times New Roman"/>
              </a:endParaRPr>
            </a:p>
            <a:p>
              <a:r>
                <a:rPr lang="en-US" sz="1400" b="1" i="1" dirty="0">
                  <a:latin typeface="Times New Roman"/>
                  <a:cs typeface="Times New Roman"/>
                </a:rPr>
                <a:t>E     F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ureG</a:t>
              </a:r>
              <a:r>
                <a:rPr lang="en-US" sz="1400" b="1" i="1" dirty="0">
                  <a:latin typeface="Times New Roman"/>
                  <a:cs typeface="Times New Roman"/>
                </a:rPr>
                <a:t>   </a:t>
              </a:r>
            </a:p>
          </p:txBody>
        </p:sp>
        <p:sp>
          <p:nvSpPr>
            <p:cNvPr id="25" name="Signalisation droite 24"/>
            <p:cNvSpPr/>
            <p:nvPr/>
          </p:nvSpPr>
          <p:spPr>
            <a:xfrm>
              <a:off x="-840853" y="3139943"/>
              <a:ext cx="555129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-840853" y="3422983"/>
              <a:ext cx="47012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err="1">
                  <a:latin typeface="Times New Roman"/>
                  <a:cs typeface="Times New Roman"/>
                </a:rPr>
                <a:t>oct</a:t>
              </a:r>
              <a:r>
                <a:rPr lang="en-US" sz="1400" b="1" i="1" dirty="0">
                  <a:latin typeface="Times New Roman"/>
                  <a:cs typeface="Times New Roman"/>
                </a:rPr>
                <a:t>                                                  ho        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phr</a:t>
              </a:r>
              <a:endParaRPr lang="en-US" sz="1400" b="1" i="1" dirty="0">
                <a:latin typeface="Times New Roman"/>
                <a:cs typeface="Times New Roman"/>
              </a:endParaRPr>
            </a:p>
          </p:txBody>
        </p:sp>
        <p:sp>
          <p:nvSpPr>
            <p:cNvPr id="27" name="Signalisation droite 26"/>
            <p:cNvSpPr/>
            <p:nvPr/>
          </p:nvSpPr>
          <p:spPr>
            <a:xfrm>
              <a:off x="2327113" y="3121535"/>
              <a:ext cx="7884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2430083" y="1391768"/>
            <a:ext cx="29855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 err="1">
                <a:latin typeface="Times New Roman"/>
                <a:cs typeface="Times New Roman"/>
              </a:rPr>
              <a:t>ureC</a:t>
            </a:r>
            <a:r>
              <a:rPr lang="en-US" sz="1400" b="1" i="1" dirty="0">
                <a:latin typeface="Times New Roman"/>
                <a:cs typeface="Times New Roman"/>
              </a:rPr>
              <a:t>            ho     </a:t>
            </a:r>
            <a:r>
              <a:rPr lang="en-US" sz="1400" b="1" i="1" dirty="0" err="1">
                <a:latin typeface="Times New Roman"/>
                <a:cs typeface="Times New Roman"/>
              </a:rPr>
              <a:t>nnaA</a:t>
            </a:r>
            <a:endParaRPr lang="en-US" sz="1400" b="1" i="1" dirty="0">
              <a:latin typeface="Times New Roman"/>
              <a:cs typeface="Times New Roman"/>
            </a:endParaRPr>
          </a:p>
        </p:txBody>
      </p:sp>
      <p:sp>
        <p:nvSpPr>
          <p:cNvPr id="55" name="Signalisation droite 54"/>
          <p:cNvSpPr/>
          <p:nvPr/>
        </p:nvSpPr>
        <p:spPr>
          <a:xfrm flipH="1">
            <a:off x="2925214" y="3188594"/>
            <a:ext cx="158400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grpSp>
        <p:nvGrpSpPr>
          <p:cNvPr id="57" name="Grouper 56"/>
          <p:cNvGrpSpPr/>
          <p:nvPr/>
        </p:nvGrpSpPr>
        <p:grpSpPr>
          <a:xfrm>
            <a:off x="164876" y="3818122"/>
            <a:ext cx="5712310" cy="1301832"/>
            <a:chOff x="956110" y="3407150"/>
            <a:chExt cx="5712310" cy="1301832"/>
          </a:xfrm>
        </p:grpSpPr>
        <p:cxnSp>
          <p:nvCxnSpPr>
            <p:cNvPr id="58" name="Connecteur droit 57"/>
            <p:cNvCxnSpPr/>
            <p:nvPr/>
          </p:nvCxnSpPr>
          <p:spPr>
            <a:xfrm>
              <a:off x="956110" y="4531110"/>
              <a:ext cx="571231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er 15"/>
            <p:cNvGrpSpPr/>
            <p:nvPr/>
          </p:nvGrpSpPr>
          <p:grpSpPr>
            <a:xfrm>
              <a:off x="2861501" y="4348982"/>
              <a:ext cx="2284924" cy="360000"/>
              <a:chOff x="2212761" y="4090659"/>
              <a:chExt cx="2284924" cy="360000"/>
            </a:xfrm>
          </p:grpSpPr>
          <p:sp>
            <p:nvSpPr>
              <p:cNvPr id="66" name="Signalisation droite 65"/>
              <p:cNvSpPr/>
              <p:nvPr/>
            </p:nvSpPr>
            <p:spPr>
              <a:xfrm>
                <a:off x="2212761" y="4090659"/>
                <a:ext cx="633600" cy="360000"/>
              </a:xfrm>
              <a:prstGeom prst="homePlat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67" name="Signalisation droite 66"/>
              <p:cNvSpPr/>
              <p:nvPr/>
            </p:nvSpPr>
            <p:spPr>
              <a:xfrm>
                <a:off x="2985553" y="4090659"/>
                <a:ext cx="554400" cy="360000"/>
              </a:xfrm>
              <a:prstGeom prst="homePlat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68" name="Signalisation droite 67"/>
              <p:cNvSpPr/>
              <p:nvPr/>
            </p:nvSpPr>
            <p:spPr>
              <a:xfrm>
                <a:off x="3539953" y="4090659"/>
                <a:ext cx="540000" cy="360000"/>
              </a:xfrm>
              <a:prstGeom prst="homePlate">
                <a:avLst/>
              </a:prstGeom>
              <a:solidFill>
                <a:srgbClr val="A490C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69" name="Signalisation droite 68"/>
              <p:cNvSpPr/>
              <p:nvPr/>
            </p:nvSpPr>
            <p:spPr>
              <a:xfrm>
                <a:off x="4137685" y="4090659"/>
                <a:ext cx="360000" cy="360000"/>
              </a:xfrm>
              <a:prstGeom prst="homePlate">
                <a:avLst/>
              </a:prstGeom>
              <a:solidFill>
                <a:srgbClr val="20D9D3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cxnSp>
          <p:nvCxnSpPr>
            <p:cNvPr id="60" name="Connecteur droit 59"/>
            <p:cNvCxnSpPr/>
            <p:nvPr/>
          </p:nvCxnSpPr>
          <p:spPr>
            <a:xfrm>
              <a:off x="2708026" y="4093594"/>
              <a:ext cx="2380668" cy="158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ZoneTexte 60"/>
            <p:cNvSpPr txBox="1"/>
            <p:nvPr/>
          </p:nvSpPr>
          <p:spPr>
            <a:xfrm>
              <a:off x="2727722" y="3407150"/>
              <a:ext cx="236097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>
                <a:latin typeface="Times New Roman"/>
                <a:cs typeface="Times New Roman"/>
              </a:endParaRPr>
            </a:p>
            <a:p>
              <a:pPr algn="ctr">
                <a:spcAft>
                  <a:spcPts val="1200"/>
                </a:spcAft>
              </a:pPr>
              <a:r>
                <a:rPr lang="en-US" sz="1400" b="1" i="1" dirty="0">
                  <a:latin typeface="Times New Roman"/>
                  <a:cs typeface="Times New Roman"/>
                </a:rPr>
                <a:t>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urt</a:t>
              </a:r>
              <a:endParaRPr lang="en-US" sz="1400" b="1" i="1" dirty="0">
                <a:latin typeface="Times New Roman"/>
                <a:cs typeface="Times New Roman"/>
              </a:endParaRPr>
            </a:p>
            <a:p>
              <a:pPr>
                <a:spcAft>
                  <a:spcPts val="1200"/>
                </a:spcAft>
              </a:pPr>
              <a:r>
                <a:rPr lang="en-US" sz="1400" b="1" dirty="0">
                  <a:latin typeface="Times New Roman"/>
                  <a:cs typeface="Times New Roman"/>
                </a:rPr>
                <a:t>  </a:t>
              </a:r>
              <a:r>
                <a:rPr lang="en-US" sz="1400" b="1" i="1" dirty="0">
                  <a:latin typeface="Times New Roman"/>
                  <a:cs typeface="Times New Roman"/>
                </a:rPr>
                <a:t>A                 B          C       D</a:t>
              </a:r>
            </a:p>
          </p:txBody>
        </p:sp>
        <p:sp>
          <p:nvSpPr>
            <p:cNvPr id="62" name="Signalisation droite 61"/>
            <p:cNvSpPr/>
            <p:nvPr/>
          </p:nvSpPr>
          <p:spPr>
            <a:xfrm>
              <a:off x="1628635" y="4348982"/>
              <a:ext cx="817200" cy="336696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 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971630" y="4022096"/>
              <a:ext cx="12422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err="1">
                  <a:latin typeface="Times New Roman"/>
                  <a:cs typeface="Times New Roman"/>
                </a:rPr>
                <a:t>nudix</a:t>
              </a:r>
              <a:r>
                <a:rPr lang="en-US" sz="1400" b="1" i="1" dirty="0">
                  <a:latin typeface="Times New Roman"/>
                  <a:cs typeface="Times New Roman"/>
                </a:rPr>
                <a:t>   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lpsp</a:t>
              </a:r>
              <a:r>
                <a:rPr lang="en-US" sz="1400" b="1" dirty="0">
                  <a:latin typeface="Times New Roman"/>
                  <a:cs typeface="Times New Roman"/>
                </a:rPr>
                <a:t> </a:t>
              </a:r>
            </a:p>
          </p:txBody>
        </p:sp>
        <p:sp>
          <p:nvSpPr>
            <p:cNvPr id="64" name="Signalisation droite 63"/>
            <p:cNvSpPr/>
            <p:nvPr/>
          </p:nvSpPr>
          <p:spPr>
            <a:xfrm flipH="1">
              <a:off x="5792951" y="4348982"/>
              <a:ext cx="720000" cy="360000"/>
            </a:xfrm>
            <a:prstGeom prst="homePlat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5180820" y="4062164"/>
              <a:ext cx="13569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>
                  <a:latin typeface="Times New Roman"/>
                  <a:cs typeface="Times New Roman"/>
                </a:rPr>
                <a:t>    </a:t>
              </a:r>
              <a:r>
                <a:rPr lang="en-US" sz="1400" b="1" i="1" dirty="0" err="1">
                  <a:latin typeface="Times New Roman"/>
                  <a:cs typeface="Times New Roman"/>
                </a:rPr>
                <a:t>urtE</a:t>
              </a:r>
              <a:r>
                <a:rPr lang="en-US" sz="1400" b="1" i="1" dirty="0">
                  <a:latin typeface="Times New Roman"/>
                  <a:cs typeface="Times New Roman"/>
                </a:rPr>
                <a:t>         ho</a:t>
              </a:r>
            </a:p>
          </p:txBody>
        </p:sp>
      </p:grpSp>
      <p:sp>
        <p:nvSpPr>
          <p:cNvPr id="70" name="Signalisation droite 69"/>
          <p:cNvSpPr/>
          <p:nvPr/>
        </p:nvSpPr>
        <p:spPr>
          <a:xfrm flipH="1">
            <a:off x="4454316" y="4761673"/>
            <a:ext cx="158400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1" name="Signalisation droite 70"/>
          <p:cNvSpPr/>
          <p:nvPr/>
        </p:nvSpPr>
        <p:spPr>
          <a:xfrm>
            <a:off x="4684042" y="4761673"/>
            <a:ext cx="334800" cy="360000"/>
          </a:xfrm>
          <a:prstGeom prst="homePlate">
            <a:avLst/>
          </a:prstGeom>
          <a:solidFill>
            <a:srgbClr val="693C2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2" name="Signalisation droite 71"/>
          <p:cNvSpPr/>
          <p:nvPr/>
        </p:nvSpPr>
        <p:spPr>
          <a:xfrm>
            <a:off x="231791" y="4762730"/>
            <a:ext cx="555129" cy="360000"/>
          </a:xfrm>
          <a:prstGeom prst="homePlate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3" name="Rectangle 72"/>
          <p:cNvSpPr/>
          <p:nvPr/>
        </p:nvSpPr>
        <p:spPr>
          <a:xfrm>
            <a:off x="4357128" y="5032287"/>
            <a:ext cx="391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latin typeface="Times New Roman"/>
                <a:cs typeface="Times New Roman"/>
              </a:rPr>
              <a:t>ho</a:t>
            </a:r>
            <a:endParaRPr lang="en-US" sz="1400" b="1" dirty="0"/>
          </a:p>
        </p:txBody>
      </p:sp>
      <p:sp>
        <p:nvSpPr>
          <p:cNvPr id="45" name="Rectangle 44"/>
          <p:cNvSpPr/>
          <p:nvPr/>
        </p:nvSpPr>
        <p:spPr>
          <a:xfrm>
            <a:off x="78641" y="1145983"/>
            <a:ext cx="4534075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97885" y="2636103"/>
            <a:ext cx="4514831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7" name="Rectangle 46"/>
          <p:cNvSpPr/>
          <p:nvPr/>
        </p:nvSpPr>
        <p:spPr>
          <a:xfrm>
            <a:off x="97885" y="4126603"/>
            <a:ext cx="5964248" cy="126000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9" name="ZoneTexte 48"/>
          <p:cNvSpPr txBox="1"/>
          <p:nvPr/>
        </p:nvSpPr>
        <p:spPr>
          <a:xfrm>
            <a:off x="56331" y="5772120"/>
            <a:ext cx="6323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 smtClean="0">
                <a:latin typeface="Times New Roman"/>
                <a:cs typeface="Times New Roman"/>
              </a:rPr>
              <a:t>ATPAase</a:t>
            </a:r>
            <a:r>
              <a:rPr lang="en-US" sz="1200" dirty="0" smtClean="0">
                <a:latin typeface="Times New Roman"/>
                <a:cs typeface="Times New Roman"/>
              </a:rPr>
              <a:t>: V-type ATP synthase subunit A; </a:t>
            </a:r>
            <a:r>
              <a:rPr lang="fr-FR" sz="1200" i="1" dirty="0" err="1">
                <a:latin typeface="Times New Roman"/>
                <a:cs typeface="Times New Roman"/>
              </a:rPr>
              <a:t>lpsp</a:t>
            </a:r>
            <a:r>
              <a:rPr lang="fr-FR" sz="1200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endoribonuclease</a:t>
            </a:r>
            <a:r>
              <a:rPr lang="fr-FR" sz="1200" dirty="0">
                <a:latin typeface="Times New Roman"/>
                <a:cs typeface="Times New Roman"/>
              </a:rPr>
              <a:t> L-PSP; </a:t>
            </a:r>
            <a:r>
              <a:rPr lang="en-US" sz="1200" i="1" dirty="0" smtClean="0">
                <a:latin typeface="Times New Roman"/>
                <a:cs typeface="Times New Roman"/>
              </a:rPr>
              <a:t>ho</a:t>
            </a:r>
            <a:r>
              <a:rPr lang="en-US" sz="1200" dirty="0" smtClean="0">
                <a:latin typeface="Times New Roman"/>
                <a:cs typeface="Times New Roman"/>
              </a:rPr>
              <a:t>: hypothetical protein; </a:t>
            </a:r>
            <a:r>
              <a:rPr lang="fr-FR" sz="1200" dirty="0" err="1" smtClean="0">
                <a:latin typeface="Times New Roman"/>
                <a:cs typeface="Times New Roman"/>
              </a:rPr>
              <a:t>nnaA</a:t>
            </a:r>
            <a:r>
              <a:rPr lang="fr-FR" sz="1200" dirty="0" smtClean="0">
                <a:latin typeface="Times New Roman"/>
                <a:cs typeface="Times New Roman"/>
              </a:rPr>
              <a:t>: UDP N glucosamine 2 –</a:t>
            </a:r>
            <a:r>
              <a:rPr lang="fr-FR" sz="1200" dirty="0" err="1" smtClean="0">
                <a:latin typeface="Times New Roman"/>
                <a:cs typeface="Times New Roman"/>
              </a:rPr>
              <a:t>epimerase</a:t>
            </a:r>
            <a:r>
              <a:rPr lang="fr-FR" sz="1200" dirty="0" smtClean="0">
                <a:latin typeface="Times New Roman"/>
                <a:cs typeface="Times New Roman"/>
              </a:rPr>
              <a:t>; </a:t>
            </a:r>
            <a:r>
              <a:rPr lang="fr-FR" sz="1200" i="1" dirty="0" err="1">
                <a:latin typeface="Times New Roman"/>
                <a:cs typeface="Times New Roman"/>
              </a:rPr>
              <a:t>nudix</a:t>
            </a:r>
            <a:r>
              <a:rPr lang="fr-FR" sz="1200" b="1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Nudix</a:t>
            </a:r>
            <a:r>
              <a:rPr lang="fr-FR" sz="1200" dirty="0">
                <a:latin typeface="Times New Roman"/>
                <a:cs typeface="Times New Roman"/>
              </a:rPr>
              <a:t> </a:t>
            </a:r>
            <a:r>
              <a:rPr lang="fr-FR" sz="1200" dirty="0" smtClean="0">
                <a:latin typeface="Times New Roman"/>
                <a:cs typeface="Times New Roman"/>
              </a:rPr>
              <a:t>hydrolase</a:t>
            </a:r>
            <a:r>
              <a:rPr lang="en-US" sz="1200" dirty="0" smtClean="0">
                <a:latin typeface="Times New Roman"/>
                <a:cs typeface="Times New Roman"/>
              </a:rPr>
              <a:t>;</a:t>
            </a:r>
            <a:r>
              <a:rPr lang="fr-FR" sz="1200" dirty="0" smtClean="0">
                <a:latin typeface="Times New Roman"/>
                <a:cs typeface="Times New Roman"/>
              </a:rPr>
              <a:t> </a:t>
            </a:r>
            <a:r>
              <a:rPr lang="fr-FR" sz="1200" i="1" dirty="0" err="1" smtClean="0">
                <a:latin typeface="Times New Roman"/>
                <a:cs typeface="Times New Roman"/>
              </a:rPr>
              <a:t>oct</a:t>
            </a:r>
            <a:r>
              <a:rPr lang="fr-FR" sz="1200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ornithine</a:t>
            </a:r>
            <a:r>
              <a:rPr lang="fr-FR" sz="1200" dirty="0">
                <a:latin typeface="Times New Roman"/>
                <a:cs typeface="Times New Roman"/>
              </a:rPr>
              <a:t> </a:t>
            </a:r>
            <a:r>
              <a:rPr lang="fr-FR" sz="1200" dirty="0" err="1">
                <a:latin typeface="Times New Roman"/>
                <a:cs typeface="Times New Roman"/>
              </a:rPr>
              <a:t>carbamoyltransferase</a:t>
            </a:r>
            <a:r>
              <a:rPr lang="fr-FR" sz="1200" dirty="0">
                <a:latin typeface="Times New Roman"/>
                <a:cs typeface="Times New Roman"/>
              </a:rPr>
              <a:t>;</a:t>
            </a:r>
            <a:r>
              <a:rPr lang="en-US" sz="1200" i="1" dirty="0">
                <a:latin typeface="Times New Roman"/>
                <a:cs typeface="Times New Roman"/>
              </a:rPr>
              <a:t> </a:t>
            </a:r>
            <a:r>
              <a:rPr lang="en-US" sz="1200" i="1" dirty="0" err="1" smtClean="0">
                <a:latin typeface="Times New Roman"/>
                <a:cs typeface="Times New Roman"/>
              </a:rPr>
              <a:t>parA</a:t>
            </a:r>
            <a:r>
              <a:rPr lang="en-US" sz="1200" dirty="0">
                <a:latin typeface="Times New Roman"/>
                <a:cs typeface="Times New Roman"/>
              </a:rPr>
              <a:t>: putative </a:t>
            </a:r>
            <a:r>
              <a:rPr lang="en-US" sz="1200" dirty="0" err="1">
                <a:latin typeface="Times New Roman"/>
                <a:cs typeface="Times New Roman"/>
              </a:rPr>
              <a:t>ATPAse</a:t>
            </a:r>
            <a:r>
              <a:rPr lang="en-US" sz="1200" dirty="0">
                <a:latin typeface="Times New Roman"/>
                <a:cs typeface="Times New Roman"/>
              </a:rPr>
              <a:t> Par A </a:t>
            </a:r>
            <a:r>
              <a:rPr lang="en-US" sz="1200" dirty="0" smtClean="0">
                <a:latin typeface="Times New Roman"/>
                <a:cs typeface="Times New Roman"/>
              </a:rPr>
              <a:t>family</a:t>
            </a:r>
            <a:r>
              <a:rPr lang="fr-FR" sz="1200" dirty="0" smtClean="0">
                <a:latin typeface="Times New Roman"/>
                <a:cs typeface="Times New Roman"/>
              </a:rPr>
              <a:t>; </a:t>
            </a:r>
            <a:r>
              <a:rPr lang="fr-FR" sz="1200" i="1" dirty="0" err="1" smtClean="0">
                <a:latin typeface="Times New Roman"/>
                <a:cs typeface="Times New Roman"/>
              </a:rPr>
              <a:t>phr</a:t>
            </a:r>
            <a:r>
              <a:rPr lang="fr-FR" sz="1200" b="1" dirty="0">
                <a:latin typeface="Times New Roman"/>
                <a:cs typeface="Times New Roman"/>
              </a:rPr>
              <a:t>: </a:t>
            </a:r>
            <a:r>
              <a:rPr lang="fr-FR" sz="1200" dirty="0" err="1">
                <a:latin typeface="Times New Roman"/>
                <a:cs typeface="Times New Roman"/>
              </a:rPr>
              <a:t>photolyase</a:t>
            </a:r>
            <a:r>
              <a:rPr lang="fr-FR" sz="1200" dirty="0">
                <a:latin typeface="Times New Roman"/>
                <a:cs typeface="Times New Roman"/>
              </a:rPr>
              <a:t>.</a:t>
            </a:r>
          </a:p>
          <a:p>
            <a:pPr algn="just"/>
            <a:endParaRPr lang="fr-FR" sz="1200" dirty="0">
              <a:latin typeface="Times New Roman"/>
              <a:cs typeface="Times New Roman"/>
            </a:endParaRPr>
          </a:p>
          <a:p>
            <a:pPr algn="just"/>
            <a:endParaRPr lang="en-US" sz="1200" dirty="0">
              <a:latin typeface="Times New Roman"/>
              <a:cs typeface="Times New Roman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8636" y="633652"/>
            <a:ext cx="67316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Urease activity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ureABC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) &amp; assembly 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ureDEFG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</a:t>
            </a:r>
            <a:r>
              <a:rPr lang="en-US" sz="1500" b="1" dirty="0">
                <a:solidFill>
                  <a:srgbClr val="0000FF"/>
                </a:solidFill>
                <a:latin typeface="Times New Roman"/>
                <a:cs typeface="Times New Roman"/>
              </a:rPr>
              <a:t>+ urea transport (</a:t>
            </a:r>
            <a:r>
              <a:rPr lang="en-US" sz="1500" b="1" i="1" dirty="0" err="1">
                <a:solidFill>
                  <a:srgbClr val="0000FF"/>
                </a:solidFill>
                <a:latin typeface="Times New Roman"/>
                <a:cs typeface="Times New Roman"/>
              </a:rPr>
              <a:t>urtABCDE</a:t>
            </a:r>
            <a:r>
              <a:rPr lang="en-US" sz="1500" b="1" i="1" dirty="0">
                <a:solidFill>
                  <a:srgbClr val="0000FF"/>
                </a:solidFill>
                <a:latin typeface="Times New Roman"/>
                <a:cs typeface="Times New Roman"/>
              </a:rPr>
              <a:t>)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84118</TotalTime>
  <Words>1376</Words>
  <Application>Microsoft Macintosh PowerPoint</Application>
  <PresentationFormat>Présentation à l'écran (4:3)</PresentationFormat>
  <Paragraphs>225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Corinne Chauvat</dc:creator>
  <cp:lastModifiedBy>Corinne</cp:lastModifiedBy>
  <cp:revision>627</cp:revision>
  <cp:lastPrinted>2019-05-16T10:24:05Z</cp:lastPrinted>
  <dcterms:created xsi:type="dcterms:W3CDTF">2019-05-15T21:56:48Z</dcterms:created>
  <dcterms:modified xsi:type="dcterms:W3CDTF">2019-06-26T15:15:27Z</dcterms:modified>
</cp:coreProperties>
</file>