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5" r:id="rId2"/>
    <p:sldId id="271" r:id="rId3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6765" autoAdjust="0"/>
    <p:restoredTop sz="93011" autoAdjust="0"/>
  </p:normalViewPr>
  <p:slideViewPr>
    <p:cSldViewPr>
      <p:cViewPr>
        <p:scale>
          <a:sx n="75" d="100"/>
          <a:sy n="75" d="100"/>
        </p:scale>
        <p:origin x="1939" y="2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E915B-5386-4808-8034-843EC456068E}" type="datetimeFigureOut">
              <a:rPr lang="es-ES" smtClean="0"/>
              <a:pPr/>
              <a:t>21/04/2020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B1A1BA-6417-4513-8489-9A684F9513B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0111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1A1BA-6417-4513-8489-9A684F9513BB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1A1BA-6417-4513-8489-9A684F9513BB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F022-9267-4A74-97AA-700D4132CF20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97F2-8E71-4D0F-BA9D-6448E7FC045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513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F022-9267-4A74-97AA-700D4132CF20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97F2-8E71-4D0F-BA9D-6448E7FC045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393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F022-9267-4A74-97AA-700D4132CF20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97F2-8E71-4D0F-BA9D-6448E7FC045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76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F022-9267-4A74-97AA-700D4132CF20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97F2-8E71-4D0F-BA9D-6448E7FC045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687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F022-9267-4A74-97AA-700D4132CF20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97F2-8E71-4D0F-BA9D-6448E7FC045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162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F022-9267-4A74-97AA-700D4132CF20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97F2-8E71-4D0F-BA9D-6448E7FC045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74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F022-9267-4A74-97AA-700D4132CF20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97F2-8E71-4D0F-BA9D-6448E7FC045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039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F022-9267-4A74-97AA-700D4132CF20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97F2-8E71-4D0F-BA9D-6448E7FC045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67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F022-9267-4A74-97AA-700D4132CF20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97F2-8E71-4D0F-BA9D-6448E7FC045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473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F022-9267-4A74-97AA-700D4132CF20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97F2-8E71-4D0F-BA9D-6448E7FC045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97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1F022-9267-4A74-97AA-700D4132CF20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97F2-8E71-4D0F-BA9D-6448E7FC045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081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1F022-9267-4A74-97AA-700D4132CF20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797F2-8E71-4D0F-BA9D-6448E7FC045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2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tiff"/><Relationship Id="rId3" Type="http://schemas.openxmlformats.org/officeDocument/2006/relationships/image" Target="../media/image1.tiff"/><Relationship Id="rId7" Type="http://schemas.openxmlformats.org/officeDocument/2006/relationships/image" Target="../media/image5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tiff"/><Relationship Id="rId5" Type="http://schemas.openxmlformats.org/officeDocument/2006/relationships/image" Target="../media/image3.tiff"/><Relationship Id="rId4" Type="http://schemas.openxmlformats.org/officeDocument/2006/relationships/image" Target="../media/image2.tif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16024" y="365974"/>
            <a:ext cx="64533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Arial" pitchFamily="34" charset="0"/>
                <a:cs typeface="Arial" pitchFamily="34" charset="0"/>
              </a:rPr>
              <a:t>Figure S1 </a:t>
            </a:r>
            <a:r>
              <a:rPr lang="en-GB" sz="1600" dirty="0">
                <a:latin typeface="Arial" pitchFamily="34" charset="0"/>
                <a:cs typeface="Arial" pitchFamily="34" charset="0"/>
              </a:rPr>
              <a:t>–  Comparison of MDSC subsets 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3" name="109 Grupo"/>
          <p:cNvGrpSpPr/>
          <p:nvPr/>
        </p:nvGrpSpPr>
        <p:grpSpPr>
          <a:xfrm>
            <a:off x="1242838" y="1622990"/>
            <a:ext cx="4562426" cy="1313786"/>
            <a:chOff x="467544" y="332656"/>
            <a:chExt cx="3168352" cy="912352"/>
          </a:xfrm>
        </p:grpSpPr>
        <p:grpSp>
          <p:nvGrpSpPr>
            <p:cNvPr id="24" name="28 Grupo"/>
            <p:cNvGrpSpPr/>
            <p:nvPr/>
          </p:nvGrpSpPr>
          <p:grpSpPr>
            <a:xfrm>
              <a:off x="467544" y="332656"/>
              <a:ext cx="3168352" cy="912352"/>
              <a:chOff x="467544" y="332656"/>
              <a:chExt cx="3168352" cy="912352"/>
            </a:xfrm>
          </p:grpSpPr>
          <p:grpSp>
            <p:nvGrpSpPr>
              <p:cNvPr id="25" name="11 Grupo"/>
              <p:cNvGrpSpPr/>
              <p:nvPr/>
            </p:nvGrpSpPr>
            <p:grpSpPr>
              <a:xfrm>
                <a:off x="467544" y="332656"/>
                <a:ext cx="1088193" cy="894512"/>
                <a:chOff x="467544" y="332656"/>
                <a:chExt cx="3627309" cy="2981706"/>
              </a:xfrm>
            </p:grpSpPr>
            <p:pic>
              <p:nvPicPr>
                <p:cNvPr id="126" name="125 Imagen" descr="Data 1.tif"/>
                <p:cNvPicPr>
                  <a:picLocks noChangeAspect="1"/>
                </p:cNvPicPr>
                <p:nvPr/>
              </p:nvPicPr>
              <p:blipFill>
                <a:blip r:embed="rId3" cstate="print"/>
                <a:stretch>
                  <a:fillRect/>
                </a:stretch>
              </p:blipFill>
              <p:spPr>
                <a:xfrm>
                  <a:off x="467544" y="332656"/>
                  <a:ext cx="2887980" cy="2981706"/>
                </a:xfrm>
                <a:prstGeom prst="rect">
                  <a:avLst/>
                </a:prstGeom>
              </p:spPr>
            </p:pic>
            <p:sp>
              <p:nvSpPr>
                <p:cNvPr id="127" name="126 CuadroTexto"/>
                <p:cNvSpPr txBox="1"/>
                <p:nvPr/>
              </p:nvSpPr>
              <p:spPr>
                <a:xfrm>
                  <a:off x="942757" y="812710"/>
                  <a:ext cx="1512164" cy="56425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ES" sz="500"/>
                    <a:t>17.12</a:t>
                  </a:r>
                </a:p>
              </p:txBody>
            </p:sp>
            <p:sp>
              <p:nvSpPr>
                <p:cNvPr id="128" name="5 CuadroTexto"/>
                <p:cNvSpPr txBox="1"/>
                <p:nvPr/>
              </p:nvSpPr>
              <p:spPr>
                <a:xfrm>
                  <a:off x="2414665" y="812710"/>
                  <a:ext cx="1680188" cy="56425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ES" sz="500"/>
                    <a:t>34.64</a:t>
                  </a:r>
                </a:p>
              </p:txBody>
            </p:sp>
            <p:sp>
              <p:nvSpPr>
                <p:cNvPr id="129" name="128 CuadroTexto"/>
                <p:cNvSpPr txBox="1"/>
                <p:nvPr/>
              </p:nvSpPr>
              <p:spPr>
                <a:xfrm>
                  <a:off x="2867810" y="2651645"/>
                  <a:ext cx="1200133" cy="56425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ES" sz="500"/>
                    <a:t>n=22</a:t>
                  </a:r>
                </a:p>
              </p:txBody>
            </p:sp>
            <p:sp>
              <p:nvSpPr>
                <p:cNvPr id="130" name="129 CuadroTexto"/>
                <p:cNvSpPr txBox="1"/>
                <p:nvPr/>
              </p:nvSpPr>
              <p:spPr>
                <a:xfrm>
                  <a:off x="2793727" y="2065759"/>
                  <a:ext cx="1200133" cy="56425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ES" sz="500"/>
                    <a:t>P&lt;0.05</a:t>
                  </a:r>
                </a:p>
              </p:txBody>
            </p:sp>
            <p:sp>
              <p:nvSpPr>
                <p:cNvPr id="131" name="130 CuadroTexto"/>
                <p:cNvSpPr txBox="1"/>
                <p:nvPr/>
              </p:nvSpPr>
              <p:spPr>
                <a:xfrm>
                  <a:off x="1715753" y="812710"/>
                  <a:ext cx="1200135" cy="56425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ES" sz="500" b="1"/>
                    <a:t>102%</a:t>
                  </a:r>
                </a:p>
              </p:txBody>
            </p:sp>
          </p:grpSp>
          <p:grpSp>
            <p:nvGrpSpPr>
              <p:cNvPr id="26" name="27 Grupo"/>
              <p:cNvGrpSpPr/>
              <p:nvPr/>
            </p:nvGrpSpPr>
            <p:grpSpPr>
              <a:xfrm>
                <a:off x="1545366" y="348416"/>
                <a:ext cx="2090530" cy="896592"/>
                <a:chOff x="1545366" y="348416"/>
                <a:chExt cx="2090530" cy="896592"/>
              </a:xfrm>
            </p:grpSpPr>
            <p:pic>
              <p:nvPicPr>
                <p:cNvPr id="116" name="115 Imagen" descr="pmn mdsc.tif"/>
                <p:cNvPicPr>
                  <a:picLocks noChangeAspect="1"/>
                </p:cNvPicPr>
                <p:nvPr/>
              </p:nvPicPr>
              <p:blipFill>
                <a:blip r:embed="rId4" cstate="print"/>
                <a:stretch>
                  <a:fillRect/>
                </a:stretch>
              </p:blipFill>
              <p:spPr>
                <a:xfrm>
                  <a:off x="1545366" y="348416"/>
                  <a:ext cx="866394" cy="891769"/>
                </a:xfrm>
                <a:prstGeom prst="rect">
                  <a:avLst/>
                </a:prstGeom>
              </p:spPr>
            </p:pic>
            <p:sp>
              <p:nvSpPr>
                <p:cNvPr id="117" name="116 Rectángulo"/>
                <p:cNvSpPr/>
                <p:nvPr/>
              </p:nvSpPr>
              <p:spPr>
                <a:xfrm>
                  <a:off x="1594558" y="476672"/>
                  <a:ext cx="328936" cy="1692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r" fontAlgn="b"/>
                  <a:r>
                    <a:rPr lang="es-ES" sz="500" dirty="0">
                      <a:solidFill>
                        <a:srgbClr val="000000"/>
                      </a:solidFill>
                    </a:rPr>
                    <a:t>55.93</a:t>
                  </a:r>
                </a:p>
              </p:txBody>
            </p:sp>
            <p:sp>
              <p:nvSpPr>
                <p:cNvPr id="118" name="117 Rectángulo"/>
                <p:cNvSpPr/>
                <p:nvPr/>
              </p:nvSpPr>
              <p:spPr>
                <a:xfrm>
                  <a:off x="2054499" y="476060"/>
                  <a:ext cx="328936" cy="1692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r" fontAlgn="b"/>
                  <a:r>
                    <a:rPr lang="es-ES" sz="500" dirty="0">
                      <a:solidFill>
                        <a:srgbClr val="000000"/>
                      </a:solidFill>
                    </a:rPr>
                    <a:t>41.46</a:t>
                  </a:r>
                </a:p>
              </p:txBody>
            </p:sp>
            <p:sp>
              <p:nvSpPr>
                <p:cNvPr id="119" name="118 CuadroTexto"/>
                <p:cNvSpPr txBox="1"/>
                <p:nvPr/>
              </p:nvSpPr>
              <p:spPr>
                <a:xfrm>
                  <a:off x="2254018" y="1043210"/>
                  <a:ext cx="360040" cy="1692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ES" sz="500"/>
                    <a:t>n=22</a:t>
                  </a:r>
                </a:p>
              </p:txBody>
            </p:sp>
            <p:sp>
              <p:nvSpPr>
                <p:cNvPr id="120" name="119 CuadroTexto"/>
                <p:cNvSpPr txBox="1"/>
                <p:nvPr/>
              </p:nvSpPr>
              <p:spPr>
                <a:xfrm>
                  <a:off x="1897262" y="474322"/>
                  <a:ext cx="356757" cy="117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ES" sz="500" b="1" dirty="0"/>
                    <a:t>-25.9%</a:t>
                  </a:r>
                </a:p>
              </p:txBody>
            </p:sp>
            <p:pic>
              <p:nvPicPr>
                <p:cNvPr id="121" name="120 Imagen" descr="e mdsc.tif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2575424" y="350496"/>
                  <a:ext cx="844448" cy="894512"/>
                </a:xfrm>
                <a:prstGeom prst="rect">
                  <a:avLst/>
                </a:prstGeom>
              </p:spPr>
            </p:pic>
            <p:sp>
              <p:nvSpPr>
                <p:cNvPr id="122" name="121 CuadroTexto"/>
                <p:cNvSpPr txBox="1"/>
                <p:nvPr/>
              </p:nvSpPr>
              <p:spPr>
                <a:xfrm>
                  <a:off x="3275856" y="1052736"/>
                  <a:ext cx="360040" cy="1692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ES" sz="500"/>
                    <a:t>n=22</a:t>
                  </a:r>
                </a:p>
              </p:txBody>
            </p:sp>
            <p:sp>
              <p:nvSpPr>
                <p:cNvPr id="123" name="122 Rectángulo"/>
                <p:cNvSpPr/>
                <p:nvPr/>
              </p:nvSpPr>
              <p:spPr>
                <a:xfrm>
                  <a:off x="2647856" y="476672"/>
                  <a:ext cx="264816" cy="1692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r" fontAlgn="b"/>
                  <a:r>
                    <a:rPr lang="es-ES" sz="500" dirty="0">
                      <a:solidFill>
                        <a:srgbClr val="000000"/>
                      </a:solidFill>
                    </a:rPr>
                    <a:t>8.9</a:t>
                  </a:r>
                </a:p>
              </p:txBody>
            </p:sp>
            <p:sp>
              <p:nvSpPr>
                <p:cNvPr id="124" name="123 Rectángulo"/>
                <p:cNvSpPr/>
                <p:nvPr/>
              </p:nvSpPr>
              <p:spPr>
                <a:xfrm>
                  <a:off x="3093444" y="476672"/>
                  <a:ext cx="296876" cy="1692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r" fontAlgn="b"/>
                  <a:r>
                    <a:rPr lang="es-ES" sz="500" dirty="0">
                      <a:solidFill>
                        <a:srgbClr val="000000"/>
                      </a:solidFill>
                    </a:rPr>
                    <a:t>6.64</a:t>
                  </a:r>
                </a:p>
              </p:txBody>
            </p:sp>
            <p:sp>
              <p:nvSpPr>
                <p:cNvPr id="125" name="124 Rectángulo"/>
                <p:cNvSpPr/>
                <p:nvPr/>
              </p:nvSpPr>
              <p:spPr>
                <a:xfrm>
                  <a:off x="2783248" y="475163"/>
                  <a:ext cx="364202" cy="1692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r" fontAlgn="b"/>
                  <a:r>
                    <a:rPr lang="es-ES" sz="500" b="1" dirty="0">
                      <a:solidFill>
                        <a:srgbClr val="000000"/>
                      </a:solidFill>
                    </a:rPr>
                    <a:t>-25.4%</a:t>
                  </a:r>
                </a:p>
              </p:txBody>
            </p:sp>
          </p:grpSp>
        </p:grpSp>
        <p:sp>
          <p:nvSpPr>
            <p:cNvPr id="112" name="111 CuadroTexto"/>
            <p:cNvSpPr txBox="1"/>
            <p:nvPr/>
          </p:nvSpPr>
          <p:spPr>
            <a:xfrm>
              <a:off x="2255116" y="770642"/>
              <a:ext cx="36004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s-ES" sz="500"/>
            </a:p>
            <a:p>
              <a:r>
                <a:rPr lang="es-ES" sz="500"/>
                <a:t>ns</a:t>
              </a:r>
            </a:p>
          </p:txBody>
        </p:sp>
        <p:sp>
          <p:nvSpPr>
            <p:cNvPr id="113" name="112 CuadroTexto"/>
            <p:cNvSpPr txBox="1"/>
            <p:nvPr/>
          </p:nvSpPr>
          <p:spPr>
            <a:xfrm>
              <a:off x="3268526" y="776580"/>
              <a:ext cx="36004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s-ES" sz="500"/>
            </a:p>
            <a:p>
              <a:r>
                <a:rPr lang="es-ES" sz="500"/>
                <a:t>ns</a:t>
              </a:r>
            </a:p>
          </p:txBody>
        </p:sp>
      </p:grpSp>
      <p:grpSp>
        <p:nvGrpSpPr>
          <p:cNvPr id="12" name="11 Grupo"/>
          <p:cNvGrpSpPr/>
          <p:nvPr/>
        </p:nvGrpSpPr>
        <p:grpSpPr>
          <a:xfrm>
            <a:off x="1174312" y="3373277"/>
            <a:ext cx="4949409" cy="1219684"/>
            <a:chOff x="1174312" y="3373277"/>
            <a:chExt cx="4949409" cy="1219684"/>
          </a:xfrm>
        </p:grpSpPr>
        <p:sp>
          <p:nvSpPr>
            <p:cNvPr id="137" name="136 CuadroTexto"/>
            <p:cNvSpPr txBox="1"/>
            <p:nvPr/>
          </p:nvSpPr>
          <p:spPr>
            <a:xfrm>
              <a:off x="1361382" y="3590262"/>
              <a:ext cx="518457" cy="243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500"/>
                <a:t>23.71</a:t>
              </a:r>
            </a:p>
          </p:txBody>
        </p:sp>
        <p:sp>
          <p:nvSpPr>
            <p:cNvPr id="138" name="137 CuadroTexto"/>
            <p:cNvSpPr txBox="1"/>
            <p:nvPr/>
          </p:nvSpPr>
          <p:spPr>
            <a:xfrm>
              <a:off x="1672457" y="3590262"/>
              <a:ext cx="1347990" cy="243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500"/>
                <a:t>40.31</a:t>
              </a:r>
            </a:p>
          </p:txBody>
        </p:sp>
        <p:sp>
          <p:nvSpPr>
            <p:cNvPr id="139" name="138 CuadroTexto"/>
            <p:cNvSpPr txBox="1"/>
            <p:nvPr/>
          </p:nvSpPr>
          <p:spPr>
            <a:xfrm>
              <a:off x="2053020" y="3590262"/>
              <a:ext cx="1347990" cy="243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500"/>
                <a:t>41.04</a:t>
              </a:r>
            </a:p>
          </p:txBody>
        </p:sp>
        <p:sp>
          <p:nvSpPr>
            <p:cNvPr id="140" name="139 CuadroTexto"/>
            <p:cNvSpPr txBox="1"/>
            <p:nvPr/>
          </p:nvSpPr>
          <p:spPr>
            <a:xfrm>
              <a:off x="2794878" y="3590262"/>
              <a:ext cx="129614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500"/>
                <a:t>52.03</a:t>
              </a:r>
            </a:p>
          </p:txBody>
        </p:sp>
        <p:sp>
          <p:nvSpPr>
            <p:cNvPr id="141" name="140 CuadroTexto"/>
            <p:cNvSpPr txBox="1"/>
            <p:nvPr/>
          </p:nvSpPr>
          <p:spPr>
            <a:xfrm>
              <a:off x="3159424" y="3590262"/>
              <a:ext cx="129614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500"/>
                <a:t>42.63</a:t>
              </a:r>
            </a:p>
          </p:txBody>
        </p:sp>
        <p:sp>
          <p:nvSpPr>
            <p:cNvPr id="142" name="141 CuadroTexto"/>
            <p:cNvSpPr txBox="1"/>
            <p:nvPr/>
          </p:nvSpPr>
          <p:spPr>
            <a:xfrm>
              <a:off x="3507019" y="3590262"/>
              <a:ext cx="528173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500"/>
                <a:t>29.37</a:t>
              </a:r>
            </a:p>
          </p:txBody>
        </p:sp>
        <p:sp>
          <p:nvSpPr>
            <p:cNvPr id="143" name="142 CuadroTexto"/>
            <p:cNvSpPr txBox="1"/>
            <p:nvPr/>
          </p:nvSpPr>
          <p:spPr>
            <a:xfrm>
              <a:off x="4372094" y="3590262"/>
              <a:ext cx="35305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500"/>
                <a:t>10.44</a:t>
              </a:r>
            </a:p>
          </p:txBody>
        </p:sp>
        <p:sp>
          <p:nvSpPr>
            <p:cNvPr id="144" name="143 CuadroTexto"/>
            <p:cNvSpPr txBox="1"/>
            <p:nvPr/>
          </p:nvSpPr>
          <p:spPr>
            <a:xfrm>
              <a:off x="4679510" y="3590262"/>
              <a:ext cx="1347990" cy="243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500"/>
                <a:t>7.92</a:t>
              </a:r>
            </a:p>
          </p:txBody>
        </p:sp>
        <p:sp>
          <p:nvSpPr>
            <p:cNvPr id="145" name="144 CuadroTexto"/>
            <p:cNvSpPr txBox="1"/>
            <p:nvPr/>
          </p:nvSpPr>
          <p:spPr>
            <a:xfrm>
              <a:off x="5016191" y="3590262"/>
              <a:ext cx="485381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500"/>
                <a:t>7.10</a:t>
              </a:r>
            </a:p>
          </p:txBody>
        </p:sp>
        <p:sp>
          <p:nvSpPr>
            <p:cNvPr id="146" name="145 CuadroTexto"/>
            <p:cNvSpPr txBox="1"/>
            <p:nvPr/>
          </p:nvSpPr>
          <p:spPr>
            <a:xfrm>
              <a:off x="2259320" y="4280817"/>
              <a:ext cx="518457" cy="243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500"/>
                <a:t>n=10</a:t>
              </a:r>
            </a:p>
          </p:txBody>
        </p:sp>
        <p:sp>
          <p:nvSpPr>
            <p:cNvPr id="147" name="146 CuadroTexto"/>
            <p:cNvSpPr txBox="1"/>
            <p:nvPr/>
          </p:nvSpPr>
          <p:spPr>
            <a:xfrm>
              <a:off x="3746287" y="4288278"/>
              <a:ext cx="518457" cy="243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500"/>
                <a:t>n=10</a:t>
              </a:r>
            </a:p>
          </p:txBody>
        </p:sp>
        <p:sp>
          <p:nvSpPr>
            <p:cNvPr id="148" name="147 CuadroTexto"/>
            <p:cNvSpPr txBox="1"/>
            <p:nvPr/>
          </p:nvSpPr>
          <p:spPr>
            <a:xfrm>
              <a:off x="5276007" y="4307552"/>
              <a:ext cx="518457" cy="243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500"/>
                <a:t>n=10</a:t>
              </a:r>
            </a:p>
          </p:txBody>
        </p:sp>
        <p:pic>
          <p:nvPicPr>
            <p:cNvPr id="149" name="148 Imagen" descr="E mdsc all times.tif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218641" y="3382880"/>
              <a:ext cx="1290400" cy="1210081"/>
            </a:xfrm>
            <a:prstGeom prst="rect">
              <a:avLst/>
            </a:prstGeom>
          </p:spPr>
        </p:pic>
        <p:pic>
          <p:nvPicPr>
            <p:cNvPr id="150" name="149 Imagen" descr="mo mdsc all times.tif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74312" y="3373277"/>
              <a:ext cx="1321343" cy="1209421"/>
            </a:xfrm>
            <a:prstGeom prst="rect">
              <a:avLst/>
            </a:prstGeom>
          </p:spPr>
        </p:pic>
        <p:pic>
          <p:nvPicPr>
            <p:cNvPr id="151" name="150 Imagen" descr="PMN mdsc all times.tif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659061" y="3374328"/>
              <a:ext cx="1321343" cy="1209421"/>
            </a:xfrm>
            <a:prstGeom prst="rect">
              <a:avLst/>
            </a:prstGeom>
          </p:spPr>
        </p:pic>
        <p:sp>
          <p:nvSpPr>
            <p:cNvPr id="152" name="151 CuadroTexto"/>
            <p:cNvSpPr txBox="1"/>
            <p:nvPr/>
          </p:nvSpPr>
          <p:spPr>
            <a:xfrm>
              <a:off x="1559671" y="3729239"/>
              <a:ext cx="933225" cy="243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500" b="1" dirty="0"/>
                <a:t>70%</a:t>
              </a:r>
            </a:p>
          </p:txBody>
        </p:sp>
        <p:sp>
          <p:nvSpPr>
            <p:cNvPr id="153" name="152 CuadroTexto"/>
            <p:cNvSpPr txBox="1"/>
            <p:nvPr/>
          </p:nvSpPr>
          <p:spPr>
            <a:xfrm>
              <a:off x="1931145" y="3728156"/>
              <a:ext cx="933225" cy="243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500" b="1"/>
                <a:t>1.8%</a:t>
              </a:r>
            </a:p>
          </p:txBody>
        </p:sp>
        <p:sp>
          <p:nvSpPr>
            <p:cNvPr id="154" name="153 CuadroTexto"/>
            <p:cNvSpPr txBox="1"/>
            <p:nvPr/>
          </p:nvSpPr>
          <p:spPr>
            <a:xfrm>
              <a:off x="2999831" y="3719605"/>
              <a:ext cx="933225" cy="243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500" b="1" dirty="0"/>
                <a:t>-18%</a:t>
              </a:r>
            </a:p>
          </p:txBody>
        </p:sp>
        <p:sp>
          <p:nvSpPr>
            <p:cNvPr id="155" name="154 CuadroTexto"/>
            <p:cNvSpPr txBox="1"/>
            <p:nvPr/>
          </p:nvSpPr>
          <p:spPr>
            <a:xfrm>
              <a:off x="3360878" y="3719713"/>
              <a:ext cx="659682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500" b="1" dirty="0"/>
                <a:t>-31.1%</a:t>
              </a:r>
            </a:p>
          </p:txBody>
        </p:sp>
        <p:sp>
          <p:nvSpPr>
            <p:cNvPr id="156" name="155 CuadroTexto"/>
            <p:cNvSpPr txBox="1"/>
            <p:nvPr/>
          </p:nvSpPr>
          <p:spPr>
            <a:xfrm>
              <a:off x="4542312" y="3736815"/>
              <a:ext cx="1451680" cy="243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500" b="1"/>
                <a:t>-24%</a:t>
              </a:r>
            </a:p>
          </p:txBody>
        </p:sp>
        <p:sp>
          <p:nvSpPr>
            <p:cNvPr id="157" name="156 CuadroTexto"/>
            <p:cNvSpPr txBox="1"/>
            <p:nvPr/>
          </p:nvSpPr>
          <p:spPr>
            <a:xfrm>
              <a:off x="4879424" y="3735614"/>
              <a:ext cx="1244297" cy="243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500" b="1"/>
                <a:t>-10.3%</a:t>
              </a:r>
            </a:p>
          </p:txBody>
        </p:sp>
        <p:sp>
          <p:nvSpPr>
            <p:cNvPr id="134" name="133 CuadroTexto"/>
            <p:cNvSpPr txBox="1"/>
            <p:nvPr/>
          </p:nvSpPr>
          <p:spPr>
            <a:xfrm>
              <a:off x="2259319" y="3978456"/>
              <a:ext cx="518458" cy="3545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s-ES" sz="500"/>
            </a:p>
            <a:p>
              <a:r>
                <a:rPr lang="es-ES" sz="500"/>
                <a:t>ns</a:t>
              </a:r>
            </a:p>
          </p:txBody>
        </p:sp>
        <p:sp>
          <p:nvSpPr>
            <p:cNvPr id="135" name="134 CuadroTexto"/>
            <p:cNvSpPr txBox="1"/>
            <p:nvPr/>
          </p:nvSpPr>
          <p:spPr>
            <a:xfrm>
              <a:off x="3742340" y="3978459"/>
              <a:ext cx="518458" cy="3545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s-ES" sz="500"/>
            </a:p>
            <a:p>
              <a:r>
                <a:rPr lang="es-ES" sz="500"/>
                <a:t>ns</a:t>
              </a:r>
            </a:p>
          </p:txBody>
        </p:sp>
        <p:sp>
          <p:nvSpPr>
            <p:cNvPr id="136" name="135 CuadroTexto"/>
            <p:cNvSpPr txBox="1"/>
            <p:nvPr/>
          </p:nvSpPr>
          <p:spPr>
            <a:xfrm>
              <a:off x="5274927" y="3970829"/>
              <a:ext cx="518458" cy="3545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s-ES" sz="500"/>
            </a:p>
            <a:p>
              <a:r>
                <a:rPr lang="es-ES" sz="500"/>
                <a:t>ns</a:t>
              </a:r>
            </a:p>
          </p:txBody>
        </p:sp>
      </p:grpSp>
      <p:sp>
        <p:nvSpPr>
          <p:cNvPr id="159" name="158 CuadroTexto"/>
          <p:cNvSpPr txBox="1"/>
          <p:nvPr/>
        </p:nvSpPr>
        <p:spPr>
          <a:xfrm>
            <a:off x="836712" y="3080792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>
                <a:latin typeface="Arial"/>
                <a:cs typeface="Arial"/>
              </a:rPr>
              <a:t> b</a:t>
            </a:r>
          </a:p>
        </p:txBody>
      </p:sp>
      <p:sp>
        <p:nvSpPr>
          <p:cNvPr id="161" name="160 CuadroTexto"/>
          <p:cNvSpPr txBox="1"/>
          <p:nvPr/>
        </p:nvSpPr>
        <p:spPr>
          <a:xfrm>
            <a:off x="836712" y="1424608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latin typeface="Arial"/>
                <a:cs typeface="Arial"/>
              </a:rPr>
              <a:t> 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4 Rectángulo"/>
          <p:cNvSpPr/>
          <p:nvPr/>
        </p:nvSpPr>
        <p:spPr>
          <a:xfrm>
            <a:off x="288032" y="488504"/>
            <a:ext cx="64533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Figure S2 </a:t>
            </a:r>
            <a:r>
              <a:rPr lang="en-GB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 MDSC absolute numbers KTR   </a:t>
            </a:r>
            <a:endParaRPr lang="es-E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9 Grupo"/>
          <p:cNvGrpSpPr/>
          <p:nvPr/>
        </p:nvGrpSpPr>
        <p:grpSpPr>
          <a:xfrm>
            <a:off x="330200" y="1388653"/>
            <a:ext cx="5969000" cy="1506947"/>
            <a:chOff x="330200" y="1388653"/>
            <a:chExt cx="5969000" cy="1506947"/>
          </a:xfrm>
        </p:grpSpPr>
        <p:sp>
          <p:nvSpPr>
            <p:cNvPr id="57" name="19 CuadroTexto"/>
            <p:cNvSpPr txBox="1"/>
            <p:nvPr/>
          </p:nvSpPr>
          <p:spPr>
            <a:xfrm>
              <a:off x="1826940" y="1392928"/>
              <a:ext cx="7920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200" b="1" dirty="0">
                  <a:latin typeface="Arial"/>
                  <a:cs typeface="Arial"/>
                </a:rPr>
                <a:t> b </a:t>
              </a:r>
            </a:p>
          </p:txBody>
        </p:sp>
        <p:sp>
          <p:nvSpPr>
            <p:cNvPr id="58" name="20 CuadroTexto"/>
            <p:cNvSpPr txBox="1"/>
            <p:nvPr/>
          </p:nvSpPr>
          <p:spPr>
            <a:xfrm>
              <a:off x="3334830" y="1392845"/>
              <a:ext cx="17281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200" b="1" dirty="0">
                  <a:latin typeface="Arial"/>
                  <a:cs typeface="Arial"/>
                </a:rPr>
                <a:t>c</a:t>
              </a:r>
            </a:p>
          </p:txBody>
        </p:sp>
        <p:sp>
          <p:nvSpPr>
            <p:cNvPr id="59" name="21 CuadroTexto"/>
            <p:cNvSpPr txBox="1"/>
            <p:nvPr/>
          </p:nvSpPr>
          <p:spPr>
            <a:xfrm>
              <a:off x="4781464" y="1388653"/>
              <a:ext cx="7708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200" b="1">
                  <a:latin typeface="Arial"/>
                  <a:cs typeface="Arial"/>
                </a:rPr>
                <a:t> </a:t>
              </a:r>
              <a:r>
                <a:rPr lang="es-ES" sz="1200" b="1" dirty="0">
                  <a:latin typeface="Arial"/>
                  <a:cs typeface="Arial"/>
                </a:rPr>
                <a:t>d</a:t>
              </a:r>
              <a:r>
                <a:rPr lang="es-ES" sz="1200" b="1">
                  <a:latin typeface="Arial"/>
                  <a:cs typeface="Arial"/>
                </a:rPr>
                <a:t> </a:t>
              </a:r>
              <a:endParaRPr lang="es-ES" sz="1200" b="1" dirty="0">
                <a:latin typeface="Arial"/>
                <a:cs typeface="Arial"/>
              </a:endParaRPr>
            </a:p>
          </p:txBody>
        </p:sp>
        <p:sp>
          <p:nvSpPr>
            <p:cNvPr id="60" name="22 CuadroTexto"/>
            <p:cNvSpPr txBox="1"/>
            <p:nvPr/>
          </p:nvSpPr>
          <p:spPr>
            <a:xfrm>
              <a:off x="403920" y="1392779"/>
              <a:ext cx="10801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200" b="1" dirty="0">
                  <a:latin typeface="Arial"/>
                  <a:cs typeface="Arial"/>
                </a:rPr>
                <a:t>a</a:t>
              </a:r>
            </a:p>
          </p:txBody>
        </p:sp>
        <p:pic>
          <p:nvPicPr>
            <p:cNvPr id="60469" name="Picture 5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0200" y="1625600"/>
              <a:ext cx="1447800" cy="12573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0470" name="Picture 5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6100" y="1689100"/>
              <a:ext cx="1447800" cy="1193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0471" name="Picture 5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4100" y="1739900"/>
              <a:ext cx="1435100" cy="11557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8370" name="Picture 2">
            <a:extLst>
              <a:ext uri="{FF2B5EF4-FFF2-40B4-BE49-F238E27FC236}">
                <a16:creationId xmlns:a16="http://schemas.microsoft.com/office/drawing/2014/main" id="{25058A5C-7EB5-4DD4-BC77-DCFC3EAE0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575" y="1725613"/>
            <a:ext cx="1466850" cy="117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1367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5358</TotalTime>
  <Words>91</Words>
  <Application>Microsoft Office PowerPoint</Application>
  <PresentationFormat>A4 Paper (210x297 mm)</PresentationFormat>
  <Paragraphs>51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Universität Regensburg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Frontiers</cp:lastModifiedBy>
  <cp:revision>129</cp:revision>
  <cp:lastPrinted>2019-12-03T13:37:25Z</cp:lastPrinted>
  <dcterms:created xsi:type="dcterms:W3CDTF">2020-01-31T17:32:19Z</dcterms:created>
  <dcterms:modified xsi:type="dcterms:W3CDTF">2020-04-21T15:42:01Z</dcterms:modified>
</cp:coreProperties>
</file>