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45" userDrawn="1">
          <p15:clr>
            <a:srgbClr val="A4A3A4"/>
          </p15:clr>
        </p15:guide>
        <p15:guide id="2"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100" d="100"/>
          <a:sy n="100" d="100"/>
        </p:scale>
        <p:origin x="931" y="58"/>
      </p:cViewPr>
      <p:guideLst>
        <p:guide orient="horz" pos="4345"/>
        <p:guide pos="39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Arbeitsblat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200"/>
              <a:t>FACSDiva Calibration Plot</a:t>
            </a:r>
          </a:p>
        </c:rich>
      </c:tx>
      <c:layout>
        <c:manualLayout>
          <c:xMode val="edge"/>
          <c:yMode val="edge"/>
          <c:x val="0.27930214745009657"/>
          <c:y val="3.0927801880478684E-2"/>
        </c:manualLayout>
      </c:layout>
      <c:overlay val="0"/>
      <c:spPr>
        <a:noFill/>
        <a:ln w="25400">
          <a:noFill/>
        </a:ln>
      </c:spPr>
    </c:title>
    <c:autoTitleDeleted val="0"/>
    <c:plotArea>
      <c:layout>
        <c:manualLayout>
          <c:layoutTarget val="inner"/>
          <c:xMode val="edge"/>
          <c:yMode val="edge"/>
          <c:x val="0.33835102197632777"/>
          <c:y val="0.22334633241134652"/>
          <c:w val="0.5539851908873531"/>
          <c:h val="0.59101542534369556"/>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trendline>
            <c:spPr>
              <a:ln w="25400">
                <a:solidFill>
                  <a:srgbClr val="000000"/>
                </a:solidFill>
                <a:prstDash val="solid"/>
              </a:ln>
            </c:spPr>
            <c:trendlineType val="power"/>
            <c:dispRSqr val="0"/>
            <c:dispEq val="0"/>
          </c:trendline>
          <c:xVal>
            <c:numRef>
              <c:f>'Calibration Line'!$D$9:$D$12</c:f>
              <c:numCache>
                <c:formatCode>General</c:formatCode>
                <c:ptCount val="4"/>
                <c:pt idx="0">
                  <c:v>418</c:v>
                </c:pt>
                <c:pt idx="1">
                  <c:v>5501</c:v>
                </c:pt>
                <c:pt idx="2">
                  <c:v>16194</c:v>
                </c:pt>
                <c:pt idx="3">
                  <c:v>30231</c:v>
                </c:pt>
              </c:numCache>
            </c:numRef>
          </c:xVal>
          <c:yVal>
            <c:numRef>
              <c:f>'Calibration Line'!$C$9:$C$12</c:f>
              <c:numCache>
                <c:formatCode>0</c:formatCode>
                <c:ptCount val="4"/>
                <c:pt idx="0">
                  <c:v>3352</c:v>
                </c:pt>
                <c:pt idx="1">
                  <c:v>43852</c:v>
                </c:pt>
                <c:pt idx="2">
                  <c:v>146047</c:v>
                </c:pt>
                <c:pt idx="3">
                  <c:v>328853</c:v>
                </c:pt>
              </c:numCache>
            </c:numRef>
          </c:yVal>
          <c:smooth val="0"/>
          <c:extLst>
            <c:ext xmlns:c16="http://schemas.microsoft.com/office/drawing/2014/chart" uri="{C3380CC4-5D6E-409C-BE32-E72D297353CC}">
              <c16:uniqueId val="{00000000-026E-4698-87C0-8B3A757C8934}"/>
            </c:ext>
          </c:extLst>
        </c:ser>
        <c:dLbls>
          <c:showLegendKey val="0"/>
          <c:showVal val="0"/>
          <c:showCatName val="0"/>
          <c:showSerName val="0"/>
          <c:showPercent val="0"/>
          <c:showBubbleSize val="0"/>
        </c:dLbls>
        <c:axId val="909701888"/>
        <c:axId val="909700768"/>
      </c:scatterChart>
      <c:valAx>
        <c:axId val="909701888"/>
        <c:scaling>
          <c:logBase val="10"/>
          <c:orientation val="minMax"/>
          <c:max val="100000"/>
          <c:min val="100"/>
        </c:scaling>
        <c:delete val="0"/>
        <c:axPos val="b"/>
        <c:title>
          <c:tx>
            <c:rich>
              <a:bodyPr/>
              <a:lstStyle/>
              <a:p>
                <a:pPr>
                  <a:defRPr b="1"/>
                </a:pPr>
                <a:r>
                  <a:rPr lang="en-US" b="1"/>
                  <a:t>Histogram Channels</a:t>
                </a:r>
              </a:p>
            </c:rich>
          </c:tx>
          <c:layout>
            <c:manualLayout>
              <c:xMode val="edge"/>
              <c:yMode val="edge"/>
              <c:x val="0.39610426444953384"/>
              <c:y val="0.890252513007352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a:pPr>
            <a:endParaRPr lang="de-DE"/>
          </a:p>
        </c:txPr>
        <c:crossAx val="909700768"/>
        <c:crosses val="autoZero"/>
        <c:crossBetween val="midCat"/>
        <c:majorUnit val="10"/>
        <c:minorUnit val="10"/>
      </c:valAx>
      <c:valAx>
        <c:axId val="909700768"/>
        <c:scaling>
          <c:logBase val="10"/>
          <c:orientation val="minMax"/>
          <c:max val="500000"/>
          <c:min val="2000"/>
        </c:scaling>
        <c:delete val="0"/>
        <c:axPos val="l"/>
        <c:majorGridlines>
          <c:spPr>
            <a:ln w="3175">
              <a:solidFill>
                <a:srgbClr val="000000"/>
              </a:solidFill>
              <a:prstDash val="solid"/>
            </a:ln>
          </c:spPr>
        </c:majorGridlines>
        <c:title>
          <c:tx>
            <c:rich>
              <a:bodyPr/>
              <a:lstStyle/>
              <a:p>
                <a:pPr>
                  <a:defRPr b="1"/>
                </a:pPr>
                <a:r>
                  <a:rPr lang="en-US" b="1"/>
                  <a:t>ABC</a:t>
                </a:r>
              </a:p>
            </c:rich>
          </c:tx>
          <c:layout>
            <c:manualLayout>
              <c:xMode val="edge"/>
              <c:yMode val="edge"/>
              <c:x val="5.1076717913096252E-2"/>
              <c:y val="0.4527022520814905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050"/>
            </a:pPr>
            <a:endParaRPr lang="de-DE"/>
          </a:p>
        </c:txPr>
        <c:crossAx val="909701888"/>
        <c:crosses val="autoZero"/>
        <c:crossBetween val="midCat"/>
        <c:minorUnit val="100"/>
      </c:valAx>
      <c:spPr>
        <a:noFill/>
        <a:ln w="25400">
          <a:noFill/>
        </a:ln>
      </c:spPr>
    </c:plotArea>
    <c:plotVisOnly val="1"/>
    <c:dispBlanksAs val="gap"/>
    <c:showDLblsOverMax val="0"/>
  </c:chart>
  <c:spPr>
    <a:solidFill>
      <a:srgbClr val="FFFFFF"/>
    </a:solidFill>
    <a:ln w="3175">
      <a:noFill/>
      <a:prstDash val="solid"/>
    </a:ln>
  </c:spPr>
  <c:txPr>
    <a:bodyPr/>
    <a:lstStyle/>
    <a:p>
      <a:pPr>
        <a:defRPr sz="1100" b="0" i="0" u="none" strike="noStrike" baseline="0">
          <a:solidFill>
            <a:srgbClr val="000000"/>
          </a:solidFill>
          <a:latin typeface="Arial" panose="020B0604020202020204" pitchFamily="34" charset="0"/>
          <a:ea typeface="Geneva"/>
          <a:cs typeface="Arial" panose="020B0604020202020204" pitchFamily="34" charset="0"/>
        </a:defRPr>
      </a:pPr>
      <a:endParaRPr lang="de-DE"/>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4"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5" Type="http://schemas.openxmlformats.org/officeDocument/2006/relationships/image" Target="../media/image41.emf"/><Relationship Id="rId4" Type="http://schemas.openxmlformats.org/officeDocument/2006/relationships/image" Target="../media/image4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8425A364-7825-4945-A899-6FD9724553C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F744A-097F-4AC5-9E3D-D2D596249571}" type="slidenum">
              <a:rPr lang="en-US" smtClean="0"/>
              <a:t>‹Nr.›</a:t>
            </a:fld>
            <a:endParaRPr lang="en-US"/>
          </a:p>
        </p:txBody>
      </p:sp>
    </p:spTree>
    <p:extLst>
      <p:ext uri="{BB962C8B-B14F-4D97-AF65-F5344CB8AC3E}">
        <p14:creationId xmlns:p14="http://schemas.microsoft.com/office/powerpoint/2010/main" val="214120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425A364-7825-4945-A899-6FD9724553C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F744A-097F-4AC5-9E3D-D2D596249571}" type="slidenum">
              <a:rPr lang="en-US" smtClean="0"/>
              <a:t>‹Nr.›</a:t>
            </a:fld>
            <a:endParaRPr lang="en-US"/>
          </a:p>
        </p:txBody>
      </p:sp>
    </p:spTree>
    <p:extLst>
      <p:ext uri="{BB962C8B-B14F-4D97-AF65-F5344CB8AC3E}">
        <p14:creationId xmlns:p14="http://schemas.microsoft.com/office/powerpoint/2010/main" val="340698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425A364-7825-4945-A899-6FD9724553C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F744A-097F-4AC5-9E3D-D2D596249571}" type="slidenum">
              <a:rPr lang="en-US" smtClean="0"/>
              <a:t>‹Nr.›</a:t>
            </a:fld>
            <a:endParaRPr lang="en-US"/>
          </a:p>
        </p:txBody>
      </p:sp>
    </p:spTree>
    <p:extLst>
      <p:ext uri="{BB962C8B-B14F-4D97-AF65-F5344CB8AC3E}">
        <p14:creationId xmlns:p14="http://schemas.microsoft.com/office/powerpoint/2010/main" val="264181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8425A364-7825-4945-A899-6FD9724553C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F744A-097F-4AC5-9E3D-D2D596249571}" type="slidenum">
              <a:rPr lang="en-US" smtClean="0"/>
              <a:t>‹Nr.›</a:t>
            </a:fld>
            <a:endParaRPr lang="en-US"/>
          </a:p>
        </p:txBody>
      </p:sp>
    </p:spTree>
    <p:extLst>
      <p:ext uri="{BB962C8B-B14F-4D97-AF65-F5344CB8AC3E}">
        <p14:creationId xmlns:p14="http://schemas.microsoft.com/office/powerpoint/2010/main" val="323676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8425A364-7825-4945-A899-6FD9724553C7}"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F744A-097F-4AC5-9E3D-D2D596249571}" type="slidenum">
              <a:rPr lang="en-US" smtClean="0"/>
              <a:t>‹Nr.›</a:t>
            </a:fld>
            <a:endParaRPr lang="en-US"/>
          </a:p>
        </p:txBody>
      </p:sp>
    </p:spTree>
    <p:extLst>
      <p:ext uri="{BB962C8B-B14F-4D97-AF65-F5344CB8AC3E}">
        <p14:creationId xmlns:p14="http://schemas.microsoft.com/office/powerpoint/2010/main" val="20558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8425A364-7825-4945-A899-6FD9724553C7}"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F744A-097F-4AC5-9E3D-D2D596249571}" type="slidenum">
              <a:rPr lang="en-US" smtClean="0"/>
              <a:t>‹Nr.›</a:t>
            </a:fld>
            <a:endParaRPr lang="en-US"/>
          </a:p>
        </p:txBody>
      </p:sp>
    </p:spTree>
    <p:extLst>
      <p:ext uri="{BB962C8B-B14F-4D97-AF65-F5344CB8AC3E}">
        <p14:creationId xmlns:p14="http://schemas.microsoft.com/office/powerpoint/2010/main" val="183913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8425A364-7825-4945-A899-6FD9724553C7}"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F744A-097F-4AC5-9E3D-D2D596249571}" type="slidenum">
              <a:rPr lang="en-US" smtClean="0"/>
              <a:t>‹Nr.›</a:t>
            </a:fld>
            <a:endParaRPr lang="en-US"/>
          </a:p>
        </p:txBody>
      </p:sp>
    </p:spTree>
    <p:extLst>
      <p:ext uri="{BB962C8B-B14F-4D97-AF65-F5344CB8AC3E}">
        <p14:creationId xmlns:p14="http://schemas.microsoft.com/office/powerpoint/2010/main" val="111030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8425A364-7825-4945-A899-6FD9724553C7}"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F744A-097F-4AC5-9E3D-D2D596249571}" type="slidenum">
              <a:rPr lang="en-US" smtClean="0"/>
              <a:t>‹Nr.›</a:t>
            </a:fld>
            <a:endParaRPr lang="en-US"/>
          </a:p>
        </p:txBody>
      </p:sp>
    </p:spTree>
    <p:extLst>
      <p:ext uri="{BB962C8B-B14F-4D97-AF65-F5344CB8AC3E}">
        <p14:creationId xmlns:p14="http://schemas.microsoft.com/office/powerpoint/2010/main" val="2735349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5A364-7825-4945-A899-6FD9724553C7}"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F744A-097F-4AC5-9E3D-D2D596249571}" type="slidenum">
              <a:rPr lang="en-US" smtClean="0"/>
              <a:t>‹Nr.›</a:t>
            </a:fld>
            <a:endParaRPr lang="en-US"/>
          </a:p>
        </p:txBody>
      </p:sp>
    </p:spTree>
    <p:extLst>
      <p:ext uri="{BB962C8B-B14F-4D97-AF65-F5344CB8AC3E}">
        <p14:creationId xmlns:p14="http://schemas.microsoft.com/office/powerpoint/2010/main" val="360985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8425A364-7825-4945-A899-6FD9724553C7}"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F744A-097F-4AC5-9E3D-D2D596249571}" type="slidenum">
              <a:rPr lang="en-US" smtClean="0"/>
              <a:t>‹Nr.›</a:t>
            </a:fld>
            <a:endParaRPr lang="en-US"/>
          </a:p>
        </p:txBody>
      </p:sp>
    </p:spTree>
    <p:extLst>
      <p:ext uri="{BB962C8B-B14F-4D97-AF65-F5344CB8AC3E}">
        <p14:creationId xmlns:p14="http://schemas.microsoft.com/office/powerpoint/2010/main" val="265247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8425A364-7825-4945-A899-6FD9724553C7}"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F744A-097F-4AC5-9E3D-D2D596249571}" type="slidenum">
              <a:rPr lang="en-US" smtClean="0"/>
              <a:t>‹Nr.›</a:t>
            </a:fld>
            <a:endParaRPr lang="en-US"/>
          </a:p>
        </p:txBody>
      </p:sp>
    </p:spTree>
    <p:extLst>
      <p:ext uri="{BB962C8B-B14F-4D97-AF65-F5344CB8AC3E}">
        <p14:creationId xmlns:p14="http://schemas.microsoft.com/office/powerpoint/2010/main" val="56237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425A364-7825-4945-A899-6FD9724553C7}" type="datetimeFigureOut">
              <a:rPr lang="en-US" smtClean="0"/>
              <a:t>1/24/2020</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34F744A-097F-4AC5-9E3D-D2D596249571}" type="slidenum">
              <a:rPr lang="en-US" smtClean="0"/>
              <a:t>‹Nr.›</a:t>
            </a:fld>
            <a:endParaRPr lang="en-US"/>
          </a:p>
        </p:txBody>
      </p:sp>
    </p:spTree>
    <p:extLst>
      <p:ext uri="{BB962C8B-B14F-4D97-AF65-F5344CB8AC3E}">
        <p14:creationId xmlns:p14="http://schemas.microsoft.com/office/powerpoint/2010/main" val="880797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1.emf"/><Relationship Id="rId5" Type="http://schemas.openxmlformats.org/officeDocument/2006/relationships/oleObject" Target="../embeddings/oleObject8.bin"/><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3.emf"/><Relationship Id="rId5" Type="http://schemas.openxmlformats.org/officeDocument/2006/relationships/oleObject" Target="../embeddings/oleObject10.bin"/><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6.emf"/><Relationship Id="rId5" Type="http://schemas.openxmlformats.org/officeDocument/2006/relationships/oleObject" Target="../embeddings/oleObject13.bin"/><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41.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8.e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40.emf"/><Relationship Id="rId4" Type="http://schemas.openxmlformats.org/officeDocument/2006/relationships/image" Target="../media/image37.emf"/><Relationship Id="rId9"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6.bin"/><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17" Type="http://schemas.openxmlformats.org/officeDocument/2006/relationships/chart" Target="../charts/chart1.xml"/><Relationship Id="rId2" Type="http://schemas.openxmlformats.org/officeDocument/2006/relationships/image" Target="../media/image13.emf"/><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9.emf"/><Relationship Id="rId5" Type="http://schemas.openxmlformats.org/officeDocument/2006/relationships/package" Target="../embeddings/Microsoft_Excel-Arbeitsblatt2.xlsx"/><Relationship Id="rId4" Type="http://schemas.openxmlformats.org/officeDocument/2006/relationships/image" Target="../media/image2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18450" y="885657"/>
            <a:ext cx="29527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A</a:t>
            </a:r>
            <a:endParaRPr lang="en-US" sz="1200" b="1" dirty="0">
              <a:latin typeface="Arial" panose="020B0604020202020204" pitchFamily="34" charset="0"/>
              <a:cs typeface="Arial" panose="020B0604020202020204" pitchFamily="34" charset="0"/>
            </a:endParaRPr>
          </a:p>
        </p:txBody>
      </p:sp>
      <p:sp>
        <p:nvSpPr>
          <p:cNvPr id="8" name="Textfeld 7"/>
          <p:cNvSpPr txBox="1"/>
          <p:nvPr/>
        </p:nvSpPr>
        <p:spPr>
          <a:xfrm>
            <a:off x="318450" y="6536430"/>
            <a:ext cx="29527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B</a:t>
            </a:r>
            <a:endParaRPr lang="en-US" sz="1200" b="1" dirty="0">
              <a:latin typeface="Arial" panose="020B0604020202020204" pitchFamily="34" charset="0"/>
              <a:cs typeface="Arial" panose="020B0604020202020204" pitchFamily="34" charset="0"/>
            </a:endParaRPr>
          </a:p>
        </p:txBody>
      </p:sp>
      <p:pic>
        <p:nvPicPr>
          <p:cNvPr id="9" name="Grafik 8"/>
          <p:cNvPicPr>
            <a:picLocks noChangeAspect="1"/>
          </p:cNvPicPr>
          <p:nvPr/>
        </p:nvPicPr>
        <p:blipFill>
          <a:blip r:embed="rId2"/>
          <a:stretch>
            <a:fillRect/>
          </a:stretch>
        </p:blipFill>
        <p:spPr>
          <a:xfrm>
            <a:off x="490471" y="1112275"/>
            <a:ext cx="5437494" cy="5091820"/>
          </a:xfrm>
          <a:prstGeom prst="rect">
            <a:avLst/>
          </a:prstGeom>
        </p:spPr>
      </p:pic>
      <p:pic>
        <p:nvPicPr>
          <p:cNvPr id="10" name="Grafik 9"/>
          <p:cNvPicPr>
            <a:picLocks noChangeAspect="1"/>
          </p:cNvPicPr>
          <p:nvPr/>
        </p:nvPicPr>
        <p:blipFill>
          <a:blip r:embed="rId3"/>
          <a:stretch>
            <a:fillRect/>
          </a:stretch>
        </p:blipFill>
        <p:spPr>
          <a:xfrm>
            <a:off x="490471" y="6815200"/>
            <a:ext cx="5464928" cy="2661134"/>
          </a:xfrm>
          <a:prstGeom prst="rect">
            <a:avLst/>
          </a:prstGeom>
        </p:spPr>
      </p:pic>
      <p:sp>
        <p:nvSpPr>
          <p:cNvPr id="12" name="Textfeld 11"/>
          <p:cNvSpPr txBox="1"/>
          <p:nvPr/>
        </p:nvSpPr>
        <p:spPr>
          <a:xfrm>
            <a:off x="163432" y="236231"/>
            <a:ext cx="1866665" cy="276999"/>
          </a:xfrm>
          <a:prstGeom prst="rect">
            <a:avLst/>
          </a:prstGeom>
          <a:noFill/>
        </p:spPr>
        <p:txBody>
          <a:bodyPr wrap="none" rtlCol="0">
            <a:spAutoFit/>
          </a:bodyPr>
          <a:lstStyle/>
          <a:p>
            <a:r>
              <a:rPr lang="en-US" sz="1200" b="1" dirty="0" smtClean="0">
                <a:solidFill>
                  <a:schemeClr val="tx1">
                    <a:lumMod val="95000"/>
                    <a:lumOff val="5000"/>
                  </a:schemeClr>
                </a:solidFill>
                <a:latin typeface="Times New Roman" panose="02020603050405020304" pitchFamily="18" charset="0"/>
                <a:cs typeface="Times New Roman" panose="02020603050405020304" pitchFamily="18" charset="0"/>
              </a:rPr>
              <a:t>Supplementary Figure </a:t>
            </a:r>
            <a:r>
              <a:rPr lang="en-US" sz="1200" b="1" dirty="0" smtClean="0">
                <a:solidFill>
                  <a:schemeClr val="tx1">
                    <a:lumMod val="95000"/>
                    <a:lumOff val="5000"/>
                  </a:schemeClr>
                </a:solidFill>
                <a:latin typeface="Times New Roman" panose="02020603050405020304" pitchFamily="18" charset="0"/>
                <a:cs typeface="Times New Roman" panose="02020603050405020304" pitchFamily="18" charset="0"/>
              </a:rPr>
              <a:t>S1</a:t>
            </a:r>
            <a:endParaRPr lang="en-US" sz="1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590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nvPr>
        </p:nvGraphicFramePr>
        <p:xfrm>
          <a:off x="795338" y="2805113"/>
          <a:ext cx="5402262" cy="3022600"/>
        </p:xfrm>
        <a:graphic>
          <a:graphicData uri="http://schemas.openxmlformats.org/presentationml/2006/ole">
            <mc:AlternateContent xmlns:mc="http://schemas.openxmlformats.org/markup-compatibility/2006">
              <mc:Choice xmlns:v="urn:schemas-microsoft-com:vml" Requires="v">
                <p:oleObj spid="_x0000_s4108" name="Prism 8" r:id="rId3" imgW="7201605" imgH="4031930" progId="Prism8.Document">
                  <p:embed/>
                </p:oleObj>
              </mc:Choice>
              <mc:Fallback>
                <p:oleObj name="Prism 8" r:id="rId3" imgW="7201605" imgH="4031930" progId="Prism8.Document">
                  <p:embed/>
                  <p:pic>
                    <p:nvPicPr>
                      <p:cNvPr id="0" name=""/>
                      <p:cNvPicPr/>
                      <p:nvPr/>
                    </p:nvPicPr>
                    <p:blipFill>
                      <a:blip r:embed="rId4"/>
                      <a:stretch>
                        <a:fillRect/>
                      </a:stretch>
                    </p:blipFill>
                    <p:spPr>
                      <a:xfrm>
                        <a:off x="795338" y="2805113"/>
                        <a:ext cx="5402262" cy="3022600"/>
                      </a:xfrm>
                      <a:prstGeom prst="rect">
                        <a:avLst/>
                      </a:prstGeom>
                    </p:spPr>
                  </p:pic>
                </p:oleObj>
              </mc:Fallback>
            </mc:AlternateContent>
          </a:graphicData>
        </a:graphic>
      </p:graphicFrame>
      <p:graphicFrame>
        <p:nvGraphicFramePr>
          <p:cNvPr id="3" name="Objekt 2"/>
          <p:cNvGraphicFramePr>
            <a:graphicFrameLocks noChangeAspect="1"/>
          </p:cNvGraphicFramePr>
          <p:nvPr>
            <p:extLst/>
          </p:nvPr>
        </p:nvGraphicFramePr>
        <p:xfrm>
          <a:off x="878396" y="787400"/>
          <a:ext cx="4291012" cy="1770063"/>
        </p:xfrm>
        <a:graphic>
          <a:graphicData uri="http://schemas.openxmlformats.org/presentationml/2006/ole">
            <mc:AlternateContent xmlns:mc="http://schemas.openxmlformats.org/markup-compatibility/2006">
              <mc:Choice xmlns:v="urn:schemas-microsoft-com:vml" Requires="v">
                <p:oleObj spid="_x0000_s4109" name="Prism 8" r:id="rId5" imgW="5721833" imgH="2358828" progId="Prism8.Document">
                  <p:embed/>
                </p:oleObj>
              </mc:Choice>
              <mc:Fallback>
                <p:oleObj name="Prism 8" r:id="rId5" imgW="5721833" imgH="2358828" progId="Prism8.Document">
                  <p:embed/>
                  <p:pic>
                    <p:nvPicPr>
                      <p:cNvPr id="0" name=""/>
                      <p:cNvPicPr/>
                      <p:nvPr/>
                    </p:nvPicPr>
                    <p:blipFill>
                      <a:blip r:embed="rId6"/>
                      <a:stretch>
                        <a:fillRect/>
                      </a:stretch>
                    </p:blipFill>
                    <p:spPr>
                      <a:xfrm>
                        <a:off x="878396" y="787400"/>
                        <a:ext cx="4291012" cy="1770063"/>
                      </a:xfrm>
                      <a:prstGeom prst="rect">
                        <a:avLst/>
                      </a:prstGeom>
                    </p:spPr>
                  </p:pic>
                </p:oleObj>
              </mc:Fallback>
            </mc:AlternateContent>
          </a:graphicData>
        </a:graphic>
      </p:graphicFrame>
      <p:sp>
        <p:nvSpPr>
          <p:cNvPr id="6" name="Textfeld 5"/>
          <p:cNvSpPr txBox="1"/>
          <p:nvPr/>
        </p:nvSpPr>
        <p:spPr>
          <a:xfrm>
            <a:off x="164856" y="243851"/>
            <a:ext cx="1866665" cy="276999"/>
          </a:xfrm>
          <a:prstGeom prst="rect">
            <a:avLst/>
          </a:prstGeom>
          <a:noFill/>
        </p:spPr>
        <p:txBody>
          <a:bodyPr wrap="none" rtlCol="0">
            <a:spAutoFit/>
          </a:bodyPr>
          <a:lstStyle/>
          <a:p>
            <a:r>
              <a:rPr lang="en-US" sz="1200" b="1" dirty="0" smtClean="0">
                <a:latin typeface="Times New Roman" panose="02020603050405020304" pitchFamily="18" charset="0"/>
                <a:ea typeface="Adobe Fan Heiti Std B" panose="020B0700000000000000" pitchFamily="34" charset="-128"/>
                <a:cs typeface="Times New Roman" panose="02020603050405020304" pitchFamily="18" charset="0"/>
              </a:rPr>
              <a:t>Supplementary Figure S6</a:t>
            </a:r>
            <a:endParaRPr lang="en-US" sz="1200" b="1" dirty="0">
              <a:latin typeface="Times New Roman" panose="02020603050405020304" pitchFamily="18" charset="0"/>
              <a:ea typeface="Adobe Fan Heiti Std B" panose="020B0700000000000000" pitchFamily="34" charset="-128"/>
              <a:cs typeface="Times New Roman" panose="02020603050405020304" pitchFamily="18" charset="0"/>
            </a:endParaRPr>
          </a:p>
        </p:txBody>
      </p:sp>
      <p:sp>
        <p:nvSpPr>
          <p:cNvPr id="7" name="Rechteck 6"/>
          <p:cNvSpPr/>
          <p:nvPr/>
        </p:nvSpPr>
        <p:spPr>
          <a:xfrm>
            <a:off x="885444" y="6202642"/>
            <a:ext cx="5139775" cy="1179938"/>
          </a:xfrm>
          <a:prstGeom prst="rect">
            <a:avLst/>
          </a:prstGeom>
        </p:spPr>
        <p:txBody>
          <a:bodyPr wrap="square">
            <a:spAutoFit/>
          </a:bodyPr>
          <a:lstStyle/>
          <a:p>
            <a:pPr>
              <a:lnSpc>
                <a:spcPts val="1600"/>
              </a:lnSpc>
              <a:spcAft>
                <a:spcPts val="600"/>
              </a:spcAft>
            </a:pPr>
            <a:r>
              <a:rPr lang="en-US" sz="1200" b="1" dirty="0">
                <a:latin typeface="Times New Roman" panose="02020603050405020304" pitchFamily="18" charset="0"/>
                <a:cs typeface="Times New Roman" panose="02020603050405020304" pitchFamily="18" charset="0"/>
              </a:rPr>
              <a:t>Supplementary </a:t>
            </a:r>
            <a:r>
              <a:rPr lang="en-US" sz="1200" b="1" dirty="0" smtClean="0">
                <a:latin typeface="Times New Roman" panose="02020603050405020304" pitchFamily="18" charset="0"/>
                <a:cs typeface="Times New Roman" panose="02020603050405020304" pitchFamily="18" charset="0"/>
              </a:rPr>
              <a:t>Figure S6</a:t>
            </a:r>
            <a:endParaRPr lang="en-US" sz="1200" b="1" dirty="0">
              <a:latin typeface="Times New Roman" panose="02020603050405020304" pitchFamily="18" charset="0"/>
              <a:cs typeface="Times New Roman" panose="02020603050405020304" pitchFamily="18" charset="0"/>
            </a:endParaRPr>
          </a:p>
          <a:p>
            <a:pPr algn="just">
              <a:lnSpc>
                <a:spcPts val="1600"/>
              </a:lnSpc>
            </a:pPr>
            <a:r>
              <a:rPr lang="en-US" sz="1200" b="1" dirty="0">
                <a:latin typeface="Times New Roman" panose="02020603050405020304" pitchFamily="18" charset="0"/>
                <a:cs typeface="Times New Roman" panose="02020603050405020304" pitchFamily="18" charset="0"/>
              </a:rPr>
              <a:t>Activating Fc gamma receptors on PBLs of </a:t>
            </a:r>
            <a:r>
              <a:rPr lang="en-US" sz="1200" b="1" dirty="0" smtClean="0">
                <a:latin typeface="Times New Roman" panose="02020603050405020304" pitchFamily="18" charset="0"/>
                <a:cs typeface="Times New Roman" panose="02020603050405020304" pitchFamily="18" charset="0"/>
              </a:rPr>
              <a:t>Fc</a:t>
            </a:r>
            <a:r>
              <a:rPr lang="el-GR" sz="1200" b="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b="1" dirty="0" smtClean="0">
                <a:latin typeface="Times New Roman" panose="02020603050405020304" pitchFamily="18" charset="0"/>
                <a:cs typeface="Times New Roman" panose="02020603050405020304" pitchFamily="18" charset="0"/>
              </a:rPr>
              <a:t>R </a:t>
            </a:r>
            <a:r>
              <a:rPr lang="en-US" sz="1200" b="1" dirty="0">
                <a:latin typeface="Times New Roman" panose="02020603050405020304" pitchFamily="18" charset="0"/>
                <a:cs typeface="Times New Roman" panose="02020603050405020304" pitchFamily="18" charset="0"/>
              </a:rPr>
              <a:t>knockout mice.</a:t>
            </a:r>
          </a:p>
          <a:p>
            <a:pPr algn="just">
              <a:lnSpc>
                <a:spcPts val="1600"/>
              </a:lnSpc>
            </a:pPr>
            <a:r>
              <a:rPr lang="en-US" sz="1200" dirty="0" smtClean="0">
                <a:latin typeface="Times New Roman" panose="02020603050405020304" pitchFamily="18" charset="0"/>
                <a:cs typeface="Times New Roman" panose="02020603050405020304" pitchFamily="18" charset="0"/>
              </a:rPr>
              <a:t>Depicted are numbers of individual </a:t>
            </a:r>
            <a:r>
              <a:rPr lang="en-US" sz="1200" dirty="0">
                <a:latin typeface="Times New Roman" panose="02020603050405020304" pitchFamily="18" charset="0"/>
                <a:cs typeface="Times New Roman" panose="02020603050405020304" pitchFamily="18" charset="0"/>
              </a:rPr>
              <a:t>anti-Fc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Times New Roman" panose="02020603050405020304" pitchFamily="18" charset="0"/>
                <a:cs typeface="Times New Roman" panose="02020603050405020304" pitchFamily="18" charset="0"/>
              </a:rPr>
              <a:t>R </a:t>
            </a:r>
            <a:r>
              <a:rPr lang="en-US" sz="1200" dirty="0" smtClean="0">
                <a:latin typeface="Times New Roman" panose="02020603050405020304" pitchFamily="18" charset="0"/>
                <a:cs typeface="Times New Roman" panose="02020603050405020304" pitchFamily="18" charset="0"/>
              </a:rPr>
              <a:t>binding sites for </a:t>
            </a:r>
            <a:r>
              <a:rPr lang="en-US" sz="1200" dirty="0">
                <a:latin typeface="Times New Roman" panose="02020603050405020304" pitchFamily="18" charset="0"/>
                <a:cs typeface="Times New Roman" panose="02020603050405020304" pitchFamily="18" charset="0"/>
              </a:rPr>
              <a:t>Fc</a:t>
            </a:r>
            <a:r>
              <a:rPr lang="el-GR" sz="1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receptors </a:t>
            </a:r>
            <a:r>
              <a:rPr lang="en-US" sz="1200" dirty="0" smtClean="0">
                <a:latin typeface="Times New Roman" panose="02020603050405020304" pitchFamily="18" charset="0"/>
                <a:cs typeface="Times New Roman" panose="02020603050405020304" pitchFamily="18" charset="0"/>
              </a:rPr>
              <a:t>I </a:t>
            </a:r>
            <a:r>
              <a:rPr lang="en-US" sz="1200" dirty="0">
                <a:latin typeface="Times New Roman" panose="02020603050405020304" pitchFamily="18" charset="0"/>
                <a:cs typeface="Times New Roman" panose="02020603050405020304" pitchFamily="18" charset="0"/>
              </a:rPr>
              <a:t>and IV </a:t>
            </a:r>
            <a:r>
              <a:rPr lang="en-US" sz="1200" dirty="0" smtClean="0">
                <a:latin typeface="Times New Roman" panose="02020603050405020304" pitchFamily="18" charset="0"/>
                <a:cs typeface="Times New Roman" panose="02020603050405020304" pitchFamily="18" charset="0"/>
              </a:rPr>
              <a:t>on activating-receptor expressing PBLs </a:t>
            </a:r>
            <a:r>
              <a:rPr lang="en-US" sz="1200" dirty="0">
                <a:latin typeface="Times New Roman" panose="02020603050405020304" pitchFamily="18" charset="0"/>
                <a:cs typeface="Times New Roman" panose="02020603050405020304" pitchFamily="18" charset="0"/>
              </a:rPr>
              <a:t>of </a:t>
            </a:r>
            <a:r>
              <a:rPr lang="en-US" sz="1200" dirty="0" smtClean="0">
                <a:latin typeface="Times New Roman" panose="02020603050405020304" pitchFamily="18" charset="0"/>
                <a:cs typeface="Times New Roman" panose="02020603050405020304" pitchFamily="18" charset="0"/>
              </a:rPr>
              <a:t>C57BL/6 </a:t>
            </a:r>
            <a:r>
              <a:rPr lang="en-US" sz="1200" dirty="0" err="1" smtClean="0">
                <a:latin typeface="Times New Roman" panose="02020603050405020304" pitchFamily="18" charset="0"/>
                <a:cs typeface="Times New Roman" panose="02020603050405020304" pitchFamily="18" charset="0"/>
              </a:rPr>
              <a:t>wt</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mice and mice lacking one of </a:t>
            </a:r>
            <a:r>
              <a:rPr lang="en-US" sz="1200" dirty="0" smtClean="0">
                <a:latin typeface="Times New Roman" panose="02020603050405020304" pitchFamily="18" charset="0"/>
                <a:cs typeface="Times New Roman" panose="02020603050405020304" pitchFamily="18" charset="0"/>
              </a:rPr>
              <a:t>the activating receptors, respectively (n=5-6).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04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p:cNvGraphicFramePr>
            <a:graphicFrameLocks noChangeAspect="1"/>
          </p:cNvGraphicFramePr>
          <p:nvPr>
            <p:extLst/>
          </p:nvPr>
        </p:nvGraphicFramePr>
        <p:xfrm>
          <a:off x="862013" y="749300"/>
          <a:ext cx="4329112" cy="1778000"/>
        </p:xfrm>
        <a:graphic>
          <a:graphicData uri="http://schemas.openxmlformats.org/presentationml/2006/ole">
            <mc:AlternateContent xmlns:mc="http://schemas.openxmlformats.org/markup-compatibility/2006">
              <mc:Choice xmlns:v="urn:schemas-microsoft-com:vml" Requires="v">
                <p:oleObj spid="_x0000_s5132" name="Prism 8" r:id="rId3" imgW="5775107" imgH="2371067" progId="Prism8.Document">
                  <p:embed/>
                </p:oleObj>
              </mc:Choice>
              <mc:Fallback>
                <p:oleObj name="Prism 8" r:id="rId3" imgW="5775107" imgH="2371067" progId="Prism8.Document">
                  <p:embed/>
                  <p:pic>
                    <p:nvPicPr>
                      <p:cNvPr id="0" name=""/>
                      <p:cNvPicPr/>
                      <p:nvPr/>
                    </p:nvPicPr>
                    <p:blipFill>
                      <a:blip r:embed="rId4"/>
                      <a:stretch>
                        <a:fillRect/>
                      </a:stretch>
                    </p:blipFill>
                    <p:spPr>
                      <a:xfrm>
                        <a:off x="862013" y="749300"/>
                        <a:ext cx="4329112" cy="1778000"/>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1796689932"/>
              </p:ext>
            </p:extLst>
          </p:nvPr>
        </p:nvGraphicFramePr>
        <p:xfrm>
          <a:off x="793750" y="2800033"/>
          <a:ext cx="5424488" cy="3040062"/>
        </p:xfrm>
        <a:graphic>
          <a:graphicData uri="http://schemas.openxmlformats.org/presentationml/2006/ole">
            <mc:AlternateContent xmlns:mc="http://schemas.openxmlformats.org/markup-compatibility/2006">
              <mc:Choice xmlns:v="urn:schemas-microsoft-com:vml" Requires="v">
                <p:oleObj spid="_x0000_s5133" name="Prism 8" r:id="rId5" imgW="7231842" imgH="4053528" progId="Prism8.Document">
                  <p:embed/>
                </p:oleObj>
              </mc:Choice>
              <mc:Fallback>
                <p:oleObj name="Prism 8" r:id="rId5" imgW="7231842" imgH="4053528" progId="Prism8.Document">
                  <p:embed/>
                  <p:pic>
                    <p:nvPicPr>
                      <p:cNvPr id="0" name=""/>
                      <p:cNvPicPr/>
                      <p:nvPr/>
                    </p:nvPicPr>
                    <p:blipFill>
                      <a:blip r:embed="rId6"/>
                      <a:stretch>
                        <a:fillRect/>
                      </a:stretch>
                    </p:blipFill>
                    <p:spPr>
                      <a:xfrm>
                        <a:off x="793750" y="2800033"/>
                        <a:ext cx="5424488" cy="3040062"/>
                      </a:xfrm>
                      <a:prstGeom prst="rect">
                        <a:avLst/>
                      </a:prstGeom>
                    </p:spPr>
                  </p:pic>
                </p:oleObj>
              </mc:Fallback>
            </mc:AlternateContent>
          </a:graphicData>
        </a:graphic>
      </p:graphicFrame>
      <p:sp>
        <p:nvSpPr>
          <p:cNvPr id="6" name="Textfeld 5"/>
          <p:cNvSpPr txBox="1"/>
          <p:nvPr/>
        </p:nvSpPr>
        <p:spPr>
          <a:xfrm>
            <a:off x="160769" y="240803"/>
            <a:ext cx="1866665"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Supplementary Figure S7</a:t>
            </a:r>
            <a:endParaRPr lang="en-US" sz="1200" b="1" dirty="0">
              <a:latin typeface="Times New Roman" panose="02020603050405020304" pitchFamily="18" charset="0"/>
              <a:cs typeface="Times New Roman" panose="02020603050405020304" pitchFamily="18" charset="0"/>
            </a:endParaRPr>
          </a:p>
        </p:txBody>
      </p:sp>
      <p:sp>
        <p:nvSpPr>
          <p:cNvPr id="7" name="Rechteck 6"/>
          <p:cNvSpPr/>
          <p:nvPr/>
        </p:nvSpPr>
        <p:spPr>
          <a:xfrm>
            <a:off x="865632" y="6153874"/>
            <a:ext cx="5254752" cy="1179362"/>
          </a:xfrm>
          <a:prstGeom prst="rect">
            <a:avLst/>
          </a:prstGeom>
        </p:spPr>
        <p:txBody>
          <a:bodyPr wrap="square">
            <a:spAutoFit/>
          </a:bodyPr>
          <a:lstStyle/>
          <a:p>
            <a:pPr>
              <a:lnSpc>
                <a:spcPts val="1600"/>
              </a:lnSpc>
              <a:spcAft>
                <a:spcPts val="600"/>
              </a:spcAft>
            </a:pPr>
            <a:r>
              <a:rPr lang="en-US" sz="1200" b="1" dirty="0">
                <a:latin typeface="Times New Roman" panose="02020603050405020304" pitchFamily="18" charset="0"/>
                <a:cs typeface="Times New Roman" panose="02020603050405020304" pitchFamily="18" charset="0"/>
              </a:rPr>
              <a:t>Supplementary </a:t>
            </a:r>
            <a:r>
              <a:rPr lang="en-US" sz="1200" b="1" dirty="0" smtClean="0">
                <a:latin typeface="Times New Roman" panose="02020603050405020304" pitchFamily="18" charset="0"/>
                <a:cs typeface="Times New Roman" panose="02020603050405020304" pitchFamily="18" charset="0"/>
              </a:rPr>
              <a:t>Figure</a:t>
            </a:r>
            <a:r>
              <a:rPr lang="en-US" sz="1200" b="1" dirty="0" smtClean="0">
                <a:solidFill>
                  <a:schemeClr val="tx1">
                    <a:lumMod val="95000"/>
                    <a:lumOff val="5000"/>
                  </a:schemeClr>
                </a:solidFill>
                <a:latin typeface="Times New Roman" panose="02020603050405020304" pitchFamily="18" charset="0"/>
                <a:cs typeface="Times New Roman" panose="02020603050405020304" pitchFamily="18" charset="0"/>
              </a:rPr>
              <a:t> S7</a:t>
            </a:r>
            <a:endParaRPr lang="en-US" sz="12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ts val="1600"/>
              </a:lnSpc>
            </a:pPr>
            <a:r>
              <a:rPr lang="en-US" sz="1200" b="1" dirty="0">
                <a:latin typeface="Times New Roman" panose="02020603050405020304" pitchFamily="18" charset="0"/>
                <a:cs typeface="Times New Roman" panose="02020603050405020304" pitchFamily="18" charset="0"/>
              </a:rPr>
              <a:t>Activating Fc gamma receptors on PBLs of </a:t>
            </a:r>
            <a:r>
              <a:rPr lang="en-US" sz="1200" b="1" dirty="0" smtClean="0">
                <a:latin typeface="Times New Roman" panose="02020603050405020304" pitchFamily="18" charset="0"/>
                <a:cs typeface="Times New Roman" panose="02020603050405020304" pitchFamily="18" charset="0"/>
              </a:rPr>
              <a:t>Fc</a:t>
            </a:r>
            <a:r>
              <a:rPr lang="el-GR" sz="1200" b="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b="1" dirty="0" err="1" smtClean="0">
                <a:latin typeface="Times New Roman" panose="02020603050405020304" pitchFamily="18" charset="0"/>
                <a:cs typeface="Times New Roman" panose="02020603050405020304" pitchFamily="18" charset="0"/>
              </a:rPr>
              <a:t>RIIb</a:t>
            </a:r>
            <a:r>
              <a:rPr lang="en-US" sz="1200" b="1" dirty="0" smtClean="0">
                <a:latin typeface="Times New Roman" panose="02020603050405020304" pitchFamily="18" charset="0"/>
                <a:cs typeface="Times New Roman" panose="02020603050405020304" pitchFamily="18" charset="0"/>
              </a:rPr>
              <a:t> knockout </a:t>
            </a:r>
            <a:r>
              <a:rPr lang="en-US" sz="1200" b="1" dirty="0">
                <a:latin typeface="Times New Roman" panose="02020603050405020304" pitchFamily="18" charset="0"/>
                <a:cs typeface="Times New Roman" panose="02020603050405020304" pitchFamily="18" charset="0"/>
              </a:rPr>
              <a:t>mice.</a:t>
            </a:r>
          </a:p>
          <a:p>
            <a:pPr algn="just">
              <a:lnSpc>
                <a:spcPts val="1600"/>
              </a:lnSpc>
            </a:pPr>
            <a:r>
              <a:rPr lang="en-US" sz="1200" dirty="0" smtClean="0">
                <a:latin typeface="Times New Roman" panose="02020603050405020304" pitchFamily="18" charset="0"/>
                <a:cs typeface="Times New Roman" panose="02020603050405020304" pitchFamily="18" charset="0"/>
              </a:rPr>
              <a:t>Depicted are numbers of individual anti-</a:t>
            </a:r>
            <a:r>
              <a:rPr lang="en-US" sz="1200" dirty="0" err="1" smtClean="0">
                <a:latin typeface="Times New Roman" panose="02020603050405020304" pitchFamily="18" charset="0"/>
                <a:cs typeface="Times New Roman" panose="02020603050405020304" pitchFamily="18" charset="0"/>
              </a:rPr>
              <a:t>FcR</a:t>
            </a:r>
            <a:r>
              <a:rPr lang="en-US" sz="1200" dirty="0" smtClean="0">
                <a:latin typeface="Times New Roman" panose="02020603050405020304" pitchFamily="18" charset="0"/>
                <a:cs typeface="Times New Roman" panose="02020603050405020304" pitchFamily="18" charset="0"/>
              </a:rPr>
              <a:t> binding sites for </a:t>
            </a:r>
            <a:r>
              <a:rPr lang="en-US" sz="1200" dirty="0">
                <a:latin typeface="Times New Roman" panose="02020603050405020304" pitchFamily="18" charset="0"/>
                <a:cs typeface="Times New Roman" panose="02020603050405020304" pitchFamily="18" charset="0"/>
              </a:rPr>
              <a:t>Fc</a:t>
            </a:r>
            <a:r>
              <a:rPr lang="el-GR" sz="1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dirty="0" smtClean="0">
                <a:latin typeface="Times New Roman" panose="02020603050405020304" pitchFamily="18" charset="0"/>
                <a:cs typeface="Times New Roman" panose="02020603050405020304" pitchFamily="18" charset="0"/>
              </a:rPr>
              <a:t> receptors I, and </a:t>
            </a:r>
            <a:r>
              <a:rPr lang="en-US" sz="1200" dirty="0">
                <a:latin typeface="Times New Roman" panose="02020603050405020304" pitchFamily="18" charset="0"/>
                <a:cs typeface="Times New Roman" panose="02020603050405020304" pitchFamily="18" charset="0"/>
              </a:rPr>
              <a:t>IV </a:t>
            </a:r>
            <a:r>
              <a:rPr lang="en-US" sz="1200" dirty="0" smtClean="0">
                <a:latin typeface="Times New Roman" panose="02020603050405020304" pitchFamily="18" charset="0"/>
                <a:cs typeface="Times New Roman" panose="02020603050405020304" pitchFamily="18" charset="0"/>
              </a:rPr>
              <a:t>on activating-receptor expressing PBLs </a:t>
            </a:r>
            <a:r>
              <a:rPr lang="en-US" sz="1200" dirty="0">
                <a:latin typeface="Times New Roman" panose="02020603050405020304" pitchFamily="18" charset="0"/>
                <a:cs typeface="Times New Roman" panose="02020603050405020304" pitchFamily="18" charset="0"/>
              </a:rPr>
              <a:t>of </a:t>
            </a:r>
            <a:r>
              <a:rPr lang="en-US" sz="1200" dirty="0" smtClean="0">
                <a:latin typeface="Times New Roman" panose="02020603050405020304" pitchFamily="18" charset="0"/>
                <a:cs typeface="Times New Roman" panose="02020603050405020304" pitchFamily="18" charset="0"/>
              </a:rPr>
              <a:t>C57BL/6 </a:t>
            </a:r>
            <a:r>
              <a:rPr lang="en-US" sz="1200" dirty="0" err="1" smtClean="0">
                <a:latin typeface="Times New Roman" panose="02020603050405020304" pitchFamily="18" charset="0"/>
                <a:cs typeface="Times New Roman" panose="02020603050405020304" pitchFamily="18" charset="0"/>
              </a:rPr>
              <a:t>wt</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mice and mice lacking 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err="1">
                <a:latin typeface="Times New Roman" panose="02020603050405020304" pitchFamily="18" charset="0"/>
                <a:cs typeface="Times New Roman" panose="02020603050405020304" pitchFamily="18" charset="0"/>
              </a:rPr>
              <a:t>RIIb</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from one of two experiments. (n=4-5)</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531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9415" y="251471"/>
            <a:ext cx="1866665"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Supplementary Figure S8</a:t>
            </a:r>
            <a:endParaRPr lang="en-US" sz="1200" b="1"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988958" y="4268076"/>
            <a:ext cx="5094985" cy="2205860"/>
          </a:xfrm>
          <a:prstGeom prst="rect">
            <a:avLst/>
          </a:prstGeom>
          <a:noFill/>
        </p:spPr>
        <p:txBody>
          <a:bodyPr wrap="square" rtlCol="0">
            <a:spAutoFit/>
          </a:bodyPr>
          <a:lstStyle/>
          <a:p>
            <a:pPr algn="just">
              <a:lnSpc>
                <a:spcPts val="1600"/>
              </a:lnSpc>
              <a:spcAft>
                <a:spcPts val="600"/>
              </a:spcAft>
            </a:pPr>
            <a:r>
              <a:rPr lang="en-US" sz="1200" b="1" dirty="0" smtClean="0">
                <a:latin typeface="Times New Roman" panose="02020603050405020304" pitchFamily="18" charset="0"/>
                <a:cs typeface="Times New Roman" panose="02020603050405020304" pitchFamily="18" charset="0"/>
              </a:rPr>
              <a:t>Supplementary Figure S8</a:t>
            </a:r>
          </a:p>
          <a:p>
            <a:pPr algn="just">
              <a:lnSpc>
                <a:spcPts val="1600"/>
              </a:lnSpc>
            </a:pPr>
            <a:r>
              <a:rPr lang="en-US" sz="1200" b="1" dirty="0" smtClean="0">
                <a:latin typeface="Times New Roman" panose="02020603050405020304" pitchFamily="18" charset="0"/>
                <a:cs typeface="Times New Roman" panose="02020603050405020304" pitchFamily="18" charset="0"/>
              </a:rPr>
              <a:t>Correlation of Fc</a:t>
            </a:r>
            <a:r>
              <a:rPr lang="el-GR" sz="1200" b="1" dirty="0" smtClean="0">
                <a:latin typeface="Times New Roman" panose="02020603050405020304" pitchFamily="18" charset="0"/>
                <a:cs typeface="Times New Roman" panose="02020603050405020304" pitchFamily="18" charset="0"/>
                <a:sym typeface="Symbol" panose="05050102010706020507" pitchFamily="18" charset="2"/>
              </a:rPr>
              <a:t>γ</a:t>
            </a:r>
            <a:r>
              <a:rPr lang="en-US" sz="1200" b="1" dirty="0" err="1" smtClean="0">
                <a:latin typeface="Times New Roman" panose="02020603050405020304" pitchFamily="18" charset="0"/>
                <a:cs typeface="Times New Roman" panose="02020603050405020304" pitchFamily="18" charset="0"/>
              </a:rPr>
              <a:t>RIIb</a:t>
            </a:r>
            <a:r>
              <a:rPr lang="en-US" sz="1200" b="1" dirty="0" smtClean="0">
                <a:latin typeface="Times New Roman" panose="02020603050405020304" pitchFamily="18" charset="0"/>
                <a:cs typeface="Times New Roman" panose="02020603050405020304" pitchFamily="18" charset="0"/>
              </a:rPr>
              <a:t> expression with Fc</a:t>
            </a:r>
            <a:r>
              <a:rPr lang="el-GR" sz="1200" b="1" dirty="0" smtClean="0">
                <a:latin typeface="Times New Roman" panose="02020603050405020304" pitchFamily="18" charset="0"/>
                <a:cs typeface="Times New Roman" panose="02020603050405020304" pitchFamily="18" charset="0"/>
                <a:sym typeface="Symbol" panose="05050102010706020507" pitchFamily="18" charset="2"/>
              </a:rPr>
              <a:t>γ</a:t>
            </a:r>
            <a:r>
              <a:rPr lang="en-US" sz="1200" b="1" dirty="0" err="1" smtClean="0">
                <a:latin typeface="Times New Roman" panose="02020603050405020304" pitchFamily="18" charset="0"/>
                <a:cs typeface="Times New Roman" panose="02020603050405020304" pitchFamily="18" charset="0"/>
              </a:rPr>
              <a:t>IIIa</a:t>
            </a:r>
            <a:r>
              <a:rPr lang="en-US" sz="1200" b="1" dirty="0" smtClean="0">
                <a:latin typeface="Times New Roman" panose="02020603050405020304" pitchFamily="18" charset="0"/>
                <a:cs typeface="Times New Roman" panose="02020603050405020304" pitchFamily="18" charset="0"/>
              </a:rPr>
              <a:t> haplotypes in human donors.</a:t>
            </a:r>
          </a:p>
          <a:p>
            <a:pPr algn="just">
              <a:lnSpc>
                <a:spcPts val="1600"/>
              </a:lnSpc>
            </a:pPr>
            <a:r>
              <a:rPr lang="en-US" sz="1200" dirty="0" smtClean="0">
                <a:latin typeface="Times New Roman" panose="02020603050405020304" pitchFamily="18" charset="0"/>
                <a:cs typeface="Times New Roman" panose="02020603050405020304" pitchFamily="18" charset="0"/>
              </a:rPr>
              <a:t>Individual values are depicted for classical monocytes, non-classical monocytes and B cells. Data from individuals bearing the </a:t>
            </a:r>
            <a:r>
              <a:rPr lang="en-US" sz="1200" dirty="0">
                <a:latin typeface="Times New Roman" panose="02020603050405020304" pitchFamily="18" charset="0"/>
                <a:cs typeface="Times New Roman" panose="02020603050405020304" pitchFamily="18" charset="0"/>
              </a:rPr>
              <a:t>low affinity haplotype of </a:t>
            </a:r>
            <a:r>
              <a:rPr lang="en-US" sz="1200" dirty="0" err="1">
                <a:latin typeface="Times New Roman" panose="02020603050405020304" pitchFamily="18" charset="0"/>
                <a:cs typeface="Times New Roman" panose="02020603050405020304" pitchFamily="18" charset="0"/>
              </a:rPr>
              <a:t>Fc</a:t>
            </a:r>
            <a:r>
              <a:rPr lang="en-US" sz="1200" dirty="0" err="1">
                <a:latin typeface="Times New Roman" panose="02020603050405020304" pitchFamily="18" charset="0"/>
                <a:cs typeface="Times New Roman" panose="02020603050405020304" pitchFamily="18" charset="0"/>
                <a:sym typeface="Symbol" panose="05050102010706020507" pitchFamily="18" charset="2"/>
              </a:rPr>
              <a:t></a:t>
            </a:r>
            <a:r>
              <a:rPr lang="en-US" sz="1200" dirty="0" err="1" smtClean="0">
                <a:latin typeface="Times New Roman" panose="02020603050405020304" pitchFamily="18" charset="0"/>
                <a:cs typeface="Times New Roman" panose="02020603050405020304" pitchFamily="18" charset="0"/>
              </a:rPr>
              <a:t>RIIIa</a:t>
            </a:r>
            <a:r>
              <a:rPr lang="en-US" sz="1200" dirty="0" smtClean="0">
                <a:latin typeface="Times New Roman" panose="02020603050405020304" pitchFamily="18" charset="0"/>
                <a:cs typeface="Times New Roman" panose="02020603050405020304" pitchFamily="18" charset="0"/>
              </a:rPr>
              <a:t>, - i.e. being homozygous </a:t>
            </a:r>
            <a:r>
              <a:rPr lang="en-US" sz="1200" dirty="0">
                <a:latin typeface="Times New Roman" panose="02020603050405020304" pitchFamily="18" charset="0"/>
                <a:cs typeface="Times New Roman" panose="02020603050405020304" pitchFamily="18" charset="0"/>
              </a:rPr>
              <a:t>with </a:t>
            </a:r>
            <a:r>
              <a:rPr lang="en-US" sz="1200" dirty="0" smtClean="0">
                <a:latin typeface="Times New Roman" panose="02020603050405020304" pitchFamily="18" charset="0"/>
                <a:cs typeface="Times New Roman" panose="02020603050405020304" pitchFamily="18" charset="0"/>
              </a:rPr>
              <a:t>phenylalanine at </a:t>
            </a:r>
            <a:r>
              <a:rPr lang="en-US" sz="1200" dirty="0">
                <a:latin typeface="Times New Roman" panose="02020603050405020304" pitchFamily="18" charset="0"/>
                <a:cs typeface="Times New Roman" panose="02020603050405020304" pitchFamily="18" charset="0"/>
              </a:rPr>
              <a:t>position </a:t>
            </a:r>
            <a:r>
              <a:rPr lang="en-US" sz="1200" dirty="0" smtClean="0">
                <a:latin typeface="Times New Roman" panose="02020603050405020304" pitchFamily="18" charset="0"/>
                <a:cs typeface="Times New Roman" panose="02020603050405020304" pitchFamily="18" charset="0"/>
              </a:rPr>
              <a:t>158 - are depicted in red, those with the </a:t>
            </a:r>
            <a:r>
              <a:rPr lang="en-US" sz="1200" dirty="0">
                <a:latin typeface="Times New Roman" panose="02020603050405020304" pitchFamily="18" charset="0"/>
                <a:cs typeface="Times New Roman" panose="02020603050405020304" pitchFamily="18" charset="0"/>
              </a:rPr>
              <a:t>high affinity haplotype </a:t>
            </a:r>
            <a:r>
              <a:rPr lang="en-US" sz="1200" dirty="0" smtClean="0">
                <a:latin typeface="Times New Roman" panose="02020603050405020304" pitchFamily="18" charset="0"/>
                <a:cs typeface="Times New Roman" panose="02020603050405020304" pitchFamily="18" charset="0"/>
              </a:rPr>
              <a:t>bearing at </a:t>
            </a:r>
            <a:r>
              <a:rPr lang="en-US" sz="1200" dirty="0">
                <a:latin typeface="Times New Roman" panose="02020603050405020304" pitchFamily="18" charset="0"/>
                <a:cs typeface="Times New Roman" panose="02020603050405020304" pitchFamily="18" charset="0"/>
              </a:rPr>
              <a:t>least </a:t>
            </a:r>
            <a:r>
              <a:rPr lang="en-US" sz="1200" dirty="0" smtClean="0">
                <a:latin typeface="Times New Roman" panose="02020603050405020304" pitchFamily="18" charset="0"/>
                <a:cs typeface="Times New Roman" panose="02020603050405020304" pitchFamily="18" charset="0"/>
              </a:rPr>
              <a:t>one valine allele</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are shown in blue. Depicted are values from two measurements with ten donors (bright red and blue symbols) and six donors (dark red and blue symbols), respectively.</a:t>
            </a:r>
            <a:endParaRPr lang="en-US" sz="1200" dirty="0">
              <a:latin typeface="Times New Roman" panose="02020603050405020304" pitchFamily="18" charset="0"/>
              <a:cs typeface="Times New Roman" panose="02020603050405020304" pitchFamily="18" charset="0"/>
            </a:endParaRPr>
          </a:p>
        </p:txBody>
      </p:sp>
      <p:grpSp>
        <p:nvGrpSpPr>
          <p:cNvPr id="10" name="Gruppieren 9"/>
          <p:cNvGrpSpPr>
            <a:grpSpLocks noChangeAspect="1"/>
          </p:cNvGrpSpPr>
          <p:nvPr/>
        </p:nvGrpSpPr>
        <p:grpSpPr>
          <a:xfrm>
            <a:off x="899160" y="1545273"/>
            <a:ext cx="4300538" cy="2390939"/>
            <a:chOff x="827839" y="1415733"/>
            <a:chExt cx="3909580" cy="2173581"/>
          </a:xfrm>
        </p:grpSpPr>
        <p:graphicFrame>
          <p:nvGraphicFramePr>
            <p:cNvPr id="2" name="Objekt 1"/>
            <p:cNvGraphicFramePr>
              <a:graphicFrameLocks noChangeAspect="1"/>
            </p:cNvGraphicFramePr>
            <p:nvPr>
              <p:extLst>
                <p:ext uri="{D42A27DB-BD31-4B8C-83A1-F6EECF244321}">
                  <p14:modId xmlns:p14="http://schemas.microsoft.com/office/powerpoint/2010/main" val="3307902814"/>
                </p:ext>
              </p:extLst>
            </p:nvPr>
          </p:nvGraphicFramePr>
          <p:xfrm>
            <a:off x="827839" y="1415733"/>
            <a:ext cx="3909580" cy="1757796"/>
          </p:xfrm>
          <a:graphic>
            <a:graphicData uri="http://schemas.openxmlformats.org/presentationml/2006/ole">
              <mc:AlternateContent xmlns:mc="http://schemas.openxmlformats.org/markup-compatibility/2006">
                <mc:Choice xmlns:v="urn:schemas-microsoft-com:vml" Requires="v">
                  <p:oleObj spid="_x0000_s6151" name="Prism 8" r:id="rId3" imgW="4883860" imgH="2197206" progId="Prism8.Document">
                    <p:embed/>
                  </p:oleObj>
                </mc:Choice>
                <mc:Fallback>
                  <p:oleObj name="Prism 8" r:id="rId3" imgW="4883860" imgH="2197206" progId="Prism8.Document">
                    <p:embed/>
                    <p:pic>
                      <p:nvPicPr>
                        <p:cNvPr id="0" name=""/>
                        <p:cNvPicPr/>
                        <p:nvPr/>
                      </p:nvPicPr>
                      <p:blipFill>
                        <a:blip r:embed="rId4"/>
                        <a:stretch>
                          <a:fillRect/>
                        </a:stretch>
                      </p:blipFill>
                      <p:spPr>
                        <a:xfrm>
                          <a:off x="827839" y="1415733"/>
                          <a:ext cx="3909580" cy="1757796"/>
                        </a:xfrm>
                        <a:prstGeom prst="rect">
                          <a:avLst/>
                        </a:prstGeom>
                      </p:spPr>
                    </p:pic>
                  </p:oleObj>
                </mc:Fallback>
              </mc:AlternateContent>
            </a:graphicData>
          </a:graphic>
        </p:graphicFrame>
        <p:grpSp>
          <p:nvGrpSpPr>
            <p:cNvPr id="6" name="Gruppieren 5"/>
            <p:cNvGrpSpPr/>
            <p:nvPr/>
          </p:nvGrpSpPr>
          <p:grpSpPr>
            <a:xfrm>
              <a:off x="1730224" y="3173816"/>
              <a:ext cx="2863565" cy="415498"/>
              <a:chOff x="1040508" y="6128938"/>
              <a:chExt cx="2246782" cy="415498"/>
            </a:xfrm>
          </p:grpSpPr>
          <p:sp>
            <p:nvSpPr>
              <p:cNvPr id="7" name="Textfeld 6"/>
              <p:cNvSpPr txBox="1"/>
              <p:nvPr/>
            </p:nvSpPr>
            <p:spPr>
              <a:xfrm>
                <a:off x="1040508" y="6128938"/>
                <a:ext cx="703324" cy="415498"/>
              </a:xfrm>
              <a:prstGeom prst="rect">
                <a:avLst/>
              </a:prstGeom>
              <a:noFill/>
            </p:spPr>
            <p:txBody>
              <a:bodyPr wrap="none" rtlCol="0">
                <a:spAutoFit/>
              </a:bodyPr>
              <a:lstStyle/>
              <a:p>
                <a:pPr algn="ctr"/>
                <a:r>
                  <a:rPr lang="en-US" sz="1050" b="1" dirty="0" smtClean="0">
                    <a:latin typeface="Arial" panose="020B0604020202020204" pitchFamily="34" charset="0"/>
                    <a:cs typeface="Arial" panose="020B0604020202020204" pitchFamily="34" charset="0"/>
                  </a:rPr>
                  <a:t>classical</a:t>
                </a:r>
              </a:p>
              <a:p>
                <a:pPr algn="ctr"/>
                <a:r>
                  <a:rPr lang="en-US" sz="1050" b="1" dirty="0" smtClean="0">
                    <a:latin typeface="Arial" panose="020B0604020202020204" pitchFamily="34" charset="0"/>
                    <a:cs typeface="Arial" panose="020B0604020202020204" pitchFamily="34" charset="0"/>
                  </a:rPr>
                  <a:t>monocytes</a:t>
                </a:r>
                <a:endParaRPr lang="en-US" sz="1050" b="1" dirty="0">
                  <a:latin typeface="Arial" panose="020B0604020202020204" pitchFamily="34" charset="0"/>
                  <a:cs typeface="Arial" panose="020B0604020202020204" pitchFamily="34" charset="0"/>
                </a:endParaRPr>
              </a:p>
            </p:txBody>
          </p:sp>
          <p:sp>
            <p:nvSpPr>
              <p:cNvPr id="8" name="Textfeld 7"/>
              <p:cNvSpPr txBox="1"/>
              <p:nvPr/>
            </p:nvSpPr>
            <p:spPr>
              <a:xfrm>
                <a:off x="1847373" y="6128938"/>
                <a:ext cx="814004" cy="415498"/>
              </a:xfrm>
              <a:prstGeom prst="rect">
                <a:avLst/>
              </a:prstGeom>
              <a:noFill/>
            </p:spPr>
            <p:txBody>
              <a:bodyPr wrap="none" rtlCol="0">
                <a:spAutoFit/>
              </a:bodyPr>
              <a:lstStyle/>
              <a:p>
                <a:pPr algn="ctr"/>
                <a:r>
                  <a:rPr lang="en-US" sz="1050" b="1" dirty="0">
                    <a:latin typeface="Arial" panose="020B0604020202020204" pitchFamily="34" charset="0"/>
                    <a:cs typeface="Arial" panose="020B0604020202020204" pitchFamily="34" charset="0"/>
                  </a:rPr>
                  <a:t>n</a:t>
                </a:r>
                <a:r>
                  <a:rPr lang="en-US" sz="1050" b="1" dirty="0" smtClean="0">
                    <a:latin typeface="Arial" panose="020B0604020202020204" pitchFamily="34" charset="0"/>
                    <a:cs typeface="Arial" panose="020B0604020202020204" pitchFamily="34" charset="0"/>
                  </a:rPr>
                  <a:t>on-classical</a:t>
                </a:r>
              </a:p>
              <a:p>
                <a:pPr algn="ctr"/>
                <a:r>
                  <a:rPr lang="en-US" sz="1050" b="1" dirty="0" smtClean="0">
                    <a:latin typeface="Arial" panose="020B0604020202020204" pitchFamily="34" charset="0"/>
                    <a:cs typeface="Arial" panose="020B0604020202020204" pitchFamily="34" charset="0"/>
                  </a:rPr>
                  <a:t>monocytes</a:t>
                </a:r>
                <a:endParaRPr lang="en-US" sz="1050" b="1" dirty="0">
                  <a:latin typeface="Arial" panose="020B0604020202020204" pitchFamily="34" charset="0"/>
                  <a:cs typeface="Arial" panose="020B0604020202020204" pitchFamily="34" charset="0"/>
                </a:endParaRPr>
              </a:p>
            </p:txBody>
          </p:sp>
          <p:sp>
            <p:nvSpPr>
              <p:cNvPr id="9" name="Textfeld 8"/>
              <p:cNvSpPr txBox="1"/>
              <p:nvPr/>
            </p:nvSpPr>
            <p:spPr>
              <a:xfrm>
                <a:off x="2801554" y="6128938"/>
                <a:ext cx="485736" cy="253916"/>
              </a:xfrm>
              <a:prstGeom prst="rect">
                <a:avLst/>
              </a:prstGeom>
              <a:noFill/>
            </p:spPr>
            <p:txBody>
              <a:bodyPr wrap="none" rtlCol="0">
                <a:spAutoFit/>
              </a:bodyPr>
              <a:lstStyle/>
              <a:p>
                <a:pPr algn="ctr"/>
                <a:r>
                  <a:rPr lang="en-US" sz="1050" b="1" dirty="0" smtClean="0">
                    <a:latin typeface="Arial" panose="020B0604020202020204" pitchFamily="34" charset="0"/>
                    <a:cs typeface="Arial" panose="020B0604020202020204" pitchFamily="34" charset="0"/>
                  </a:rPr>
                  <a:t>B cells</a:t>
                </a:r>
                <a:endParaRPr lang="en-US" sz="1050" b="1"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82974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kt 24"/>
          <p:cNvGraphicFramePr>
            <a:graphicFrameLocks noChangeAspect="1"/>
          </p:cNvGraphicFramePr>
          <p:nvPr>
            <p:extLst>
              <p:ext uri="{D42A27DB-BD31-4B8C-83A1-F6EECF244321}">
                <p14:modId xmlns:p14="http://schemas.microsoft.com/office/powerpoint/2010/main" val="957559516"/>
              </p:ext>
            </p:extLst>
          </p:nvPr>
        </p:nvGraphicFramePr>
        <p:xfrm>
          <a:off x="533400" y="1000125"/>
          <a:ext cx="3743325" cy="1917700"/>
        </p:xfrm>
        <a:graphic>
          <a:graphicData uri="http://schemas.openxmlformats.org/presentationml/2006/ole">
            <mc:AlternateContent xmlns:mc="http://schemas.openxmlformats.org/markup-compatibility/2006">
              <mc:Choice xmlns:v="urn:schemas-microsoft-com:vml" Requires="v">
                <p:oleObj spid="_x0000_s7178" name="Prism 8" r:id="rId3" imgW="4682645" imgH="2396984" progId="Prism8.Document">
                  <p:embed/>
                </p:oleObj>
              </mc:Choice>
              <mc:Fallback>
                <p:oleObj name="Prism 8" r:id="rId3" imgW="4682645" imgH="2396984" progId="Prism8.Document">
                  <p:embed/>
                  <p:pic>
                    <p:nvPicPr>
                      <p:cNvPr id="19" name="Objekt 18"/>
                      <p:cNvPicPr/>
                      <p:nvPr/>
                    </p:nvPicPr>
                    <p:blipFill>
                      <a:blip r:embed="rId4"/>
                      <a:stretch>
                        <a:fillRect/>
                      </a:stretch>
                    </p:blipFill>
                    <p:spPr>
                      <a:xfrm>
                        <a:off x="533400" y="1000125"/>
                        <a:ext cx="3743325" cy="1917700"/>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4052844464"/>
              </p:ext>
            </p:extLst>
          </p:nvPr>
        </p:nvGraphicFramePr>
        <p:xfrm>
          <a:off x="533400" y="3443288"/>
          <a:ext cx="5475288" cy="2390775"/>
        </p:xfrm>
        <a:graphic>
          <a:graphicData uri="http://schemas.openxmlformats.org/presentationml/2006/ole">
            <mc:AlternateContent xmlns:mc="http://schemas.openxmlformats.org/markup-compatibility/2006">
              <mc:Choice xmlns:v="urn:schemas-microsoft-com:vml" Requires="v">
                <p:oleObj spid="_x0000_s7179" name="Prism 8" r:id="rId5" imgW="6846331" imgH="2989841" progId="Prism8.Document">
                  <p:embed/>
                </p:oleObj>
              </mc:Choice>
              <mc:Fallback>
                <p:oleObj name="Prism 8" r:id="rId5" imgW="6846331" imgH="2989841" progId="Prism8.Document">
                  <p:embed/>
                  <p:pic>
                    <p:nvPicPr>
                      <p:cNvPr id="0" name=""/>
                      <p:cNvPicPr/>
                      <p:nvPr/>
                    </p:nvPicPr>
                    <p:blipFill>
                      <a:blip r:embed="rId6"/>
                      <a:stretch>
                        <a:fillRect/>
                      </a:stretch>
                    </p:blipFill>
                    <p:spPr>
                      <a:xfrm>
                        <a:off x="533400" y="3443288"/>
                        <a:ext cx="5475288" cy="2390775"/>
                      </a:xfrm>
                      <a:prstGeom prst="rect">
                        <a:avLst/>
                      </a:prstGeom>
                    </p:spPr>
                  </p:pic>
                </p:oleObj>
              </mc:Fallback>
            </mc:AlternateContent>
          </a:graphicData>
        </a:graphic>
      </p:graphicFrame>
      <p:sp>
        <p:nvSpPr>
          <p:cNvPr id="7" name="Ellipse 6"/>
          <p:cNvSpPr>
            <a:spLocks noChangeAspect="1"/>
          </p:cNvSpPr>
          <p:nvPr/>
        </p:nvSpPr>
        <p:spPr>
          <a:xfrm>
            <a:off x="4488689" y="4154953"/>
            <a:ext cx="115200" cy="115200"/>
          </a:xfrm>
          <a:prstGeom prst="ellipse">
            <a:avLst/>
          </a:prstGeom>
          <a:gradFill flip="none" rotWithShape="1">
            <a:gsLst>
              <a:gs pos="0">
                <a:srgbClr val="0000FF"/>
              </a:gs>
              <a:gs pos="50000">
                <a:srgbClr val="0000FF"/>
              </a:gs>
              <a:gs pos="50000">
                <a:srgbClr val="55A0FB"/>
              </a:gs>
              <a:gs pos="100000">
                <a:srgbClr val="55A0FB"/>
              </a:gs>
            </a:gsLst>
            <a:lin ang="0" scaled="1"/>
            <a:tileRect/>
          </a:gradFill>
          <a:ln w="3175">
            <a:solidFill>
              <a:srgbClr val="55A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a:spLocks noChangeAspect="1"/>
          </p:cNvSpPr>
          <p:nvPr/>
        </p:nvSpPr>
        <p:spPr>
          <a:xfrm flipH="1">
            <a:off x="4488689" y="4347725"/>
            <a:ext cx="115200" cy="115200"/>
          </a:xfrm>
          <a:prstGeom prst="ellipse">
            <a:avLst/>
          </a:prstGeom>
          <a:gradFill flip="none" rotWithShape="1">
            <a:gsLst>
              <a:gs pos="0">
                <a:srgbClr val="0000FF"/>
              </a:gs>
              <a:gs pos="50000">
                <a:srgbClr val="0000FF"/>
              </a:gs>
              <a:gs pos="50000">
                <a:srgbClr val="55A0FB"/>
              </a:gs>
              <a:gs pos="100000">
                <a:srgbClr val="55A0FB"/>
              </a:gs>
            </a:gsLst>
            <a:lin ang="0" scaled="1"/>
            <a:tileRect/>
          </a:grad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llipse 8"/>
          <p:cNvSpPr>
            <a:spLocks noChangeAspect="1"/>
          </p:cNvSpPr>
          <p:nvPr/>
        </p:nvSpPr>
        <p:spPr>
          <a:xfrm flipH="1">
            <a:off x="4488689" y="3965229"/>
            <a:ext cx="115200" cy="115200"/>
          </a:xfrm>
          <a:prstGeom prst="ellipse">
            <a:avLst/>
          </a:prstGeom>
          <a:gradFill flip="none" rotWithShape="1">
            <a:gsLst>
              <a:gs pos="0">
                <a:srgbClr val="0000FF"/>
              </a:gs>
              <a:gs pos="50000">
                <a:srgbClr val="0000FF"/>
              </a:gs>
            </a:gsLst>
            <a:lin ang="0" scaled="1"/>
            <a:tileRect/>
          </a:gradFill>
          <a:ln w="31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a:spLocks noChangeAspect="1"/>
          </p:cNvSpPr>
          <p:nvPr/>
        </p:nvSpPr>
        <p:spPr>
          <a:xfrm>
            <a:off x="4488689" y="4540497"/>
            <a:ext cx="115200" cy="115200"/>
          </a:xfrm>
          <a:prstGeom prst="ellipse">
            <a:avLst/>
          </a:prstGeom>
          <a:gradFill flip="none" rotWithShape="1">
            <a:gsLst>
              <a:gs pos="59000">
                <a:srgbClr val="55A0FB"/>
              </a:gs>
              <a:gs pos="100000">
                <a:srgbClr val="55A0FB"/>
              </a:gs>
            </a:gsLst>
            <a:lin ang="0" scaled="1"/>
            <a:tileRect/>
          </a:gradFill>
          <a:ln w="3175">
            <a:solidFill>
              <a:srgbClr val="55A0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a:spLocks noChangeAspect="1"/>
          </p:cNvSpPr>
          <p:nvPr/>
        </p:nvSpPr>
        <p:spPr>
          <a:xfrm>
            <a:off x="4488689" y="4965029"/>
            <a:ext cx="115200" cy="115200"/>
          </a:xfrm>
          <a:prstGeom prst="ellipse">
            <a:avLst/>
          </a:prstGeom>
          <a:gradFill flip="none" rotWithShape="1">
            <a:gsLst>
              <a:gs pos="0">
                <a:srgbClr val="0000FF"/>
              </a:gs>
              <a:gs pos="50000">
                <a:srgbClr val="0000FF"/>
              </a:gs>
              <a:gs pos="50000">
                <a:srgbClr val="FF0000"/>
              </a:gs>
              <a:gs pos="100000">
                <a:srgbClr val="FF0000"/>
              </a:gs>
            </a:gsLst>
            <a:lin ang="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a:spLocks noChangeAspect="1"/>
          </p:cNvSpPr>
          <p:nvPr/>
        </p:nvSpPr>
        <p:spPr>
          <a:xfrm>
            <a:off x="4488689" y="5168229"/>
            <a:ext cx="115200" cy="115200"/>
          </a:xfrm>
          <a:prstGeom prst="ellipse">
            <a:avLst/>
          </a:prstGeom>
          <a:gradFill flip="none" rotWithShape="1">
            <a:gsLst>
              <a:gs pos="0">
                <a:srgbClr val="55A0FB"/>
              </a:gs>
              <a:gs pos="50000">
                <a:srgbClr val="55A0FB"/>
              </a:gs>
              <a:gs pos="50000">
                <a:srgbClr val="FF0000"/>
              </a:gs>
              <a:gs pos="100000">
                <a:srgbClr val="FF0000"/>
              </a:gs>
            </a:gsLst>
            <a:lin ang="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a:spLocks noChangeAspect="1"/>
          </p:cNvSpPr>
          <p:nvPr/>
        </p:nvSpPr>
        <p:spPr>
          <a:xfrm>
            <a:off x="4488689" y="5605801"/>
            <a:ext cx="115200" cy="115200"/>
          </a:xfrm>
          <a:prstGeom prst="ellipse">
            <a:avLst/>
          </a:prstGeom>
          <a:gradFill flip="none" rotWithShape="1">
            <a:gsLst>
              <a:gs pos="68000">
                <a:srgbClr val="FF0000"/>
              </a:gs>
              <a:gs pos="100000">
                <a:srgbClr val="FF0000"/>
              </a:gs>
            </a:gsLst>
            <a:lin ang="0" scaled="1"/>
            <a:tileRect/>
          </a:gra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feld 16"/>
          <p:cNvSpPr txBox="1"/>
          <p:nvPr/>
        </p:nvSpPr>
        <p:spPr>
          <a:xfrm>
            <a:off x="5846980" y="3485388"/>
            <a:ext cx="798617" cy="2321148"/>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sample#</a:t>
            </a:r>
          </a:p>
          <a:p>
            <a:pPr algn="ctr"/>
            <a:endParaRPr lang="en-US" sz="1200" b="1" dirty="0">
              <a:latin typeface="Arial" panose="020B0604020202020204" pitchFamily="34" charset="0"/>
              <a:cs typeface="Arial" panose="020B0604020202020204" pitchFamily="34" charset="0"/>
            </a:endParaRPr>
          </a:p>
          <a:p>
            <a:pPr algn="ctr">
              <a:lnSpc>
                <a:spcPts val="1500"/>
              </a:lnSpc>
            </a:pPr>
            <a:r>
              <a:rPr lang="en-US" sz="1000" dirty="0" smtClean="0">
                <a:latin typeface="Arial" panose="020B0604020202020204" pitchFamily="34" charset="0"/>
                <a:cs typeface="Arial" panose="020B0604020202020204" pitchFamily="34" charset="0"/>
              </a:rPr>
              <a:t>1</a:t>
            </a:r>
          </a:p>
          <a:p>
            <a:pPr algn="ctr">
              <a:lnSpc>
                <a:spcPts val="1500"/>
              </a:lnSpc>
            </a:pPr>
            <a:r>
              <a:rPr lang="en-US" sz="1000" dirty="0" smtClean="0">
                <a:latin typeface="Arial" panose="020B0604020202020204" pitchFamily="34" charset="0"/>
                <a:cs typeface="Arial" panose="020B0604020202020204" pitchFamily="34" charset="0"/>
              </a:rPr>
              <a:t>3</a:t>
            </a:r>
          </a:p>
          <a:p>
            <a:pPr algn="ctr">
              <a:lnSpc>
                <a:spcPts val="1500"/>
              </a:lnSpc>
            </a:pPr>
            <a:r>
              <a:rPr lang="en-US" sz="1000" dirty="0" smtClean="0">
                <a:latin typeface="Arial" panose="020B0604020202020204" pitchFamily="34" charset="0"/>
                <a:cs typeface="Arial" panose="020B0604020202020204" pitchFamily="34" charset="0"/>
              </a:rPr>
              <a:t>4,13,16</a:t>
            </a:r>
          </a:p>
          <a:p>
            <a:pPr algn="ctr">
              <a:lnSpc>
                <a:spcPts val="1500"/>
              </a:lnSpc>
            </a:pPr>
            <a:r>
              <a:rPr lang="en-US" sz="1000" dirty="0" smtClean="0">
                <a:latin typeface="Arial" panose="020B0604020202020204" pitchFamily="34" charset="0"/>
                <a:cs typeface="Arial" panose="020B0604020202020204" pitchFamily="34" charset="0"/>
              </a:rPr>
              <a:t>2,11,12,</a:t>
            </a:r>
          </a:p>
          <a:p>
            <a:pPr algn="ctr">
              <a:lnSpc>
                <a:spcPts val="1950"/>
              </a:lnSpc>
            </a:pPr>
            <a:endParaRPr lang="en-US" sz="1000" dirty="0">
              <a:latin typeface="Arial" panose="020B0604020202020204" pitchFamily="34" charset="0"/>
              <a:cs typeface="Arial" panose="020B0604020202020204" pitchFamily="34" charset="0"/>
            </a:endParaRPr>
          </a:p>
          <a:p>
            <a:pPr algn="ctr">
              <a:lnSpc>
                <a:spcPts val="1500"/>
              </a:lnSpc>
            </a:pPr>
            <a:r>
              <a:rPr lang="en-US" sz="1000" dirty="0" smtClean="0">
                <a:latin typeface="Arial" panose="020B0604020202020204" pitchFamily="34" charset="0"/>
                <a:cs typeface="Arial" panose="020B0604020202020204" pitchFamily="34" charset="0"/>
              </a:rPr>
              <a:t>9</a:t>
            </a:r>
          </a:p>
          <a:p>
            <a:pPr algn="ctr">
              <a:lnSpc>
                <a:spcPts val="1500"/>
              </a:lnSpc>
            </a:pPr>
            <a:r>
              <a:rPr lang="en-US" sz="1000" dirty="0" smtClean="0">
                <a:latin typeface="Arial" panose="020B0604020202020204" pitchFamily="34" charset="0"/>
                <a:cs typeface="Arial" panose="020B0604020202020204" pitchFamily="34" charset="0"/>
              </a:rPr>
              <a:t>5,6,15</a:t>
            </a:r>
          </a:p>
          <a:p>
            <a:pPr algn="ctr">
              <a:lnSpc>
                <a:spcPts val="1950"/>
              </a:lnSpc>
            </a:pPr>
            <a:endParaRPr lang="en-US" sz="1000" dirty="0">
              <a:latin typeface="Arial" panose="020B0604020202020204" pitchFamily="34" charset="0"/>
              <a:cs typeface="Arial" panose="020B0604020202020204" pitchFamily="34" charset="0"/>
            </a:endParaRPr>
          </a:p>
          <a:p>
            <a:pPr algn="ctr">
              <a:lnSpc>
                <a:spcPts val="1500"/>
              </a:lnSpc>
            </a:pPr>
            <a:r>
              <a:rPr lang="en-US" sz="1000" dirty="0" smtClean="0">
                <a:latin typeface="Arial" panose="020B0604020202020204" pitchFamily="34" charset="0"/>
                <a:cs typeface="Arial" panose="020B0604020202020204" pitchFamily="34" charset="0"/>
              </a:rPr>
              <a:t>7,8,10,14</a:t>
            </a:r>
          </a:p>
        </p:txBody>
      </p:sp>
      <p:sp>
        <p:nvSpPr>
          <p:cNvPr id="37" name="Kreis 36"/>
          <p:cNvSpPr>
            <a:spLocks noChangeAspect="1"/>
          </p:cNvSpPr>
          <p:nvPr/>
        </p:nvSpPr>
        <p:spPr>
          <a:xfrm>
            <a:off x="4961699" y="3236913"/>
            <a:ext cx="216000" cy="216000"/>
          </a:xfrm>
          <a:prstGeom prst="pie">
            <a:avLst>
              <a:gd name="adj1" fmla="val 5476382"/>
              <a:gd name="adj2" fmla="val 16200000"/>
            </a:avLst>
          </a:prstGeom>
          <a:solidFill>
            <a:schemeClr val="bg1">
              <a:lumMod val="85000"/>
            </a:schemeClr>
          </a:solidFill>
          <a:ln w="952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8" name="Kreis 37"/>
          <p:cNvSpPr>
            <a:spLocks noChangeAspect="1"/>
          </p:cNvSpPr>
          <p:nvPr/>
        </p:nvSpPr>
        <p:spPr>
          <a:xfrm flipH="1">
            <a:off x="5437219" y="3236913"/>
            <a:ext cx="216000" cy="216000"/>
          </a:xfrm>
          <a:prstGeom prst="pie">
            <a:avLst>
              <a:gd name="adj1" fmla="val 5476382"/>
              <a:gd name="adj2" fmla="val 16200000"/>
            </a:avLst>
          </a:prstGeom>
          <a:solidFill>
            <a:schemeClr val="bg1">
              <a:lumMod val="85000"/>
            </a:schemeClr>
          </a:solidFill>
          <a:ln w="952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9" name="Rechteck 38"/>
          <p:cNvSpPr/>
          <p:nvPr/>
        </p:nvSpPr>
        <p:spPr>
          <a:xfrm>
            <a:off x="2201766" y="3612633"/>
            <a:ext cx="1077539"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haplotype </a:t>
            </a:r>
            <a:endParaRPr lang="en-US" sz="1400" dirty="0"/>
          </a:p>
        </p:txBody>
      </p:sp>
      <p:sp>
        <p:nvSpPr>
          <p:cNvPr id="42" name="Rechteck 41"/>
          <p:cNvSpPr/>
          <p:nvPr/>
        </p:nvSpPr>
        <p:spPr>
          <a:xfrm>
            <a:off x="2220246" y="5412082"/>
            <a:ext cx="2056973"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n</a:t>
            </a:r>
            <a:r>
              <a:rPr lang="en-US" sz="1200" b="1" dirty="0" smtClean="0">
                <a:latin typeface="Arial" panose="020B0604020202020204" pitchFamily="34" charset="0"/>
                <a:cs typeface="Arial" panose="020B0604020202020204" pitchFamily="34" charset="0"/>
              </a:rPr>
              <a:t>on-classical monocytes </a:t>
            </a:r>
            <a:endParaRPr lang="en-US" sz="1200" dirty="0"/>
          </a:p>
        </p:txBody>
      </p:sp>
      <p:sp>
        <p:nvSpPr>
          <p:cNvPr id="44" name="Rechteck 43"/>
          <p:cNvSpPr/>
          <p:nvPr/>
        </p:nvSpPr>
        <p:spPr>
          <a:xfrm>
            <a:off x="445453" y="755969"/>
            <a:ext cx="295274" cy="276999"/>
          </a:xfrm>
          <a:prstGeom prst="rect">
            <a:avLst/>
          </a:prstGeom>
        </p:spPr>
        <p:txBody>
          <a:bodyPr wrap="none">
            <a:spAutoFit/>
          </a:bodyPr>
          <a:lstStyle/>
          <a:p>
            <a:r>
              <a:rPr lang="en-US" sz="1200" b="1" dirty="0" smtClean="0">
                <a:latin typeface="Arial" panose="020B0604020202020204" pitchFamily="34" charset="0"/>
                <a:cs typeface="Arial" panose="020B0604020202020204" pitchFamily="34" charset="0"/>
              </a:rPr>
              <a:t>A</a:t>
            </a:r>
            <a:endParaRPr lang="en-US" sz="1200" dirty="0"/>
          </a:p>
        </p:txBody>
      </p:sp>
      <p:sp>
        <p:nvSpPr>
          <p:cNvPr id="45" name="Rechteck 44"/>
          <p:cNvSpPr/>
          <p:nvPr/>
        </p:nvSpPr>
        <p:spPr>
          <a:xfrm>
            <a:off x="445453" y="3384824"/>
            <a:ext cx="295274" cy="276999"/>
          </a:xfrm>
          <a:prstGeom prst="rect">
            <a:avLst/>
          </a:prstGeom>
        </p:spPr>
        <p:txBody>
          <a:bodyPr wrap="none">
            <a:spAutoFit/>
          </a:bodyPr>
          <a:lstStyle/>
          <a:p>
            <a:r>
              <a:rPr lang="en-US" sz="1200" b="1" dirty="0" smtClean="0">
                <a:latin typeface="Arial" panose="020B0604020202020204" pitchFamily="34" charset="0"/>
                <a:cs typeface="Arial" panose="020B0604020202020204" pitchFamily="34" charset="0"/>
              </a:rPr>
              <a:t>B</a:t>
            </a:r>
            <a:endParaRPr lang="en-US" sz="1200" dirty="0"/>
          </a:p>
        </p:txBody>
      </p:sp>
      <p:sp>
        <p:nvSpPr>
          <p:cNvPr id="40" name="Rechteck 39"/>
          <p:cNvSpPr/>
          <p:nvPr/>
        </p:nvSpPr>
        <p:spPr>
          <a:xfrm>
            <a:off x="2455405" y="957632"/>
            <a:ext cx="492443" cy="307777"/>
          </a:xfrm>
          <a:prstGeom prst="rect">
            <a:avLst/>
          </a:prstGeom>
        </p:spPr>
        <p:txBody>
          <a:bodyPr wrap="none">
            <a:spAutoFit/>
          </a:bodyPr>
          <a:lstStyle/>
          <a:p>
            <a:r>
              <a:rPr lang="en-US" sz="1400" b="1" dirty="0" smtClean="0">
                <a:latin typeface="Arial" panose="020B0604020202020204" pitchFamily="34" charset="0"/>
                <a:cs typeface="Arial" panose="020B0604020202020204" pitchFamily="34" charset="0"/>
              </a:rPr>
              <a:t>age</a:t>
            </a:r>
            <a:endParaRPr lang="en-US" sz="1400" dirty="0"/>
          </a:p>
        </p:txBody>
      </p:sp>
      <p:sp>
        <p:nvSpPr>
          <p:cNvPr id="43" name="Rechteck 42"/>
          <p:cNvSpPr/>
          <p:nvPr/>
        </p:nvSpPr>
        <p:spPr>
          <a:xfrm>
            <a:off x="2194352" y="2760443"/>
            <a:ext cx="2056973"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n</a:t>
            </a:r>
            <a:r>
              <a:rPr lang="en-US" sz="1200" b="1" dirty="0" smtClean="0">
                <a:latin typeface="Arial" panose="020B0604020202020204" pitchFamily="34" charset="0"/>
                <a:cs typeface="Arial" panose="020B0604020202020204" pitchFamily="34" charset="0"/>
              </a:rPr>
              <a:t>on-classical monocytes </a:t>
            </a:r>
            <a:endParaRPr lang="en-US" sz="1200" dirty="0"/>
          </a:p>
        </p:txBody>
      </p:sp>
      <p:sp>
        <p:nvSpPr>
          <p:cNvPr id="46" name="Textfeld 45"/>
          <p:cNvSpPr txBox="1"/>
          <p:nvPr/>
        </p:nvSpPr>
        <p:spPr>
          <a:xfrm>
            <a:off x="635953" y="6307236"/>
            <a:ext cx="5703887" cy="2836674"/>
          </a:xfrm>
          <a:prstGeom prst="rect">
            <a:avLst/>
          </a:prstGeom>
          <a:noFill/>
        </p:spPr>
        <p:txBody>
          <a:bodyPr wrap="square" rtlCol="0">
            <a:spAutoFit/>
          </a:bodyPr>
          <a:lstStyle/>
          <a:p>
            <a:pPr algn="just">
              <a:lnSpc>
                <a:spcPts val="1600"/>
              </a:lnSpc>
              <a:spcAft>
                <a:spcPts val="600"/>
              </a:spcAft>
            </a:pPr>
            <a:r>
              <a:rPr lang="en-US" sz="1200" b="1" dirty="0">
                <a:latin typeface="Times New Roman" panose="02020603050405020304" pitchFamily="18" charset="0"/>
                <a:cs typeface="Times New Roman" panose="02020603050405020304" pitchFamily="18" charset="0"/>
              </a:rPr>
              <a:t>Supplementary Figure S9</a:t>
            </a:r>
          </a:p>
          <a:p>
            <a:pPr algn="just">
              <a:lnSpc>
                <a:spcPts val="1600"/>
              </a:lnSpc>
            </a:pPr>
            <a:r>
              <a:rPr lang="en-US" sz="1200" b="1" dirty="0" smtClean="0">
                <a:latin typeface="Times New Roman" panose="02020603050405020304" pitchFamily="18" charset="0"/>
                <a:cs typeface="Times New Roman" panose="02020603050405020304" pitchFamily="18" charset="0"/>
              </a:rPr>
              <a:t>Overview on </a:t>
            </a:r>
            <a:r>
              <a:rPr lang="en-US" sz="1200" b="1" dirty="0" smtClean="0">
                <a:latin typeface="Times New Roman" panose="02020603050405020304" pitchFamily="18" charset="0"/>
                <a:cs typeface="Times New Roman" panose="02020603050405020304" pitchFamily="18" charset="0"/>
              </a:rPr>
              <a:t>age and </a:t>
            </a:r>
            <a:r>
              <a:rPr lang="en-US" sz="1200" b="1" dirty="0" smtClean="0">
                <a:latin typeface="Times New Roman" panose="02020603050405020304" pitchFamily="18" charset="0"/>
                <a:cs typeface="Times New Roman" panose="02020603050405020304" pitchFamily="18" charset="0"/>
              </a:rPr>
              <a:t>Fc</a:t>
            </a:r>
            <a:r>
              <a:rPr lang="el-GR" sz="1200" b="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b="1" dirty="0" err="1" smtClean="0">
                <a:latin typeface="Times New Roman" panose="02020603050405020304" pitchFamily="18" charset="0"/>
                <a:cs typeface="Times New Roman" panose="02020603050405020304" pitchFamily="18" charset="0"/>
              </a:rPr>
              <a:t>RIIa</a:t>
            </a:r>
            <a:r>
              <a:rPr lang="en-US" sz="1200" b="1" dirty="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Fc</a:t>
            </a:r>
            <a:r>
              <a:rPr lang="el-GR" sz="1200" b="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b="1" dirty="0" err="1" smtClean="0">
                <a:latin typeface="Times New Roman" panose="02020603050405020304" pitchFamily="18" charset="0"/>
                <a:cs typeface="Times New Roman" panose="02020603050405020304" pitchFamily="18" charset="0"/>
              </a:rPr>
              <a:t>RIIIa</a:t>
            </a:r>
            <a:r>
              <a:rPr lang="en-US" sz="1200" b="1" dirty="0" smtClean="0">
                <a:latin typeface="Times New Roman" panose="02020603050405020304" pitchFamily="18" charset="0"/>
                <a:cs typeface="Times New Roman" panose="02020603050405020304" pitchFamily="18" charset="0"/>
              </a:rPr>
              <a:t> haplotypes with respect to ABC values</a:t>
            </a:r>
            <a:br>
              <a:rPr lang="en-US" sz="1200" b="1" dirty="0" smtClean="0">
                <a:latin typeface="Times New Roman" panose="02020603050405020304" pitchFamily="18" charset="0"/>
                <a:cs typeface="Times New Roman" panose="02020603050405020304" pitchFamily="18" charset="0"/>
              </a:rPr>
            </a:br>
            <a:r>
              <a:rPr lang="en-US" sz="1200" b="1" dirty="0" smtClean="0">
                <a:latin typeface="Times New Roman" panose="02020603050405020304" pitchFamily="18" charset="0"/>
                <a:cs typeface="Times New Roman" panose="02020603050405020304" pitchFamily="18" charset="0"/>
              </a:rPr>
              <a:t>for Fc</a:t>
            </a:r>
            <a:r>
              <a:rPr lang="el-GR" sz="1200" b="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b="1" dirty="0" err="1" smtClean="0">
                <a:latin typeface="Times New Roman" panose="02020603050405020304" pitchFamily="18" charset="0"/>
                <a:cs typeface="Times New Roman" panose="02020603050405020304" pitchFamily="18" charset="0"/>
              </a:rPr>
              <a:t>RIIb</a:t>
            </a:r>
            <a:r>
              <a:rPr lang="en-US" sz="1200" b="1" dirty="0" smtClean="0">
                <a:latin typeface="Times New Roman" panose="02020603050405020304" pitchFamily="18" charset="0"/>
                <a:cs typeface="Times New Roman" panose="02020603050405020304" pitchFamily="18" charset="0"/>
              </a:rPr>
              <a:t>.</a:t>
            </a:r>
          </a:p>
          <a:p>
            <a:pPr algn="just">
              <a:lnSpc>
                <a:spcPts val="1600"/>
              </a:lnSpc>
            </a:pPr>
            <a:r>
              <a:rPr lang="en-US" sz="1200" dirty="0" smtClean="0">
                <a:latin typeface="Times New Roman" panose="02020603050405020304" pitchFamily="18" charset="0"/>
                <a:cs typeface="Times New Roman" panose="02020603050405020304" pitchFamily="18" charset="0"/>
              </a:rPr>
              <a:t>Depicted is the age and haplotype together with the respective </a:t>
            </a:r>
            <a:r>
              <a:rPr lang="en-US" sz="1200" dirty="0" err="1">
                <a:latin typeface="Times New Roman" panose="02020603050405020304" pitchFamily="18" charset="0"/>
                <a:cs typeface="Times New Roman" panose="02020603050405020304" pitchFamily="18" charset="0"/>
              </a:rPr>
              <a:t>Fc</a:t>
            </a:r>
            <a:r>
              <a:rPr lang="en-US" sz="1200" dirty="0" err="1">
                <a:latin typeface="Times New Roman" panose="02020603050405020304" pitchFamily="18" charset="0"/>
                <a:cs typeface="Times New Roman" panose="02020603050405020304" pitchFamily="18" charset="0"/>
                <a:sym typeface="Symbol" panose="05050102010706020507" pitchFamily="18" charset="2"/>
              </a:rPr>
              <a:t></a:t>
            </a:r>
            <a:r>
              <a:rPr lang="en-US" sz="1200" dirty="0" err="1" smtClean="0">
                <a:latin typeface="Times New Roman" panose="02020603050405020304" pitchFamily="18" charset="0"/>
                <a:cs typeface="Times New Roman" panose="02020603050405020304" pitchFamily="18" charset="0"/>
              </a:rPr>
              <a:t>RIIb</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expression </a:t>
            </a:r>
            <a:r>
              <a:rPr lang="en-US" sz="1200" dirty="0" smtClean="0">
                <a:latin typeface="Times New Roman" panose="02020603050405020304" pitchFamily="18" charset="0"/>
                <a:cs typeface="Times New Roman" panose="02020603050405020304" pitchFamily="18" charset="0"/>
              </a:rPr>
              <a:t>values shown exemplary for the non-classical monocytes. </a:t>
            </a:r>
          </a:p>
          <a:p>
            <a:pPr algn="just">
              <a:lnSpc>
                <a:spcPts val="1600"/>
              </a:lnSpc>
            </a:pPr>
            <a:r>
              <a:rPr lang="en-US" sz="1200" dirty="0" smtClean="0">
                <a:latin typeface="Times New Roman" panose="02020603050405020304" pitchFamily="18" charset="0"/>
                <a:cs typeface="Times New Roman" panose="02020603050405020304" pitchFamily="18" charset="0"/>
              </a:rPr>
              <a:t>In A)  the age of the donors upon blood donation is shown.  In B) the respective Fc</a:t>
            </a:r>
            <a:r>
              <a:rPr lang="el-GR" sz="1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dirty="0" err="1" smtClean="0">
                <a:latin typeface="Times New Roman" panose="02020603050405020304" pitchFamily="18" charset="0"/>
                <a:cs typeface="Times New Roman" panose="02020603050405020304" pitchFamily="18" charset="0"/>
              </a:rPr>
              <a:t>RIIa</a:t>
            </a:r>
            <a:r>
              <a:rPr lang="en-US" sz="1200" dirty="0" smtClean="0">
                <a:latin typeface="Times New Roman" panose="02020603050405020304" pitchFamily="18" charset="0"/>
                <a:cs typeface="Times New Roman" panose="02020603050405020304" pitchFamily="18" charset="0"/>
              </a:rPr>
              <a:t> and </a:t>
            </a:r>
            <a:r>
              <a:rPr lang="en-US" sz="1200" dirty="0">
                <a:latin typeface="Times New Roman" panose="02020603050405020304" pitchFamily="18" charset="0"/>
                <a:cs typeface="Times New Roman" panose="02020603050405020304" pitchFamily="18" charset="0"/>
              </a:rPr>
              <a:t>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err="1" smtClean="0">
                <a:latin typeface="Times New Roman" panose="02020603050405020304" pitchFamily="18" charset="0"/>
                <a:cs typeface="Times New Roman" panose="02020603050405020304" pitchFamily="18" charset="0"/>
              </a:rPr>
              <a:t>RIIIa</a:t>
            </a:r>
            <a:r>
              <a:rPr lang="en-US" sz="1200" dirty="0" smtClean="0">
                <a:latin typeface="Times New Roman" panose="02020603050405020304" pitchFamily="18" charset="0"/>
                <a:cs typeface="Times New Roman" panose="02020603050405020304" pitchFamily="18" charset="0"/>
              </a:rPr>
              <a:t> haplotypes pertaining to the individual samples are depicted. The color of the left side of the individual symbols reflects the R/R low affinity (red) or H/R heterozygous (light blue) and H/H homozygous (blue) high affinity </a:t>
            </a:r>
            <a:r>
              <a:rPr lang="en-US" sz="1200" dirty="0">
                <a:latin typeface="Times New Roman" panose="02020603050405020304" pitchFamily="18" charset="0"/>
                <a:cs typeface="Times New Roman" panose="02020603050405020304" pitchFamily="18" charset="0"/>
              </a:rPr>
              <a:t>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err="1" smtClean="0">
                <a:latin typeface="Times New Roman" panose="02020603050405020304" pitchFamily="18" charset="0"/>
                <a:cs typeface="Times New Roman" panose="02020603050405020304" pitchFamily="18" charset="0"/>
              </a:rPr>
              <a:t>RIIa</a:t>
            </a:r>
            <a:r>
              <a:rPr lang="en-US" sz="1200" dirty="0" smtClean="0">
                <a:latin typeface="Times New Roman" panose="02020603050405020304" pitchFamily="18" charset="0"/>
                <a:cs typeface="Times New Roman" panose="02020603050405020304" pitchFamily="18" charset="0"/>
              </a:rPr>
              <a:t> haplotype; the color of the right side reveals the </a:t>
            </a:r>
            <a:r>
              <a:rPr lang="en-US" sz="1200" dirty="0">
                <a:latin typeface="Times New Roman" panose="02020603050405020304" pitchFamily="18" charset="0"/>
                <a:cs typeface="Times New Roman" panose="02020603050405020304" pitchFamily="18" charset="0"/>
              </a:rPr>
              <a:t>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err="1" smtClean="0">
                <a:latin typeface="Times New Roman" panose="02020603050405020304" pitchFamily="18" charset="0"/>
                <a:cs typeface="Times New Roman" panose="02020603050405020304" pitchFamily="18" charset="0"/>
              </a:rPr>
              <a:t>RIIIa</a:t>
            </a:r>
            <a:r>
              <a:rPr lang="en-US" sz="1200" dirty="0" smtClean="0">
                <a:latin typeface="Times New Roman" panose="02020603050405020304" pitchFamily="18" charset="0"/>
                <a:cs typeface="Times New Roman" panose="02020603050405020304" pitchFamily="18" charset="0"/>
              </a:rPr>
              <a:t> haplotype (F/F, red; V/F, light blue; V/V blue). Samples 1-10 are derived from a random cohort, 11-16 from a cohort selected to contain two representatives of </a:t>
            </a:r>
            <a:r>
              <a:rPr lang="en-US" sz="1200" dirty="0">
                <a:latin typeface="Times New Roman" panose="02020603050405020304" pitchFamily="18" charset="0"/>
                <a:cs typeface="Times New Roman" panose="02020603050405020304" pitchFamily="18" charset="0"/>
              </a:rPr>
              <a:t>each of the 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err="1" smtClean="0">
                <a:latin typeface="Times New Roman" panose="02020603050405020304" pitchFamily="18" charset="0"/>
                <a:cs typeface="Times New Roman" panose="02020603050405020304" pitchFamily="18" charset="0"/>
              </a:rPr>
              <a:t>RIIIa</a:t>
            </a:r>
            <a:r>
              <a:rPr lang="en-US" sz="1200" dirty="0" smtClean="0">
                <a:latin typeface="Times New Roman" panose="02020603050405020304" pitchFamily="18" charset="0"/>
                <a:cs typeface="Times New Roman" panose="02020603050405020304" pitchFamily="18" charset="0"/>
              </a:rPr>
              <a:t> haplotypes 158 V/V, 158 V/F and 158 F/F. </a:t>
            </a:r>
            <a:endParaRPr lang="en-US" sz="1200"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59415" y="251471"/>
            <a:ext cx="1866665"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Supplementary Figure S9</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67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71049" y="760078"/>
            <a:ext cx="673582"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d</a:t>
            </a:r>
            <a:r>
              <a:rPr lang="en-US" sz="1200" b="1" dirty="0" smtClean="0">
                <a:latin typeface="Arial" panose="020B0604020202020204" pitchFamily="34" charset="0"/>
                <a:cs typeface="Arial" panose="020B0604020202020204" pitchFamily="34" charset="0"/>
              </a:rPr>
              <a:t>onor:</a:t>
            </a:r>
            <a:endParaRPr lang="en-US" sz="1200" b="1" dirty="0">
              <a:latin typeface="Arial" panose="020B0604020202020204" pitchFamily="34" charset="0"/>
              <a:cs typeface="Arial" panose="020B0604020202020204" pitchFamily="34" charset="0"/>
            </a:endParaRPr>
          </a:p>
        </p:txBody>
      </p:sp>
      <p:sp>
        <p:nvSpPr>
          <p:cNvPr id="11" name="Textfeld 10"/>
          <p:cNvSpPr txBox="1"/>
          <p:nvPr/>
        </p:nvSpPr>
        <p:spPr>
          <a:xfrm>
            <a:off x="464376" y="1296924"/>
            <a:ext cx="930063" cy="430887"/>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classical</a:t>
            </a:r>
            <a:br>
              <a:rPr lang="en-US" sz="1100" b="1" dirty="0" smtClean="0">
                <a:latin typeface="Arial" panose="020B0604020202020204" pitchFamily="34" charset="0"/>
                <a:cs typeface="Arial" panose="020B0604020202020204" pitchFamily="34" charset="0"/>
              </a:rPr>
            </a:br>
            <a:r>
              <a:rPr lang="en-US" sz="1100" b="1" dirty="0" smtClean="0">
                <a:latin typeface="Arial" panose="020B0604020202020204" pitchFamily="34" charset="0"/>
                <a:cs typeface="Arial" panose="020B0604020202020204" pitchFamily="34" charset="0"/>
              </a:rPr>
              <a:t>monocytes</a:t>
            </a:r>
            <a:endParaRPr lang="en-US" sz="1100" b="1" dirty="0">
              <a:latin typeface="Arial" panose="020B0604020202020204" pitchFamily="34" charset="0"/>
              <a:cs typeface="Arial" panose="020B0604020202020204" pitchFamily="34" charset="0"/>
            </a:endParaRPr>
          </a:p>
        </p:txBody>
      </p:sp>
      <p:sp>
        <p:nvSpPr>
          <p:cNvPr id="12" name="Textfeld 11"/>
          <p:cNvSpPr txBox="1"/>
          <p:nvPr/>
        </p:nvSpPr>
        <p:spPr>
          <a:xfrm>
            <a:off x="464376" y="1942110"/>
            <a:ext cx="1077539" cy="430887"/>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a:t>
            </a:r>
            <a:r>
              <a:rPr lang="en-US" sz="1100" b="1" dirty="0" smtClean="0">
                <a:latin typeface="Arial" panose="020B0604020202020204" pitchFamily="34" charset="0"/>
                <a:cs typeface="Arial" panose="020B0604020202020204" pitchFamily="34" charset="0"/>
              </a:rPr>
              <a:t>on-classical</a:t>
            </a:r>
            <a:br>
              <a:rPr lang="en-US" sz="1100" b="1" dirty="0" smtClean="0">
                <a:latin typeface="Arial" panose="020B0604020202020204" pitchFamily="34" charset="0"/>
                <a:cs typeface="Arial" panose="020B0604020202020204" pitchFamily="34" charset="0"/>
              </a:rPr>
            </a:br>
            <a:r>
              <a:rPr lang="en-US" sz="1100" b="1" dirty="0" smtClean="0">
                <a:latin typeface="Arial" panose="020B0604020202020204" pitchFamily="34" charset="0"/>
                <a:cs typeface="Arial" panose="020B0604020202020204" pitchFamily="34" charset="0"/>
              </a:rPr>
              <a:t>monocytes</a:t>
            </a:r>
            <a:endParaRPr lang="en-US" sz="1100" b="1" dirty="0">
              <a:latin typeface="Arial" panose="020B0604020202020204" pitchFamily="34" charset="0"/>
              <a:cs typeface="Arial" panose="020B0604020202020204" pitchFamily="34" charset="0"/>
            </a:endParaRPr>
          </a:p>
        </p:txBody>
      </p:sp>
      <p:sp>
        <p:nvSpPr>
          <p:cNvPr id="13" name="Textfeld 12"/>
          <p:cNvSpPr txBox="1"/>
          <p:nvPr/>
        </p:nvSpPr>
        <p:spPr>
          <a:xfrm>
            <a:off x="464376" y="2638850"/>
            <a:ext cx="968535"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eosinophils</a:t>
            </a:r>
            <a:endParaRPr lang="en-US" sz="1100" b="1" dirty="0">
              <a:latin typeface="Arial" panose="020B0604020202020204" pitchFamily="34" charset="0"/>
              <a:cs typeface="Arial" panose="020B0604020202020204" pitchFamily="34" charset="0"/>
            </a:endParaRPr>
          </a:p>
        </p:txBody>
      </p:sp>
      <p:graphicFrame>
        <p:nvGraphicFramePr>
          <p:cNvPr id="14" name="Objekt 13"/>
          <p:cNvGraphicFramePr>
            <a:graphicFrameLocks noChangeAspect="1"/>
          </p:cNvGraphicFramePr>
          <p:nvPr>
            <p:extLst/>
          </p:nvPr>
        </p:nvGraphicFramePr>
        <p:xfrm>
          <a:off x="3219768" y="4456113"/>
          <a:ext cx="2365375" cy="1504950"/>
        </p:xfrm>
        <a:graphic>
          <a:graphicData uri="http://schemas.openxmlformats.org/presentationml/2006/ole">
            <mc:AlternateContent xmlns:mc="http://schemas.openxmlformats.org/markup-compatibility/2006">
              <mc:Choice xmlns:v="urn:schemas-microsoft-com:vml" Requires="v">
                <p:oleObj spid="_x0000_s8214" name="Prism 8" r:id="rId3" imgW="3642017" imgH="2313113" progId="Prism8.Document">
                  <p:embed/>
                </p:oleObj>
              </mc:Choice>
              <mc:Fallback>
                <p:oleObj name="Prism 8" r:id="rId3" imgW="3642017" imgH="2313113" progId="Prism8.Document">
                  <p:embed/>
                  <p:pic>
                    <p:nvPicPr>
                      <p:cNvPr id="0" name=""/>
                      <p:cNvPicPr/>
                      <p:nvPr/>
                    </p:nvPicPr>
                    <p:blipFill>
                      <a:blip r:embed="rId4"/>
                      <a:stretch>
                        <a:fillRect/>
                      </a:stretch>
                    </p:blipFill>
                    <p:spPr>
                      <a:xfrm>
                        <a:off x="3219768" y="4456113"/>
                        <a:ext cx="2365375" cy="1504950"/>
                      </a:xfrm>
                      <a:prstGeom prst="rect">
                        <a:avLst/>
                      </a:prstGeom>
                    </p:spPr>
                  </p:pic>
                </p:oleObj>
              </mc:Fallback>
            </mc:AlternateContent>
          </a:graphicData>
        </a:graphic>
      </p:graphicFrame>
      <p:sp>
        <p:nvSpPr>
          <p:cNvPr id="18" name="Textfeld 17"/>
          <p:cNvSpPr txBox="1"/>
          <p:nvPr/>
        </p:nvSpPr>
        <p:spPr>
          <a:xfrm>
            <a:off x="1247081" y="4263649"/>
            <a:ext cx="1961034"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classical monocytes</a:t>
            </a:r>
            <a:endParaRPr lang="en-US" sz="1200" b="1" dirty="0">
              <a:latin typeface="Arial" panose="020B0604020202020204" pitchFamily="34" charset="0"/>
              <a:cs typeface="Arial" panose="020B0604020202020204" pitchFamily="34" charset="0"/>
            </a:endParaRPr>
          </a:p>
        </p:txBody>
      </p:sp>
      <p:sp>
        <p:nvSpPr>
          <p:cNvPr id="19" name="Textfeld 18"/>
          <p:cNvSpPr txBox="1"/>
          <p:nvPr/>
        </p:nvSpPr>
        <p:spPr>
          <a:xfrm>
            <a:off x="1706462" y="6276950"/>
            <a:ext cx="1042273" cy="276999"/>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eosinophils</a:t>
            </a:r>
            <a:endParaRPr lang="en-US" sz="1200" b="1" dirty="0">
              <a:latin typeface="Arial" panose="020B0604020202020204" pitchFamily="34" charset="0"/>
              <a:cs typeface="Arial" panose="020B0604020202020204" pitchFamily="34" charset="0"/>
            </a:endParaRPr>
          </a:p>
        </p:txBody>
      </p:sp>
      <p:grpSp>
        <p:nvGrpSpPr>
          <p:cNvPr id="20" name="Gruppieren 19"/>
          <p:cNvGrpSpPr/>
          <p:nvPr/>
        </p:nvGrpSpPr>
        <p:grpSpPr>
          <a:xfrm>
            <a:off x="1398960" y="978408"/>
            <a:ext cx="4282204" cy="2831419"/>
            <a:chOff x="1475160" y="1018032"/>
            <a:chExt cx="4350854" cy="2876141"/>
          </a:xfrm>
        </p:grpSpPr>
        <p:sp>
          <p:nvSpPr>
            <p:cNvPr id="5" name="Textfeld 4"/>
            <p:cNvSpPr txBox="1"/>
            <p:nvPr/>
          </p:nvSpPr>
          <p:spPr>
            <a:xfrm>
              <a:off x="1709928" y="1018032"/>
              <a:ext cx="269626"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a</a:t>
              </a:r>
              <a:endParaRPr lang="en-US" sz="1200" b="1" dirty="0">
                <a:latin typeface="Arial" panose="020B0604020202020204" pitchFamily="34" charset="0"/>
                <a:cs typeface="Arial" panose="020B0604020202020204" pitchFamily="34" charset="0"/>
              </a:endParaRPr>
            </a:p>
          </p:txBody>
        </p:sp>
        <p:sp>
          <p:nvSpPr>
            <p:cNvPr id="6" name="Textfeld 5"/>
            <p:cNvSpPr txBox="1"/>
            <p:nvPr/>
          </p:nvSpPr>
          <p:spPr>
            <a:xfrm>
              <a:off x="2428766" y="1018032"/>
              <a:ext cx="27924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b</a:t>
              </a:r>
            </a:p>
          </p:txBody>
        </p:sp>
        <p:sp>
          <p:nvSpPr>
            <p:cNvPr id="7" name="Textfeld 6"/>
            <p:cNvSpPr txBox="1"/>
            <p:nvPr/>
          </p:nvSpPr>
          <p:spPr>
            <a:xfrm>
              <a:off x="3157222" y="1018032"/>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a:t>
              </a:r>
            </a:p>
          </p:txBody>
        </p:sp>
        <p:sp>
          <p:nvSpPr>
            <p:cNvPr id="8" name="Textfeld 7"/>
            <p:cNvSpPr txBox="1"/>
            <p:nvPr/>
          </p:nvSpPr>
          <p:spPr>
            <a:xfrm>
              <a:off x="3868440" y="1018032"/>
              <a:ext cx="27924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d</a:t>
              </a:r>
            </a:p>
          </p:txBody>
        </p:sp>
        <p:sp>
          <p:nvSpPr>
            <p:cNvPr id="9" name="Textfeld 8"/>
            <p:cNvSpPr txBox="1"/>
            <p:nvPr/>
          </p:nvSpPr>
          <p:spPr>
            <a:xfrm>
              <a:off x="4581656" y="1018032"/>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e</a:t>
              </a:r>
            </a:p>
          </p:txBody>
        </p:sp>
        <p:sp>
          <p:nvSpPr>
            <p:cNvPr id="10" name="Textfeld 9"/>
            <p:cNvSpPr txBox="1"/>
            <p:nvPr/>
          </p:nvSpPr>
          <p:spPr>
            <a:xfrm>
              <a:off x="5323352" y="1018032"/>
              <a:ext cx="235962"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f</a:t>
              </a:r>
              <a:endParaRPr lang="en-US" sz="1200" b="1" dirty="0">
                <a:latin typeface="Arial" panose="020B0604020202020204" pitchFamily="34" charset="0"/>
                <a:cs typeface="Arial" panose="020B0604020202020204" pitchFamily="34" charset="0"/>
              </a:endParaRPr>
            </a:p>
          </p:txBody>
        </p:sp>
        <p:graphicFrame>
          <p:nvGraphicFramePr>
            <p:cNvPr id="22" name="Objekt 21"/>
            <p:cNvGraphicFramePr>
              <a:graphicFrameLocks noChangeAspect="1"/>
            </p:cNvGraphicFramePr>
            <p:nvPr>
              <p:extLst/>
            </p:nvPr>
          </p:nvGraphicFramePr>
          <p:xfrm>
            <a:off x="1475160" y="1203591"/>
            <a:ext cx="4350854" cy="2690582"/>
          </p:xfrm>
          <a:graphic>
            <a:graphicData uri="http://schemas.openxmlformats.org/presentationml/2006/ole">
              <mc:AlternateContent xmlns:mc="http://schemas.openxmlformats.org/markup-compatibility/2006">
                <mc:Choice xmlns:v="urn:schemas-microsoft-com:vml" Requires="v">
                  <p:oleObj spid="_x0000_s8215" name="Prism 8" r:id="rId5" imgW="7032427" imgH="4345817" progId="Prism8.Document">
                    <p:embed/>
                  </p:oleObj>
                </mc:Choice>
                <mc:Fallback>
                  <p:oleObj name="Prism 8" r:id="rId5" imgW="7032427" imgH="4345817" progId="Prism8.Document">
                    <p:embed/>
                    <p:pic>
                      <p:nvPicPr>
                        <p:cNvPr id="0" name=""/>
                        <p:cNvPicPr/>
                        <p:nvPr/>
                      </p:nvPicPr>
                      <p:blipFill>
                        <a:blip r:embed="rId6"/>
                        <a:stretch>
                          <a:fillRect/>
                        </a:stretch>
                      </p:blipFill>
                      <p:spPr>
                        <a:xfrm>
                          <a:off x="1475160" y="1203591"/>
                          <a:ext cx="4350854" cy="2690582"/>
                        </a:xfrm>
                        <a:prstGeom prst="rect">
                          <a:avLst/>
                        </a:prstGeom>
                      </p:spPr>
                    </p:pic>
                  </p:oleObj>
                </mc:Fallback>
              </mc:AlternateContent>
            </a:graphicData>
          </a:graphic>
        </p:graphicFrame>
      </p:grpSp>
      <p:sp>
        <p:nvSpPr>
          <p:cNvPr id="23" name="Textfeld 22"/>
          <p:cNvSpPr txBox="1"/>
          <p:nvPr/>
        </p:nvSpPr>
        <p:spPr>
          <a:xfrm>
            <a:off x="1365838" y="5853948"/>
            <a:ext cx="269626"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a</a:t>
            </a:r>
            <a:endParaRPr lang="en-US" sz="1200" b="1" dirty="0">
              <a:latin typeface="Arial" panose="020B0604020202020204" pitchFamily="34" charset="0"/>
              <a:cs typeface="Arial" panose="020B0604020202020204" pitchFamily="34" charset="0"/>
            </a:endParaRPr>
          </a:p>
        </p:txBody>
      </p:sp>
      <p:sp>
        <p:nvSpPr>
          <p:cNvPr id="24" name="Textfeld 23"/>
          <p:cNvSpPr txBox="1"/>
          <p:nvPr/>
        </p:nvSpPr>
        <p:spPr>
          <a:xfrm>
            <a:off x="1648812" y="5853948"/>
            <a:ext cx="27924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b</a:t>
            </a:r>
          </a:p>
        </p:txBody>
      </p:sp>
      <p:sp>
        <p:nvSpPr>
          <p:cNvPr id="25" name="Textfeld 24"/>
          <p:cNvSpPr txBox="1"/>
          <p:nvPr/>
        </p:nvSpPr>
        <p:spPr>
          <a:xfrm>
            <a:off x="1937594" y="5853948"/>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a:t>
            </a:r>
          </a:p>
        </p:txBody>
      </p:sp>
      <p:sp>
        <p:nvSpPr>
          <p:cNvPr id="26" name="Textfeld 25"/>
          <p:cNvSpPr txBox="1"/>
          <p:nvPr/>
        </p:nvSpPr>
        <p:spPr>
          <a:xfrm>
            <a:off x="2212948" y="5853948"/>
            <a:ext cx="27924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d</a:t>
            </a:r>
          </a:p>
        </p:txBody>
      </p:sp>
      <p:sp>
        <p:nvSpPr>
          <p:cNvPr id="27" name="Textfeld 26"/>
          <p:cNvSpPr txBox="1"/>
          <p:nvPr/>
        </p:nvSpPr>
        <p:spPr>
          <a:xfrm>
            <a:off x="2497920" y="5853948"/>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e</a:t>
            </a:r>
          </a:p>
        </p:txBody>
      </p:sp>
      <p:sp>
        <p:nvSpPr>
          <p:cNvPr id="28" name="Textfeld 27"/>
          <p:cNvSpPr txBox="1"/>
          <p:nvPr/>
        </p:nvSpPr>
        <p:spPr>
          <a:xfrm>
            <a:off x="2793846" y="5853948"/>
            <a:ext cx="235962"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f</a:t>
            </a:r>
            <a:endParaRPr lang="en-US" sz="1200" b="1" dirty="0">
              <a:latin typeface="Arial" panose="020B0604020202020204" pitchFamily="34" charset="0"/>
              <a:cs typeface="Arial" panose="020B0604020202020204" pitchFamily="34" charset="0"/>
            </a:endParaRPr>
          </a:p>
        </p:txBody>
      </p:sp>
      <p:sp>
        <p:nvSpPr>
          <p:cNvPr id="29" name="Textfeld 28"/>
          <p:cNvSpPr txBox="1"/>
          <p:nvPr/>
        </p:nvSpPr>
        <p:spPr>
          <a:xfrm>
            <a:off x="469170" y="8361853"/>
            <a:ext cx="805029" cy="918200"/>
          </a:xfrm>
          <a:prstGeom prst="rect">
            <a:avLst/>
          </a:prstGeom>
          <a:noFill/>
        </p:spPr>
        <p:txBody>
          <a:bodyPr wrap="none" rtlCol="0">
            <a:spAutoFit/>
          </a:bodyPr>
          <a:lstStyle/>
          <a:p>
            <a:pPr>
              <a:lnSpc>
                <a:spcPts val="1000"/>
              </a:lnSpc>
            </a:pPr>
            <a:r>
              <a:rPr lang="en-US" sz="1200" b="1" dirty="0" smtClean="0">
                <a:latin typeface="Arial" panose="020B0604020202020204" pitchFamily="34" charset="0"/>
                <a:cs typeface="Arial" panose="020B0604020202020204" pitchFamily="34" charset="0"/>
              </a:rPr>
              <a:t>donor:</a:t>
            </a:r>
          </a:p>
          <a:p>
            <a:pPr>
              <a:lnSpc>
                <a:spcPts val="1000"/>
              </a:lnSpc>
            </a:pPr>
            <a:endParaRPr lang="en-US" sz="1200" b="1" dirty="0">
              <a:latin typeface="Arial" panose="020B0604020202020204" pitchFamily="34" charset="0"/>
              <a:cs typeface="Arial" panose="020B0604020202020204" pitchFamily="34" charset="0"/>
            </a:endParaRPr>
          </a:p>
          <a:p>
            <a:pPr>
              <a:lnSpc>
                <a:spcPts val="1000"/>
              </a:lnSpc>
            </a:pPr>
            <a:r>
              <a:rPr lang="en-US" sz="1200" b="1" dirty="0" err="1" smtClean="0">
                <a:latin typeface="Arial" panose="020B0604020202020204" pitchFamily="34" charset="0"/>
                <a:cs typeface="Arial" panose="020B0604020202020204" pitchFamily="34" charset="0"/>
              </a:rPr>
              <a:t>Fc</a:t>
            </a:r>
            <a:r>
              <a:rPr lang="en-US" sz="1200" b="1" dirty="0" err="1" smtClean="0">
                <a:latin typeface="Arial" panose="020B0604020202020204" pitchFamily="34" charset="0"/>
                <a:cs typeface="Arial" panose="020B0604020202020204" pitchFamily="34" charset="0"/>
                <a:sym typeface="Symbol" panose="05050102010706020507" pitchFamily="18" charset="2"/>
              </a:rPr>
              <a:t></a:t>
            </a:r>
            <a:r>
              <a:rPr lang="en-US" sz="1200" b="1" dirty="0" err="1" smtClean="0">
                <a:latin typeface="Arial" panose="020B0604020202020204" pitchFamily="34" charset="0"/>
                <a:cs typeface="Arial" panose="020B0604020202020204" pitchFamily="34" charset="0"/>
              </a:rPr>
              <a:t>RIIIa</a:t>
            </a:r>
            <a:r>
              <a:rPr lang="en-US" sz="1200" b="1" dirty="0" smtClean="0">
                <a:latin typeface="Arial" panose="020B0604020202020204" pitchFamily="34" charset="0"/>
                <a:cs typeface="Arial" panose="020B0604020202020204" pitchFamily="34" charset="0"/>
              </a:rPr>
              <a:t>:</a:t>
            </a:r>
            <a:endParaRPr lang="en-US" sz="1200" b="1" dirty="0">
              <a:latin typeface="Arial" panose="020B0604020202020204" pitchFamily="34" charset="0"/>
              <a:cs typeface="Arial" panose="020B0604020202020204" pitchFamily="34" charset="0"/>
            </a:endParaRPr>
          </a:p>
          <a:p>
            <a:pPr>
              <a:lnSpc>
                <a:spcPts val="1000"/>
              </a:lnSpc>
            </a:pPr>
            <a:endParaRPr lang="en-US" sz="1200" b="1" dirty="0" smtClean="0">
              <a:latin typeface="Arial" panose="020B0604020202020204" pitchFamily="34" charset="0"/>
              <a:cs typeface="Arial" panose="020B0604020202020204" pitchFamily="34" charset="0"/>
            </a:endParaRPr>
          </a:p>
          <a:p>
            <a:pPr>
              <a:lnSpc>
                <a:spcPts val="1000"/>
              </a:lnSpc>
            </a:pPr>
            <a:r>
              <a:rPr lang="en-US" sz="1200" b="1" dirty="0" err="1" smtClean="0">
                <a:latin typeface="Arial" panose="020B0604020202020204" pitchFamily="34" charset="0"/>
                <a:cs typeface="Arial" panose="020B0604020202020204" pitchFamily="34" charset="0"/>
              </a:rPr>
              <a:t>Fc</a:t>
            </a:r>
            <a:r>
              <a:rPr lang="en-US" sz="1200" b="1" dirty="0" err="1" smtClean="0">
                <a:latin typeface="Arial" panose="020B0604020202020204" pitchFamily="34" charset="0"/>
                <a:cs typeface="Arial" panose="020B0604020202020204" pitchFamily="34" charset="0"/>
                <a:sym typeface="Symbol" panose="05050102010706020507" pitchFamily="18" charset="2"/>
              </a:rPr>
              <a:t></a:t>
            </a:r>
            <a:r>
              <a:rPr lang="en-US" sz="1200" b="1" dirty="0" err="1" smtClean="0">
                <a:latin typeface="Arial" panose="020B0604020202020204" pitchFamily="34" charset="0"/>
                <a:cs typeface="Arial" panose="020B0604020202020204" pitchFamily="34" charset="0"/>
              </a:rPr>
              <a:t>RIIa</a:t>
            </a:r>
            <a:r>
              <a:rPr lang="en-US" sz="1200" b="1" dirty="0" smtClean="0">
                <a:latin typeface="Arial" panose="020B0604020202020204" pitchFamily="34" charset="0"/>
                <a:cs typeface="Arial" panose="020B0604020202020204" pitchFamily="34" charset="0"/>
              </a:rPr>
              <a:t>:</a:t>
            </a:r>
          </a:p>
          <a:p>
            <a:endParaRPr lang="en-US" sz="1200" b="1" dirty="0">
              <a:latin typeface="Arial" panose="020B0604020202020204" pitchFamily="34" charset="0"/>
              <a:cs typeface="Arial" panose="020B0604020202020204" pitchFamily="34" charset="0"/>
            </a:endParaRPr>
          </a:p>
        </p:txBody>
      </p:sp>
      <p:sp>
        <p:nvSpPr>
          <p:cNvPr id="30" name="Textfeld 29"/>
          <p:cNvSpPr txBox="1"/>
          <p:nvPr/>
        </p:nvSpPr>
        <p:spPr>
          <a:xfrm>
            <a:off x="363120" y="627305"/>
            <a:ext cx="31451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A</a:t>
            </a:r>
            <a:endParaRPr lang="en-US" sz="1400" b="1" dirty="0">
              <a:latin typeface="Arial" panose="020B0604020202020204" pitchFamily="34" charset="0"/>
              <a:cs typeface="Arial" panose="020B0604020202020204" pitchFamily="34" charset="0"/>
            </a:endParaRPr>
          </a:p>
        </p:txBody>
      </p:sp>
      <p:sp>
        <p:nvSpPr>
          <p:cNvPr id="31" name="Textfeld 30"/>
          <p:cNvSpPr txBox="1"/>
          <p:nvPr/>
        </p:nvSpPr>
        <p:spPr>
          <a:xfrm>
            <a:off x="363120" y="4125545"/>
            <a:ext cx="31451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B</a:t>
            </a:r>
            <a:endParaRPr lang="en-US" sz="1400" b="1" dirty="0">
              <a:latin typeface="Arial" panose="020B0604020202020204" pitchFamily="34" charset="0"/>
              <a:cs typeface="Arial" panose="020B0604020202020204" pitchFamily="34" charset="0"/>
            </a:endParaRPr>
          </a:p>
        </p:txBody>
      </p:sp>
      <p:sp>
        <p:nvSpPr>
          <p:cNvPr id="32" name="Textfeld 31"/>
          <p:cNvSpPr txBox="1"/>
          <p:nvPr/>
        </p:nvSpPr>
        <p:spPr>
          <a:xfrm>
            <a:off x="153319" y="251471"/>
            <a:ext cx="1858650" cy="276999"/>
          </a:xfrm>
          <a:prstGeom prst="rect">
            <a:avLst/>
          </a:prstGeom>
          <a:noFill/>
        </p:spPr>
        <p:txBody>
          <a:bodyPr wrap="none" rtlCol="0">
            <a:spAutoFit/>
          </a:bodyPr>
          <a:lstStyle/>
          <a:p>
            <a:r>
              <a:rPr lang="en-US" sz="1200" b="1" dirty="0" smtClean="0">
                <a:latin typeface="Times New Roman" panose="02020603050405020304" pitchFamily="18" charset="0"/>
                <a:cs typeface="Times New Roman" panose="02020603050405020304" pitchFamily="18" charset="0"/>
              </a:rPr>
              <a:t>Supplementary Figure 10</a:t>
            </a:r>
            <a:endParaRPr lang="en-US" sz="1200" b="1" dirty="0">
              <a:latin typeface="Times New Roman" panose="02020603050405020304" pitchFamily="18" charset="0"/>
              <a:cs typeface="Times New Roman" panose="02020603050405020304" pitchFamily="18" charset="0"/>
            </a:endParaRPr>
          </a:p>
        </p:txBody>
      </p:sp>
      <p:sp>
        <p:nvSpPr>
          <p:cNvPr id="33" name="Textfeld 32"/>
          <p:cNvSpPr txBox="1"/>
          <p:nvPr/>
        </p:nvSpPr>
        <p:spPr>
          <a:xfrm>
            <a:off x="464376" y="3295417"/>
            <a:ext cx="843501"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basophils</a:t>
            </a:r>
            <a:endParaRPr lang="en-US" sz="1100" b="1" dirty="0">
              <a:latin typeface="Arial" panose="020B0604020202020204" pitchFamily="34" charset="0"/>
              <a:cs typeface="Arial" panose="020B0604020202020204" pitchFamily="34" charset="0"/>
            </a:endParaRPr>
          </a:p>
        </p:txBody>
      </p:sp>
      <p:sp>
        <p:nvSpPr>
          <p:cNvPr id="2" name="Rechteck 1"/>
          <p:cNvSpPr/>
          <p:nvPr/>
        </p:nvSpPr>
        <p:spPr>
          <a:xfrm>
            <a:off x="5675766" y="3200400"/>
            <a:ext cx="180000" cy="108000"/>
          </a:xfrm>
          <a:prstGeom prst="rect">
            <a:avLst/>
          </a:prstGeom>
          <a:solidFill>
            <a:srgbClr val="3232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34" name="Rechteck 33"/>
          <p:cNvSpPr/>
          <p:nvPr/>
        </p:nvSpPr>
        <p:spPr>
          <a:xfrm>
            <a:off x="5675766" y="3386443"/>
            <a:ext cx="180000" cy="108000"/>
          </a:xfrm>
          <a:prstGeom prst="rect">
            <a:avLst/>
          </a:prstGeom>
          <a:solidFill>
            <a:srgbClr val="AD07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35" name="Rechteck 34"/>
          <p:cNvSpPr/>
          <p:nvPr/>
        </p:nvSpPr>
        <p:spPr>
          <a:xfrm>
            <a:off x="5675766" y="3567558"/>
            <a:ext cx="180000" cy="108000"/>
          </a:xfrm>
          <a:prstGeom prst="rect">
            <a:avLst/>
          </a:prstGeom>
          <a:solidFill>
            <a:srgbClr val="FFA0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36" name="Rechteck 35"/>
          <p:cNvSpPr/>
          <p:nvPr/>
        </p:nvSpPr>
        <p:spPr>
          <a:xfrm>
            <a:off x="5675766" y="3009533"/>
            <a:ext cx="180000" cy="108000"/>
          </a:xfrm>
          <a:prstGeom prst="rect">
            <a:avLst/>
          </a:prstGeom>
          <a:solidFill>
            <a:srgbClr val="CA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4" name="Textfeld 3"/>
          <p:cNvSpPr txBox="1"/>
          <p:nvPr/>
        </p:nvSpPr>
        <p:spPr>
          <a:xfrm>
            <a:off x="5819578" y="3131884"/>
            <a:ext cx="514885"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Fc</a:t>
            </a:r>
            <a:r>
              <a:rPr lang="el-GR" sz="1000" b="1" dirty="0" smtClean="0">
                <a:latin typeface="Arial" panose="020B0604020202020204" pitchFamily="34" charset="0"/>
                <a:cs typeface="Arial" panose="020B0604020202020204" pitchFamily="34" charset="0"/>
                <a:sym typeface="Symbol" panose="05050102010706020507" pitchFamily="18" charset="2"/>
              </a:rPr>
              <a:t></a:t>
            </a:r>
            <a:r>
              <a:rPr lang="en-US" sz="1000" b="1" dirty="0" smtClean="0">
                <a:latin typeface="Arial" panose="020B0604020202020204" pitchFamily="34" charset="0"/>
                <a:cs typeface="Arial" panose="020B0604020202020204" pitchFamily="34" charset="0"/>
              </a:rPr>
              <a:t>RI</a:t>
            </a:r>
            <a:endParaRPr lang="en-US" sz="1000" b="1" dirty="0">
              <a:latin typeface="Arial" panose="020B0604020202020204" pitchFamily="34" charset="0"/>
              <a:cs typeface="Arial" panose="020B0604020202020204" pitchFamily="34" charset="0"/>
            </a:endParaRPr>
          </a:p>
        </p:txBody>
      </p:sp>
      <p:sp>
        <p:nvSpPr>
          <p:cNvPr id="37" name="Textfeld 36"/>
          <p:cNvSpPr txBox="1"/>
          <p:nvPr/>
        </p:nvSpPr>
        <p:spPr>
          <a:xfrm>
            <a:off x="5819578" y="3316523"/>
            <a:ext cx="620683"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Fc</a:t>
            </a:r>
            <a:r>
              <a:rPr lang="el-GR" sz="1000" b="1" dirty="0">
                <a:latin typeface="Arial" panose="020B0604020202020204" pitchFamily="34" charset="0"/>
                <a:cs typeface="Arial" panose="020B0604020202020204" pitchFamily="34" charset="0"/>
                <a:sym typeface="Symbol" panose="05050102010706020507" pitchFamily="18" charset="2"/>
              </a:rPr>
              <a:t></a:t>
            </a:r>
            <a:r>
              <a:rPr lang="en-US" sz="1000" b="1" dirty="0" err="1" smtClean="0">
                <a:latin typeface="Arial" panose="020B0604020202020204" pitchFamily="34" charset="0"/>
                <a:cs typeface="Arial" panose="020B0604020202020204" pitchFamily="34" charset="0"/>
              </a:rPr>
              <a:t>RIIa</a:t>
            </a:r>
            <a:endParaRPr lang="en-US" sz="1000" b="1" dirty="0">
              <a:latin typeface="Arial" panose="020B0604020202020204" pitchFamily="34" charset="0"/>
              <a:cs typeface="Arial" panose="020B0604020202020204" pitchFamily="34" charset="0"/>
            </a:endParaRPr>
          </a:p>
        </p:txBody>
      </p:sp>
      <p:sp>
        <p:nvSpPr>
          <p:cNvPr id="38" name="Textfeld 37"/>
          <p:cNvSpPr txBox="1"/>
          <p:nvPr/>
        </p:nvSpPr>
        <p:spPr>
          <a:xfrm>
            <a:off x="5819578" y="3505075"/>
            <a:ext cx="585417"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Fc</a:t>
            </a:r>
            <a:r>
              <a:rPr lang="el-GR" sz="1000" b="1" dirty="0">
                <a:latin typeface="Arial" panose="020B0604020202020204" pitchFamily="34" charset="0"/>
                <a:cs typeface="Arial" panose="020B0604020202020204" pitchFamily="34" charset="0"/>
                <a:sym typeface="Symbol" panose="05050102010706020507" pitchFamily="18" charset="2"/>
              </a:rPr>
              <a:t></a:t>
            </a:r>
            <a:r>
              <a:rPr lang="en-US" sz="1000" b="1" dirty="0" smtClean="0">
                <a:latin typeface="Arial" panose="020B0604020202020204" pitchFamily="34" charset="0"/>
                <a:cs typeface="Arial" panose="020B0604020202020204" pitchFamily="34" charset="0"/>
              </a:rPr>
              <a:t>RIII</a:t>
            </a:r>
            <a:endParaRPr lang="en-US" sz="1000" b="1" dirty="0">
              <a:latin typeface="Arial" panose="020B0604020202020204" pitchFamily="34" charset="0"/>
              <a:cs typeface="Arial" panose="020B0604020202020204" pitchFamily="34" charset="0"/>
            </a:endParaRPr>
          </a:p>
        </p:txBody>
      </p:sp>
      <p:sp>
        <p:nvSpPr>
          <p:cNvPr id="39" name="Textfeld 38"/>
          <p:cNvSpPr txBox="1"/>
          <p:nvPr/>
        </p:nvSpPr>
        <p:spPr>
          <a:xfrm>
            <a:off x="5819578" y="2947233"/>
            <a:ext cx="628698"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Fc</a:t>
            </a:r>
            <a:r>
              <a:rPr lang="el-GR" sz="1000" b="1" dirty="0">
                <a:latin typeface="Arial" panose="020B0604020202020204" pitchFamily="34" charset="0"/>
                <a:cs typeface="Arial" panose="020B0604020202020204" pitchFamily="34" charset="0"/>
                <a:sym typeface="Symbol" panose="05050102010706020507" pitchFamily="18" charset="2"/>
              </a:rPr>
              <a:t></a:t>
            </a:r>
            <a:r>
              <a:rPr lang="en-US" sz="1000" b="1" dirty="0" err="1" smtClean="0">
                <a:latin typeface="Arial" panose="020B0604020202020204" pitchFamily="34" charset="0"/>
                <a:cs typeface="Arial" panose="020B0604020202020204" pitchFamily="34" charset="0"/>
              </a:rPr>
              <a:t>RIIb</a:t>
            </a:r>
            <a:endParaRPr lang="en-US" sz="1000" b="1" dirty="0">
              <a:latin typeface="Arial" panose="020B0604020202020204" pitchFamily="34" charset="0"/>
              <a:cs typeface="Arial" panose="020B0604020202020204" pitchFamily="34" charset="0"/>
            </a:endParaRPr>
          </a:p>
        </p:txBody>
      </p:sp>
      <p:graphicFrame>
        <p:nvGraphicFramePr>
          <p:cNvPr id="40" name="Objekt 39"/>
          <p:cNvGraphicFramePr>
            <a:graphicFrameLocks noChangeAspect="1"/>
          </p:cNvGraphicFramePr>
          <p:nvPr>
            <p:extLst/>
          </p:nvPr>
        </p:nvGraphicFramePr>
        <p:xfrm>
          <a:off x="469900" y="4457700"/>
          <a:ext cx="2711450" cy="1504950"/>
        </p:xfrm>
        <a:graphic>
          <a:graphicData uri="http://schemas.openxmlformats.org/presentationml/2006/ole">
            <mc:AlternateContent xmlns:mc="http://schemas.openxmlformats.org/markup-compatibility/2006">
              <mc:Choice xmlns:v="urn:schemas-microsoft-com:vml" Requires="v">
                <p:oleObj spid="_x0000_s8216" name="Prism 8" r:id="rId7" imgW="4172230" imgH="2313113" progId="Prism8.Document">
                  <p:embed/>
                </p:oleObj>
              </mc:Choice>
              <mc:Fallback>
                <p:oleObj name="Prism 8" r:id="rId7" imgW="4172230" imgH="2313113" progId="Prism8.Document">
                  <p:embed/>
                  <p:pic>
                    <p:nvPicPr>
                      <p:cNvPr id="0" name=""/>
                      <p:cNvPicPr/>
                      <p:nvPr/>
                    </p:nvPicPr>
                    <p:blipFill>
                      <a:blip r:embed="rId8"/>
                      <a:stretch>
                        <a:fillRect/>
                      </a:stretch>
                    </p:blipFill>
                    <p:spPr>
                      <a:xfrm>
                        <a:off x="469900" y="4457700"/>
                        <a:ext cx="2711450" cy="1504950"/>
                      </a:xfrm>
                      <a:prstGeom prst="rect">
                        <a:avLst/>
                      </a:prstGeom>
                    </p:spPr>
                  </p:pic>
                </p:oleObj>
              </mc:Fallback>
            </mc:AlternateContent>
          </a:graphicData>
        </a:graphic>
      </p:graphicFrame>
      <p:sp>
        <p:nvSpPr>
          <p:cNvPr id="41" name="Textfeld 40"/>
          <p:cNvSpPr txBox="1"/>
          <p:nvPr/>
        </p:nvSpPr>
        <p:spPr>
          <a:xfrm>
            <a:off x="3386523" y="4263649"/>
            <a:ext cx="2459137"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n</a:t>
            </a:r>
            <a:r>
              <a:rPr lang="en-US" sz="1200" b="1" dirty="0" smtClean="0">
                <a:latin typeface="Arial" panose="020B0604020202020204" pitchFamily="34" charset="0"/>
                <a:cs typeface="Arial" panose="020B0604020202020204" pitchFamily="34" charset="0"/>
              </a:rPr>
              <a:t>on-classical monocytes</a:t>
            </a:r>
            <a:endParaRPr lang="en-US" sz="1200" b="1" dirty="0">
              <a:latin typeface="Arial" panose="020B0604020202020204" pitchFamily="34" charset="0"/>
              <a:cs typeface="Arial" panose="020B0604020202020204" pitchFamily="34" charset="0"/>
            </a:endParaRPr>
          </a:p>
        </p:txBody>
      </p:sp>
      <p:graphicFrame>
        <p:nvGraphicFramePr>
          <p:cNvPr id="42" name="Objekt 41"/>
          <p:cNvGraphicFramePr>
            <a:graphicFrameLocks noChangeAspect="1"/>
          </p:cNvGraphicFramePr>
          <p:nvPr>
            <p:extLst/>
          </p:nvPr>
        </p:nvGraphicFramePr>
        <p:xfrm>
          <a:off x="469900" y="6376988"/>
          <a:ext cx="2713038" cy="1504950"/>
        </p:xfrm>
        <a:graphic>
          <a:graphicData uri="http://schemas.openxmlformats.org/presentationml/2006/ole">
            <mc:AlternateContent xmlns:mc="http://schemas.openxmlformats.org/markup-compatibility/2006">
              <mc:Choice xmlns:v="urn:schemas-microsoft-com:vml" Requires="v">
                <p:oleObj spid="_x0000_s8217" name="Prism 8" r:id="rId9" imgW="4172230" imgH="2313113" progId="Prism8.Document">
                  <p:embed/>
                </p:oleObj>
              </mc:Choice>
              <mc:Fallback>
                <p:oleObj name="Prism 8" r:id="rId9" imgW="4172230" imgH="2313113" progId="Prism8.Document">
                  <p:embed/>
                  <p:pic>
                    <p:nvPicPr>
                      <p:cNvPr id="0" name=""/>
                      <p:cNvPicPr/>
                      <p:nvPr/>
                    </p:nvPicPr>
                    <p:blipFill>
                      <a:blip r:embed="rId10"/>
                      <a:stretch>
                        <a:fillRect/>
                      </a:stretch>
                    </p:blipFill>
                    <p:spPr>
                      <a:xfrm>
                        <a:off x="469900" y="6376988"/>
                        <a:ext cx="2713038" cy="1504950"/>
                      </a:xfrm>
                      <a:prstGeom prst="rect">
                        <a:avLst/>
                      </a:prstGeom>
                    </p:spPr>
                  </p:pic>
                </p:oleObj>
              </mc:Fallback>
            </mc:AlternateContent>
          </a:graphicData>
        </a:graphic>
      </p:graphicFrame>
      <p:graphicFrame>
        <p:nvGraphicFramePr>
          <p:cNvPr id="43" name="Objekt 42"/>
          <p:cNvGraphicFramePr>
            <a:graphicFrameLocks noChangeAspect="1"/>
          </p:cNvGraphicFramePr>
          <p:nvPr>
            <p:extLst/>
          </p:nvPr>
        </p:nvGraphicFramePr>
        <p:xfrm>
          <a:off x="3193796" y="6376988"/>
          <a:ext cx="3257550" cy="1504950"/>
        </p:xfrm>
        <a:graphic>
          <a:graphicData uri="http://schemas.openxmlformats.org/presentationml/2006/ole">
            <mc:AlternateContent xmlns:mc="http://schemas.openxmlformats.org/markup-compatibility/2006">
              <mc:Choice xmlns:v="urn:schemas-microsoft-com:vml" Requires="v">
                <p:oleObj spid="_x0000_s8218" name="Prism 8" r:id="rId11" imgW="5017763" imgH="2313113" progId="Prism8.Document">
                  <p:embed/>
                </p:oleObj>
              </mc:Choice>
              <mc:Fallback>
                <p:oleObj name="Prism 8" r:id="rId11" imgW="5017763" imgH="2313113" progId="Prism8.Document">
                  <p:embed/>
                  <p:pic>
                    <p:nvPicPr>
                      <p:cNvPr id="0" name=""/>
                      <p:cNvPicPr/>
                      <p:nvPr/>
                    </p:nvPicPr>
                    <p:blipFill>
                      <a:blip r:embed="rId12"/>
                      <a:stretch>
                        <a:fillRect/>
                      </a:stretch>
                    </p:blipFill>
                    <p:spPr>
                      <a:xfrm>
                        <a:off x="3193796" y="6376988"/>
                        <a:ext cx="3257550" cy="1504950"/>
                      </a:xfrm>
                      <a:prstGeom prst="rect">
                        <a:avLst/>
                      </a:prstGeom>
                    </p:spPr>
                  </p:pic>
                </p:oleObj>
              </mc:Fallback>
            </mc:AlternateContent>
          </a:graphicData>
        </a:graphic>
      </p:graphicFrame>
      <p:sp>
        <p:nvSpPr>
          <p:cNvPr id="44" name="Textfeld 43"/>
          <p:cNvSpPr txBox="1"/>
          <p:nvPr/>
        </p:nvSpPr>
        <p:spPr>
          <a:xfrm>
            <a:off x="4163884" y="6276950"/>
            <a:ext cx="904415" cy="276999"/>
          </a:xfrm>
          <a:prstGeom prst="rect">
            <a:avLst/>
          </a:prstGeom>
          <a:noFill/>
        </p:spPr>
        <p:txBody>
          <a:bodyPr wrap="none" rtlCol="0">
            <a:spAutoFit/>
          </a:bodyPr>
          <a:lstStyle/>
          <a:p>
            <a:pPr algn="ctr"/>
            <a:r>
              <a:rPr lang="en-US" sz="1200" b="1" dirty="0" smtClean="0">
                <a:latin typeface="Arial" panose="020B0604020202020204" pitchFamily="34" charset="0"/>
                <a:cs typeface="Arial" panose="020B0604020202020204" pitchFamily="34" charset="0"/>
              </a:rPr>
              <a:t>basophils</a:t>
            </a:r>
            <a:endParaRPr lang="en-US" sz="1200" b="1" dirty="0">
              <a:latin typeface="Arial" panose="020B0604020202020204" pitchFamily="34" charset="0"/>
              <a:cs typeface="Arial" panose="020B0604020202020204" pitchFamily="34" charset="0"/>
            </a:endParaRPr>
          </a:p>
        </p:txBody>
      </p:sp>
      <p:sp>
        <p:nvSpPr>
          <p:cNvPr id="45" name="Textfeld 44"/>
          <p:cNvSpPr txBox="1"/>
          <p:nvPr/>
        </p:nvSpPr>
        <p:spPr>
          <a:xfrm>
            <a:off x="3758600" y="5847327"/>
            <a:ext cx="269626"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a</a:t>
            </a:r>
            <a:endParaRPr lang="en-US" sz="1200" b="1" dirty="0">
              <a:latin typeface="Arial" panose="020B0604020202020204" pitchFamily="34" charset="0"/>
              <a:cs typeface="Arial" panose="020B0604020202020204" pitchFamily="34" charset="0"/>
            </a:endParaRPr>
          </a:p>
        </p:txBody>
      </p:sp>
      <p:sp>
        <p:nvSpPr>
          <p:cNvPr id="46" name="Textfeld 45"/>
          <p:cNvSpPr txBox="1"/>
          <p:nvPr/>
        </p:nvSpPr>
        <p:spPr>
          <a:xfrm>
            <a:off x="4029382" y="5847327"/>
            <a:ext cx="27924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b</a:t>
            </a:r>
          </a:p>
        </p:txBody>
      </p:sp>
      <p:sp>
        <p:nvSpPr>
          <p:cNvPr id="47" name="Textfeld 46"/>
          <p:cNvSpPr txBox="1"/>
          <p:nvPr/>
        </p:nvSpPr>
        <p:spPr>
          <a:xfrm>
            <a:off x="4318164" y="5847327"/>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a:t>
            </a:r>
          </a:p>
        </p:txBody>
      </p:sp>
      <p:sp>
        <p:nvSpPr>
          <p:cNvPr id="48" name="Textfeld 47"/>
          <p:cNvSpPr txBox="1"/>
          <p:nvPr/>
        </p:nvSpPr>
        <p:spPr>
          <a:xfrm>
            <a:off x="4593518" y="5847327"/>
            <a:ext cx="27924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d</a:t>
            </a:r>
          </a:p>
        </p:txBody>
      </p:sp>
      <p:sp>
        <p:nvSpPr>
          <p:cNvPr id="49" name="Textfeld 48"/>
          <p:cNvSpPr txBox="1"/>
          <p:nvPr/>
        </p:nvSpPr>
        <p:spPr>
          <a:xfrm>
            <a:off x="4878490" y="5847327"/>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e</a:t>
            </a:r>
          </a:p>
        </p:txBody>
      </p:sp>
      <p:sp>
        <p:nvSpPr>
          <p:cNvPr id="50" name="Textfeld 49"/>
          <p:cNvSpPr txBox="1"/>
          <p:nvPr/>
        </p:nvSpPr>
        <p:spPr>
          <a:xfrm>
            <a:off x="5175940" y="5847327"/>
            <a:ext cx="235962"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f</a:t>
            </a:r>
            <a:endParaRPr lang="en-US" sz="1200" b="1" dirty="0">
              <a:latin typeface="Arial" panose="020B0604020202020204" pitchFamily="34" charset="0"/>
              <a:cs typeface="Arial" panose="020B0604020202020204" pitchFamily="34" charset="0"/>
            </a:endParaRPr>
          </a:p>
        </p:txBody>
      </p:sp>
      <p:sp>
        <p:nvSpPr>
          <p:cNvPr id="63" name="Textfeld 62"/>
          <p:cNvSpPr txBox="1"/>
          <p:nvPr/>
        </p:nvSpPr>
        <p:spPr>
          <a:xfrm>
            <a:off x="1371934" y="7749804"/>
            <a:ext cx="269626"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a</a:t>
            </a:r>
            <a:endParaRPr lang="en-US" sz="1200" b="1" dirty="0">
              <a:latin typeface="Arial" panose="020B0604020202020204" pitchFamily="34" charset="0"/>
              <a:cs typeface="Arial" panose="020B0604020202020204" pitchFamily="34" charset="0"/>
            </a:endParaRPr>
          </a:p>
        </p:txBody>
      </p:sp>
      <p:sp>
        <p:nvSpPr>
          <p:cNvPr id="64" name="Textfeld 63"/>
          <p:cNvSpPr txBox="1"/>
          <p:nvPr/>
        </p:nvSpPr>
        <p:spPr>
          <a:xfrm>
            <a:off x="1647288" y="7749804"/>
            <a:ext cx="27924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b</a:t>
            </a:r>
          </a:p>
        </p:txBody>
      </p:sp>
      <p:sp>
        <p:nvSpPr>
          <p:cNvPr id="65" name="Textfeld 64"/>
          <p:cNvSpPr txBox="1"/>
          <p:nvPr/>
        </p:nvSpPr>
        <p:spPr>
          <a:xfrm>
            <a:off x="1936070" y="7749804"/>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a:t>
            </a:r>
          </a:p>
        </p:txBody>
      </p:sp>
      <p:sp>
        <p:nvSpPr>
          <p:cNvPr id="66" name="Textfeld 65"/>
          <p:cNvSpPr txBox="1"/>
          <p:nvPr/>
        </p:nvSpPr>
        <p:spPr>
          <a:xfrm>
            <a:off x="2211424" y="7749804"/>
            <a:ext cx="27924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d</a:t>
            </a:r>
          </a:p>
        </p:txBody>
      </p:sp>
      <p:sp>
        <p:nvSpPr>
          <p:cNvPr id="67" name="Textfeld 66"/>
          <p:cNvSpPr txBox="1"/>
          <p:nvPr/>
        </p:nvSpPr>
        <p:spPr>
          <a:xfrm>
            <a:off x="2500206" y="7749804"/>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e</a:t>
            </a:r>
          </a:p>
        </p:txBody>
      </p:sp>
      <p:sp>
        <p:nvSpPr>
          <p:cNvPr id="68" name="Textfeld 67"/>
          <p:cNvSpPr txBox="1"/>
          <p:nvPr/>
        </p:nvSpPr>
        <p:spPr>
          <a:xfrm>
            <a:off x="2796132" y="7749804"/>
            <a:ext cx="235962"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f</a:t>
            </a:r>
            <a:endParaRPr lang="en-US" sz="1200" b="1" dirty="0">
              <a:latin typeface="Arial" panose="020B0604020202020204" pitchFamily="34" charset="0"/>
              <a:cs typeface="Arial" panose="020B0604020202020204" pitchFamily="34" charset="0"/>
            </a:endParaRPr>
          </a:p>
        </p:txBody>
      </p:sp>
      <p:sp>
        <p:nvSpPr>
          <p:cNvPr id="69" name="Textfeld 68"/>
          <p:cNvSpPr txBox="1"/>
          <p:nvPr/>
        </p:nvSpPr>
        <p:spPr>
          <a:xfrm>
            <a:off x="3760886" y="7743183"/>
            <a:ext cx="269626"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a</a:t>
            </a:r>
            <a:endParaRPr lang="en-US" sz="1200" b="1" dirty="0">
              <a:latin typeface="Arial" panose="020B0604020202020204" pitchFamily="34" charset="0"/>
              <a:cs typeface="Arial" panose="020B0604020202020204" pitchFamily="34" charset="0"/>
            </a:endParaRPr>
          </a:p>
        </p:txBody>
      </p:sp>
      <p:sp>
        <p:nvSpPr>
          <p:cNvPr id="70" name="Textfeld 69"/>
          <p:cNvSpPr txBox="1"/>
          <p:nvPr/>
        </p:nvSpPr>
        <p:spPr>
          <a:xfrm>
            <a:off x="4031668" y="7743183"/>
            <a:ext cx="27924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b</a:t>
            </a:r>
          </a:p>
        </p:txBody>
      </p:sp>
      <p:sp>
        <p:nvSpPr>
          <p:cNvPr id="71" name="Textfeld 70"/>
          <p:cNvSpPr txBox="1"/>
          <p:nvPr/>
        </p:nvSpPr>
        <p:spPr>
          <a:xfrm>
            <a:off x="4316640" y="7743183"/>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a:t>
            </a:r>
          </a:p>
        </p:txBody>
      </p:sp>
      <p:sp>
        <p:nvSpPr>
          <p:cNvPr id="72" name="Textfeld 71"/>
          <p:cNvSpPr txBox="1"/>
          <p:nvPr/>
        </p:nvSpPr>
        <p:spPr>
          <a:xfrm>
            <a:off x="4595804" y="7743183"/>
            <a:ext cx="27924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d</a:t>
            </a:r>
          </a:p>
        </p:txBody>
      </p:sp>
      <p:sp>
        <p:nvSpPr>
          <p:cNvPr id="73" name="Textfeld 72"/>
          <p:cNvSpPr txBox="1"/>
          <p:nvPr/>
        </p:nvSpPr>
        <p:spPr>
          <a:xfrm>
            <a:off x="4880776" y="7743183"/>
            <a:ext cx="26962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e</a:t>
            </a:r>
          </a:p>
        </p:txBody>
      </p:sp>
      <p:sp>
        <p:nvSpPr>
          <p:cNvPr id="74" name="Textfeld 73"/>
          <p:cNvSpPr txBox="1"/>
          <p:nvPr/>
        </p:nvSpPr>
        <p:spPr>
          <a:xfrm>
            <a:off x="5174416" y="7743183"/>
            <a:ext cx="235962"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f</a:t>
            </a:r>
            <a:endParaRPr lang="en-US" sz="1200" b="1" dirty="0">
              <a:latin typeface="Arial" panose="020B0604020202020204" pitchFamily="34" charset="0"/>
              <a:cs typeface="Arial" panose="020B0604020202020204" pitchFamily="34" charset="0"/>
            </a:endParaRPr>
          </a:p>
        </p:txBody>
      </p:sp>
      <p:sp>
        <p:nvSpPr>
          <p:cNvPr id="77" name="Textfeld 76"/>
          <p:cNvSpPr txBox="1"/>
          <p:nvPr/>
        </p:nvSpPr>
        <p:spPr>
          <a:xfrm>
            <a:off x="363120" y="7943930"/>
            <a:ext cx="31451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C</a:t>
            </a:r>
            <a:endParaRPr lang="en-US" sz="1400" b="1" dirty="0">
              <a:latin typeface="Arial" panose="020B0604020202020204" pitchFamily="34" charset="0"/>
              <a:cs typeface="Arial" panose="020B0604020202020204" pitchFamily="34" charset="0"/>
            </a:endParaRPr>
          </a:p>
        </p:txBody>
      </p:sp>
      <p:grpSp>
        <p:nvGrpSpPr>
          <p:cNvPr id="21" name="Gruppieren 20"/>
          <p:cNvGrpSpPr/>
          <p:nvPr/>
        </p:nvGrpSpPr>
        <p:grpSpPr>
          <a:xfrm>
            <a:off x="1274583" y="8361853"/>
            <a:ext cx="4096510" cy="733533"/>
            <a:chOff x="1988100" y="8498642"/>
            <a:chExt cx="1580680" cy="576684"/>
          </a:xfrm>
        </p:grpSpPr>
        <p:sp>
          <p:nvSpPr>
            <p:cNvPr id="78" name="Textfeld 77"/>
            <p:cNvSpPr txBox="1"/>
            <p:nvPr/>
          </p:nvSpPr>
          <p:spPr>
            <a:xfrm>
              <a:off x="1988100" y="8498642"/>
              <a:ext cx="173313" cy="576684"/>
            </a:xfrm>
            <a:prstGeom prst="rect">
              <a:avLst/>
            </a:prstGeom>
            <a:noFill/>
          </p:spPr>
          <p:txBody>
            <a:bodyPr wrap="none" rtlCol="0">
              <a:spAutoFit/>
            </a:bodyPr>
            <a:lstStyle/>
            <a:p>
              <a:pPr algn="ctr">
                <a:lnSpc>
                  <a:spcPts val="1000"/>
                </a:lnSpc>
              </a:pPr>
              <a:r>
                <a:rPr lang="en-US" sz="1200" b="1" dirty="0" smtClean="0">
                  <a:latin typeface="Arial" panose="020B0604020202020204" pitchFamily="34" charset="0"/>
                  <a:cs typeface="Arial" panose="020B0604020202020204" pitchFamily="34" charset="0"/>
                </a:rPr>
                <a:t>a</a:t>
              </a:r>
            </a:p>
            <a:p>
              <a:pPr algn="ctr">
                <a:lnSpc>
                  <a:spcPts val="1000"/>
                </a:lnSpc>
              </a:pPr>
              <a:endParaRPr lang="en-US" sz="1200" b="1" dirty="0" smtClean="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V/V</a:t>
              </a:r>
            </a:p>
            <a:p>
              <a:pPr algn="ctr">
                <a:lnSpc>
                  <a:spcPts val="1000"/>
                </a:lnSpc>
              </a:pPr>
              <a:endParaRPr lang="en-US" sz="1200" b="1" dirty="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H/R</a:t>
              </a:r>
              <a:endParaRPr lang="en-US" sz="1200" b="1" dirty="0">
                <a:latin typeface="Arial" panose="020B0604020202020204" pitchFamily="34" charset="0"/>
                <a:cs typeface="Arial" panose="020B0604020202020204" pitchFamily="34" charset="0"/>
              </a:endParaRPr>
            </a:p>
          </p:txBody>
        </p:sp>
        <p:sp>
          <p:nvSpPr>
            <p:cNvPr id="79" name="Textfeld 78"/>
            <p:cNvSpPr txBox="1"/>
            <p:nvPr/>
          </p:nvSpPr>
          <p:spPr>
            <a:xfrm>
              <a:off x="2268262" y="8498642"/>
              <a:ext cx="173313" cy="576684"/>
            </a:xfrm>
            <a:prstGeom prst="rect">
              <a:avLst/>
            </a:prstGeom>
            <a:noFill/>
          </p:spPr>
          <p:txBody>
            <a:bodyPr wrap="none" rtlCol="0">
              <a:spAutoFit/>
            </a:bodyPr>
            <a:lstStyle/>
            <a:p>
              <a:pPr algn="ctr">
                <a:lnSpc>
                  <a:spcPts val="1000"/>
                </a:lnSpc>
              </a:pPr>
              <a:r>
                <a:rPr lang="en-US" sz="1200" b="1" dirty="0" smtClean="0">
                  <a:latin typeface="Arial" panose="020B0604020202020204" pitchFamily="34" charset="0"/>
                  <a:cs typeface="Arial" panose="020B0604020202020204" pitchFamily="34" charset="0"/>
                </a:rPr>
                <a:t>b</a:t>
              </a:r>
            </a:p>
            <a:p>
              <a:pPr algn="ctr">
                <a:lnSpc>
                  <a:spcPts val="1000"/>
                </a:lnSpc>
              </a:pPr>
              <a:endParaRPr lang="en-US" sz="1200" b="1" dirty="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V/V</a:t>
              </a:r>
            </a:p>
            <a:p>
              <a:pPr algn="ctr">
                <a:lnSpc>
                  <a:spcPts val="1000"/>
                </a:lnSpc>
              </a:pPr>
              <a:endParaRPr lang="en-US" sz="1200" b="1" dirty="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H/R</a:t>
              </a:r>
            </a:p>
          </p:txBody>
        </p:sp>
        <p:sp>
          <p:nvSpPr>
            <p:cNvPr id="80" name="Textfeld 79"/>
            <p:cNvSpPr txBox="1"/>
            <p:nvPr/>
          </p:nvSpPr>
          <p:spPr>
            <a:xfrm>
              <a:off x="2552236" y="8498642"/>
              <a:ext cx="173313" cy="576684"/>
            </a:xfrm>
            <a:prstGeom prst="rect">
              <a:avLst/>
            </a:prstGeom>
            <a:noFill/>
          </p:spPr>
          <p:txBody>
            <a:bodyPr wrap="none" rtlCol="0">
              <a:spAutoFit/>
            </a:bodyPr>
            <a:lstStyle/>
            <a:p>
              <a:pPr algn="ctr">
                <a:lnSpc>
                  <a:spcPts val="1000"/>
                </a:lnSpc>
              </a:pPr>
              <a:r>
                <a:rPr lang="en-US" sz="1200" b="1" dirty="0" smtClean="0">
                  <a:latin typeface="Arial" panose="020B0604020202020204" pitchFamily="34" charset="0"/>
                  <a:cs typeface="Arial" panose="020B0604020202020204" pitchFamily="34" charset="0"/>
                </a:rPr>
                <a:t>c</a:t>
              </a:r>
            </a:p>
            <a:p>
              <a:pPr algn="ctr">
                <a:lnSpc>
                  <a:spcPts val="1000"/>
                </a:lnSpc>
              </a:pPr>
              <a:endParaRPr lang="en-US" sz="1200" b="1" dirty="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F/V</a:t>
              </a:r>
            </a:p>
            <a:p>
              <a:pPr algn="ctr">
                <a:lnSpc>
                  <a:spcPts val="1000"/>
                </a:lnSpc>
              </a:pPr>
              <a:endParaRPr lang="en-US" sz="1200" b="1" dirty="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H/R</a:t>
              </a:r>
            </a:p>
          </p:txBody>
        </p:sp>
        <p:sp>
          <p:nvSpPr>
            <p:cNvPr id="81" name="Textfeld 80"/>
            <p:cNvSpPr txBox="1"/>
            <p:nvPr/>
          </p:nvSpPr>
          <p:spPr>
            <a:xfrm>
              <a:off x="2832401" y="8498642"/>
              <a:ext cx="173313" cy="576684"/>
            </a:xfrm>
            <a:prstGeom prst="rect">
              <a:avLst/>
            </a:prstGeom>
            <a:noFill/>
          </p:spPr>
          <p:txBody>
            <a:bodyPr wrap="none" rtlCol="0">
              <a:spAutoFit/>
            </a:bodyPr>
            <a:lstStyle/>
            <a:p>
              <a:pPr algn="ctr">
                <a:lnSpc>
                  <a:spcPts val="1000"/>
                </a:lnSpc>
              </a:pPr>
              <a:r>
                <a:rPr lang="en-US" sz="1200" b="1" dirty="0" smtClean="0">
                  <a:latin typeface="Arial" panose="020B0604020202020204" pitchFamily="34" charset="0"/>
                  <a:cs typeface="Arial" panose="020B0604020202020204" pitchFamily="34" charset="0"/>
                </a:rPr>
                <a:t>d</a:t>
              </a:r>
            </a:p>
            <a:p>
              <a:pPr algn="ctr">
                <a:lnSpc>
                  <a:spcPts val="1000"/>
                </a:lnSpc>
              </a:pPr>
              <a:endParaRPr lang="en-US" sz="1200" b="1" dirty="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F/V</a:t>
              </a:r>
            </a:p>
            <a:p>
              <a:pPr algn="ctr">
                <a:lnSpc>
                  <a:spcPts val="1000"/>
                </a:lnSpc>
              </a:pPr>
              <a:endParaRPr lang="en-US" sz="1200" b="1" dirty="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H/R</a:t>
              </a:r>
            </a:p>
          </p:txBody>
        </p:sp>
        <p:sp>
          <p:nvSpPr>
            <p:cNvPr id="82" name="Textfeld 81"/>
            <p:cNvSpPr txBox="1"/>
            <p:nvPr/>
          </p:nvSpPr>
          <p:spPr>
            <a:xfrm>
              <a:off x="3116371" y="8498642"/>
              <a:ext cx="173313" cy="576684"/>
            </a:xfrm>
            <a:prstGeom prst="rect">
              <a:avLst/>
            </a:prstGeom>
            <a:noFill/>
          </p:spPr>
          <p:txBody>
            <a:bodyPr wrap="none" rtlCol="0">
              <a:spAutoFit/>
            </a:bodyPr>
            <a:lstStyle/>
            <a:p>
              <a:pPr algn="ctr">
                <a:lnSpc>
                  <a:spcPts val="1000"/>
                </a:lnSpc>
              </a:pPr>
              <a:r>
                <a:rPr lang="en-US" sz="1200" b="1" dirty="0" smtClean="0">
                  <a:latin typeface="Arial" panose="020B0604020202020204" pitchFamily="34" charset="0"/>
                  <a:cs typeface="Arial" panose="020B0604020202020204" pitchFamily="34" charset="0"/>
                </a:rPr>
                <a:t>e</a:t>
              </a:r>
            </a:p>
            <a:p>
              <a:pPr algn="ctr">
                <a:lnSpc>
                  <a:spcPts val="1000"/>
                </a:lnSpc>
              </a:pPr>
              <a:endParaRPr lang="en-US" sz="1200" b="1" dirty="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F/F</a:t>
              </a:r>
            </a:p>
            <a:p>
              <a:pPr algn="ctr">
                <a:lnSpc>
                  <a:spcPts val="1000"/>
                </a:lnSpc>
              </a:pPr>
              <a:endParaRPr lang="en-US" sz="1200" b="1" dirty="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H/R</a:t>
              </a:r>
            </a:p>
          </p:txBody>
        </p:sp>
        <p:sp>
          <p:nvSpPr>
            <p:cNvPr id="83" name="Textfeld 82"/>
            <p:cNvSpPr txBox="1"/>
            <p:nvPr/>
          </p:nvSpPr>
          <p:spPr>
            <a:xfrm>
              <a:off x="3395467" y="8498642"/>
              <a:ext cx="173313" cy="576684"/>
            </a:xfrm>
            <a:prstGeom prst="rect">
              <a:avLst/>
            </a:prstGeom>
            <a:noFill/>
          </p:spPr>
          <p:txBody>
            <a:bodyPr wrap="none" rtlCol="0">
              <a:spAutoFit/>
            </a:bodyPr>
            <a:lstStyle/>
            <a:p>
              <a:pPr algn="ctr">
                <a:lnSpc>
                  <a:spcPts val="1000"/>
                </a:lnSpc>
              </a:pPr>
              <a:r>
                <a:rPr lang="en-US" sz="1200" b="1" dirty="0" smtClean="0">
                  <a:latin typeface="Arial" panose="020B0604020202020204" pitchFamily="34" charset="0"/>
                  <a:cs typeface="Arial" panose="020B0604020202020204" pitchFamily="34" charset="0"/>
                </a:rPr>
                <a:t>f</a:t>
              </a:r>
            </a:p>
            <a:p>
              <a:pPr algn="ctr">
                <a:lnSpc>
                  <a:spcPts val="1000"/>
                </a:lnSpc>
              </a:pPr>
              <a:endParaRPr lang="en-US" sz="1200" b="1" dirty="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F/F</a:t>
              </a:r>
            </a:p>
            <a:p>
              <a:pPr algn="ctr">
                <a:lnSpc>
                  <a:spcPts val="1000"/>
                </a:lnSpc>
              </a:pPr>
              <a:endParaRPr lang="en-US" sz="1200" b="1" dirty="0">
                <a:latin typeface="Arial" panose="020B0604020202020204" pitchFamily="34" charset="0"/>
                <a:cs typeface="Arial" panose="020B0604020202020204" pitchFamily="34" charset="0"/>
              </a:endParaRPr>
            </a:p>
            <a:p>
              <a:pPr algn="ctr">
                <a:lnSpc>
                  <a:spcPts val="1000"/>
                </a:lnSpc>
              </a:pPr>
              <a:r>
                <a:rPr lang="en-US" sz="1200" b="1" dirty="0" smtClean="0">
                  <a:latin typeface="Arial" panose="020B0604020202020204" pitchFamily="34" charset="0"/>
                  <a:cs typeface="Arial" panose="020B0604020202020204" pitchFamily="34" charset="0"/>
                </a:rPr>
                <a:t>R/R</a:t>
              </a:r>
              <a:endParaRPr 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34148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42264" y="1008850"/>
            <a:ext cx="5331816" cy="1795492"/>
          </a:xfrm>
          <a:prstGeom prst="rect">
            <a:avLst/>
          </a:prstGeom>
        </p:spPr>
        <p:txBody>
          <a:bodyPr wrap="square">
            <a:spAutoFit/>
          </a:bodyPr>
          <a:lstStyle/>
          <a:p>
            <a:pPr>
              <a:lnSpc>
                <a:spcPts val="1600"/>
              </a:lnSpc>
              <a:spcAft>
                <a:spcPts val="600"/>
              </a:spcAft>
            </a:pPr>
            <a:r>
              <a:rPr lang="en-US" sz="1200" b="1" dirty="0">
                <a:latin typeface="Times New Roman" panose="02020603050405020304" pitchFamily="18" charset="0"/>
                <a:cs typeface="Times New Roman" panose="02020603050405020304" pitchFamily="18" charset="0"/>
              </a:rPr>
              <a:t>Supplementary </a:t>
            </a:r>
            <a:r>
              <a:rPr lang="en-US" sz="1200" b="1" dirty="0" smtClean="0">
                <a:latin typeface="Times New Roman" panose="02020603050405020304" pitchFamily="18" charset="0"/>
                <a:cs typeface="Times New Roman" panose="02020603050405020304" pitchFamily="18" charset="0"/>
              </a:rPr>
              <a:t>Figure 10:</a:t>
            </a:r>
            <a:endParaRPr lang="en-US" sz="1200" b="1" dirty="0">
              <a:latin typeface="Times New Roman" panose="02020603050405020304" pitchFamily="18" charset="0"/>
              <a:cs typeface="Times New Roman" panose="02020603050405020304" pitchFamily="18" charset="0"/>
            </a:endParaRPr>
          </a:p>
          <a:p>
            <a:pPr algn="just">
              <a:lnSpc>
                <a:spcPts val="1600"/>
              </a:lnSpc>
            </a:pPr>
            <a:r>
              <a:rPr lang="en-US" sz="1200" b="1" dirty="0" smtClean="0">
                <a:latin typeface="Times New Roman" panose="02020603050405020304" pitchFamily="18" charset="0"/>
                <a:cs typeface="Times New Roman" panose="02020603050405020304" pitchFamily="18" charset="0"/>
              </a:rPr>
              <a:t>Individual Fc</a:t>
            </a:r>
            <a:r>
              <a:rPr lang="el-GR" sz="1200" b="1" dirty="0" smtClean="0">
                <a:latin typeface="Times New Roman" panose="02020603050405020304" pitchFamily="18" charset="0"/>
                <a:cs typeface="Times New Roman" panose="02020603050405020304" pitchFamily="18" charset="0"/>
              </a:rPr>
              <a:t>γ</a:t>
            </a:r>
            <a:r>
              <a:rPr lang="en-US" sz="1200" b="1" dirty="0" smtClean="0">
                <a:latin typeface="Times New Roman" panose="02020603050405020304" pitchFamily="18" charset="0"/>
                <a:cs typeface="Times New Roman" panose="02020603050405020304" pitchFamily="18" charset="0"/>
              </a:rPr>
              <a:t>R expression patterns.</a:t>
            </a:r>
            <a:endParaRPr lang="en-US" sz="1200" b="1" dirty="0">
              <a:latin typeface="Times New Roman" panose="02020603050405020304" pitchFamily="18" charset="0"/>
              <a:cs typeface="Times New Roman" panose="02020603050405020304" pitchFamily="18" charset="0"/>
            </a:endParaRPr>
          </a:p>
          <a:p>
            <a:pPr algn="just">
              <a:lnSpc>
                <a:spcPts val="1600"/>
              </a:lnSpc>
            </a:pPr>
            <a:r>
              <a:rPr lang="en-US" sz="1200" dirty="0" smtClean="0">
                <a:latin typeface="Times New Roman" panose="02020603050405020304" pitchFamily="18" charset="0"/>
                <a:cs typeface="Times New Roman" panose="02020603050405020304" pitchFamily="18" charset="0"/>
              </a:rPr>
              <a:t>Depicted are </a:t>
            </a:r>
            <a:r>
              <a:rPr lang="en-US" sz="1200" dirty="0">
                <a:latin typeface="Times New Roman" panose="02020603050405020304" pitchFamily="18" charset="0"/>
                <a:cs typeface="Times New Roman" panose="02020603050405020304" pitchFamily="18" charset="0"/>
              </a:rPr>
              <a:t>anti-Fc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Times New Roman" panose="02020603050405020304" pitchFamily="18" charset="0"/>
                <a:cs typeface="Times New Roman" panose="02020603050405020304" pitchFamily="18" charset="0"/>
              </a:rPr>
              <a:t>R </a:t>
            </a:r>
            <a:r>
              <a:rPr lang="en-US" sz="1200" dirty="0" smtClean="0">
                <a:latin typeface="Times New Roman" panose="02020603050405020304" pitchFamily="18" charset="0"/>
                <a:cs typeface="Times New Roman" panose="02020603050405020304" pitchFamily="18" charset="0"/>
              </a:rPr>
              <a:t>binding sites for </a:t>
            </a:r>
            <a:r>
              <a:rPr lang="en-US" sz="1200" dirty="0">
                <a:latin typeface="Times New Roman" panose="02020603050405020304" pitchFamily="18" charset="0"/>
                <a:cs typeface="Times New Roman" panose="02020603050405020304" pitchFamily="18" charset="0"/>
              </a:rPr>
              <a:t>Fc</a:t>
            </a:r>
            <a:r>
              <a:rPr lang="el-GR" sz="1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1200" dirty="0" smtClean="0">
                <a:latin typeface="Times New Roman" panose="02020603050405020304" pitchFamily="18" charset="0"/>
                <a:cs typeface="Times New Roman" panose="02020603050405020304" pitchFamily="18" charset="0"/>
              </a:rPr>
              <a:t>receptors I (black), </a:t>
            </a:r>
            <a:r>
              <a:rPr lang="en-US" sz="1200" dirty="0" err="1" smtClean="0">
                <a:latin typeface="Times New Roman" panose="02020603050405020304" pitchFamily="18" charset="0"/>
                <a:cs typeface="Times New Roman" panose="02020603050405020304" pitchFamily="18" charset="0"/>
              </a:rPr>
              <a:t>IIa</a:t>
            </a:r>
            <a:r>
              <a:rPr lang="en-US" sz="1200" dirty="0" smtClean="0">
                <a:latin typeface="Times New Roman" panose="02020603050405020304" pitchFamily="18" charset="0"/>
                <a:cs typeface="Times New Roman" panose="02020603050405020304" pitchFamily="18" charset="0"/>
              </a:rPr>
              <a:t> (purple),</a:t>
            </a:r>
            <a:br>
              <a:rPr lang="en-US" sz="1200" dirty="0" smtClean="0">
                <a:latin typeface="Times New Roman" panose="02020603050405020304" pitchFamily="18" charset="0"/>
                <a:cs typeface="Times New Roman" panose="02020603050405020304" pitchFamily="18" charset="0"/>
              </a:rPr>
            </a:br>
            <a:r>
              <a:rPr lang="en-US" sz="1200" dirty="0" smtClean="0">
                <a:latin typeface="Times New Roman" panose="02020603050405020304" pitchFamily="18" charset="0"/>
                <a:cs typeface="Times New Roman" panose="02020603050405020304" pitchFamily="18" charset="0"/>
              </a:rPr>
              <a:t>III (orange) and inhibitory </a:t>
            </a:r>
            <a:r>
              <a:rPr lang="en-US" sz="1200" dirty="0" err="1" smtClean="0">
                <a:latin typeface="Times New Roman" panose="02020603050405020304" pitchFamily="18" charset="0"/>
                <a:cs typeface="Times New Roman" panose="02020603050405020304" pitchFamily="18" charset="0"/>
              </a:rPr>
              <a:t>IIb</a:t>
            </a:r>
            <a:r>
              <a:rPr lang="en-US" sz="1200" dirty="0" smtClean="0">
                <a:latin typeface="Times New Roman" panose="02020603050405020304" pitchFamily="18" charset="0"/>
                <a:cs typeface="Times New Roman" panose="02020603050405020304" pitchFamily="18" charset="0"/>
              </a:rPr>
              <a:t> (red) on classical and non-classical monocytes, eosinophils and basophils - </a:t>
            </a:r>
            <a:r>
              <a:rPr lang="en-US" sz="1200" dirty="0">
                <a:latin typeface="Times New Roman" panose="02020603050405020304" pitchFamily="18" charset="0"/>
                <a:cs typeface="Times New Roman" panose="02020603050405020304" pitchFamily="18" charset="0"/>
              </a:rPr>
              <a:t>of individual donors. </a:t>
            </a:r>
            <a:r>
              <a:rPr lang="en-US" sz="1200" dirty="0" smtClean="0">
                <a:latin typeface="Times New Roman" panose="02020603050405020304" pitchFamily="18" charset="0"/>
                <a:cs typeface="Times New Roman" panose="02020603050405020304" pitchFamily="18" charset="0"/>
              </a:rPr>
              <a:t>Respective fractions among all activating </a:t>
            </a:r>
            <a:r>
              <a:rPr lang="en-US" sz="1200" dirty="0">
                <a:latin typeface="Times New Roman" panose="02020603050405020304" pitchFamily="18" charset="0"/>
                <a:cs typeface="Times New Roman" panose="02020603050405020304" pitchFamily="18" charset="0"/>
              </a:rPr>
              <a:t>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Times New Roman" panose="02020603050405020304" pitchFamily="18" charset="0"/>
                <a:cs typeface="Times New Roman" panose="02020603050405020304" pitchFamily="18" charset="0"/>
              </a:rPr>
              <a:t>R </a:t>
            </a:r>
            <a:r>
              <a:rPr lang="en-US" sz="1200" dirty="0" smtClean="0">
                <a:latin typeface="Times New Roman" panose="02020603050405020304" pitchFamily="18" charset="0"/>
                <a:cs typeface="Times New Roman" panose="02020603050405020304" pitchFamily="18" charset="0"/>
              </a:rPr>
              <a:t>are depicted in A). In B) absolute numbers of respective </a:t>
            </a:r>
            <a:r>
              <a:rPr lang="en-US" sz="1200" dirty="0">
                <a:latin typeface="Times New Roman" panose="02020603050405020304" pitchFamily="18" charset="0"/>
                <a:cs typeface="Times New Roman" panose="02020603050405020304" pitchFamily="18" charset="0"/>
              </a:rPr>
              <a:t>anti-Fc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Times New Roman" panose="02020603050405020304" pitchFamily="18" charset="0"/>
                <a:cs typeface="Times New Roman" panose="02020603050405020304" pitchFamily="18" charset="0"/>
              </a:rPr>
              <a:t>R </a:t>
            </a:r>
            <a:r>
              <a:rPr lang="en-US" sz="1200" dirty="0" smtClean="0">
                <a:latin typeface="Times New Roman" panose="02020603050405020304" pitchFamily="18" charset="0"/>
                <a:cs typeface="Times New Roman" panose="02020603050405020304" pitchFamily="18" charset="0"/>
              </a:rPr>
              <a:t>antibody binding sites are shown. In C) </a:t>
            </a:r>
            <a:r>
              <a:rPr lang="en-US" sz="1200" dirty="0">
                <a:latin typeface="Times New Roman" panose="02020603050405020304" pitchFamily="18" charset="0"/>
                <a:cs typeface="Times New Roman" panose="02020603050405020304" pitchFamily="18" charset="0"/>
              </a:rPr>
              <a:t>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err="1">
                <a:latin typeface="Times New Roman" panose="02020603050405020304" pitchFamily="18" charset="0"/>
                <a:cs typeface="Times New Roman" panose="02020603050405020304" pitchFamily="18" charset="0"/>
              </a:rPr>
              <a:t>RIIa</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and </a:t>
            </a:r>
            <a:r>
              <a:rPr lang="en-US" sz="1200" dirty="0">
                <a:latin typeface="Times New Roman" panose="02020603050405020304" pitchFamily="18" charset="0"/>
                <a:cs typeface="Times New Roman" panose="02020603050405020304" pitchFamily="18" charset="0"/>
              </a:rPr>
              <a:t>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err="1">
                <a:latin typeface="Times New Roman" panose="02020603050405020304" pitchFamily="18" charset="0"/>
                <a:cs typeface="Times New Roman" panose="02020603050405020304" pitchFamily="18" charset="0"/>
              </a:rPr>
              <a:t>RIIIa</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haplotypes of the individual donors are presented.</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9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1"/>
          <p:cNvSpPr>
            <a:spLocks noChangeArrowheads="1"/>
          </p:cNvSpPr>
          <p:nvPr/>
        </p:nvSpPr>
        <p:spPr bwMode="auto">
          <a:xfrm>
            <a:off x="391602" y="552342"/>
            <a:ext cx="5917123" cy="466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ts val="1600"/>
              </a:lnSpc>
              <a:spcAft>
                <a:spcPts val="600"/>
              </a:spcAft>
            </a:pPr>
            <a:r>
              <a:rPr lang="en-US" altLang="en-US" sz="1200" b="1" dirty="0" smtClean="0">
                <a:latin typeface="Times New Roman" panose="02020603050405020304" pitchFamily="18" charset="0"/>
                <a:ea typeface="Calibri" panose="020F0502020204030204" pitchFamily="34" charset="0"/>
                <a:cs typeface="Times New Roman" panose="02020603050405020304" pitchFamily="18" charset="0"/>
              </a:rPr>
              <a:t>Supplementary Figure </a:t>
            </a:r>
            <a:r>
              <a:rPr lang="en-US" altLang="en-US" sz="1200" b="1" dirty="0">
                <a:latin typeface="Times New Roman" panose="02020603050405020304" pitchFamily="18" charset="0"/>
                <a:ea typeface="Calibri" panose="020F0502020204030204" pitchFamily="34" charset="0"/>
                <a:cs typeface="Times New Roman" panose="02020603050405020304" pitchFamily="18" charset="0"/>
              </a:rPr>
              <a:t>S</a:t>
            </a:r>
            <a:r>
              <a:rPr lang="en-US" altLang="en-US" sz="1200" b="1" dirty="0" smtClean="0">
                <a:latin typeface="Times New Roman" panose="02020603050405020304" pitchFamily="18" charset="0"/>
                <a:ea typeface="Calibri" panose="020F0502020204030204" pitchFamily="34" charset="0"/>
                <a:cs typeface="Times New Roman" panose="02020603050405020304" pitchFamily="18" charset="0"/>
              </a:rPr>
              <a:t>1</a:t>
            </a:r>
          </a:p>
          <a:p>
            <a:pPr algn="just" eaLnBrk="1" hangingPunct="1">
              <a:lnSpc>
                <a:spcPts val="1600"/>
              </a:lnSpc>
            </a:pPr>
            <a:r>
              <a:rPr lang="en-US" altLang="en-US" sz="1200" b="1" dirty="0" smtClean="0">
                <a:latin typeface="Times New Roman" panose="02020603050405020304" pitchFamily="18" charset="0"/>
                <a:ea typeface="Calibri" panose="020F0502020204030204" pitchFamily="34" charset="0"/>
                <a:cs typeface="Times New Roman" panose="02020603050405020304" pitchFamily="18" charset="0"/>
              </a:rPr>
              <a:t>Gating strategies for murine leukocytes.</a:t>
            </a:r>
          </a:p>
          <a:p>
            <a:pPr algn="just">
              <a:lnSpc>
                <a:spcPts val="1600"/>
              </a:lnSpc>
            </a:pP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Depicted </a:t>
            </a:r>
            <a:r>
              <a:rPr lang="en-US" altLang="en-US" sz="1200" dirty="0" smtClean="0">
                <a:latin typeface="Times New Roman" panose="02020603050405020304" pitchFamily="18" charset="0"/>
                <a:ea typeface="Calibri" panose="020F0502020204030204" pitchFamily="34" charset="0"/>
                <a:cs typeface="Times New Roman" panose="02020603050405020304" pitchFamily="18" charset="0"/>
              </a:rPr>
              <a:t>is a typical </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gating strategies for murine leukocyte subpopulations. Further analysis of a cell population defined by a distinct gate is indicated by green arrows originating from that gate. Red arrows indicate further analysis of cells which combine features defined by the two originating gates (“intersection”, ≙ </a:t>
            </a:r>
            <a:r>
              <a:rPr lang="en-US" altLang="en-US" sz="1200" dirty="0" smtClean="0">
                <a:latin typeface="Times New Roman" panose="02020603050405020304" pitchFamily="18" charset="0"/>
                <a:ea typeface="Calibri" panose="020F0502020204030204" pitchFamily="34" charset="0"/>
                <a:cs typeface="Times New Roman" panose="02020603050405020304" pitchFamily="18" charset="0"/>
              </a:rPr>
              <a:t>Boolean </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operator “AND” ).</a:t>
            </a:r>
          </a:p>
          <a:p>
            <a:pPr algn="just">
              <a:lnSpc>
                <a:spcPts val="1600"/>
              </a:lnSpc>
            </a:pP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A) Among aggregate-excluded (‘</a:t>
            </a:r>
            <a:r>
              <a:rPr lang="en-US" altLang="en-US" sz="1200" dirty="0" err="1">
                <a:latin typeface="Times New Roman" panose="02020603050405020304" pitchFamily="18" charset="0"/>
                <a:ea typeface="Calibri" panose="020F0502020204030204" pitchFamily="34" charset="0"/>
                <a:cs typeface="Times New Roman" panose="02020603050405020304" pitchFamily="18" charset="0"/>
              </a:rPr>
              <a:t>singletts</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viable (= DAPI negative) CD45</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leukocytes, granulocytes were identified by their high granularity resulting in their distinct light scatter characteristics (</a:t>
            </a:r>
            <a:r>
              <a:rPr lang="en-US" altLang="en-US" sz="1200" dirty="0" err="1">
                <a:latin typeface="Times New Roman" panose="02020603050405020304" pitchFamily="18" charset="0"/>
                <a:ea typeface="Calibri" panose="020F0502020204030204" pitchFamily="34" charset="0"/>
                <a:cs typeface="Times New Roman" panose="02020603050405020304" pitchFamily="18" charset="0"/>
              </a:rPr>
              <a:t>SSC</a:t>
            </a:r>
            <a:r>
              <a:rPr lang="en-US" altLang="en-US" sz="1200" baseline="30000" dirty="0" err="1">
                <a:latin typeface="Times New Roman" panose="02020603050405020304" pitchFamily="18" charset="0"/>
                <a:ea typeface="Calibri" panose="020F0502020204030204" pitchFamily="34" charset="0"/>
                <a:cs typeface="Times New Roman" panose="02020603050405020304" pitchFamily="18" charset="0"/>
              </a:rPr>
              <a:t>high</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For this identification the SSC was plotted against both FSC and a fluorescence channel that represents staining for Ly6G and NK1.1. The intersection of highly granular populations in both plots defined the granulocyte population. Among those, neutrophils and eosinophils were distinguished by Ly6G expression of neutrophils and the high SSC of eosinophils. The intersection of populations with low SSC in the two abovementioned plots contains lymphocytes and monocytes. NK cells were defined by their NK1.1 expression. NK1.1 negative cell were distinguished as B220</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CD11b negative B cells, B220 negative CD11b negative T cells (whose identity was verified by additional CD3 or </a:t>
            </a:r>
            <a:r>
              <a:rPr lang="en-US" altLang="en-US" sz="1200" dirty="0" err="1">
                <a:latin typeface="Times New Roman" panose="02020603050405020304" pitchFamily="18" charset="0"/>
                <a:ea typeface="Calibri" panose="020F0502020204030204" pitchFamily="34" charset="0"/>
                <a:cs typeface="Times New Roman" panose="02020603050405020304" pitchFamily="18" charset="0"/>
              </a:rPr>
              <a:t>TCRß</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staining in several experiments), and CD11b</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high</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monocytes. The latter are further discriminated as Gr-1</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CD62L</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classical monocytes and non-classical monocytes which are negative/low for both Gr-1 and CD62L. </a:t>
            </a:r>
          </a:p>
          <a:p>
            <a:pPr algn="just">
              <a:lnSpc>
                <a:spcPts val="1600"/>
              </a:lnSpc>
            </a:pP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B) Among aggregate-excluded viable murine leukocytes basophils were characterized as cells with low side-scatter characteristics which were negative for lineage markers CD19, CD3 and Gr-1 but were CD49b</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and positively stained for </a:t>
            </a:r>
            <a:r>
              <a:rPr lang="en-US" altLang="en-US" sz="1200" dirty="0" err="1">
                <a:latin typeface="Times New Roman" panose="02020603050405020304" pitchFamily="18" charset="0"/>
                <a:ea typeface="Calibri" panose="020F0502020204030204" pitchFamily="34" charset="0"/>
                <a:cs typeface="Times New Roman" panose="02020603050405020304" pitchFamily="18" charset="0"/>
              </a:rPr>
              <a:t>IgE</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0131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3420181" y="3266288"/>
            <a:ext cx="29527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D</a:t>
            </a:r>
          </a:p>
        </p:txBody>
      </p:sp>
      <p:graphicFrame>
        <p:nvGraphicFramePr>
          <p:cNvPr id="5" name="Objekt 4"/>
          <p:cNvGraphicFramePr>
            <a:graphicFrameLocks noChangeAspect="1"/>
          </p:cNvGraphicFramePr>
          <p:nvPr>
            <p:extLst/>
          </p:nvPr>
        </p:nvGraphicFramePr>
        <p:xfrm>
          <a:off x="3420181" y="3404788"/>
          <a:ext cx="2654483" cy="1952072"/>
        </p:xfrm>
        <a:graphic>
          <a:graphicData uri="http://schemas.openxmlformats.org/presentationml/2006/ole">
            <mc:AlternateContent xmlns:mc="http://schemas.openxmlformats.org/markup-compatibility/2006">
              <mc:Choice xmlns:v="urn:schemas-microsoft-com:vml" Requires="v">
                <p:oleObj spid="_x0000_s1042" name="Prism 8" r:id="rId3" imgW="5308966" imgH="3904144" progId="Prism8.Document">
                  <p:embed/>
                </p:oleObj>
              </mc:Choice>
              <mc:Fallback>
                <p:oleObj name="Prism 8" r:id="rId3" imgW="5308966" imgH="3904144" progId="Prism8.Document">
                  <p:embed/>
                  <p:pic>
                    <p:nvPicPr>
                      <p:cNvPr id="0" name=""/>
                      <p:cNvPicPr/>
                      <p:nvPr/>
                    </p:nvPicPr>
                    <p:blipFill>
                      <a:blip r:embed="rId4"/>
                      <a:stretch>
                        <a:fillRect/>
                      </a:stretch>
                    </p:blipFill>
                    <p:spPr>
                      <a:xfrm>
                        <a:off x="3420181" y="3404788"/>
                        <a:ext cx="2654483" cy="1952072"/>
                      </a:xfrm>
                      <a:prstGeom prst="rect">
                        <a:avLst/>
                      </a:prstGeom>
                    </p:spPr>
                  </p:pic>
                </p:oleObj>
              </mc:Fallback>
            </mc:AlternateContent>
          </a:graphicData>
        </a:graphic>
      </p:graphicFrame>
      <p:graphicFrame>
        <p:nvGraphicFramePr>
          <p:cNvPr id="2" name="Objekt 1"/>
          <p:cNvGraphicFramePr>
            <a:graphicFrameLocks noChangeAspect="1"/>
          </p:cNvGraphicFramePr>
          <p:nvPr>
            <p:extLst/>
          </p:nvPr>
        </p:nvGraphicFramePr>
        <p:xfrm>
          <a:off x="3513837" y="1505078"/>
          <a:ext cx="2642965" cy="1952072"/>
        </p:xfrm>
        <a:graphic>
          <a:graphicData uri="http://schemas.openxmlformats.org/presentationml/2006/ole">
            <mc:AlternateContent xmlns:mc="http://schemas.openxmlformats.org/markup-compatibility/2006">
              <mc:Choice xmlns:v="urn:schemas-microsoft-com:vml" Requires="v">
                <p:oleObj spid="_x0000_s1043" name="Prism 8" r:id="rId5" imgW="5285929" imgH="3904144" progId="Prism8.Document">
                  <p:embed/>
                </p:oleObj>
              </mc:Choice>
              <mc:Fallback>
                <p:oleObj name="Prism 8" r:id="rId5" imgW="5285929" imgH="3904144" progId="Prism8.Document">
                  <p:embed/>
                  <p:pic>
                    <p:nvPicPr>
                      <p:cNvPr id="0" name=""/>
                      <p:cNvPicPr/>
                      <p:nvPr/>
                    </p:nvPicPr>
                    <p:blipFill>
                      <a:blip r:embed="rId6"/>
                      <a:stretch>
                        <a:fillRect/>
                      </a:stretch>
                    </p:blipFill>
                    <p:spPr>
                      <a:xfrm>
                        <a:off x="3513837" y="1505078"/>
                        <a:ext cx="2642965" cy="1952072"/>
                      </a:xfrm>
                      <a:prstGeom prst="rect">
                        <a:avLst/>
                      </a:prstGeom>
                    </p:spPr>
                  </p:pic>
                </p:oleObj>
              </mc:Fallback>
            </mc:AlternateContent>
          </a:graphicData>
        </a:graphic>
      </p:graphicFrame>
      <p:graphicFrame>
        <p:nvGraphicFramePr>
          <p:cNvPr id="3" name="Objekt 2"/>
          <p:cNvGraphicFramePr>
            <a:graphicFrameLocks noChangeAspect="1"/>
          </p:cNvGraphicFramePr>
          <p:nvPr>
            <p:extLst/>
          </p:nvPr>
        </p:nvGraphicFramePr>
        <p:xfrm>
          <a:off x="746919" y="1505078"/>
          <a:ext cx="2678780" cy="1952072"/>
        </p:xfrm>
        <a:graphic>
          <a:graphicData uri="http://schemas.openxmlformats.org/presentationml/2006/ole">
            <mc:AlternateContent xmlns:mc="http://schemas.openxmlformats.org/markup-compatibility/2006">
              <mc:Choice xmlns:v="urn:schemas-microsoft-com:vml" Requires="v">
                <p:oleObj spid="_x0000_s1044" name="Prism 8" r:id="rId7" imgW="5357560" imgH="3904144" progId="Prism8.Document">
                  <p:embed/>
                </p:oleObj>
              </mc:Choice>
              <mc:Fallback>
                <p:oleObj name="Prism 8" r:id="rId7" imgW="5357560" imgH="3904144" progId="Prism8.Document">
                  <p:embed/>
                  <p:pic>
                    <p:nvPicPr>
                      <p:cNvPr id="0" name=""/>
                      <p:cNvPicPr/>
                      <p:nvPr/>
                    </p:nvPicPr>
                    <p:blipFill>
                      <a:blip r:embed="rId8"/>
                      <a:stretch>
                        <a:fillRect/>
                      </a:stretch>
                    </p:blipFill>
                    <p:spPr>
                      <a:xfrm>
                        <a:off x="746919" y="1505078"/>
                        <a:ext cx="2678780" cy="1952072"/>
                      </a:xfrm>
                      <a:prstGeom prst="rect">
                        <a:avLst/>
                      </a:prstGeom>
                    </p:spPr>
                  </p:pic>
                </p:oleObj>
              </mc:Fallback>
            </mc:AlternateContent>
          </a:graphicData>
        </a:graphic>
      </p:graphicFrame>
      <p:graphicFrame>
        <p:nvGraphicFramePr>
          <p:cNvPr id="4" name="Objekt 3"/>
          <p:cNvGraphicFramePr>
            <a:graphicFrameLocks noChangeAspect="1"/>
          </p:cNvGraphicFramePr>
          <p:nvPr>
            <p:extLst/>
          </p:nvPr>
        </p:nvGraphicFramePr>
        <p:xfrm>
          <a:off x="745554" y="3416872"/>
          <a:ext cx="2643187" cy="1925637"/>
        </p:xfrm>
        <a:graphic>
          <a:graphicData uri="http://schemas.openxmlformats.org/presentationml/2006/ole">
            <mc:AlternateContent xmlns:mc="http://schemas.openxmlformats.org/markup-compatibility/2006">
              <mc:Choice xmlns:v="urn:schemas-microsoft-com:vml" Requires="v">
                <p:oleObj spid="_x0000_s1045" name="Prism 8" r:id="rId9" imgW="5285929" imgH="3849070" progId="Prism8.Document">
                  <p:embed/>
                </p:oleObj>
              </mc:Choice>
              <mc:Fallback>
                <p:oleObj name="Prism 8" r:id="rId9" imgW="5285929" imgH="3849070" progId="Prism8.Document">
                  <p:embed/>
                  <p:pic>
                    <p:nvPicPr>
                      <p:cNvPr id="0" name=""/>
                      <p:cNvPicPr/>
                      <p:nvPr/>
                    </p:nvPicPr>
                    <p:blipFill>
                      <a:blip r:embed="rId10"/>
                      <a:stretch>
                        <a:fillRect/>
                      </a:stretch>
                    </p:blipFill>
                    <p:spPr>
                      <a:xfrm>
                        <a:off x="745554" y="3416872"/>
                        <a:ext cx="2643187" cy="1925637"/>
                      </a:xfrm>
                      <a:prstGeom prst="rect">
                        <a:avLst/>
                      </a:prstGeom>
                    </p:spPr>
                  </p:pic>
                </p:oleObj>
              </mc:Fallback>
            </mc:AlternateContent>
          </a:graphicData>
        </a:graphic>
      </p:graphicFrame>
      <p:sp>
        <p:nvSpPr>
          <p:cNvPr id="7" name="Rechteck 6"/>
          <p:cNvSpPr/>
          <p:nvPr/>
        </p:nvSpPr>
        <p:spPr>
          <a:xfrm>
            <a:off x="652597" y="6068530"/>
            <a:ext cx="5309291" cy="1400383"/>
          </a:xfrm>
          <a:prstGeom prst="rect">
            <a:avLst/>
          </a:prstGeom>
        </p:spPr>
        <p:txBody>
          <a:bodyPr wrap="square">
            <a:spAutoFit/>
          </a:bodyPr>
          <a:lstStyle/>
          <a:p>
            <a:pPr>
              <a:lnSpc>
                <a:spcPts val="1600"/>
              </a:lnSpc>
              <a:spcAft>
                <a:spcPts val="600"/>
              </a:spcAft>
            </a:pPr>
            <a:r>
              <a:rPr lang="en-US" sz="1200" b="1" dirty="0">
                <a:latin typeface="Times New Roman" panose="02020603050405020304" pitchFamily="18" charset="0"/>
                <a:cs typeface="Times New Roman" panose="02020603050405020304" pitchFamily="18" charset="0"/>
              </a:rPr>
              <a:t>Supplementary </a:t>
            </a:r>
            <a:r>
              <a:rPr lang="en-US" sz="1200" b="1" dirty="0" smtClean="0">
                <a:latin typeface="Times New Roman" panose="02020603050405020304" pitchFamily="18" charset="0"/>
                <a:cs typeface="Times New Roman" panose="02020603050405020304" pitchFamily="18" charset="0"/>
              </a:rPr>
              <a:t>Figure S2</a:t>
            </a:r>
          </a:p>
          <a:p>
            <a:pPr>
              <a:lnSpc>
                <a:spcPts val="1600"/>
              </a:lnSpc>
            </a:pPr>
            <a:r>
              <a:rPr lang="de-DE" sz="1200" b="1" dirty="0" err="1" smtClean="0">
                <a:latin typeface="Times New Roman" panose="02020603050405020304" pitchFamily="18" charset="0"/>
                <a:cs typeface="Times New Roman" panose="02020603050405020304" pitchFamily="18" charset="0"/>
              </a:rPr>
              <a:t>Influence</a:t>
            </a:r>
            <a:r>
              <a:rPr lang="de-DE" sz="1200" b="1" dirty="0" smtClean="0">
                <a:latin typeface="Times New Roman" panose="02020603050405020304" pitchFamily="18" charset="0"/>
                <a:cs typeface="Times New Roman" panose="02020603050405020304" pitchFamily="18" charset="0"/>
              </a:rPr>
              <a:t> </a:t>
            </a:r>
            <a:r>
              <a:rPr lang="de-DE" sz="1200" b="1" dirty="0" err="1" smtClean="0">
                <a:latin typeface="Times New Roman" panose="02020603050405020304" pitchFamily="18" charset="0"/>
                <a:cs typeface="Times New Roman" panose="02020603050405020304" pitchFamily="18" charset="0"/>
              </a:rPr>
              <a:t>of</a:t>
            </a:r>
            <a:r>
              <a:rPr lang="de-DE" sz="1200" b="1" dirty="0" smtClean="0">
                <a:latin typeface="Times New Roman" panose="02020603050405020304" pitchFamily="18" charset="0"/>
                <a:cs typeface="Times New Roman" panose="02020603050405020304" pitchFamily="18" charset="0"/>
              </a:rPr>
              <a:t> </a:t>
            </a:r>
            <a:r>
              <a:rPr lang="de-DE" sz="1200" b="1" dirty="0" err="1" smtClean="0">
                <a:latin typeface="Times New Roman" panose="02020603050405020304" pitchFamily="18" charset="0"/>
                <a:cs typeface="Times New Roman" panose="02020603050405020304" pitchFamily="18" charset="0"/>
              </a:rPr>
              <a:t>Truestain</a:t>
            </a:r>
            <a:r>
              <a:rPr lang="de-DE" sz="1200" b="1" dirty="0" smtClean="0">
                <a:latin typeface="Times New Roman" panose="02020603050405020304" pitchFamily="18" charset="0"/>
                <a:cs typeface="Times New Roman" panose="02020603050405020304" pitchFamily="18" charset="0"/>
              </a:rPr>
              <a:t> </a:t>
            </a:r>
            <a:r>
              <a:rPr lang="de-DE" sz="1200" b="1" dirty="0" err="1" smtClean="0">
                <a:latin typeface="Times New Roman" panose="02020603050405020304" pitchFamily="18" charset="0"/>
                <a:cs typeface="Times New Roman" panose="02020603050405020304" pitchFamily="18" charset="0"/>
              </a:rPr>
              <a:t>Fc</a:t>
            </a:r>
            <a:r>
              <a:rPr lang="de-DE" sz="1200" b="1" dirty="0" smtClean="0">
                <a:latin typeface="Times New Roman" panose="02020603050405020304" pitchFamily="18" charset="0"/>
                <a:cs typeface="Times New Roman" panose="02020603050405020304" pitchFamily="18" charset="0"/>
              </a:rPr>
              <a:t> block on </a:t>
            </a:r>
            <a:r>
              <a:rPr lang="de-DE" sz="1200" b="1" dirty="0" err="1" smtClean="0">
                <a:latin typeface="Times New Roman" panose="02020603050405020304" pitchFamily="18" charset="0"/>
                <a:cs typeface="Times New Roman" panose="02020603050405020304" pitchFamily="18" charset="0"/>
              </a:rPr>
              <a:t>specific</a:t>
            </a:r>
            <a:r>
              <a:rPr lang="de-DE" sz="1200" b="1" dirty="0" smtClean="0">
                <a:latin typeface="Times New Roman" panose="02020603050405020304" pitchFamily="18" charset="0"/>
                <a:cs typeface="Times New Roman" panose="02020603050405020304" pitchFamily="18" charset="0"/>
              </a:rPr>
              <a:t> </a:t>
            </a:r>
            <a:r>
              <a:rPr lang="de-DE" sz="1200" b="1" dirty="0" err="1" smtClean="0">
                <a:latin typeface="Times New Roman" panose="02020603050405020304" pitchFamily="18" charset="0"/>
                <a:cs typeface="Times New Roman" panose="02020603050405020304" pitchFamily="18" charset="0"/>
              </a:rPr>
              <a:t>detection</a:t>
            </a:r>
            <a:r>
              <a:rPr lang="de-DE" sz="1200" b="1" dirty="0" smtClean="0">
                <a:latin typeface="Times New Roman" panose="02020603050405020304" pitchFamily="18" charset="0"/>
                <a:cs typeface="Times New Roman" panose="02020603050405020304" pitchFamily="18" charset="0"/>
              </a:rPr>
              <a:t> </a:t>
            </a:r>
            <a:r>
              <a:rPr lang="de-DE" sz="1200" b="1" dirty="0" err="1" smtClean="0">
                <a:latin typeface="Times New Roman" panose="02020603050405020304" pitchFamily="18" charset="0"/>
                <a:cs typeface="Times New Roman" panose="02020603050405020304" pitchFamily="18" charset="0"/>
              </a:rPr>
              <a:t>of</a:t>
            </a:r>
            <a:r>
              <a:rPr lang="de-DE" sz="1200" b="1" dirty="0" smtClean="0">
                <a:latin typeface="Times New Roman" panose="02020603050405020304" pitchFamily="18" charset="0"/>
                <a:cs typeface="Times New Roman" panose="02020603050405020304" pitchFamily="18" charset="0"/>
              </a:rPr>
              <a:t> </a:t>
            </a:r>
            <a:r>
              <a:rPr lang="de-DE" sz="1200" b="1" dirty="0" err="1" smtClean="0">
                <a:latin typeface="Times New Roman" panose="02020603050405020304" pitchFamily="18" charset="0"/>
                <a:cs typeface="Times New Roman" panose="02020603050405020304" pitchFamily="18" charset="0"/>
              </a:rPr>
              <a:t>Fc</a:t>
            </a:r>
            <a:r>
              <a:rPr lang="de-DE" sz="1200" b="1" dirty="0" smtClean="0">
                <a:latin typeface="Times New Roman" panose="02020603050405020304" pitchFamily="18" charset="0"/>
                <a:cs typeface="Times New Roman" panose="02020603050405020304" pitchFamily="18" charset="0"/>
                <a:sym typeface="Symbol" panose="05050102010706020507" pitchFamily="18" charset="2"/>
              </a:rPr>
              <a:t></a:t>
            </a:r>
            <a:r>
              <a:rPr lang="de-DE" sz="1200" b="1" dirty="0" smtClean="0">
                <a:latin typeface="Times New Roman" panose="02020603050405020304" pitchFamily="18" charset="0"/>
                <a:cs typeface="Times New Roman" panose="02020603050405020304" pitchFamily="18" charset="0"/>
              </a:rPr>
              <a:t> </a:t>
            </a:r>
            <a:r>
              <a:rPr lang="de-DE" sz="1200" b="1" dirty="0" err="1" smtClean="0">
                <a:latin typeface="Times New Roman" panose="02020603050405020304" pitchFamily="18" charset="0"/>
                <a:cs typeface="Times New Roman" panose="02020603050405020304" pitchFamily="18" charset="0"/>
              </a:rPr>
              <a:t>receptors</a:t>
            </a:r>
            <a:r>
              <a:rPr lang="en-US" sz="1200" b="1" dirty="0" smtClean="0">
                <a:latin typeface="Times New Roman" panose="02020603050405020304" pitchFamily="18" charset="0"/>
                <a:cs typeface="Times New Roman" panose="02020603050405020304" pitchFamily="18" charset="0"/>
              </a:rPr>
              <a:t>.</a:t>
            </a:r>
            <a:endParaRPr lang="en-US" sz="1200" b="1" dirty="0">
              <a:latin typeface="Times New Roman" panose="02020603050405020304" pitchFamily="18" charset="0"/>
              <a:cs typeface="Times New Roman" panose="02020603050405020304" pitchFamily="18" charset="0"/>
            </a:endParaRPr>
          </a:p>
          <a:p>
            <a:pPr algn="just">
              <a:lnSpc>
                <a:spcPts val="1600"/>
              </a:lnSpc>
            </a:pPr>
            <a:r>
              <a:rPr lang="en-US" sz="1200" dirty="0" smtClean="0">
                <a:latin typeface="Times New Roman" panose="02020603050405020304" pitchFamily="18" charset="0"/>
                <a:cs typeface="Times New Roman" panose="02020603050405020304" pitchFamily="18" charset="0"/>
              </a:rPr>
              <a:t>Depicted are median fluorescence intensities of indicated peripheral human blood leukocyte populations - either untreated or pre-incubated with 5% (v/v) </a:t>
            </a:r>
            <a:r>
              <a:rPr lang="en-US" sz="1200" dirty="0" err="1" smtClean="0">
                <a:latin typeface="Times New Roman" panose="02020603050405020304" pitchFamily="18" charset="0"/>
                <a:cs typeface="Times New Roman" panose="02020603050405020304" pitchFamily="18" charset="0"/>
              </a:rPr>
              <a:t>Truestain</a:t>
            </a:r>
            <a:r>
              <a:rPr lang="en-US" sz="1200" dirty="0" smtClean="0">
                <a:latin typeface="Times New Roman" panose="02020603050405020304" pitchFamily="18" charset="0"/>
                <a:cs typeface="Times New Roman" panose="02020603050405020304" pitchFamily="18" charset="0"/>
              </a:rPr>
              <a:t> Fc block - upon staining with antibodies specific A) for </a:t>
            </a:r>
            <a:r>
              <a:rPr lang="de-DE" sz="1200" dirty="0" err="1">
                <a:latin typeface="Times New Roman" panose="02020603050405020304" pitchFamily="18" charset="0"/>
                <a:cs typeface="Times New Roman" panose="02020603050405020304" pitchFamily="18" charset="0"/>
              </a:rPr>
              <a:t>Fc</a:t>
            </a:r>
            <a:r>
              <a:rPr lang="de-DE" sz="1200" dirty="0" err="1" smtClean="0">
                <a:latin typeface="Times New Roman" panose="02020603050405020304" pitchFamily="18" charset="0"/>
                <a:cs typeface="Times New Roman" panose="02020603050405020304" pitchFamily="18" charset="0"/>
                <a:sym typeface="Symbol" panose="05050102010706020507" pitchFamily="18" charset="2"/>
              </a:rPr>
              <a:t>R</a:t>
            </a:r>
            <a:r>
              <a:rPr lang="de-DE" sz="1200" dirty="0" err="1">
                <a:latin typeface="Times New Roman" panose="02020603050405020304" pitchFamily="18" charset="0"/>
                <a:cs typeface="Times New Roman" panose="02020603050405020304" pitchFamily="18" charset="0"/>
                <a:sym typeface="Symbol" panose="05050102010706020507" pitchFamily="18" charset="2"/>
              </a:rPr>
              <a:t>I</a:t>
            </a:r>
            <a:r>
              <a:rPr lang="de-DE" sz="1200" dirty="0" smtClean="0">
                <a:latin typeface="Times New Roman" panose="02020603050405020304" pitchFamily="18" charset="0"/>
                <a:cs typeface="Times New Roman" panose="02020603050405020304" pitchFamily="18" charset="0"/>
                <a:sym typeface="Symbol" panose="05050102010706020507" pitchFamily="18" charset="2"/>
              </a:rPr>
              <a:t>, B) </a:t>
            </a:r>
            <a:r>
              <a:rPr lang="de-DE" sz="1200" dirty="0" err="1" smtClean="0">
                <a:latin typeface="Times New Roman" panose="02020603050405020304" pitchFamily="18" charset="0"/>
                <a:cs typeface="Times New Roman" panose="02020603050405020304" pitchFamily="18" charset="0"/>
                <a:sym typeface="Symbol" panose="05050102010706020507" pitchFamily="18" charset="2"/>
              </a:rPr>
              <a:t>for</a:t>
            </a:r>
            <a:r>
              <a:rPr lang="de-DE" sz="1200" dirty="0" smtClean="0">
                <a:latin typeface="Times New Roman" panose="02020603050405020304" pitchFamily="18" charset="0"/>
                <a:cs typeface="Times New Roman" panose="02020603050405020304" pitchFamily="18" charset="0"/>
                <a:sym typeface="Symbol" panose="05050102010706020507" pitchFamily="18" charset="2"/>
              </a:rPr>
              <a:t> </a:t>
            </a:r>
            <a:r>
              <a:rPr lang="de-DE" sz="1200" dirty="0" err="1">
                <a:latin typeface="Times New Roman" panose="02020603050405020304" pitchFamily="18" charset="0"/>
                <a:cs typeface="Times New Roman" panose="02020603050405020304" pitchFamily="18" charset="0"/>
              </a:rPr>
              <a:t>Fc</a:t>
            </a:r>
            <a:r>
              <a:rPr lang="de-DE" sz="1200" dirty="0" err="1">
                <a:latin typeface="Times New Roman" panose="02020603050405020304" pitchFamily="18" charset="0"/>
                <a:cs typeface="Times New Roman" panose="02020603050405020304" pitchFamily="18" charset="0"/>
                <a:sym typeface="Symbol" panose="05050102010706020507" pitchFamily="18" charset="2"/>
              </a:rPr>
              <a:t></a:t>
            </a:r>
            <a:r>
              <a:rPr lang="de-DE" sz="1200" dirty="0" err="1" smtClean="0">
                <a:latin typeface="Times New Roman" panose="02020603050405020304" pitchFamily="18" charset="0"/>
                <a:cs typeface="Times New Roman" panose="02020603050405020304" pitchFamily="18" charset="0"/>
                <a:sym typeface="Symbol" panose="05050102010706020507" pitchFamily="18" charset="2"/>
              </a:rPr>
              <a:t>RII</a:t>
            </a:r>
            <a:r>
              <a:rPr lang="de-DE" sz="1200" dirty="0" smtClean="0">
                <a:latin typeface="Times New Roman" panose="02020603050405020304" pitchFamily="18" charset="0"/>
                <a:cs typeface="Times New Roman" panose="02020603050405020304" pitchFamily="18" charset="0"/>
                <a:sym typeface="Symbol" panose="05050102010706020507" pitchFamily="18" charset="2"/>
              </a:rPr>
              <a:t>, </a:t>
            </a:r>
            <a:br>
              <a:rPr lang="de-DE" sz="1200" dirty="0" smtClean="0">
                <a:latin typeface="Times New Roman" panose="02020603050405020304" pitchFamily="18" charset="0"/>
                <a:cs typeface="Times New Roman" panose="02020603050405020304" pitchFamily="18" charset="0"/>
                <a:sym typeface="Symbol" panose="05050102010706020507" pitchFamily="18" charset="2"/>
              </a:rPr>
            </a:br>
            <a:r>
              <a:rPr lang="de-DE" sz="1200" dirty="0" smtClean="0">
                <a:latin typeface="Times New Roman" panose="02020603050405020304" pitchFamily="18" charset="0"/>
                <a:cs typeface="Times New Roman" panose="02020603050405020304" pitchFamily="18" charset="0"/>
                <a:sym typeface="Symbol" panose="05050102010706020507" pitchFamily="18" charset="2"/>
              </a:rPr>
              <a:t>C) </a:t>
            </a:r>
            <a:r>
              <a:rPr lang="de-DE" sz="1200" dirty="0" err="1" smtClean="0">
                <a:latin typeface="Times New Roman" panose="02020603050405020304" pitchFamily="18" charset="0"/>
                <a:cs typeface="Times New Roman" panose="02020603050405020304" pitchFamily="18" charset="0"/>
                <a:sym typeface="Symbol" panose="05050102010706020507" pitchFamily="18" charset="2"/>
              </a:rPr>
              <a:t>for</a:t>
            </a:r>
            <a:r>
              <a:rPr lang="de-DE" sz="1200" dirty="0" smtClean="0">
                <a:latin typeface="Times New Roman" panose="02020603050405020304" pitchFamily="18" charset="0"/>
                <a:cs typeface="Times New Roman" panose="02020603050405020304" pitchFamily="18" charset="0"/>
                <a:sym typeface="Symbol" panose="05050102010706020507" pitchFamily="18" charset="2"/>
              </a:rPr>
              <a:t> </a:t>
            </a:r>
            <a:r>
              <a:rPr lang="de-DE" sz="1200" dirty="0" err="1">
                <a:latin typeface="Times New Roman" panose="02020603050405020304" pitchFamily="18" charset="0"/>
                <a:cs typeface="Times New Roman" panose="02020603050405020304" pitchFamily="18" charset="0"/>
              </a:rPr>
              <a:t>Fc</a:t>
            </a:r>
            <a:r>
              <a:rPr lang="de-DE" sz="1200" dirty="0" err="1">
                <a:latin typeface="Times New Roman" panose="02020603050405020304" pitchFamily="18" charset="0"/>
                <a:cs typeface="Times New Roman" panose="02020603050405020304" pitchFamily="18" charset="0"/>
                <a:sym typeface="Symbol" panose="05050102010706020507" pitchFamily="18" charset="2"/>
              </a:rPr>
              <a:t></a:t>
            </a:r>
            <a:r>
              <a:rPr lang="de-DE" sz="1200" dirty="0" err="1" smtClean="0">
                <a:latin typeface="Times New Roman" panose="02020603050405020304" pitchFamily="18" charset="0"/>
                <a:cs typeface="Times New Roman" panose="02020603050405020304" pitchFamily="18" charset="0"/>
                <a:sym typeface="Symbol" panose="05050102010706020507" pitchFamily="18" charset="2"/>
              </a:rPr>
              <a:t>RIIb</a:t>
            </a:r>
            <a:r>
              <a:rPr lang="de-DE" sz="1200" dirty="0" smtClean="0">
                <a:latin typeface="Times New Roman" panose="02020603050405020304" pitchFamily="18" charset="0"/>
                <a:cs typeface="Times New Roman" panose="02020603050405020304" pitchFamily="18" charset="0"/>
                <a:sym typeface="Symbol" panose="05050102010706020507" pitchFamily="18" charset="2"/>
              </a:rPr>
              <a:t> </a:t>
            </a:r>
            <a:r>
              <a:rPr lang="de-DE" sz="1200" dirty="0" err="1" smtClean="0">
                <a:latin typeface="Times New Roman" panose="02020603050405020304" pitchFamily="18" charset="0"/>
                <a:cs typeface="Times New Roman" panose="02020603050405020304" pitchFamily="18" charset="0"/>
                <a:sym typeface="Symbol" panose="05050102010706020507" pitchFamily="18" charset="2"/>
              </a:rPr>
              <a:t>or</a:t>
            </a:r>
            <a:r>
              <a:rPr lang="de-DE" sz="1200" dirty="0" smtClean="0">
                <a:latin typeface="Times New Roman" panose="02020603050405020304" pitchFamily="18" charset="0"/>
                <a:cs typeface="Times New Roman" panose="02020603050405020304" pitchFamily="18" charset="0"/>
                <a:sym typeface="Symbol" panose="05050102010706020507" pitchFamily="18" charset="2"/>
              </a:rPr>
              <a:t> D) </a:t>
            </a:r>
            <a:r>
              <a:rPr lang="de-DE" sz="1200" dirty="0" err="1" smtClean="0">
                <a:latin typeface="Times New Roman" panose="02020603050405020304" pitchFamily="18" charset="0"/>
                <a:cs typeface="Times New Roman" panose="02020603050405020304" pitchFamily="18" charset="0"/>
                <a:sym typeface="Symbol" panose="05050102010706020507" pitchFamily="18" charset="2"/>
              </a:rPr>
              <a:t>for</a:t>
            </a:r>
            <a:r>
              <a:rPr lang="de-DE" sz="1200" dirty="0" smtClean="0">
                <a:latin typeface="Times New Roman" panose="02020603050405020304" pitchFamily="18" charset="0"/>
                <a:cs typeface="Times New Roman" panose="02020603050405020304" pitchFamily="18" charset="0"/>
                <a:sym typeface="Symbol" panose="05050102010706020507" pitchFamily="18" charset="2"/>
              </a:rPr>
              <a:t> </a:t>
            </a:r>
            <a:r>
              <a:rPr lang="de-DE" sz="1200" dirty="0" err="1" smtClean="0">
                <a:latin typeface="Times New Roman" panose="02020603050405020304" pitchFamily="18" charset="0"/>
                <a:cs typeface="Times New Roman" panose="02020603050405020304" pitchFamily="18" charset="0"/>
              </a:rPr>
              <a:t>Fc</a:t>
            </a:r>
            <a:r>
              <a:rPr lang="de-DE" sz="1200" dirty="0" err="1">
                <a:latin typeface="Times New Roman" panose="02020603050405020304" pitchFamily="18" charset="0"/>
                <a:cs typeface="Times New Roman" panose="02020603050405020304" pitchFamily="18" charset="0"/>
                <a:sym typeface="Symbol" panose="05050102010706020507" pitchFamily="18" charset="2"/>
              </a:rPr>
              <a:t></a:t>
            </a:r>
            <a:r>
              <a:rPr lang="de-DE" sz="1200" dirty="0" err="1" smtClean="0">
                <a:latin typeface="Times New Roman" panose="02020603050405020304" pitchFamily="18" charset="0"/>
                <a:cs typeface="Times New Roman" panose="02020603050405020304" pitchFamily="18" charset="0"/>
                <a:sym typeface="Symbol" panose="05050102010706020507" pitchFamily="18" charset="2"/>
              </a:rPr>
              <a:t>RIII</a:t>
            </a:r>
            <a:r>
              <a:rPr lang="en-US" sz="1200"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654273" y="1357720"/>
            <a:ext cx="29527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A</a:t>
            </a:r>
            <a:endParaRPr lang="en-US" sz="1200" b="1" dirty="0">
              <a:latin typeface="Arial" panose="020B0604020202020204" pitchFamily="34" charset="0"/>
              <a:cs typeface="Arial" panose="020B0604020202020204" pitchFamily="34" charset="0"/>
            </a:endParaRPr>
          </a:p>
        </p:txBody>
      </p:sp>
      <p:sp>
        <p:nvSpPr>
          <p:cNvPr id="10" name="Textfeld 9"/>
          <p:cNvSpPr txBox="1"/>
          <p:nvPr/>
        </p:nvSpPr>
        <p:spPr>
          <a:xfrm>
            <a:off x="3411920" y="1357719"/>
            <a:ext cx="29527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B</a:t>
            </a:r>
            <a:endParaRPr lang="en-US" sz="1200" b="1" dirty="0">
              <a:latin typeface="Arial" panose="020B0604020202020204" pitchFamily="34" charset="0"/>
              <a:cs typeface="Arial" panose="020B0604020202020204" pitchFamily="34" charset="0"/>
            </a:endParaRPr>
          </a:p>
        </p:txBody>
      </p:sp>
      <p:sp>
        <p:nvSpPr>
          <p:cNvPr id="11" name="Textfeld 10"/>
          <p:cNvSpPr txBox="1"/>
          <p:nvPr/>
        </p:nvSpPr>
        <p:spPr>
          <a:xfrm>
            <a:off x="654273" y="3266288"/>
            <a:ext cx="29527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C</a:t>
            </a:r>
            <a:endParaRPr lang="en-US" sz="1200" b="1" dirty="0">
              <a:latin typeface="Arial" panose="020B0604020202020204" pitchFamily="34" charset="0"/>
              <a:cs typeface="Arial" panose="020B0604020202020204" pitchFamily="34" charset="0"/>
            </a:endParaRPr>
          </a:p>
        </p:txBody>
      </p:sp>
      <p:sp>
        <p:nvSpPr>
          <p:cNvPr id="13" name="Textfeld 12"/>
          <p:cNvSpPr txBox="1"/>
          <p:nvPr/>
        </p:nvSpPr>
        <p:spPr>
          <a:xfrm>
            <a:off x="163432" y="236231"/>
            <a:ext cx="1866665" cy="276999"/>
          </a:xfrm>
          <a:prstGeom prst="rect">
            <a:avLst/>
          </a:prstGeom>
          <a:noFill/>
        </p:spPr>
        <p:txBody>
          <a:bodyPr wrap="none" rtlCol="0">
            <a:spAutoFit/>
          </a:bodyPr>
          <a:lstStyle/>
          <a:p>
            <a:r>
              <a:rPr lang="en-US" sz="1200" b="1" dirty="0" smtClean="0">
                <a:solidFill>
                  <a:schemeClr val="tx1">
                    <a:lumMod val="95000"/>
                    <a:lumOff val="5000"/>
                  </a:schemeClr>
                </a:solidFill>
                <a:latin typeface="Times New Roman" panose="02020603050405020304" pitchFamily="18" charset="0"/>
                <a:cs typeface="Times New Roman" panose="02020603050405020304" pitchFamily="18" charset="0"/>
              </a:rPr>
              <a:t>Supplementary Figure </a:t>
            </a:r>
            <a:r>
              <a:rPr lang="en-US" sz="1200" b="1" dirty="0" smtClean="0">
                <a:solidFill>
                  <a:schemeClr val="tx1">
                    <a:lumMod val="95000"/>
                    <a:lumOff val="5000"/>
                  </a:schemeClr>
                </a:solidFill>
                <a:latin typeface="Times New Roman" panose="02020603050405020304" pitchFamily="18" charset="0"/>
                <a:cs typeface="Times New Roman" panose="02020603050405020304" pitchFamily="18" charset="0"/>
              </a:rPr>
              <a:t>S2</a:t>
            </a:r>
            <a:endParaRPr lang="en-US" sz="1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14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466087" y="1072716"/>
            <a:ext cx="5925826" cy="3736562"/>
          </a:xfrm>
          <a:prstGeom prst="rect">
            <a:avLst/>
          </a:prstGeom>
        </p:spPr>
      </p:pic>
      <p:pic>
        <p:nvPicPr>
          <p:cNvPr id="4" name="Grafik 3"/>
          <p:cNvPicPr>
            <a:picLocks noChangeAspect="1"/>
          </p:cNvPicPr>
          <p:nvPr/>
        </p:nvPicPr>
        <p:blipFill>
          <a:blip r:embed="rId3"/>
          <a:stretch>
            <a:fillRect/>
          </a:stretch>
        </p:blipFill>
        <p:spPr>
          <a:xfrm>
            <a:off x="478279" y="5077778"/>
            <a:ext cx="5728298" cy="3945064"/>
          </a:xfrm>
          <a:prstGeom prst="rect">
            <a:avLst/>
          </a:prstGeom>
        </p:spPr>
      </p:pic>
      <p:sp>
        <p:nvSpPr>
          <p:cNvPr id="6" name="Textfeld 5"/>
          <p:cNvSpPr txBox="1"/>
          <p:nvPr/>
        </p:nvSpPr>
        <p:spPr>
          <a:xfrm>
            <a:off x="318450" y="836889"/>
            <a:ext cx="29527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A</a:t>
            </a:r>
            <a:endParaRPr lang="en-US" sz="1200" b="1" dirty="0">
              <a:latin typeface="Arial" panose="020B0604020202020204" pitchFamily="34" charset="0"/>
              <a:cs typeface="Arial" panose="020B0604020202020204" pitchFamily="34" charset="0"/>
            </a:endParaRPr>
          </a:p>
        </p:txBody>
      </p:sp>
      <p:sp>
        <p:nvSpPr>
          <p:cNvPr id="8" name="Textfeld 7"/>
          <p:cNvSpPr txBox="1"/>
          <p:nvPr/>
        </p:nvSpPr>
        <p:spPr>
          <a:xfrm>
            <a:off x="318450" y="5049006"/>
            <a:ext cx="29527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B</a:t>
            </a:r>
            <a:endParaRPr lang="en-US" sz="1200" b="1" dirty="0">
              <a:latin typeface="Arial" panose="020B0604020202020204" pitchFamily="34" charset="0"/>
              <a:cs typeface="Arial" panose="020B0604020202020204" pitchFamily="34" charset="0"/>
            </a:endParaRPr>
          </a:p>
        </p:txBody>
      </p:sp>
      <p:sp>
        <p:nvSpPr>
          <p:cNvPr id="9" name="Textfeld 8"/>
          <p:cNvSpPr txBox="1"/>
          <p:nvPr/>
        </p:nvSpPr>
        <p:spPr>
          <a:xfrm>
            <a:off x="163432" y="236231"/>
            <a:ext cx="1905137" cy="276999"/>
          </a:xfrm>
          <a:prstGeom prst="rect">
            <a:avLst/>
          </a:prstGeom>
          <a:noFill/>
        </p:spPr>
        <p:txBody>
          <a:bodyPr wrap="none" rtlCol="0">
            <a:spAutoFit/>
          </a:bodyPr>
          <a:lstStyle/>
          <a:p>
            <a:r>
              <a:rPr lang="en-US" sz="1200" b="1" dirty="0" smtClean="0">
                <a:solidFill>
                  <a:schemeClr val="tx1">
                    <a:lumMod val="95000"/>
                    <a:lumOff val="5000"/>
                  </a:schemeClr>
                </a:solidFill>
                <a:latin typeface="Times New Roman" panose="02020603050405020304" pitchFamily="18" charset="0"/>
                <a:cs typeface="Times New Roman" panose="02020603050405020304" pitchFamily="18" charset="0"/>
              </a:rPr>
              <a:t>Supplementary Figure </a:t>
            </a:r>
            <a:r>
              <a:rPr lang="en-US" sz="1200" b="1" dirty="0" smtClean="0">
                <a:solidFill>
                  <a:schemeClr val="tx1">
                    <a:lumMod val="95000"/>
                    <a:lumOff val="5000"/>
                  </a:schemeClr>
                </a:solidFill>
                <a:latin typeface="Times New Roman" panose="02020603050405020304" pitchFamily="18" charset="0"/>
                <a:cs typeface="Times New Roman" panose="02020603050405020304" pitchFamily="18" charset="0"/>
              </a:rPr>
              <a:t>S3</a:t>
            </a:r>
            <a:endParaRPr lang="en-US" sz="1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60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feld 23"/>
          <p:cNvSpPr txBox="1"/>
          <p:nvPr/>
        </p:nvSpPr>
        <p:spPr>
          <a:xfrm>
            <a:off x="163432" y="236231"/>
            <a:ext cx="2695418" cy="276999"/>
          </a:xfrm>
          <a:prstGeom prst="rect">
            <a:avLst/>
          </a:prstGeom>
          <a:noFill/>
        </p:spPr>
        <p:txBody>
          <a:bodyPr wrap="none" rtlCol="0">
            <a:spAutoFit/>
          </a:bodyPr>
          <a:lstStyle/>
          <a:p>
            <a:r>
              <a:rPr lang="en-US" sz="1200" b="1" dirty="0" smtClean="0">
                <a:solidFill>
                  <a:schemeClr val="tx1">
                    <a:lumMod val="95000"/>
                    <a:lumOff val="5000"/>
                  </a:schemeClr>
                </a:solidFill>
                <a:latin typeface="Times New Roman" panose="02020603050405020304" pitchFamily="18" charset="0"/>
                <a:cs typeface="Times New Roman" panose="02020603050405020304" pitchFamily="18" charset="0"/>
              </a:rPr>
              <a:t>Supplementary Figure S3  (continued)</a:t>
            </a:r>
            <a:endParaRPr lang="en-US" sz="1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2"/>
          <a:stretch>
            <a:fillRect/>
          </a:stretch>
        </p:blipFill>
        <p:spPr>
          <a:xfrm>
            <a:off x="470375" y="956954"/>
            <a:ext cx="5453954" cy="2474581"/>
          </a:xfrm>
          <a:prstGeom prst="rect">
            <a:avLst/>
          </a:prstGeom>
        </p:spPr>
      </p:pic>
      <p:sp>
        <p:nvSpPr>
          <p:cNvPr id="4" name="Textfeld 3"/>
          <p:cNvSpPr txBox="1"/>
          <p:nvPr/>
        </p:nvSpPr>
        <p:spPr>
          <a:xfrm>
            <a:off x="318450" y="3598158"/>
            <a:ext cx="295274" cy="276999"/>
          </a:xfrm>
          <a:prstGeom prst="rect">
            <a:avLst/>
          </a:prstGeom>
          <a:noFill/>
        </p:spPr>
        <p:txBody>
          <a:bodyPr wrap="none" rtlCol="0">
            <a:spAutoFit/>
          </a:bodyPr>
          <a:lstStyle/>
          <a:p>
            <a:r>
              <a:rPr lang="en-US" sz="1200" b="1" dirty="0" smtClean="0">
                <a:latin typeface="Arial" panose="020B0604020202020204" pitchFamily="34" charset="0"/>
                <a:cs typeface="Arial" panose="020B0604020202020204" pitchFamily="34" charset="0"/>
              </a:rPr>
              <a:t>D</a:t>
            </a:r>
            <a:endParaRPr lang="en-US" sz="1200" b="1" dirty="0">
              <a:latin typeface="Arial" panose="020B0604020202020204" pitchFamily="34" charset="0"/>
              <a:cs typeface="Arial" panose="020B0604020202020204" pitchFamily="34" charset="0"/>
            </a:endParaRPr>
          </a:p>
        </p:txBody>
      </p:sp>
      <p:pic>
        <p:nvPicPr>
          <p:cNvPr id="22" name="Grafik 21"/>
          <p:cNvPicPr>
            <a:picLocks noChangeAspect="1"/>
          </p:cNvPicPr>
          <p:nvPr/>
        </p:nvPicPr>
        <p:blipFill>
          <a:blip r:embed="rId3"/>
          <a:stretch>
            <a:fillRect/>
          </a:stretch>
        </p:blipFill>
        <p:spPr>
          <a:xfrm>
            <a:off x="466087" y="3809938"/>
            <a:ext cx="4296224" cy="1311363"/>
          </a:xfrm>
          <a:prstGeom prst="rect">
            <a:avLst/>
          </a:prstGeom>
        </p:spPr>
      </p:pic>
      <p:sp>
        <p:nvSpPr>
          <p:cNvPr id="23" name="Rechteck 1"/>
          <p:cNvSpPr>
            <a:spLocks noChangeArrowheads="1"/>
          </p:cNvSpPr>
          <p:nvPr/>
        </p:nvSpPr>
        <p:spPr bwMode="auto">
          <a:xfrm>
            <a:off x="403795" y="5392566"/>
            <a:ext cx="5838510" cy="419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ts val="1600"/>
              </a:lnSpc>
            </a:pPr>
            <a:r>
              <a:rPr lang="en-US" altLang="en-US" sz="1200" b="1" dirty="0" smtClean="0">
                <a:latin typeface="Times New Roman" panose="02020603050405020304" pitchFamily="18" charset="0"/>
                <a:ea typeface="Calibri" panose="020F0502020204030204" pitchFamily="34" charset="0"/>
                <a:cs typeface="Times New Roman" panose="02020603050405020304" pitchFamily="18" charset="0"/>
              </a:rPr>
              <a:t>Supplementary Figure S3</a:t>
            </a:r>
          </a:p>
          <a:p>
            <a:pPr algn="just">
              <a:lnSpc>
                <a:spcPts val="1600"/>
              </a:lnSpc>
            </a:pPr>
            <a:r>
              <a:rPr lang="en-US" altLang="en-US" sz="1200" b="1" dirty="0" smtClean="0">
                <a:latin typeface="Times New Roman" panose="02020603050405020304" pitchFamily="18" charset="0"/>
                <a:ea typeface="Calibri" panose="020F0502020204030204" pitchFamily="34" charset="0"/>
                <a:cs typeface="Times New Roman" panose="02020603050405020304" pitchFamily="18" charset="0"/>
              </a:rPr>
              <a:t>Gating strategies for human </a:t>
            </a:r>
            <a:r>
              <a:rPr lang="en-US" altLang="en-US" sz="1200" b="1" dirty="0">
                <a:latin typeface="Times New Roman" panose="02020603050405020304" pitchFamily="18" charset="0"/>
                <a:ea typeface="Calibri" panose="020F0502020204030204" pitchFamily="34" charset="0"/>
                <a:cs typeface="Times New Roman" panose="02020603050405020304" pitchFamily="18" charset="0"/>
              </a:rPr>
              <a:t>peripheral blood </a:t>
            </a:r>
            <a:r>
              <a:rPr lang="en-US" altLang="en-US" sz="1200" b="1" dirty="0" smtClean="0">
                <a:latin typeface="Times New Roman" panose="02020603050405020304" pitchFamily="18" charset="0"/>
                <a:ea typeface="Calibri" panose="020F0502020204030204" pitchFamily="34" charset="0"/>
                <a:cs typeface="Times New Roman" panose="02020603050405020304" pitchFamily="18" charset="0"/>
              </a:rPr>
              <a:t>leukocytes.</a:t>
            </a:r>
          </a:p>
          <a:p>
            <a:pPr algn="just" eaLnBrk="1" hangingPunct="1">
              <a:lnSpc>
                <a:spcPts val="1600"/>
              </a:lnSpc>
            </a:pPr>
            <a:r>
              <a:rPr lang="en-US" altLang="en-US" sz="1200" dirty="0" smtClean="0">
                <a:latin typeface="Times New Roman" panose="02020603050405020304" pitchFamily="18" charset="0"/>
                <a:ea typeface="Calibri" panose="020F0502020204030204" pitchFamily="34" charset="0"/>
                <a:cs typeface="Times New Roman" panose="02020603050405020304" pitchFamily="18" charset="0"/>
              </a:rPr>
              <a:t>Depicted are typical </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gating </a:t>
            </a:r>
            <a:r>
              <a:rPr lang="en-US" altLang="en-US" sz="1200" dirty="0" smtClean="0">
                <a:latin typeface="Times New Roman" panose="02020603050405020304" pitchFamily="18" charset="0"/>
                <a:ea typeface="Calibri" panose="020F0502020204030204" pitchFamily="34" charset="0"/>
                <a:cs typeface="Times New Roman" panose="02020603050405020304" pitchFamily="18" charset="0"/>
              </a:rPr>
              <a:t>strategy </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for human </a:t>
            </a:r>
            <a:r>
              <a:rPr lang="en-US" altLang="en-US" sz="1200" dirty="0" smtClean="0">
                <a:latin typeface="Times New Roman" panose="02020603050405020304" pitchFamily="18" charset="0"/>
                <a:ea typeface="Calibri" panose="020F0502020204030204" pitchFamily="34" charset="0"/>
                <a:cs typeface="Times New Roman" panose="02020603050405020304" pitchFamily="18" charset="0"/>
              </a:rPr>
              <a:t>leukocyte subpopulations (i.e. neutrophils, eosinophils and monocytes (A), B cells, T cells and NK cells (B) and basophils (C) as well as platelets (D). </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Further analysis of a cell population defined by a distinct gate is indicated by green arrows originating from that gate.</a:t>
            </a:r>
          </a:p>
          <a:p>
            <a:pPr algn="just">
              <a:lnSpc>
                <a:spcPts val="1600"/>
              </a:lnSpc>
            </a:pPr>
            <a:r>
              <a:rPr lang="en-US" altLang="en-US" sz="1200" dirty="0" smtClean="0">
                <a:latin typeface="Times New Roman" panose="02020603050405020304" pitchFamily="18" charset="0"/>
                <a:ea typeface="Calibri" panose="020F0502020204030204" pitchFamily="34" charset="0"/>
                <a:cs typeface="Times New Roman" panose="02020603050405020304" pitchFamily="18" charset="0"/>
              </a:rPr>
              <a:t>A) Among </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aggregate-excluded (‘singlet’) viable (= DAPI negative) CD45</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leukocytes, neutrophils and eosinophils were identified by their high granularity resulting in their distinct light scatter characteristics (</a:t>
            </a:r>
            <a:r>
              <a:rPr lang="en-US" altLang="en-US" sz="1200" dirty="0" err="1">
                <a:latin typeface="Times New Roman" panose="02020603050405020304" pitchFamily="18" charset="0"/>
                <a:ea typeface="Calibri" panose="020F0502020204030204" pitchFamily="34" charset="0"/>
                <a:cs typeface="Times New Roman" panose="02020603050405020304" pitchFamily="18" charset="0"/>
              </a:rPr>
              <a:t>SSC</a:t>
            </a:r>
            <a:r>
              <a:rPr lang="en-US" altLang="en-US" sz="1200" baseline="30000" dirty="0" err="1">
                <a:latin typeface="Times New Roman" panose="02020603050405020304" pitchFamily="18" charset="0"/>
                <a:ea typeface="Calibri" panose="020F0502020204030204" pitchFamily="34" charset="0"/>
                <a:cs typeface="Times New Roman" panose="02020603050405020304" pitchFamily="18" charset="0"/>
              </a:rPr>
              <a:t>high</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and distinguished from monocytes by the high CD33 expression of the latter. Within these </a:t>
            </a:r>
            <a:r>
              <a:rPr lang="en-US" altLang="en-US" sz="1200" dirty="0" err="1">
                <a:latin typeface="Times New Roman" panose="02020603050405020304" pitchFamily="18" charset="0"/>
                <a:ea typeface="Calibri" panose="020F0502020204030204" pitchFamily="34" charset="0"/>
                <a:cs typeface="Times New Roman" panose="02020603050405020304" pitchFamily="18" charset="0"/>
              </a:rPr>
              <a:t>SSC</a:t>
            </a:r>
            <a:r>
              <a:rPr lang="en-US" altLang="en-US" sz="1200" baseline="30000" dirty="0" err="1">
                <a:latin typeface="Times New Roman" panose="02020603050405020304" pitchFamily="18" charset="0"/>
                <a:ea typeface="Calibri" panose="020F0502020204030204" pitchFamily="34" charset="0"/>
                <a:cs typeface="Times New Roman" panose="02020603050405020304" pitchFamily="18" charset="0"/>
              </a:rPr>
              <a:t>high</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cells neutrophils and eosinophils were distinguished by CD16 expression of neutrophils (and/or the intrinsic auto-fluorescence of the eosinophils). Among the SSC</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low</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cells monocytes can be characterized among CD56 negative cells as CD33</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CD14</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cells  which are further distinguished as classical CD14</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high</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CD16</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low</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and much less frequent non-classical CD14</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low</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CD16</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monocytes. </a:t>
            </a:r>
            <a:r>
              <a:rPr lang="en-US" altLang="en-US" sz="1200" dirty="0" smtClean="0">
                <a:latin typeface="Times New Roman" panose="02020603050405020304" pitchFamily="18" charset="0"/>
                <a:ea typeface="Calibri" panose="020F0502020204030204" pitchFamily="34" charset="0"/>
                <a:cs typeface="Times New Roman" panose="02020603050405020304" pitchFamily="18" charset="0"/>
              </a:rPr>
              <a:t> B</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Among the CD14</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CD33</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population of singular viable SSC</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low</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CD45</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leukocytes, B cells were identified by their expression of CD19 and T cells as CD3</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CD56</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cells. The remaining CD19</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CD3</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leukocytes are mainly CD56</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NK cells</a:t>
            </a:r>
            <a:r>
              <a:rPr lang="en-US" altLang="en-US" sz="1200" dirty="0" smtClean="0">
                <a:latin typeface="Times New Roman" panose="02020603050405020304" pitchFamily="18" charset="0"/>
                <a:ea typeface="Calibri" panose="020F0502020204030204" pitchFamily="34" charset="0"/>
                <a:cs typeface="Times New Roman" panose="02020603050405020304" pitchFamily="18" charset="0"/>
              </a:rPr>
              <a:t>.  C</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Among the singular viable SSC</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low</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CD45</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dim</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leukocytes, basophils were identified as CD123</a:t>
            </a:r>
            <a:r>
              <a:rPr lang="en-US" altLang="en-US" sz="1200" baseline="30000" dirty="0">
                <a:latin typeface="Times New Roman" panose="02020603050405020304" pitchFamily="18" charset="0"/>
                <a:ea typeface="Calibri" panose="020F0502020204030204" pitchFamily="34" charset="0"/>
                <a:cs typeface="Times New Roman" panose="02020603050405020304" pitchFamily="18" charset="0"/>
              </a:rPr>
              <a:t>+</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HLA-DR negative cells which were positively stained for </a:t>
            </a:r>
            <a:r>
              <a:rPr lang="en-US" altLang="en-US" sz="1200" dirty="0" err="1">
                <a:latin typeface="Times New Roman" panose="02020603050405020304" pitchFamily="18" charset="0"/>
                <a:ea typeface="Calibri" panose="020F0502020204030204" pitchFamily="34" charset="0"/>
                <a:cs typeface="Times New Roman" panose="02020603050405020304" pitchFamily="18" charset="0"/>
              </a:rPr>
              <a:t>IgE</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receptor Fc</a:t>
            </a:r>
            <a:r>
              <a:rPr lang="el-GR" altLang="en-US" sz="1200" dirty="0">
                <a:latin typeface="Times New Roman" panose="02020603050405020304" pitchFamily="18" charset="0"/>
                <a:ea typeface="Calibri" panose="020F0502020204030204" pitchFamily="34" charset="0"/>
                <a:cs typeface="Times New Roman" panose="02020603050405020304" pitchFamily="18" charset="0"/>
              </a:rPr>
              <a:t>ε</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R1</a:t>
            </a:r>
            <a:r>
              <a:rPr lang="en-US" altLang="en-US" sz="1200" dirty="0" smtClean="0">
                <a:latin typeface="Times New Roman" panose="02020603050405020304" pitchFamily="18" charset="0"/>
                <a:ea typeface="Calibri" panose="020F0502020204030204" pitchFamily="34" charset="0"/>
                <a:cs typeface="Times New Roman" panose="02020603050405020304" pitchFamily="18" charset="0"/>
              </a:rPr>
              <a:t>.  D</a:t>
            </a:r>
            <a:r>
              <a:rPr lang="en-US" altLang="en-US" sz="1200" dirty="0">
                <a:latin typeface="Times New Roman" panose="02020603050405020304" pitchFamily="18" charset="0"/>
                <a:ea typeface="Calibri" panose="020F0502020204030204" pitchFamily="34" charset="0"/>
                <a:cs typeface="Times New Roman" panose="02020603050405020304" pitchFamily="18" charset="0"/>
              </a:rPr>
              <a:t>) Platelets were characterized by their small size as reflected by low light scatter and by their expression of </a:t>
            </a:r>
            <a:r>
              <a:rPr lang="en-US" altLang="en-US" sz="1200" dirty="0" smtClean="0">
                <a:latin typeface="Times New Roman" panose="02020603050405020304" pitchFamily="18" charset="0"/>
                <a:ea typeface="Calibri" panose="020F0502020204030204" pitchFamily="34" charset="0"/>
                <a:cs typeface="Times New Roman" panose="02020603050405020304" pitchFamily="18" charset="0"/>
              </a:rPr>
              <a:t>CD41a.</a:t>
            </a:r>
            <a:endParaRPr lang="en-US" alt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Textfeld 24"/>
          <p:cNvSpPr txBox="1"/>
          <p:nvPr/>
        </p:nvSpPr>
        <p:spPr>
          <a:xfrm>
            <a:off x="318450" y="727161"/>
            <a:ext cx="295274"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72818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nvPr>
        </p:nvGraphicFramePr>
        <p:xfrm>
          <a:off x="580016" y="1482165"/>
          <a:ext cx="2303462" cy="1868487"/>
        </p:xfrm>
        <a:graphic>
          <a:graphicData uri="http://schemas.openxmlformats.org/presentationml/2006/ole">
            <mc:AlternateContent xmlns:mc="http://schemas.openxmlformats.org/markup-compatibility/2006">
              <mc:Choice xmlns:v="urn:schemas-microsoft-com:vml" Requires="v">
                <p:oleObj spid="_x0000_s2058" name="Prism 8" r:id="rId3" imgW="3839992" imgH="3114748" progId="Prism8.Document">
                  <p:embed/>
                </p:oleObj>
              </mc:Choice>
              <mc:Fallback>
                <p:oleObj name="Prism 8" r:id="rId3" imgW="3839992" imgH="3114748" progId="Prism8.Document">
                  <p:embed/>
                  <p:pic>
                    <p:nvPicPr>
                      <p:cNvPr id="0" name=""/>
                      <p:cNvPicPr/>
                      <p:nvPr/>
                    </p:nvPicPr>
                    <p:blipFill>
                      <a:blip r:embed="rId4"/>
                      <a:stretch>
                        <a:fillRect/>
                      </a:stretch>
                    </p:blipFill>
                    <p:spPr>
                      <a:xfrm>
                        <a:off x="580016" y="1482165"/>
                        <a:ext cx="2303462" cy="1868487"/>
                      </a:xfrm>
                      <a:prstGeom prst="rect">
                        <a:avLst/>
                      </a:prstGeom>
                    </p:spPr>
                  </p:pic>
                </p:oleObj>
              </mc:Fallback>
            </mc:AlternateContent>
          </a:graphicData>
        </a:graphic>
      </p:graphicFrame>
      <p:graphicFrame>
        <p:nvGraphicFramePr>
          <p:cNvPr id="4" name="Objekt 3"/>
          <p:cNvGraphicFramePr>
            <a:graphicFrameLocks noChangeAspect="1"/>
          </p:cNvGraphicFramePr>
          <p:nvPr>
            <p:extLst/>
          </p:nvPr>
        </p:nvGraphicFramePr>
        <p:xfrm>
          <a:off x="2798763" y="1489456"/>
          <a:ext cx="3603625" cy="1860550"/>
        </p:xfrm>
        <a:graphic>
          <a:graphicData uri="http://schemas.openxmlformats.org/presentationml/2006/ole">
            <mc:AlternateContent xmlns:mc="http://schemas.openxmlformats.org/markup-compatibility/2006">
              <mc:Choice xmlns:v="urn:schemas-microsoft-com:vml" Requires="v">
                <p:oleObj spid="_x0000_s2059" name="Prism 8" r:id="rId5" imgW="6002238" imgH="3099629" progId="Prism8.Document">
                  <p:embed/>
                </p:oleObj>
              </mc:Choice>
              <mc:Fallback>
                <p:oleObj name="Prism 8" r:id="rId5" imgW="6002238" imgH="3099629" progId="Prism8.Document">
                  <p:embed/>
                  <p:pic>
                    <p:nvPicPr>
                      <p:cNvPr id="0" name=""/>
                      <p:cNvPicPr/>
                      <p:nvPr/>
                    </p:nvPicPr>
                    <p:blipFill>
                      <a:blip r:embed="rId6"/>
                      <a:stretch>
                        <a:fillRect/>
                      </a:stretch>
                    </p:blipFill>
                    <p:spPr>
                      <a:xfrm>
                        <a:off x="2798763" y="1489456"/>
                        <a:ext cx="3603625" cy="1860550"/>
                      </a:xfrm>
                      <a:prstGeom prst="rect">
                        <a:avLst/>
                      </a:prstGeom>
                    </p:spPr>
                  </p:pic>
                </p:oleObj>
              </mc:Fallback>
            </mc:AlternateContent>
          </a:graphicData>
        </a:graphic>
      </p:graphicFrame>
      <p:sp>
        <p:nvSpPr>
          <p:cNvPr id="6" name="Textfeld 5"/>
          <p:cNvSpPr txBox="1"/>
          <p:nvPr/>
        </p:nvSpPr>
        <p:spPr>
          <a:xfrm>
            <a:off x="692150" y="3809572"/>
            <a:ext cx="5391658" cy="1385123"/>
          </a:xfrm>
          <a:prstGeom prst="rect">
            <a:avLst/>
          </a:prstGeom>
          <a:noFill/>
        </p:spPr>
        <p:txBody>
          <a:bodyPr wrap="square" rtlCol="0">
            <a:spAutoFit/>
          </a:bodyPr>
          <a:lstStyle/>
          <a:p>
            <a:pPr algn="just">
              <a:lnSpc>
                <a:spcPts val="1600"/>
              </a:lnSpc>
              <a:spcAft>
                <a:spcPts val="600"/>
              </a:spcAft>
            </a:pPr>
            <a:r>
              <a:rPr lang="en-US" sz="1200" b="1" dirty="0" smtClean="0">
                <a:latin typeface="Times New Roman" panose="02020603050405020304" pitchFamily="18" charset="0"/>
                <a:cs typeface="Times New Roman" panose="02020603050405020304" pitchFamily="18" charset="0"/>
              </a:rPr>
              <a:t>Supplementary Figure S4</a:t>
            </a:r>
          </a:p>
          <a:p>
            <a:pPr algn="just">
              <a:lnSpc>
                <a:spcPts val="1600"/>
              </a:lnSpc>
            </a:pPr>
            <a:r>
              <a:rPr lang="en-US" sz="1200" b="1" dirty="0" smtClean="0">
                <a:latin typeface="Times New Roman" panose="02020603050405020304" pitchFamily="18" charset="0"/>
                <a:cs typeface="Times New Roman" panose="02020603050405020304" pitchFamily="18" charset="0"/>
              </a:rPr>
              <a:t>Titration of anti-Fc</a:t>
            </a:r>
            <a:r>
              <a:rPr lang="de-DE"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b="1" dirty="0" smtClean="0">
                <a:latin typeface="Times New Roman" panose="02020603050405020304" pitchFamily="18" charset="0"/>
                <a:cs typeface="Times New Roman" panose="02020603050405020304" pitchFamily="18" charset="0"/>
              </a:rPr>
              <a:t>RII clone IV.3 on human leukocyte populations.</a:t>
            </a:r>
          </a:p>
          <a:p>
            <a:pPr algn="just">
              <a:lnSpc>
                <a:spcPts val="1600"/>
              </a:lnSpc>
            </a:pPr>
            <a:r>
              <a:rPr lang="en-US" sz="1200" dirty="0" smtClean="0">
                <a:latin typeface="Times New Roman" panose="02020603050405020304" pitchFamily="18" charset="0"/>
                <a:cs typeface="Times New Roman" panose="02020603050405020304" pitchFamily="18" charset="0"/>
              </a:rPr>
              <a:t>Depicted are the fluorescence intensities of the indicated cell populations upon </a:t>
            </a:r>
            <a:r>
              <a:rPr lang="en-US" sz="1200" dirty="0">
                <a:latin typeface="Times New Roman" panose="02020603050405020304" pitchFamily="18" charset="0"/>
                <a:cs typeface="Times New Roman" panose="02020603050405020304" pitchFamily="18" charset="0"/>
              </a:rPr>
              <a:t>staining </a:t>
            </a:r>
            <a:r>
              <a:rPr lang="en-US" sz="1200" dirty="0" smtClean="0">
                <a:latin typeface="Times New Roman" panose="02020603050405020304" pitchFamily="18" charset="0"/>
                <a:cs typeface="Times New Roman" panose="02020603050405020304" pitchFamily="18" charset="0"/>
              </a:rPr>
              <a:t>with serial dilutions of PE conjugated </a:t>
            </a:r>
            <a:r>
              <a:rPr lang="en-US" sz="1200" dirty="0" err="1" smtClean="0">
                <a:latin typeface="Times New Roman" panose="02020603050405020304" pitchFamily="18" charset="0"/>
                <a:cs typeface="Times New Roman" panose="02020603050405020304" pitchFamily="18" charset="0"/>
              </a:rPr>
              <a:t>anti-Fc</a:t>
            </a:r>
            <a:r>
              <a:rPr lang="en-US" sz="1200" dirty="0" err="1">
                <a:latin typeface="Times New Roman" panose="02020603050405020304" pitchFamily="18" charset="0"/>
                <a:cs typeface="Times New Roman" panose="02020603050405020304" pitchFamily="18" charset="0"/>
                <a:sym typeface="Symbol" panose="05050102010706020507" pitchFamily="18" charset="2"/>
              </a:rPr>
              <a:t></a:t>
            </a:r>
            <a:r>
              <a:rPr lang="en-US" sz="1200" dirty="0" err="1">
                <a:latin typeface="Times New Roman" panose="02020603050405020304" pitchFamily="18" charset="0"/>
                <a:cs typeface="Times New Roman" panose="02020603050405020304" pitchFamily="18" charset="0"/>
              </a:rPr>
              <a:t>RII</a:t>
            </a:r>
            <a:r>
              <a:rPr lang="en-US" sz="1200" dirty="0">
                <a:latin typeface="Times New Roman" panose="02020603050405020304" pitchFamily="18" charset="0"/>
                <a:cs typeface="Times New Roman" panose="02020603050405020304" pitchFamily="18" charset="0"/>
              </a:rPr>
              <a:t> clone </a:t>
            </a:r>
            <a:r>
              <a:rPr lang="en-US" sz="1200" dirty="0" smtClean="0">
                <a:latin typeface="Times New Roman" panose="02020603050405020304" pitchFamily="18" charset="0"/>
                <a:cs typeface="Times New Roman" panose="02020603050405020304" pitchFamily="18" charset="0"/>
              </a:rPr>
              <a:t>IV.3.  Cells were stained either without blocking of Fc</a:t>
            </a:r>
            <a:r>
              <a:rPr lang="de-DE"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err="1" smtClean="0">
                <a:latin typeface="Times New Roman" panose="02020603050405020304" pitchFamily="18" charset="0"/>
                <a:cs typeface="Times New Roman" panose="02020603050405020304" pitchFamily="18" charset="0"/>
              </a:rPr>
              <a:t>RIIb</a:t>
            </a:r>
            <a:r>
              <a:rPr lang="en-US" sz="1200" dirty="0" smtClean="0">
                <a:latin typeface="Times New Roman" panose="02020603050405020304" pitchFamily="18" charset="0"/>
                <a:cs typeface="Times New Roman" panose="02020603050405020304" pitchFamily="18" charset="0"/>
              </a:rPr>
              <a:t> or after pre-incubation with anti-Fc</a:t>
            </a:r>
            <a:r>
              <a:rPr lang="de-DE"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err="1" smtClean="0">
                <a:latin typeface="Times New Roman" panose="02020603050405020304" pitchFamily="18" charset="0"/>
                <a:cs typeface="Times New Roman" panose="02020603050405020304" pitchFamily="18" charset="0"/>
              </a:rPr>
              <a:t>RIIb</a:t>
            </a:r>
            <a:r>
              <a:rPr lang="en-US" sz="1200" dirty="0" smtClean="0">
                <a:latin typeface="Times New Roman" panose="02020603050405020304" pitchFamily="18" charset="0"/>
                <a:cs typeface="Times New Roman" panose="02020603050405020304" pitchFamily="18" charset="0"/>
              </a:rPr>
              <a:t> antibody 2B6-N297Q.</a:t>
            </a:r>
            <a:endParaRPr lang="en-US" sz="1200" dirty="0">
              <a:latin typeface="Times New Roman" panose="02020603050405020304" pitchFamily="18" charset="0"/>
              <a:cs typeface="Times New Roman" panose="02020603050405020304" pitchFamily="18" charset="0"/>
            </a:endParaRPr>
          </a:p>
        </p:txBody>
      </p:sp>
      <p:sp>
        <p:nvSpPr>
          <p:cNvPr id="8" name="Rechteck 7"/>
          <p:cNvSpPr/>
          <p:nvPr/>
        </p:nvSpPr>
        <p:spPr>
          <a:xfrm>
            <a:off x="163117" y="234165"/>
            <a:ext cx="1866665" cy="276999"/>
          </a:xfrm>
          <a:prstGeom prst="rect">
            <a:avLst/>
          </a:prstGeom>
        </p:spPr>
        <p:txBody>
          <a:bodyPr wrap="none">
            <a:spAutoFit/>
          </a:bodyPr>
          <a:lstStyle/>
          <a:p>
            <a:pPr>
              <a:spcAft>
                <a:spcPts val="600"/>
              </a:spcAft>
            </a:pPr>
            <a:r>
              <a:rPr lang="en-US" sz="1200" b="1" dirty="0">
                <a:latin typeface="Times New Roman" panose="02020603050405020304" pitchFamily="18" charset="0"/>
                <a:cs typeface="Times New Roman" panose="02020603050405020304" pitchFamily="18" charset="0"/>
              </a:rPr>
              <a:t>Supplementary Figure </a:t>
            </a:r>
            <a:r>
              <a:rPr lang="en-US" sz="1200" b="1" dirty="0" smtClean="0">
                <a:latin typeface="Times New Roman" panose="02020603050405020304" pitchFamily="18" charset="0"/>
                <a:cs typeface="Times New Roman" panose="02020603050405020304" pitchFamily="18" charset="0"/>
              </a:rPr>
              <a:t>S4</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41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2">
            <a:lum bright="20000"/>
          </a:blip>
          <a:srcRect l="6654"/>
          <a:stretch/>
        </p:blipFill>
        <p:spPr>
          <a:xfrm>
            <a:off x="807695" y="3517301"/>
            <a:ext cx="1261336" cy="1027455"/>
          </a:xfrm>
          <a:prstGeom prst="rect">
            <a:avLst/>
          </a:prstGeom>
        </p:spPr>
      </p:pic>
      <p:pic>
        <p:nvPicPr>
          <p:cNvPr id="3" name="Grafik 2"/>
          <p:cNvPicPr>
            <a:picLocks noChangeAspect="1"/>
          </p:cNvPicPr>
          <p:nvPr/>
        </p:nvPicPr>
        <p:blipFill rotWithShape="1">
          <a:blip r:embed="rId3">
            <a:lum bright="20000"/>
          </a:blip>
          <a:srcRect l="9801"/>
          <a:stretch/>
        </p:blipFill>
        <p:spPr>
          <a:xfrm>
            <a:off x="2198815" y="3497022"/>
            <a:ext cx="1365061" cy="1068012"/>
          </a:xfrm>
          <a:prstGeom prst="rect">
            <a:avLst/>
          </a:prstGeom>
        </p:spPr>
      </p:pic>
      <p:pic>
        <p:nvPicPr>
          <p:cNvPr id="4" name="Grafik 3"/>
          <p:cNvPicPr>
            <a:picLocks noChangeAspect="1"/>
          </p:cNvPicPr>
          <p:nvPr/>
        </p:nvPicPr>
        <p:blipFill rotWithShape="1">
          <a:blip r:embed="rId4">
            <a:lum contrast="20000"/>
          </a:blip>
          <a:srcRect l="8652"/>
          <a:stretch/>
        </p:blipFill>
        <p:spPr>
          <a:xfrm>
            <a:off x="3602102" y="3472688"/>
            <a:ext cx="1184963" cy="1128848"/>
          </a:xfrm>
          <a:prstGeom prst="rect">
            <a:avLst/>
          </a:prstGeom>
        </p:spPr>
      </p:pic>
      <p:pic>
        <p:nvPicPr>
          <p:cNvPr id="5" name="Grafik 4"/>
          <p:cNvPicPr>
            <a:picLocks noChangeAspect="1"/>
          </p:cNvPicPr>
          <p:nvPr/>
        </p:nvPicPr>
        <p:blipFill rotWithShape="1">
          <a:blip r:embed="rId5">
            <a:lum bright="20000"/>
          </a:blip>
          <a:srcRect l="7349"/>
          <a:stretch/>
        </p:blipFill>
        <p:spPr>
          <a:xfrm>
            <a:off x="811750" y="1631756"/>
            <a:ext cx="1201865" cy="939580"/>
          </a:xfrm>
          <a:prstGeom prst="rect">
            <a:avLst/>
          </a:prstGeom>
        </p:spPr>
      </p:pic>
      <p:pic>
        <p:nvPicPr>
          <p:cNvPr id="6" name="Grafik 5"/>
          <p:cNvPicPr>
            <a:picLocks noChangeAspect="1"/>
          </p:cNvPicPr>
          <p:nvPr/>
        </p:nvPicPr>
        <p:blipFill rotWithShape="1">
          <a:blip r:embed="rId6">
            <a:lum bright="20000"/>
          </a:blip>
          <a:srcRect l="13414"/>
          <a:stretch/>
        </p:blipFill>
        <p:spPr>
          <a:xfrm>
            <a:off x="2206926" y="1620265"/>
            <a:ext cx="1286996" cy="986897"/>
          </a:xfrm>
          <a:prstGeom prst="rect">
            <a:avLst/>
          </a:prstGeom>
        </p:spPr>
      </p:pic>
      <p:pic>
        <p:nvPicPr>
          <p:cNvPr id="7" name="Grafik 6"/>
          <p:cNvPicPr>
            <a:picLocks noChangeAspect="1"/>
          </p:cNvPicPr>
          <p:nvPr/>
        </p:nvPicPr>
        <p:blipFill rotWithShape="1">
          <a:blip r:embed="rId7">
            <a:lum bright="20000" contrast="-20000"/>
          </a:blip>
          <a:srcRect l="6805"/>
          <a:stretch/>
        </p:blipFill>
        <p:spPr>
          <a:xfrm>
            <a:off x="5004182" y="1570244"/>
            <a:ext cx="1259292" cy="1040974"/>
          </a:xfrm>
          <a:prstGeom prst="rect">
            <a:avLst/>
          </a:prstGeom>
        </p:spPr>
      </p:pic>
      <p:pic>
        <p:nvPicPr>
          <p:cNvPr id="8" name="Grafik 7"/>
          <p:cNvPicPr>
            <a:picLocks noChangeAspect="1"/>
          </p:cNvPicPr>
          <p:nvPr/>
        </p:nvPicPr>
        <p:blipFill rotWithShape="1">
          <a:blip r:embed="rId8">
            <a:clrChange>
              <a:clrFrom>
                <a:srgbClr val="FFFFFF"/>
              </a:clrFrom>
              <a:clrTo>
                <a:srgbClr val="FFFFFF">
                  <a:alpha val="0"/>
                </a:srgbClr>
              </a:clrTo>
            </a:clrChange>
            <a:lum bright="-20000" contrast="20000"/>
          </a:blip>
          <a:srcRect l="10151"/>
          <a:stretch/>
        </p:blipFill>
        <p:spPr>
          <a:xfrm>
            <a:off x="803639" y="3869137"/>
            <a:ext cx="1238367" cy="1088291"/>
          </a:xfrm>
          <a:prstGeom prst="rect">
            <a:avLst/>
          </a:prstGeom>
        </p:spPr>
      </p:pic>
      <p:pic>
        <p:nvPicPr>
          <p:cNvPr id="9" name="Grafik 8"/>
          <p:cNvPicPr>
            <a:picLocks noChangeAspect="1"/>
          </p:cNvPicPr>
          <p:nvPr/>
        </p:nvPicPr>
        <p:blipFill rotWithShape="1">
          <a:blip r:embed="rId9">
            <a:clrChange>
              <a:clrFrom>
                <a:srgbClr val="FFFFFF"/>
              </a:clrFrom>
              <a:clrTo>
                <a:srgbClr val="FFFFFF">
                  <a:alpha val="0"/>
                </a:srgbClr>
              </a:clrTo>
            </a:clrChange>
            <a:lum bright="-20000" contrast="20000"/>
          </a:blip>
          <a:srcRect l="13387"/>
          <a:stretch/>
        </p:blipFill>
        <p:spPr>
          <a:xfrm>
            <a:off x="2210982" y="3860011"/>
            <a:ext cx="1193773" cy="1155887"/>
          </a:xfrm>
          <a:prstGeom prst="rect">
            <a:avLst/>
          </a:prstGeom>
        </p:spPr>
      </p:pic>
      <p:pic>
        <p:nvPicPr>
          <p:cNvPr id="10" name="Grafik 9"/>
          <p:cNvPicPr>
            <a:picLocks noChangeAspect="1"/>
          </p:cNvPicPr>
          <p:nvPr/>
        </p:nvPicPr>
        <p:blipFill rotWithShape="1">
          <a:blip r:embed="rId10">
            <a:clrChange>
              <a:clrFrom>
                <a:srgbClr val="FFFFFF"/>
              </a:clrFrom>
              <a:clrTo>
                <a:srgbClr val="FFFFFF">
                  <a:alpha val="0"/>
                </a:srgbClr>
              </a:clrTo>
            </a:clrChange>
            <a:lum bright="-20000" contrast="20000"/>
          </a:blip>
          <a:srcRect l="15593"/>
          <a:stretch/>
        </p:blipFill>
        <p:spPr>
          <a:xfrm>
            <a:off x="3598046" y="3823510"/>
            <a:ext cx="1208979" cy="1223482"/>
          </a:xfrm>
          <a:prstGeom prst="rect">
            <a:avLst/>
          </a:prstGeom>
        </p:spPr>
      </p:pic>
      <p:pic>
        <p:nvPicPr>
          <p:cNvPr id="11" name="Grafik 10"/>
          <p:cNvPicPr>
            <a:picLocks noChangeAspect="1"/>
          </p:cNvPicPr>
          <p:nvPr/>
        </p:nvPicPr>
        <p:blipFill rotWithShape="1">
          <a:blip r:embed="rId11">
            <a:clrChange>
              <a:clrFrom>
                <a:srgbClr val="FFFFFF"/>
              </a:clrFrom>
              <a:clrTo>
                <a:srgbClr val="FFFFFF">
                  <a:alpha val="0"/>
                </a:srgbClr>
              </a:clrTo>
            </a:clrChange>
            <a:lum bright="-20000" contrast="40000"/>
          </a:blip>
          <a:srcRect l="11049"/>
          <a:stretch/>
        </p:blipFill>
        <p:spPr>
          <a:xfrm>
            <a:off x="795528" y="1943372"/>
            <a:ext cx="1322132" cy="1115329"/>
          </a:xfrm>
          <a:prstGeom prst="rect">
            <a:avLst/>
          </a:prstGeom>
        </p:spPr>
      </p:pic>
      <p:pic>
        <p:nvPicPr>
          <p:cNvPr id="12" name="Grafik 11"/>
          <p:cNvPicPr>
            <a:picLocks noChangeAspect="1"/>
          </p:cNvPicPr>
          <p:nvPr/>
        </p:nvPicPr>
        <p:blipFill rotWithShape="1">
          <a:blip r:embed="rId12">
            <a:clrChange>
              <a:clrFrom>
                <a:srgbClr val="FFFFFF"/>
              </a:clrFrom>
              <a:clrTo>
                <a:srgbClr val="FFFFFF">
                  <a:alpha val="0"/>
                </a:srgbClr>
              </a:clrTo>
            </a:clrChange>
            <a:lum bright="-20000" contrast="20000"/>
          </a:blip>
          <a:srcRect l="9617"/>
          <a:stretch/>
        </p:blipFill>
        <p:spPr>
          <a:xfrm>
            <a:off x="2207172" y="1921066"/>
            <a:ext cx="1343436" cy="1162646"/>
          </a:xfrm>
          <a:prstGeom prst="rect">
            <a:avLst/>
          </a:prstGeom>
        </p:spPr>
      </p:pic>
      <p:pic>
        <p:nvPicPr>
          <p:cNvPr id="13" name="Grafik 12"/>
          <p:cNvPicPr>
            <a:picLocks noChangeAspect="1"/>
          </p:cNvPicPr>
          <p:nvPr/>
        </p:nvPicPr>
        <p:blipFill rotWithShape="1">
          <a:blip r:embed="rId13">
            <a:clrChange>
              <a:clrFrom>
                <a:srgbClr val="FFFFFF"/>
              </a:clrFrom>
              <a:clrTo>
                <a:srgbClr val="FFFFFF">
                  <a:alpha val="0"/>
                </a:srgbClr>
              </a:clrTo>
            </a:clrChange>
            <a:lum bright="-20000" contrast="20000"/>
          </a:blip>
          <a:srcRect l="13496"/>
          <a:stretch/>
        </p:blipFill>
        <p:spPr>
          <a:xfrm>
            <a:off x="5004182" y="1863609"/>
            <a:ext cx="1239013" cy="1209963"/>
          </a:xfrm>
          <a:prstGeom prst="rect">
            <a:avLst/>
          </a:prstGeom>
        </p:spPr>
      </p:pic>
      <p:pic>
        <p:nvPicPr>
          <p:cNvPr id="14" name="Grafik 13"/>
          <p:cNvPicPr>
            <a:picLocks noChangeAspect="1"/>
          </p:cNvPicPr>
          <p:nvPr/>
        </p:nvPicPr>
        <p:blipFill rotWithShape="1">
          <a:blip r:embed="rId14">
            <a:lum bright="20000"/>
          </a:blip>
          <a:srcRect l="10275"/>
          <a:stretch/>
        </p:blipFill>
        <p:spPr>
          <a:xfrm>
            <a:off x="3586225" y="1579708"/>
            <a:ext cx="1333640" cy="1095050"/>
          </a:xfrm>
          <a:prstGeom prst="rect">
            <a:avLst/>
          </a:prstGeom>
        </p:spPr>
      </p:pic>
      <p:pic>
        <p:nvPicPr>
          <p:cNvPr id="15" name="Grafik 14"/>
          <p:cNvPicPr>
            <a:picLocks noChangeAspect="1"/>
          </p:cNvPicPr>
          <p:nvPr/>
        </p:nvPicPr>
        <p:blipFill rotWithShape="1">
          <a:blip r:embed="rId15">
            <a:clrChange>
              <a:clrFrom>
                <a:srgbClr val="FFFFFF"/>
              </a:clrFrom>
              <a:clrTo>
                <a:srgbClr val="FFFFFF">
                  <a:alpha val="0"/>
                </a:srgbClr>
              </a:clrTo>
            </a:clrChange>
            <a:lum bright="-20000" contrast="20000"/>
          </a:blip>
          <a:srcRect l="8097"/>
          <a:stretch/>
        </p:blipFill>
        <p:spPr>
          <a:xfrm>
            <a:off x="3586471" y="2021783"/>
            <a:ext cx="1366027" cy="953099"/>
          </a:xfrm>
          <a:prstGeom prst="rect">
            <a:avLst/>
          </a:prstGeom>
        </p:spPr>
      </p:pic>
      <p:sp>
        <p:nvSpPr>
          <p:cNvPr id="20" name="Textfeld 19"/>
          <p:cNvSpPr txBox="1"/>
          <p:nvPr/>
        </p:nvSpPr>
        <p:spPr>
          <a:xfrm>
            <a:off x="831465" y="1109396"/>
            <a:ext cx="1112805" cy="461665"/>
          </a:xfrm>
          <a:prstGeom prst="rect">
            <a:avLst/>
          </a:prstGeom>
          <a:noFill/>
        </p:spPr>
        <p:txBody>
          <a:bodyPr wrap="none" rtlCol="0">
            <a:spAutoFit/>
          </a:bodyPr>
          <a:lstStyle/>
          <a:p>
            <a:pPr algn="ctr"/>
            <a:r>
              <a:rPr lang="en-US" sz="1200" dirty="0">
                <a:latin typeface="Arial" panose="020B0604020202020204" pitchFamily="34" charset="0"/>
                <a:cs typeface="Arial" panose="020B0604020202020204" pitchFamily="34" charset="0"/>
              </a:rPr>
              <a:t>n</a:t>
            </a:r>
            <a:r>
              <a:rPr lang="en-US" sz="1200" dirty="0" smtClean="0">
                <a:latin typeface="Arial" panose="020B0604020202020204" pitchFamily="34" charset="0"/>
                <a:cs typeface="Arial" panose="020B0604020202020204" pitchFamily="34" charset="0"/>
              </a:rPr>
              <a:t>on-classical </a:t>
            </a:r>
          </a:p>
          <a:p>
            <a:pPr algn="ctr"/>
            <a:r>
              <a:rPr lang="en-US" sz="1200" dirty="0" smtClean="0">
                <a:latin typeface="Arial" panose="020B0604020202020204" pitchFamily="34" charset="0"/>
                <a:cs typeface="Arial" panose="020B0604020202020204" pitchFamily="34" charset="0"/>
              </a:rPr>
              <a:t>monocytes</a:t>
            </a:r>
            <a:endParaRPr lang="en-US" sz="1200" dirty="0">
              <a:latin typeface="Arial" panose="020B0604020202020204" pitchFamily="34" charset="0"/>
              <a:cs typeface="Arial" panose="020B0604020202020204" pitchFamily="34" charset="0"/>
            </a:endParaRPr>
          </a:p>
        </p:txBody>
      </p:sp>
      <p:sp>
        <p:nvSpPr>
          <p:cNvPr id="21" name="Textfeld 20"/>
          <p:cNvSpPr txBox="1"/>
          <p:nvPr/>
        </p:nvSpPr>
        <p:spPr>
          <a:xfrm>
            <a:off x="2344440" y="1109396"/>
            <a:ext cx="926856" cy="461665"/>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classical </a:t>
            </a:r>
          </a:p>
          <a:p>
            <a:pPr algn="ctr"/>
            <a:r>
              <a:rPr lang="en-US" sz="1200" dirty="0" smtClean="0">
                <a:latin typeface="Arial" panose="020B0604020202020204" pitchFamily="34" charset="0"/>
                <a:cs typeface="Arial" panose="020B0604020202020204" pitchFamily="34" charset="0"/>
              </a:rPr>
              <a:t>monocytes</a:t>
            </a:r>
            <a:endParaRPr lang="en-US" sz="1200" dirty="0">
              <a:latin typeface="Arial" panose="020B0604020202020204" pitchFamily="34" charset="0"/>
              <a:cs typeface="Arial" panose="020B0604020202020204" pitchFamily="34" charset="0"/>
            </a:endParaRPr>
          </a:p>
        </p:txBody>
      </p:sp>
      <p:sp>
        <p:nvSpPr>
          <p:cNvPr id="22" name="Textfeld 21"/>
          <p:cNvSpPr txBox="1"/>
          <p:nvPr/>
        </p:nvSpPr>
        <p:spPr>
          <a:xfrm>
            <a:off x="5130029" y="1109396"/>
            <a:ext cx="933269" cy="276999"/>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neutrophils</a:t>
            </a:r>
            <a:endParaRPr lang="en-US" sz="1200" dirty="0">
              <a:latin typeface="Arial" panose="020B0604020202020204" pitchFamily="34" charset="0"/>
              <a:cs typeface="Arial" panose="020B0604020202020204" pitchFamily="34" charset="0"/>
            </a:endParaRPr>
          </a:p>
        </p:txBody>
      </p:sp>
      <p:sp>
        <p:nvSpPr>
          <p:cNvPr id="23" name="Textfeld 22"/>
          <p:cNvSpPr txBox="1"/>
          <p:nvPr/>
        </p:nvSpPr>
        <p:spPr>
          <a:xfrm>
            <a:off x="3778396" y="1109396"/>
            <a:ext cx="949299" cy="276999"/>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eosinophils</a:t>
            </a:r>
            <a:endParaRPr lang="en-US" sz="1200" dirty="0">
              <a:latin typeface="Arial" panose="020B0604020202020204" pitchFamily="34" charset="0"/>
              <a:cs typeface="Arial" panose="020B0604020202020204" pitchFamily="34" charset="0"/>
            </a:endParaRPr>
          </a:p>
        </p:txBody>
      </p:sp>
      <p:sp>
        <p:nvSpPr>
          <p:cNvPr id="24" name="Textfeld 23"/>
          <p:cNvSpPr txBox="1"/>
          <p:nvPr/>
        </p:nvSpPr>
        <p:spPr>
          <a:xfrm>
            <a:off x="1069512" y="3209558"/>
            <a:ext cx="636713" cy="276999"/>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B cells</a:t>
            </a:r>
            <a:endParaRPr lang="en-US" sz="1200" dirty="0">
              <a:latin typeface="Arial" panose="020B0604020202020204" pitchFamily="34" charset="0"/>
              <a:cs typeface="Arial" panose="020B0604020202020204" pitchFamily="34" charset="0"/>
            </a:endParaRPr>
          </a:p>
        </p:txBody>
      </p:sp>
      <p:sp>
        <p:nvSpPr>
          <p:cNvPr id="25" name="Textfeld 24"/>
          <p:cNvSpPr txBox="1"/>
          <p:nvPr/>
        </p:nvSpPr>
        <p:spPr>
          <a:xfrm>
            <a:off x="2494898" y="3209558"/>
            <a:ext cx="625941" cy="276999"/>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T cells</a:t>
            </a:r>
            <a:endParaRPr lang="en-US" sz="1200" dirty="0">
              <a:latin typeface="Arial" panose="020B0604020202020204" pitchFamily="34" charset="0"/>
              <a:cs typeface="Arial" panose="020B0604020202020204" pitchFamily="34" charset="0"/>
            </a:endParaRPr>
          </a:p>
        </p:txBody>
      </p:sp>
      <p:sp>
        <p:nvSpPr>
          <p:cNvPr id="26" name="Textfeld 25"/>
          <p:cNvSpPr txBox="1"/>
          <p:nvPr/>
        </p:nvSpPr>
        <p:spPr>
          <a:xfrm>
            <a:off x="3820923" y="3209558"/>
            <a:ext cx="747320" cy="276999"/>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NK cells</a:t>
            </a:r>
            <a:endParaRPr lang="en-US" sz="1200" dirty="0">
              <a:latin typeface="Arial" panose="020B0604020202020204" pitchFamily="34" charset="0"/>
              <a:cs typeface="Arial" panose="020B0604020202020204" pitchFamily="34" charset="0"/>
            </a:endParaRPr>
          </a:p>
        </p:txBody>
      </p:sp>
      <p:sp>
        <p:nvSpPr>
          <p:cNvPr id="28" name="Textfeld 27"/>
          <p:cNvSpPr txBox="1"/>
          <p:nvPr/>
        </p:nvSpPr>
        <p:spPr>
          <a:xfrm>
            <a:off x="5747384" y="2260171"/>
            <a:ext cx="470000" cy="246221"/>
          </a:xfrm>
          <a:prstGeom prst="rect">
            <a:avLst/>
          </a:prstGeom>
          <a:noFill/>
        </p:spPr>
        <p:txBody>
          <a:bodyPr wrap="none" rtlCol="0">
            <a:spAutoFit/>
          </a:bodyPr>
          <a:lstStyle/>
          <a:p>
            <a:pPr algn="ctr"/>
            <a:r>
              <a:rPr lang="en-US" sz="1000" dirty="0" smtClean="0">
                <a:solidFill>
                  <a:schemeClr val="tx1">
                    <a:lumMod val="65000"/>
                    <a:lumOff val="35000"/>
                  </a:schemeClr>
                </a:solidFill>
                <a:latin typeface="Arial" panose="020B0604020202020204" pitchFamily="34" charset="0"/>
                <a:cs typeface="Arial" panose="020B0604020202020204" pitchFamily="34" charset="0"/>
              </a:rPr>
              <a:t>FMO</a:t>
            </a: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9" name="Textfeld 28"/>
          <p:cNvSpPr txBox="1"/>
          <p:nvPr/>
        </p:nvSpPr>
        <p:spPr>
          <a:xfrm>
            <a:off x="5454987" y="2632443"/>
            <a:ext cx="756937" cy="246221"/>
          </a:xfrm>
          <a:prstGeom prst="rect">
            <a:avLst/>
          </a:prstGeom>
          <a:noFill/>
        </p:spPr>
        <p:txBody>
          <a:bodyPr wrap="none" rtlCol="0">
            <a:spAutoFit/>
          </a:bodyPr>
          <a:lstStyle/>
          <a:p>
            <a:pPr algn="ctr"/>
            <a:r>
              <a:rPr lang="de-DE" sz="1000" dirty="0" smtClean="0">
                <a:solidFill>
                  <a:schemeClr val="tx1">
                    <a:lumMod val="95000"/>
                    <a:lumOff val="5000"/>
                  </a:schemeClr>
                </a:solidFill>
                <a:latin typeface="Arial" panose="020B0604020202020204" pitchFamily="34" charset="0"/>
                <a:cs typeface="Arial" panose="020B0604020202020204" pitchFamily="34" charset="0"/>
              </a:rPr>
              <a:t>anti-</a:t>
            </a:r>
            <a:r>
              <a:rPr lang="de-DE" sz="1000" dirty="0" err="1" smtClean="0">
                <a:solidFill>
                  <a:schemeClr val="tx1">
                    <a:lumMod val="95000"/>
                    <a:lumOff val="5000"/>
                  </a:schemeClr>
                </a:solidFill>
                <a:latin typeface="Arial" panose="020B0604020202020204" pitchFamily="34" charset="0"/>
                <a:cs typeface="Arial" panose="020B0604020202020204" pitchFamily="34" charset="0"/>
              </a:rPr>
              <a:t>Fc</a:t>
            </a:r>
            <a:r>
              <a:rPr lang="el-GR" sz="1000" smtClean="0">
                <a:solidFill>
                  <a:schemeClr val="tx1">
                    <a:lumMod val="95000"/>
                    <a:lumOff val="5000"/>
                  </a:schemeClr>
                </a:solidFill>
                <a:latin typeface="Arial" panose="020B0604020202020204" pitchFamily="34" charset="0"/>
                <a:cs typeface="Arial" panose="020B0604020202020204" pitchFamily="34" charset="0"/>
                <a:sym typeface="Symbol" panose="05050102010706020507" pitchFamily="18" charset="2"/>
              </a:rPr>
              <a:t></a:t>
            </a:r>
            <a:r>
              <a:rPr lang="de-DE" sz="1000" smtClean="0">
                <a:solidFill>
                  <a:schemeClr val="tx1">
                    <a:lumMod val="95000"/>
                    <a:lumOff val="5000"/>
                  </a:schemeClr>
                </a:solidFill>
                <a:latin typeface="Arial" panose="020B0604020202020204" pitchFamily="34" charset="0"/>
                <a:cs typeface="Arial" panose="020B0604020202020204" pitchFamily="34" charset="0"/>
              </a:rPr>
              <a:t>RI</a:t>
            </a:r>
            <a:endParaRPr lang="en-US" sz="1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1" name="Textfeld 30"/>
          <p:cNvSpPr txBox="1"/>
          <p:nvPr/>
        </p:nvSpPr>
        <p:spPr>
          <a:xfrm>
            <a:off x="4326454" y="4185142"/>
            <a:ext cx="470000" cy="246221"/>
          </a:xfrm>
          <a:prstGeom prst="rect">
            <a:avLst/>
          </a:prstGeom>
          <a:noFill/>
        </p:spPr>
        <p:txBody>
          <a:bodyPr wrap="none" rtlCol="0">
            <a:spAutoFit/>
          </a:bodyPr>
          <a:lstStyle/>
          <a:p>
            <a:pPr algn="ctr"/>
            <a:r>
              <a:rPr lang="en-US" sz="1000" dirty="0" smtClean="0">
                <a:solidFill>
                  <a:schemeClr val="tx1">
                    <a:lumMod val="65000"/>
                    <a:lumOff val="35000"/>
                  </a:schemeClr>
                </a:solidFill>
                <a:latin typeface="Arial" panose="020B0604020202020204" pitchFamily="34" charset="0"/>
                <a:cs typeface="Arial" panose="020B0604020202020204" pitchFamily="34" charset="0"/>
              </a:rPr>
              <a:t>FMO</a:t>
            </a:r>
            <a:endParaRPr lang="en-US"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Textfeld 31"/>
          <p:cNvSpPr txBox="1"/>
          <p:nvPr/>
        </p:nvSpPr>
        <p:spPr>
          <a:xfrm>
            <a:off x="4018026" y="4580274"/>
            <a:ext cx="788999" cy="246221"/>
          </a:xfrm>
          <a:prstGeom prst="rect">
            <a:avLst/>
          </a:prstGeom>
          <a:noFill/>
        </p:spPr>
        <p:txBody>
          <a:bodyPr wrap="none" rtlCol="0">
            <a:spAutoFit/>
          </a:bodyPr>
          <a:lstStyle/>
          <a:p>
            <a:pPr algn="ctr"/>
            <a:r>
              <a:rPr lang="de-DE" sz="1000" dirty="0" smtClean="0">
                <a:solidFill>
                  <a:schemeClr val="tx1">
                    <a:lumMod val="95000"/>
                    <a:lumOff val="5000"/>
                  </a:schemeClr>
                </a:solidFill>
                <a:latin typeface="Arial" panose="020B0604020202020204" pitchFamily="34" charset="0"/>
                <a:cs typeface="Arial" panose="020B0604020202020204" pitchFamily="34" charset="0"/>
              </a:rPr>
              <a:t>anti-</a:t>
            </a:r>
            <a:r>
              <a:rPr lang="de-DE" sz="1000" dirty="0" err="1" smtClean="0">
                <a:solidFill>
                  <a:schemeClr val="tx1">
                    <a:lumMod val="95000"/>
                    <a:lumOff val="5000"/>
                  </a:schemeClr>
                </a:solidFill>
                <a:latin typeface="Arial" panose="020B0604020202020204" pitchFamily="34" charset="0"/>
                <a:cs typeface="Arial" panose="020B0604020202020204" pitchFamily="34" charset="0"/>
              </a:rPr>
              <a:t>Fc</a:t>
            </a:r>
            <a:r>
              <a:rPr lang="el-GR" sz="1000" dirty="0" smtClean="0">
                <a:solidFill>
                  <a:schemeClr val="tx1">
                    <a:lumMod val="95000"/>
                    <a:lumOff val="5000"/>
                  </a:schemeClr>
                </a:solidFill>
                <a:latin typeface="Arial" panose="020B0604020202020204" pitchFamily="34" charset="0"/>
                <a:cs typeface="Arial" panose="020B0604020202020204" pitchFamily="34" charset="0"/>
              </a:rPr>
              <a:t>γ</a:t>
            </a:r>
            <a:r>
              <a:rPr lang="de-DE" sz="1000" dirty="0" smtClean="0">
                <a:solidFill>
                  <a:schemeClr val="tx1">
                    <a:lumMod val="95000"/>
                    <a:lumOff val="5000"/>
                  </a:schemeClr>
                </a:solidFill>
                <a:latin typeface="Arial" panose="020B0604020202020204" pitchFamily="34" charset="0"/>
                <a:cs typeface="Arial" panose="020B0604020202020204" pitchFamily="34" charset="0"/>
              </a:rPr>
              <a:t>RI</a:t>
            </a:r>
            <a:endParaRPr lang="en-US" sz="1000" dirty="0">
              <a:solidFill>
                <a:schemeClr val="tx1">
                  <a:lumMod val="95000"/>
                  <a:lumOff val="5000"/>
                </a:schemeClr>
              </a:solidFill>
              <a:latin typeface="Arial" panose="020B0604020202020204" pitchFamily="34" charset="0"/>
              <a:cs typeface="Arial" panose="020B0604020202020204" pitchFamily="34" charset="0"/>
            </a:endParaRPr>
          </a:p>
        </p:txBody>
      </p:sp>
      <p:cxnSp>
        <p:nvCxnSpPr>
          <p:cNvPr id="34" name="Gerader Verbinder 33"/>
          <p:cNvCxnSpPr/>
          <p:nvPr/>
        </p:nvCxnSpPr>
        <p:spPr>
          <a:xfrm flipV="1">
            <a:off x="684399" y="3883303"/>
            <a:ext cx="0" cy="9000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rot="16200000">
            <a:off x="118797" y="4349533"/>
            <a:ext cx="780983"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numbers</a:t>
            </a:r>
            <a:endParaRPr lang="en-US" sz="1100" b="1" dirty="0">
              <a:latin typeface="Arial" panose="020B0604020202020204" pitchFamily="34" charset="0"/>
              <a:cs typeface="Arial" panose="020B0604020202020204" pitchFamily="34" charset="0"/>
            </a:endParaRPr>
          </a:p>
        </p:txBody>
      </p:sp>
      <p:sp>
        <p:nvSpPr>
          <p:cNvPr id="36" name="Textfeld 35"/>
          <p:cNvSpPr txBox="1"/>
          <p:nvPr/>
        </p:nvSpPr>
        <p:spPr>
          <a:xfrm>
            <a:off x="729230" y="4948270"/>
            <a:ext cx="1055097" cy="430887"/>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fluorescence</a:t>
            </a:r>
          </a:p>
          <a:p>
            <a:r>
              <a:rPr lang="en-US" sz="1100" b="1" dirty="0" smtClean="0">
                <a:latin typeface="Arial" panose="020B0604020202020204" pitchFamily="34" charset="0"/>
                <a:cs typeface="Arial" panose="020B0604020202020204" pitchFamily="34" charset="0"/>
              </a:rPr>
              <a:t>intensity</a:t>
            </a:r>
            <a:endParaRPr lang="en-US" sz="1100" b="1" dirty="0">
              <a:latin typeface="Arial" panose="020B0604020202020204" pitchFamily="34" charset="0"/>
              <a:cs typeface="Arial" panose="020B0604020202020204" pitchFamily="34" charset="0"/>
            </a:endParaRPr>
          </a:p>
        </p:txBody>
      </p:sp>
      <p:cxnSp>
        <p:nvCxnSpPr>
          <p:cNvPr id="37" name="Gerader Verbinder 36"/>
          <p:cNvCxnSpPr/>
          <p:nvPr/>
        </p:nvCxnSpPr>
        <p:spPr>
          <a:xfrm>
            <a:off x="821559" y="4928083"/>
            <a:ext cx="90000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feld 49"/>
          <p:cNvSpPr txBox="1"/>
          <p:nvPr/>
        </p:nvSpPr>
        <p:spPr>
          <a:xfrm rot="16200000">
            <a:off x="118797" y="8452141"/>
            <a:ext cx="780983" cy="261610"/>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numbers</a:t>
            </a:r>
            <a:endParaRPr lang="en-US" sz="1100" b="1" dirty="0">
              <a:latin typeface="Arial" panose="020B0604020202020204" pitchFamily="34" charset="0"/>
              <a:cs typeface="Arial" panose="020B0604020202020204" pitchFamily="34" charset="0"/>
            </a:endParaRPr>
          </a:p>
        </p:txBody>
      </p:sp>
      <p:grpSp>
        <p:nvGrpSpPr>
          <p:cNvPr id="59" name="Gruppieren 58"/>
          <p:cNvGrpSpPr/>
          <p:nvPr/>
        </p:nvGrpSpPr>
        <p:grpSpPr>
          <a:xfrm>
            <a:off x="697363" y="5927778"/>
            <a:ext cx="3146622" cy="3011761"/>
            <a:chOff x="685171" y="5678499"/>
            <a:chExt cx="3146622" cy="2639248"/>
          </a:xfrm>
        </p:grpSpPr>
        <p:cxnSp>
          <p:nvCxnSpPr>
            <p:cNvPr id="47" name="Gerader Verbinder 46"/>
            <p:cNvCxnSpPr/>
            <p:nvPr/>
          </p:nvCxnSpPr>
          <p:spPr>
            <a:xfrm flipV="1">
              <a:off x="685171" y="7333780"/>
              <a:ext cx="0" cy="9000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8" name="Grafik 47"/>
            <p:cNvPicPr>
              <a:picLocks/>
            </p:cNvPicPr>
            <p:nvPr/>
          </p:nvPicPr>
          <p:blipFill>
            <a:blip r:embed="rId16"/>
            <a:stretch>
              <a:fillRect/>
            </a:stretch>
          </p:blipFill>
          <p:spPr>
            <a:xfrm>
              <a:off x="821325" y="6485740"/>
              <a:ext cx="1997222" cy="1832007"/>
            </a:xfrm>
            <a:prstGeom prst="rect">
              <a:avLst/>
            </a:prstGeom>
          </p:spPr>
        </p:pic>
        <p:sp>
          <p:nvSpPr>
            <p:cNvPr id="49" name="Textfeld 48"/>
            <p:cNvSpPr txBox="1"/>
            <p:nvPr/>
          </p:nvSpPr>
          <p:spPr>
            <a:xfrm>
              <a:off x="972473" y="5678499"/>
              <a:ext cx="2114681" cy="404563"/>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QSC anti-mouse IgG beads </a:t>
              </a:r>
            </a:p>
            <a:p>
              <a:pPr algn="ctr"/>
              <a:r>
                <a:rPr lang="en-US" sz="1200" dirty="0" smtClean="0">
                  <a:latin typeface="Arial" panose="020B0604020202020204" pitchFamily="34" charset="0"/>
                  <a:cs typeface="Arial" panose="020B0604020202020204" pitchFamily="34" charset="0"/>
                </a:rPr>
                <a:t>with anti-</a:t>
              </a:r>
              <a:r>
                <a:rPr lang="en-US" sz="1200" dirty="0" err="1" smtClean="0">
                  <a:latin typeface="Arial" panose="020B0604020202020204" pitchFamily="34" charset="0"/>
                  <a:cs typeface="Arial" panose="020B0604020202020204" pitchFamily="34" charset="0"/>
                </a:rPr>
                <a:t>huFc</a:t>
              </a:r>
              <a:r>
                <a:rPr lang="el-GR" sz="1200" dirty="0" smtClean="0">
                  <a:latin typeface="Arial" panose="020B0604020202020204" pitchFamily="34" charset="0"/>
                  <a:cs typeface="Arial" panose="020B0604020202020204" pitchFamily="34" charset="0"/>
                  <a:sym typeface="Symbol" panose="05050102010706020507" pitchFamily="18" charset="2"/>
                </a:rPr>
                <a:t></a:t>
              </a:r>
              <a:r>
                <a:rPr lang="en-US" sz="1200" dirty="0" smtClean="0">
                  <a:latin typeface="Arial" panose="020B0604020202020204" pitchFamily="34" charset="0"/>
                  <a:cs typeface="Arial" panose="020B0604020202020204" pitchFamily="34" charset="0"/>
                </a:rPr>
                <a:t>RI-PE </a:t>
              </a:r>
            </a:p>
          </p:txBody>
        </p:sp>
        <p:sp>
          <p:nvSpPr>
            <p:cNvPr id="51" name="Textfeld 50"/>
            <p:cNvSpPr txBox="1"/>
            <p:nvPr/>
          </p:nvSpPr>
          <p:spPr>
            <a:xfrm>
              <a:off x="2723797" y="7192535"/>
              <a:ext cx="911147" cy="246221"/>
            </a:xfrm>
            <a:prstGeom prst="rect">
              <a:avLst/>
            </a:prstGeom>
            <a:noFill/>
          </p:spPr>
          <p:txBody>
            <a:bodyPr wrap="none" rtlCol="0">
              <a:spAutoFit/>
            </a:bodyPr>
            <a:lstStyle/>
            <a:p>
              <a:pPr>
                <a:tabLst>
                  <a:tab pos="719138" algn="r"/>
                  <a:tab pos="1077913" algn="r"/>
                </a:tabLst>
              </a:pPr>
              <a:r>
                <a:rPr lang="de-DE" sz="1000" dirty="0" smtClean="0">
                  <a:solidFill>
                    <a:schemeClr val="tx1">
                      <a:lumMod val="95000"/>
                      <a:lumOff val="5000"/>
                    </a:schemeClr>
                  </a:solidFill>
                  <a:latin typeface="Arial" panose="020B0604020202020204" pitchFamily="34" charset="0"/>
                  <a:cs typeface="Arial" panose="020B0604020202020204" pitchFamily="34" charset="0"/>
                </a:rPr>
                <a:t>B	5</a:t>
              </a:r>
              <a:endParaRPr lang="en-US" sz="1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2" name="Textfeld 51"/>
            <p:cNvSpPr txBox="1"/>
            <p:nvPr/>
          </p:nvSpPr>
          <p:spPr>
            <a:xfrm>
              <a:off x="2723797" y="7422659"/>
              <a:ext cx="911147" cy="246221"/>
            </a:xfrm>
            <a:prstGeom prst="rect">
              <a:avLst/>
            </a:prstGeom>
            <a:noFill/>
          </p:spPr>
          <p:txBody>
            <a:bodyPr wrap="none" rtlCol="0">
              <a:spAutoFit/>
            </a:bodyPr>
            <a:lstStyle/>
            <a:p>
              <a:pPr>
                <a:tabLst>
                  <a:tab pos="719138" algn="r"/>
                  <a:tab pos="1077913" algn="r"/>
                </a:tabLst>
              </a:pPr>
              <a:r>
                <a:rPr lang="de-DE" sz="1000" dirty="0" smtClean="0">
                  <a:solidFill>
                    <a:schemeClr val="tx1">
                      <a:lumMod val="95000"/>
                      <a:lumOff val="5000"/>
                    </a:schemeClr>
                  </a:solidFill>
                  <a:latin typeface="Arial" panose="020B0604020202020204" pitchFamily="34" charset="0"/>
                  <a:cs typeface="Arial" panose="020B0604020202020204" pitchFamily="34" charset="0"/>
                </a:rPr>
                <a:t>#1	418</a:t>
              </a:r>
              <a:endParaRPr lang="en-US" sz="1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3" name="Textfeld 52"/>
            <p:cNvSpPr txBox="1"/>
            <p:nvPr/>
          </p:nvSpPr>
          <p:spPr>
            <a:xfrm>
              <a:off x="2723797" y="7643639"/>
              <a:ext cx="1107996" cy="246221"/>
            </a:xfrm>
            <a:prstGeom prst="rect">
              <a:avLst/>
            </a:prstGeom>
            <a:noFill/>
          </p:spPr>
          <p:txBody>
            <a:bodyPr wrap="none" rtlCol="0">
              <a:spAutoFit/>
            </a:bodyPr>
            <a:lstStyle/>
            <a:p>
              <a:pPr>
                <a:tabLst>
                  <a:tab pos="719138" algn="r"/>
                </a:tabLst>
              </a:pPr>
              <a:r>
                <a:rPr lang="de-DE" sz="1000" dirty="0" smtClean="0">
                  <a:solidFill>
                    <a:schemeClr val="tx1">
                      <a:lumMod val="95000"/>
                      <a:lumOff val="5000"/>
                    </a:schemeClr>
                  </a:solidFill>
                  <a:latin typeface="Arial" panose="020B0604020202020204" pitchFamily="34" charset="0"/>
                  <a:cs typeface="Arial" panose="020B0604020202020204" pitchFamily="34" charset="0"/>
                </a:rPr>
                <a:t>#2	5501	</a:t>
              </a:r>
              <a:endParaRPr lang="en-US" sz="1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4" name="Textfeld 53"/>
            <p:cNvSpPr txBox="1"/>
            <p:nvPr/>
          </p:nvSpPr>
          <p:spPr>
            <a:xfrm>
              <a:off x="2723797" y="7855635"/>
              <a:ext cx="911147" cy="246221"/>
            </a:xfrm>
            <a:prstGeom prst="rect">
              <a:avLst/>
            </a:prstGeom>
            <a:noFill/>
          </p:spPr>
          <p:txBody>
            <a:bodyPr wrap="none" rtlCol="0">
              <a:spAutoFit/>
            </a:bodyPr>
            <a:lstStyle/>
            <a:p>
              <a:pPr defTabSz="719138">
                <a:tabLst>
                  <a:tab pos="719138" algn="r"/>
                </a:tabLst>
              </a:pPr>
              <a:r>
                <a:rPr lang="de-DE" sz="1000" dirty="0" smtClean="0">
                  <a:solidFill>
                    <a:schemeClr val="tx1">
                      <a:lumMod val="95000"/>
                      <a:lumOff val="5000"/>
                    </a:schemeClr>
                  </a:solidFill>
                  <a:latin typeface="Arial" panose="020B0604020202020204" pitchFamily="34" charset="0"/>
                  <a:cs typeface="Arial" panose="020B0604020202020204" pitchFamily="34" charset="0"/>
                </a:rPr>
                <a:t>#3	16149</a:t>
              </a:r>
            </a:p>
          </p:txBody>
        </p:sp>
        <p:sp>
          <p:nvSpPr>
            <p:cNvPr id="55" name="Textfeld 54"/>
            <p:cNvSpPr txBox="1"/>
            <p:nvPr/>
          </p:nvSpPr>
          <p:spPr>
            <a:xfrm>
              <a:off x="2723797" y="8061310"/>
              <a:ext cx="911147" cy="246221"/>
            </a:xfrm>
            <a:prstGeom prst="rect">
              <a:avLst/>
            </a:prstGeom>
            <a:noFill/>
          </p:spPr>
          <p:txBody>
            <a:bodyPr wrap="none" rtlCol="0">
              <a:spAutoFit/>
            </a:bodyPr>
            <a:lstStyle/>
            <a:p>
              <a:pPr>
                <a:tabLst>
                  <a:tab pos="719138" algn="r"/>
                </a:tabLst>
              </a:pPr>
              <a:r>
                <a:rPr lang="de-DE" sz="1000" dirty="0" smtClean="0">
                  <a:solidFill>
                    <a:schemeClr val="tx1">
                      <a:lumMod val="95000"/>
                      <a:lumOff val="5000"/>
                    </a:schemeClr>
                  </a:solidFill>
                  <a:latin typeface="Arial" panose="020B0604020202020204" pitchFamily="34" charset="0"/>
                  <a:cs typeface="Arial" panose="020B0604020202020204" pitchFamily="34" charset="0"/>
                </a:rPr>
                <a:t>#4	30231</a:t>
              </a:r>
              <a:endParaRPr lang="en-US" sz="1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6" name="Textfeld 55"/>
            <p:cNvSpPr txBox="1"/>
            <p:nvPr/>
          </p:nvSpPr>
          <p:spPr>
            <a:xfrm>
              <a:off x="3202630" y="6983700"/>
              <a:ext cx="441146" cy="246221"/>
            </a:xfrm>
            <a:prstGeom prst="rect">
              <a:avLst/>
            </a:prstGeom>
            <a:noFill/>
          </p:spPr>
          <p:txBody>
            <a:bodyPr wrap="none" rtlCol="0">
              <a:spAutoFit/>
            </a:bodyPr>
            <a:lstStyle/>
            <a:p>
              <a:pPr algn="ctr"/>
              <a:r>
                <a:rPr lang="de-DE" sz="1000" dirty="0" smtClean="0">
                  <a:solidFill>
                    <a:schemeClr val="tx1">
                      <a:lumMod val="95000"/>
                      <a:lumOff val="5000"/>
                    </a:schemeClr>
                  </a:solidFill>
                  <a:latin typeface="Arial" panose="020B0604020202020204" pitchFamily="34" charset="0"/>
                  <a:cs typeface="Arial" panose="020B0604020202020204" pitchFamily="34" charset="0"/>
                </a:rPr>
                <a:t>MFI:</a:t>
              </a:r>
              <a:endParaRPr lang="en-US" sz="10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57" name="Textfeld 56"/>
            <p:cNvSpPr txBox="1"/>
            <p:nvPr/>
          </p:nvSpPr>
          <p:spPr>
            <a:xfrm>
              <a:off x="2638814" y="6987670"/>
              <a:ext cx="947040" cy="246221"/>
            </a:xfrm>
            <a:prstGeom prst="rect">
              <a:avLst/>
            </a:prstGeom>
            <a:noFill/>
          </p:spPr>
          <p:txBody>
            <a:bodyPr wrap="square" rtlCol="0">
              <a:spAutoFit/>
            </a:bodyPr>
            <a:lstStyle/>
            <a:p>
              <a:r>
                <a:rPr lang="de-DE" sz="1000" dirty="0" err="1" smtClean="0">
                  <a:solidFill>
                    <a:schemeClr val="tx1">
                      <a:lumMod val="95000"/>
                      <a:lumOff val="5000"/>
                    </a:schemeClr>
                  </a:solidFill>
                  <a:latin typeface="Arial" panose="020B0604020202020204" pitchFamily="34" charset="0"/>
                  <a:cs typeface="Arial" panose="020B0604020202020204" pitchFamily="34" charset="0"/>
                </a:rPr>
                <a:t>bead</a:t>
              </a:r>
              <a:r>
                <a:rPr lang="de-DE" sz="1000" dirty="0" smtClean="0">
                  <a:solidFill>
                    <a:schemeClr val="tx1">
                      <a:lumMod val="95000"/>
                      <a:lumOff val="5000"/>
                    </a:schemeClr>
                  </a:solidFill>
                  <a:latin typeface="Arial" panose="020B0604020202020204" pitchFamily="34" charset="0"/>
                  <a:cs typeface="Arial" panose="020B0604020202020204" pitchFamily="34" charset="0"/>
                </a:rPr>
                <a:t>:</a:t>
              </a:r>
              <a:endParaRPr lang="en-US" sz="1000" dirty="0">
                <a:solidFill>
                  <a:schemeClr val="tx1">
                    <a:lumMod val="95000"/>
                    <a:lumOff val="5000"/>
                  </a:schemeClr>
                </a:solidFill>
                <a:latin typeface="Arial" panose="020B0604020202020204" pitchFamily="34" charset="0"/>
                <a:cs typeface="Arial" panose="020B0604020202020204" pitchFamily="34" charset="0"/>
              </a:endParaRPr>
            </a:p>
          </p:txBody>
        </p:sp>
      </p:grpSp>
      <p:graphicFrame>
        <p:nvGraphicFramePr>
          <p:cNvPr id="58" name="Chart 1"/>
          <p:cNvGraphicFramePr>
            <a:graphicFrameLocks/>
          </p:cNvGraphicFramePr>
          <p:nvPr>
            <p:extLst/>
          </p:nvPr>
        </p:nvGraphicFramePr>
        <p:xfrm>
          <a:off x="3820923" y="5859408"/>
          <a:ext cx="2873501" cy="3662544"/>
        </p:xfrm>
        <a:graphic>
          <a:graphicData uri="http://schemas.openxmlformats.org/drawingml/2006/chart">
            <c:chart xmlns:c="http://schemas.openxmlformats.org/drawingml/2006/chart" xmlns:r="http://schemas.openxmlformats.org/officeDocument/2006/relationships" r:id="rId17"/>
          </a:graphicData>
        </a:graphic>
      </p:graphicFrame>
      <p:sp>
        <p:nvSpPr>
          <p:cNvPr id="60" name="Textfeld 59"/>
          <p:cNvSpPr txBox="1"/>
          <p:nvPr/>
        </p:nvSpPr>
        <p:spPr>
          <a:xfrm>
            <a:off x="729230" y="9095437"/>
            <a:ext cx="1055097" cy="430887"/>
          </a:xfrm>
          <a:prstGeom prst="rect">
            <a:avLst/>
          </a:prstGeom>
          <a:noFill/>
        </p:spPr>
        <p:txBody>
          <a:bodyPr wrap="none" rtlCol="0">
            <a:spAutoFit/>
          </a:bodyPr>
          <a:lstStyle/>
          <a:p>
            <a:r>
              <a:rPr lang="en-US" sz="1100" b="1" dirty="0" smtClean="0">
                <a:latin typeface="Arial" panose="020B0604020202020204" pitchFamily="34" charset="0"/>
                <a:cs typeface="Arial" panose="020B0604020202020204" pitchFamily="34" charset="0"/>
              </a:rPr>
              <a:t>fluorescence</a:t>
            </a:r>
          </a:p>
          <a:p>
            <a:r>
              <a:rPr lang="en-US" sz="1100" b="1" dirty="0" smtClean="0">
                <a:latin typeface="Arial" panose="020B0604020202020204" pitchFamily="34" charset="0"/>
                <a:cs typeface="Arial" panose="020B0604020202020204" pitchFamily="34" charset="0"/>
              </a:rPr>
              <a:t>intensity</a:t>
            </a:r>
            <a:endParaRPr lang="en-US" sz="1100" b="1" dirty="0">
              <a:latin typeface="Arial" panose="020B0604020202020204" pitchFamily="34" charset="0"/>
              <a:cs typeface="Arial" panose="020B0604020202020204" pitchFamily="34" charset="0"/>
            </a:endParaRPr>
          </a:p>
        </p:txBody>
      </p:sp>
      <p:cxnSp>
        <p:nvCxnSpPr>
          <p:cNvPr id="61" name="Gerader Verbinder 60"/>
          <p:cNvCxnSpPr/>
          <p:nvPr/>
        </p:nvCxnSpPr>
        <p:spPr>
          <a:xfrm>
            <a:off x="821559" y="9075250"/>
            <a:ext cx="90000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Textfeld 61"/>
          <p:cNvSpPr txBox="1"/>
          <p:nvPr/>
        </p:nvSpPr>
        <p:spPr>
          <a:xfrm>
            <a:off x="304800" y="914400"/>
            <a:ext cx="304892" cy="292388"/>
          </a:xfrm>
          <a:prstGeom prst="rect">
            <a:avLst/>
          </a:prstGeom>
          <a:noFill/>
        </p:spPr>
        <p:txBody>
          <a:bodyPr wrap="none" rtlCol="0">
            <a:spAutoFit/>
          </a:bodyPr>
          <a:lstStyle/>
          <a:p>
            <a:r>
              <a:rPr lang="en-US" sz="1300" b="1" dirty="0" smtClean="0">
                <a:latin typeface="Arial" panose="020B0604020202020204" pitchFamily="34" charset="0"/>
                <a:cs typeface="Arial" panose="020B0604020202020204" pitchFamily="34" charset="0"/>
              </a:rPr>
              <a:t>A</a:t>
            </a:r>
            <a:endParaRPr lang="en-US" sz="1300" b="1" dirty="0">
              <a:latin typeface="Arial" panose="020B0604020202020204" pitchFamily="34" charset="0"/>
              <a:cs typeface="Arial" panose="020B0604020202020204" pitchFamily="34" charset="0"/>
            </a:endParaRPr>
          </a:p>
        </p:txBody>
      </p:sp>
      <p:sp>
        <p:nvSpPr>
          <p:cNvPr id="63" name="Textfeld 62"/>
          <p:cNvSpPr txBox="1"/>
          <p:nvPr/>
        </p:nvSpPr>
        <p:spPr>
          <a:xfrm>
            <a:off x="304800" y="5675161"/>
            <a:ext cx="304892" cy="292388"/>
          </a:xfrm>
          <a:prstGeom prst="rect">
            <a:avLst/>
          </a:prstGeom>
          <a:noFill/>
        </p:spPr>
        <p:txBody>
          <a:bodyPr wrap="none" rtlCol="0">
            <a:spAutoFit/>
          </a:bodyPr>
          <a:lstStyle/>
          <a:p>
            <a:r>
              <a:rPr lang="en-US" sz="1300" b="1" dirty="0" smtClean="0">
                <a:latin typeface="Arial" panose="020B0604020202020204" pitchFamily="34" charset="0"/>
                <a:cs typeface="Arial" panose="020B0604020202020204" pitchFamily="34" charset="0"/>
              </a:rPr>
              <a:t>B</a:t>
            </a:r>
            <a:endParaRPr lang="en-US" sz="1300" b="1" dirty="0">
              <a:latin typeface="Arial" panose="020B0604020202020204" pitchFamily="34" charset="0"/>
              <a:cs typeface="Arial" panose="020B0604020202020204" pitchFamily="34" charset="0"/>
            </a:endParaRPr>
          </a:p>
        </p:txBody>
      </p:sp>
      <p:sp>
        <p:nvSpPr>
          <p:cNvPr id="64" name="Textfeld 63"/>
          <p:cNvSpPr txBox="1"/>
          <p:nvPr/>
        </p:nvSpPr>
        <p:spPr>
          <a:xfrm>
            <a:off x="3658387" y="5675161"/>
            <a:ext cx="304892" cy="292388"/>
          </a:xfrm>
          <a:prstGeom prst="rect">
            <a:avLst/>
          </a:prstGeom>
          <a:noFill/>
        </p:spPr>
        <p:txBody>
          <a:bodyPr wrap="none" rtlCol="0">
            <a:spAutoFit/>
          </a:bodyPr>
          <a:lstStyle/>
          <a:p>
            <a:r>
              <a:rPr lang="en-US" sz="1300" b="1" dirty="0" smtClean="0">
                <a:latin typeface="Arial" panose="020B0604020202020204" pitchFamily="34" charset="0"/>
                <a:cs typeface="Arial" panose="020B0604020202020204" pitchFamily="34" charset="0"/>
              </a:rPr>
              <a:t>C</a:t>
            </a:r>
            <a:endParaRPr lang="en-US" sz="1300" b="1" dirty="0">
              <a:latin typeface="Arial" panose="020B0604020202020204" pitchFamily="34" charset="0"/>
              <a:cs typeface="Arial" panose="020B0604020202020204" pitchFamily="34" charset="0"/>
            </a:endParaRPr>
          </a:p>
        </p:txBody>
      </p:sp>
      <p:sp>
        <p:nvSpPr>
          <p:cNvPr id="66" name="Rechteck 65"/>
          <p:cNvSpPr/>
          <p:nvPr/>
        </p:nvSpPr>
        <p:spPr>
          <a:xfrm>
            <a:off x="163117" y="234165"/>
            <a:ext cx="1866665" cy="276999"/>
          </a:xfrm>
          <a:prstGeom prst="rect">
            <a:avLst/>
          </a:prstGeom>
        </p:spPr>
        <p:txBody>
          <a:bodyPr wrap="none">
            <a:spAutoFit/>
          </a:bodyPr>
          <a:lstStyle/>
          <a:p>
            <a:pPr>
              <a:spcAft>
                <a:spcPts val="600"/>
              </a:spcAft>
            </a:pPr>
            <a:r>
              <a:rPr lang="en-US" sz="1200" b="1" dirty="0">
                <a:latin typeface="Times New Roman" panose="02020603050405020304" pitchFamily="18" charset="0"/>
                <a:cs typeface="Times New Roman" panose="02020603050405020304" pitchFamily="18" charset="0"/>
              </a:rPr>
              <a:t>Supplementary Figure </a:t>
            </a:r>
            <a:r>
              <a:rPr lang="en-US" sz="1200" b="1" dirty="0" smtClean="0">
                <a:latin typeface="Times New Roman" panose="02020603050405020304" pitchFamily="18" charset="0"/>
                <a:cs typeface="Times New Roman" panose="02020603050405020304" pitchFamily="18" charset="0"/>
              </a:rPr>
              <a:t>S5</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11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nvPr>
        </p:nvGraphicFramePr>
        <p:xfrm>
          <a:off x="793690" y="1101360"/>
          <a:ext cx="2383566" cy="7388410"/>
        </p:xfrm>
        <a:graphic>
          <a:graphicData uri="http://schemas.openxmlformats.org/presentationml/2006/ole">
            <mc:AlternateContent xmlns:mc="http://schemas.openxmlformats.org/markup-compatibility/2006">
              <mc:Choice xmlns:v="urn:schemas-microsoft-com:vml" Requires="v">
                <p:oleObj spid="_x0000_s3082" name="Arbeitsblatt" r:id="rId3" imgW="2979458" imgH="9235512" progId="Excel.Sheet.12">
                  <p:embed/>
                </p:oleObj>
              </mc:Choice>
              <mc:Fallback>
                <p:oleObj name="Arbeitsblatt" r:id="rId3" imgW="2979458" imgH="9235512" progId="Excel.Sheet.12">
                  <p:embed/>
                  <p:pic>
                    <p:nvPicPr>
                      <p:cNvPr id="0" name=""/>
                      <p:cNvPicPr/>
                      <p:nvPr/>
                    </p:nvPicPr>
                    <p:blipFill>
                      <a:blip r:embed="rId4"/>
                      <a:stretch>
                        <a:fillRect/>
                      </a:stretch>
                    </p:blipFill>
                    <p:spPr>
                      <a:xfrm>
                        <a:off x="793690" y="1101360"/>
                        <a:ext cx="2383566" cy="7388410"/>
                      </a:xfrm>
                      <a:prstGeom prst="rect">
                        <a:avLst/>
                      </a:prstGeom>
                    </p:spPr>
                  </p:pic>
                </p:oleObj>
              </mc:Fallback>
            </mc:AlternateContent>
          </a:graphicData>
        </a:graphic>
      </p:graphicFrame>
      <p:graphicFrame>
        <p:nvGraphicFramePr>
          <p:cNvPr id="3" name="Objekt 2"/>
          <p:cNvGraphicFramePr>
            <a:graphicFrameLocks noChangeAspect="1"/>
          </p:cNvGraphicFramePr>
          <p:nvPr>
            <p:extLst/>
          </p:nvPr>
        </p:nvGraphicFramePr>
        <p:xfrm>
          <a:off x="3626933" y="2143863"/>
          <a:ext cx="2383566" cy="6345907"/>
        </p:xfrm>
        <a:graphic>
          <a:graphicData uri="http://schemas.openxmlformats.org/presentationml/2006/ole">
            <mc:AlternateContent xmlns:mc="http://schemas.openxmlformats.org/markup-compatibility/2006">
              <mc:Choice xmlns:v="urn:schemas-microsoft-com:vml" Requires="v">
                <p:oleObj spid="_x0000_s3083" name="Arbeitsblatt" r:id="rId5" imgW="2979458" imgH="7932384" progId="Excel.Sheet.12">
                  <p:embed/>
                </p:oleObj>
              </mc:Choice>
              <mc:Fallback>
                <p:oleObj name="Arbeitsblatt" r:id="rId5" imgW="2979458" imgH="7932384" progId="Excel.Sheet.12">
                  <p:embed/>
                  <p:pic>
                    <p:nvPicPr>
                      <p:cNvPr id="0" name=""/>
                      <p:cNvPicPr/>
                      <p:nvPr/>
                    </p:nvPicPr>
                    <p:blipFill>
                      <a:blip r:embed="rId6"/>
                      <a:stretch>
                        <a:fillRect/>
                      </a:stretch>
                    </p:blipFill>
                    <p:spPr>
                      <a:xfrm>
                        <a:off x="3626933" y="2143863"/>
                        <a:ext cx="2383566" cy="6345907"/>
                      </a:xfrm>
                      <a:prstGeom prst="rect">
                        <a:avLst/>
                      </a:prstGeom>
                    </p:spPr>
                  </p:pic>
                </p:oleObj>
              </mc:Fallback>
            </mc:AlternateContent>
          </a:graphicData>
        </a:graphic>
      </p:graphicFrame>
      <p:sp>
        <p:nvSpPr>
          <p:cNvPr id="5" name="Textfeld 4"/>
          <p:cNvSpPr txBox="1"/>
          <p:nvPr/>
        </p:nvSpPr>
        <p:spPr>
          <a:xfrm>
            <a:off x="304800" y="573024"/>
            <a:ext cx="304892" cy="292388"/>
          </a:xfrm>
          <a:prstGeom prst="rect">
            <a:avLst/>
          </a:prstGeom>
          <a:noFill/>
        </p:spPr>
        <p:txBody>
          <a:bodyPr wrap="none" rtlCol="0">
            <a:spAutoFit/>
          </a:bodyPr>
          <a:lstStyle/>
          <a:p>
            <a:r>
              <a:rPr lang="en-US" sz="1300" b="1" dirty="0" smtClean="0">
                <a:latin typeface="Arial" panose="020B0604020202020204" pitchFamily="34" charset="0"/>
                <a:cs typeface="Arial" panose="020B0604020202020204" pitchFamily="34" charset="0"/>
              </a:rPr>
              <a:t>D</a:t>
            </a:r>
            <a:endParaRPr lang="en-US" sz="1300" b="1" dirty="0">
              <a:latin typeface="Arial" panose="020B0604020202020204" pitchFamily="34" charset="0"/>
              <a:cs typeface="Arial" panose="020B0604020202020204" pitchFamily="34" charset="0"/>
            </a:endParaRPr>
          </a:p>
        </p:txBody>
      </p:sp>
      <p:sp>
        <p:nvSpPr>
          <p:cNvPr id="8" name="Rechteck 7"/>
          <p:cNvSpPr/>
          <p:nvPr/>
        </p:nvSpPr>
        <p:spPr>
          <a:xfrm>
            <a:off x="163117" y="234165"/>
            <a:ext cx="2656946" cy="276999"/>
          </a:xfrm>
          <a:prstGeom prst="rect">
            <a:avLst/>
          </a:prstGeom>
        </p:spPr>
        <p:txBody>
          <a:bodyPr wrap="none">
            <a:spAutoFit/>
          </a:bodyPr>
          <a:lstStyle/>
          <a:p>
            <a:pPr>
              <a:spcAft>
                <a:spcPts val="600"/>
              </a:spcAft>
            </a:pPr>
            <a:r>
              <a:rPr lang="en-US" sz="1200" b="1" dirty="0">
                <a:latin typeface="Times New Roman" panose="02020603050405020304" pitchFamily="18" charset="0"/>
                <a:cs typeface="Times New Roman" panose="02020603050405020304" pitchFamily="18" charset="0"/>
              </a:rPr>
              <a:t>Supplementary Figure </a:t>
            </a:r>
            <a:r>
              <a:rPr lang="en-US" sz="1200" b="1" dirty="0" smtClean="0">
                <a:latin typeface="Times New Roman" panose="02020603050405020304" pitchFamily="18" charset="0"/>
                <a:cs typeface="Times New Roman" panose="02020603050405020304" pitchFamily="18" charset="0"/>
              </a:rPr>
              <a:t>S5 (continued)</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5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nvPr>
        </p:nvGraphicFramePr>
        <p:xfrm>
          <a:off x="381714" y="846996"/>
          <a:ext cx="3399968" cy="6048000"/>
        </p:xfrm>
        <a:graphic>
          <a:graphicData uri="http://schemas.openxmlformats.org/drawingml/2006/table">
            <a:tbl>
              <a:tblPr/>
              <a:tblGrid>
                <a:gridCol w="586026">
                  <a:extLst>
                    <a:ext uri="{9D8B030D-6E8A-4147-A177-3AD203B41FA5}">
                      <a16:colId xmlns:a16="http://schemas.microsoft.com/office/drawing/2014/main" val="20000"/>
                    </a:ext>
                  </a:extLst>
                </a:gridCol>
                <a:gridCol w="28784">
                  <a:extLst>
                    <a:ext uri="{9D8B030D-6E8A-4147-A177-3AD203B41FA5}">
                      <a16:colId xmlns:a16="http://schemas.microsoft.com/office/drawing/2014/main" val="20001"/>
                    </a:ext>
                  </a:extLst>
                </a:gridCol>
                <a:gridCol w="192196">
                  <a:extLst>
                    <a:ext uri="{9D8B030D-6E8A-4147-A177-3AD203B41FA5}">
                      <a16:colId xmlns:a16="http://schemas.microsoft.com/office/drawing/2014/main" val="20002"/>
                    </a:ext>
                  </a:extLst>
                </a:gridCol>
                <a:gridCol w="263336">
                  <a:extLst>
                    <a:ext uri="{9D8B030D-6E8A-4147-A177-3AD203B41FA5}">
                      <a16:colId xmlns:a16="http://schemas.microsoft.com/office/drawing/2014/main" val="20003"/>
                    </a:ext>
                  </a:extLst>
                </a:gridCol>
                <a:gridCol w="349726">
                  <a:extLst>
                    <a:ext uri="{9D8B030D-6E8A-4147-A177-3AD203B41FA5}">
                      <a16:colId xmlns:a16="http://schemas.microsoft.com/office/drawing/2014/main" val="20004"/>
                    </a:ext>
                  </a:extLst>
                </a:gridCol>
                <a:gridCol w="580996">
                  <a:extLst>
                    <a:ext uri="{9D8B030D-6E8A-4147-A177-3AD203B41FA5}">
                      <a16:colId xmlns:a16="http://schemas.microsoft.com/office/drawing/2014/main" val="20005"/>
                    </a:ext>
                  </a:extLst>
                </a:gridCol>
                <a:gridCol w="412066">
                  <a:extLst>
                    <a:ext uri="{9D8B030D-6E8A-4147-A177-3AD203B41FA5}">
                      <a16:colId xmlns:a16="http://schemas.microsoft.com/office/drawing/2014/main" val="20006"/>
                    </a:ext>
                  </a:extLst>
                </a:gridCol>
                <a:gridCol w="287386">
                  <a:extLst>
                    <a:ext uri="{9D8B030D-6E8A-4147-A177-3AD203B41FA5}">
                      <a16:colId xmlns:a16="http://schemas.microsoft.com/office/drawing/2014/main" val="20007"/>
                    </a:ext>
                  </a:extLst>
                </a:gridCol>
                <a:gridCol w="349726">
                  <a:extLst>
                    <a:ext uri="{9D8B030D-6E8A-4147-A177-3AD203B41FA5}">
                      <a16:colId xmlns:a16="http://schemas.microsoft.com/office/drawing/2014/main" val="20008"/>
                    </a:ext>
                  </a:extLst>
                </a:gridCol>
                <a:gridCol w="349726">
                  <a:extLst>
                    <a:ext uri="{9D8B030D-6E8A-4147-A177-3AD203B41FA5}">
                      <a16:colId xmlns:a16="http://schemas.microsoft.com/office/drawing/2014/main" val="20009"/>
                    </a:ext>
                  </a:extLst>
                </a:gridCol>
              </a:tblGrid>
              <a:tr h="108000">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gridSpan="2">
                  <a:txBody>
                    <a:bodyPr/>
                    <a:lstStyle/>
                    <a:p>
                      <a:pPr algn="l" fontAlgn="b">
                        <a:lnSpc>
                          <a:spcPts val="800"/>
                        </a:lnSpc>
                      </a:pPr>
                      <a:r>
                        <a:rPr lang="en-US" sz="500" b="0" i="0" u="none" strike="noStrike" dirty="0">
                          <a:solidFill>
                            <a:srgbClr val="000000"/>
                          </a:solidFill>
                          <a:effectLst/>
                          <a:latin typeface="Calibri" panose="020F0502020204030204" pitchFamily="34" charset="0"/>
                        </a:rPr>
                        <a:t>Channel</a:t>
                      </a:r>
                    </a:p>
                  </a:txBody>
                  <a:tcPr marL="3384" marR="3384" marT="3384" marB="0" anchor="ctr">
                    <a:lnL>
                      <a:noFill/>
                    </a:lnL>
                    <a:lnR>
                      <a:noFill/>
                    </a:lnR>
                    <a:lnT>
                      <a:noFill/>
                    </a:lnT>
                    <a:lnB>
                      <a:noFill/>
                    </a:lnB>
                  </a:tcPr>
                </a:tc>
                <a:tc hMerge="1">
                  <a:txBody>
                    <a:bodyPr/>
                    <a:lstStyle/>
                    <a:p>
                      <a:endParaRPr lang="en-US"/>
                    </a:p>
                  </a:txBody>
                  <a:tcPr/>
                </a:tc>
                <a:tc>
                  <a:txBody>
                    <a:bodyPr/>
                    <a:lstStyle/>
                    <a:p>
                      <a:pPr algn="l" fontAlgn="b">
                        <a:lnSpc>
                          <a:spcPts val="800"/>
                        </a:lnSpc>
                      </a:pPr>
                      <a:r>
                        <a:rPr lang="en-US" sz="500" b="0" i="0" u="none" strike="noStrike" dirty="0">
                          <a:solidFill>
                            <a:srgbClr val="000000"/>
                          </a:solidFill>
                          <a:effectLst/>
                          <a:latin typeface="Calibri" panose="020F0502020204030204" pitchFamily="34" charset="0"/>
                        </a:rPr>
                        <a:t>ABC </a:t>
                      </a:r>
                      <a:r>
                        <a:rPr lang="en-US" sz="500" b="0" i="0" u="none" strike="noStrike" dirty="0" err="1">
                          <a:solidFill>
                            <a:srgbClr val="000000"/>
                          </a:solidFill>
                          <a:effectLst/>
                          <a:latin typeface="Calibri" panose="020F0502020204030204" pitchFamily="34" charset="0"/>
                        </a:rPr>
                        <a:t>calc</a:t>
                      </a: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00"/>
                  </a:ext>
                </a:extLst>
              </a:tr>
              <a:tr h="108000">
                <a:tc>
                  <a:txBody>
                    <a:bodyPr/>
                    <a:lstStyle/>
                    <a:p>
                      <a:pPr algn="l" fontAlgn="b">
                        <a:lnSpc>
                          <a:spcPts val="800"/>
                        </a:lnSpc>
                      </a:pPr>
                      <a:r>
                        <a:rPr lang="en-US" sz="500" b="0" i="0" u="none" strike="noStrike" dirty="0">
                          <a:solidFill>
                            <a:srgbClr val="000000"/>
                          </a:solidFill>
                          <a:effectLst/>
                          <a:latin typeface="Calibri" panose="020F0502020204030204" pitchFamily="34" charset="0"/>
                        </a:rPr>
                        <a:t>B cells</a:t>
                      </a:r>
                    </a:p>
                  </a:txBody>
                  <a:tcPr marL="3384" marR="3384" marT="3384" marB="0" anchor="ctr">
                    <a:lnL>
                      <a:noFill/>
                    </a:lnL>
                    <a:lnR>
                      <a:noFill/>
                    </a:lnR>
                    <a:lnT>
                      <a:noFill/>
                    </a:lnT>
                    <a:lnB>
                      <a:noFill/>
                    </a:lnB>
                  </a:tcPr>
                </a:tc>
                <a:tc gridSpan="2">
                  <a:txBody>
                    <a:bodyPr/>
                    <a:lstStyle/>
                    <a:p>
                      <a:pPr>
                        <a:lnSpc>
                          <a:spcPts val="800"/>
                        </a:lnSpc>
                      </a:pPr>
                      <a:endParaRPr lang="en-US"/>
                    </a:p>
                  </a:txBody>
                  <a:tcPr marL="3384" marR="3384" marT="3384" marB="0" anchor="ctr">
                    <a:lnL>
                      <a:noFill/>
                    </a:lnL>
                    <a:lnR>
                      <a:noFill/>
                    </a:lnR>
                    <a:lnT>
                      <a:noFill/>
                    </a:lnT>
                    <a:lnB>
                      <a:noFill/>
                    </a:lnB>
                  </a:tcPr>
                </a:tc>
                <a:tc hMerge="1">
                  <a:txBody>
                    <a:bodyPr/>
                    <a:lstStyle/>
                    <a:p>
                      <a:endParaRPr lang="en-US"/>
                    </a:p>
                  </a:txBody>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r>
                        <a:rPr lang="en-US" sz="500" b="1" i="0" u="none" strike="noStrike">
                          <a:solidFill>
                            <a:srgbClr val="000000"/>
                          </a:solidFill>
                          <a:effectLst/>
                          <a:latin typeface="Calibri" panose="020F0502020204030204" pitchFamily="34" charset="0"/>
                        </a:rPr>
                        <a:t>B cells</a:t>
                      </a:r>
                    </a:p>
                  </a:txBody>
                  <a:tcPr marL="3384" marR="3384" marT="3384" marB="0" anchor="ctr">
                    <a:lnL>
                      <a:noFill/>
                    </a:lnL>
                    <a:lnR>
                      <a:noFill/>
                    </a:lnR>
                    <a:lnT>
                      <a:noFill/>
                    </a:lnT>
                    <a:lnB>
                      <a:noFill/>
                    </a:lnB>
                    <a:solidFill>
                      <a:srgbClr val="DDEBF7"/>
                    </a:solidFill>
                  </a:tcPr>
                </a:tc>
                <a:tc>
                  <a:txBody>
                    <a:bodyPr/>
                    <a:lstStyle/>
                    <a:p>
                      <a:pPr algn="ctr" fontAlgn="b">
                        <a:lnSpc>
                          <a:spcPts val="800"/>
                        </a:lnSpc>
                      </a:pPr>
                      <a:r>
                        <a:rPr lang="en-US" sz="500" b="1" i="0" u="none" strike="noStrike">
                          <a:solidFill>
                            <a:srgbClr val="000000"/>
                          </a:solidFill>
                          <a:effectLst/>
                          <a:latin typeface="Calibri" panose="020F0502020204030204" pitchFamily="34" charset="0"/>
                        </a:rPr>
                        <a:t>ABC</a:t>
                      </a:r>
                    </a:p>
                  </a:txBody>
                  <a:tcPr marL="3384" marR="3384" marT="3384" marB="0" anchor="ctr">
                    <a:lnL>
                      <a:noFill/>
                    </a:lnL>
                    <a:lnR>
                      <a:noFill/>
                    </a:lnR>
                    <a:lnT>
                      <a:noFill/>
                    </a:lnT>
                    <a:lnB>
                      <a:noFill/>
                    </a:lnB>
                    <a:solidFill>
                      <a:srgbClr val="DDEBF7"/>
                    </a:solidFill>
                  </a:tcPr>
                </a:tc>
                <a:tc gridSpan="3">
                  <a:txBody>
                    <a:bodyPr/>
                    <a:lstStyle/>
                    <a:p>
                      <a:pPr algn="l" fontAlgn="b">
                        <a:lnSpc>
                          <a:spcPts val="800"/>
                        </a:lnSpc>
                      </a:pPr>
                      <a:r>
                        <a:rPr lang="en-US" sz="500" b="0" i="0" u="none" strike="noStrike">
                          <a:solidFill>
                            <a:srgbClr val="000000"/>
                          </a:solidFill>
                          <a:effectLst/>
                          <a:latin typeface="Calibri" panose="020F0502020204030204" pitchFamily="34" charset="0"/>
                        </a:rPr>
                        <a:t>= ABC calc</a:t>
                      </a:r>
                      <a:r>
                        <a:rPr lang="en-US" sz="500" b="0" i="0" u="none" strike="noStrike" baseline="-25000">
                          <a:solidFill>
                            <a:srgbClr val="000000"/>
                          </a:solidFill>
                          <a:effectLst/>
                          <a:latin typeface="Calibri" panose="020F0502020204030204" pitchFamily="34" charset="0"/>
                        </a:rPr>
                        <a:t>anti-CD64 </a:t>
                      </a:r>
                      <a:r>
                        <a:rPr lang="en-US" sz="500" b="0" i="0" u="none" strike="noStrike">
                          <a:solidFill>
                            <a:srgbClr val="000000"/>
                          </a:solidFill>
                          <a:effectLst/>
                          <a:latin typeface="Calibri" panose="020F0502020204030204" pitchFamily="34" charset="0"/>
                        </a:rPr>
                        <a:t>- ABC calc</a:t>
                      </a:r>
                      <a:r>
                        <a:rPr lang="en-US" sz="500" b="0" i="0" u="none" strike="noStrike" baseline="-25000">
                          <a:solidFill>
                            <a:srgbClr val="000000"/>
                          </a:solidFill>
                          <a:effectLst/>
                          <a:latin typeface="Calibri" panose="020F0502020204030204" pitchFamily="34" charset="0"/>
                        </a:rPr>
                        <a:t>FMO</a:t>
                      </a: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08000">
                <a:tc>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1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11</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68</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1</a:t>
                      </a:r>
                    </a:p>
                  </a:txBody>
                  <a:tcPr marL="3384" marR="3384" marT="3384" marB="0" anchor="ctr">
                    <a:lnL>
                      <a:noFill/>
                    </a:lnL>
                    <a:lnR>
                      <a:noFill/>
                    </a:lnR>
                    <a:lnT>
                      <a:noFill/>
                    </a:lnT>
                    <a:lnB>
                      <a:noFill/>
                    </a:lnB>
                    <a:solidFill>
                      <a:srgbClr val="DDEBF7"/>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53</a:t>
                      </a:r>
                    </a:p>
                  </a:txBody>
                  <a:tcPr marL="3384" marR="3384" marT="3384" marB="0" anchor="ctr">
                    <a:lnL>
                      <a:noFill/>
                    </a:lnL>
                    <a:lnR>
                      <a:noFill/>
                    </a:lnR>
                    <a:lnT>
                      <a:noFill/>
                    </a:lnT>
                    <a:lnB>
                      <a:noFill/>
                    </a:lnB>
                    <a:solidFill>
                      <a:srgbClr val="DDEBF7"/>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02"/>
                  </a:ext>
                </a:extLst>
              </a:tr>
              <a:tr h="108000">
                <a:tc>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2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19</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121</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2</a:t>
                      </a:r>
                    </a:p>
                  </a:txBody>
                  <a:tcPr marL="3384" marR="3384" marT="3384" marB="0" anchor="ctr">
                    <a:lnL>
                      <a:noFill/>
                    </a:lnL>
                    <a:lnR>
                      <a:noFill/>
                    </a:lnR>
                    <a:lnT>
                      <a:noFill/>
                    </a:lnT>
                    <a:lnB>
                      <a:noFill/>
                    </a:lnB>
                    <a:solidFill>
                      <a:srgbClr val="DDEBF7"/>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68</a:t>
                      </a:r>
                    </a:p>
                  </a:txBody>
                  <a:tcPr marL="3384" marR="3384" marT="3384" marB="0" anchor="ctr">
                    <a:lnL>
                      <a:noFill/>
                    </a:lnL>
                    <a:lnR>
                      <a:noFill/>
                    </a:lnR>
                    <a:lnT>
                      <a:noFill/>
                    </a:lnT>
                    <a:lnB>
                      <a:noFill/>
                    </a:lnB>
                    <a:solidFill>
                      <a:srgbClr val="DDEBF7"/>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03"/>
                  </a:ext>
                </a:extLst>
              </a:tr>
              <a:tr h="108000">
                <a:tc>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3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19</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121</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3</a:t>
                      </a:r>
                    </a:p>
                  </a:txBody>
                  <a:tcPr marL="3384" marR="3384" marT="3384" marB="0" anchor="ctr">
                    <a:lnL>
                      <a:noFill/>
                    </a:lnL>
                    <a:lnR>
                      <a:noFill/>
                    </a:lnR>
                    <a:lnT>
                      <a:noFill/>
                    </a:lnT>
                    <a:lnB>
                      <a:noFill/>
                    </a:lnB>
                    <a:solidFill>
                      <a:srgbClr val="DDEBF7"/>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34</a:t>
                      </a:r>
                    </a:p>
                  </a:txBody>
                  <a:tcPr marL="3384" marR="3384" marT="3384" marB="0" anchor="ctr">
                    <a:lnL>
                      <a:noFill/>
                    </a:lnL>
                    <a:lnR>
                      <a:noFill/>
                    </a:lnR>
                    <a:lnT>
                      <a:noFill/>
                    </a:lnT>
                    <a:lnB>
                      <a:noFill/>
                    </a:lnB>
                    <a:solidFill>
                      <a:srgbClr val="DDEBF7"/>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04"/>
                  </a:ext>
                </a:extLst>
              </a:tr>
              <a:tr h="108000">
                <a:tc>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4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14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88</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4</a:t>
                      </a:r>
                    </a:p>
                  </a:txBody>
                  <a:tcPr marL="3384" marR="3384" marT="3384" marB="0" anchor="ctr">
                    <a:lnL>
                      <a:noFill/>
                    </a:lnL>
                    <a:lnR>
                      <a:noFill/>
                    </a:lnR>
                    <a:lnT>
                      <a:noFill/>
                    </a:lnT>
                    <a:lnB>
                      <a:noFill/>
                    </a:lnB>
                    <a:solidFill>
                      <a:srgbClr val="DDEBF7"/>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88</a:t>
                      </a:r>
                    </a:p>
                  </a:txBody>
                  <a:tcPr marL="3384" marR="3384" marT="3384" marB="0" anchor="ctr">
                    <a:lnL>
                      <a:noFill/>
                    </a:lnL>
                    <a:lnR>
                      <a:noFill/>
                    </a:lnR>
                    <a:lnT>
                      <a:noFill/>
                    </a:lnT>
                    <a:lnB>
                      <a:noFill/>
                    </a:lnB>
                    <a:solidFill>
                      <a:srgbClr val="DDEBF7"/>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05"/>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5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13</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81</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5</a:t>
                      </a:r>
                    </a:p>
                  </a:txBody>
                  <a:tcPr marL="3384" marR="3384" marT="3384" marB="0" anchor="ctr">
                    <a:lnL>
                      <a:noFill/>
                    </a:lnL>
                    <a:lnR>
                      <a:noFill/>
                    </a:lnR>
                    <a:lnT>
                      <a:noFill/>
                    </a:lnT>
                    <a:lnB>
                      <a:noFill/>
                    </a:lnB>
                    <a:solidFill>
                      <a:srgbClr val="DDEBF7"/>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20</a:t>
                      </a:r>
                    </a:p>
                  </a:txBody>
                  <a:tcPr marL="3384" marR="3384" marT="3384" marB="0" anchor="ctr">
                    <a:lnL>
                      <a:noFill/>
                    </a:lnL>
                    <a:lnR>
                      <a:noFill/>
                    </a:lnR>
                    <a:lnT>
                      <a:noFill/>
                    </a:lnT>
                    <a:lnB>
                      <a:noFill/>
                    </a:lnB>
                    <a:solidFill>
                      <a:srgbClr val="DDEBF7"/>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06"/>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6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17</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108</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6</a:t>
                      </a:r>
                    </a:p>
                  </a:txBody>
                  <a:tcPr marL="3384" marR="3384" marT="3384" marB="0" anchor="ctr">
                    <a:lnL>
                      <a:noFill/>
                    </a:lnL>
                    <a:lnR>
                      <a:noFill/>
                    </a:lnR>
                    <a:lnT>
                      <a:noFill/>
                    </a:lnT>
                    <a:lnB>
                      <a:noFill/>
                    </a:lnB>
                    <a:solidFill>
                      <a:srgbClr val="DDEBF7"/>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61</a:t>
                      </a:r>
                    </a:p>
                  </a:txBody>
                  <a:tcPr marL="3384" marR="3384" marT="3384" marB="0" anchor="ctr">
                    <a:lnL>
                      <a:noFill/>
                    </a:lnL>
                    <a:lnR>
                      <a:noFill/>
                    </a:lnR>
                    <a:lnT>
                      <a:noFill/>
                    </a:lnT>
                    <a:lnB>
                      <a:noFill/>
                    </a:lnB>
                    <a:solidFill>
                      <a:srgbClr val="DDEBF7"/>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07"/>
                  </a:ext>
                </a:extLst>
              </a:tr>
              <a:tr h="108000">
                <a:tc>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1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19</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121</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08"/>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2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29</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189</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09"/>
                  </a:ext>
                </a:extLst>
              </a:tr>
              <a:tr h="108000">
                <a:tc>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3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24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155</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10"/>
                  </a:ext>
                </a:extLst>
              </a:tr>
              <a:tr h="108000">
                <a:tc>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4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27</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176</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11"/>
                  </a:ext>
                </a:extLst>
              </a:tr>
              <a:tr h="108000">
                <a:tc>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5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16</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101</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12"/>
                  </a:ext>
                </a:extLst>
              </a:tr>
              <a:tr h="108000">
                <a:tc>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6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26</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169</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13"/>
                  </a:ext>
                </a:extLst>
              </a:tr>
              <a:tr h="108000">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gridSpan="2">
                  <a:txBody>
                    <a:bodyPr/>
                    <a:lstStyle/>
                    <a:p>
                      <a:pPr>
                        <a:lnSpc>
                          <a:spcPts val="800"/>
                        </a:lnSpc>
                      </a:pPr>
                      <a:endParaRPr lang="en-US"/>
                    </a:p>
                  </a:txBody>
                  <a:tcPr marL="3384" marR="3384" marT="3384" marB="0" anchor="ctr">
                    <a:lnL>
                      <a:noFill/>
                    </a:lnL>
                    <a:lnR>
                      <a:noFill/>
                    </a:lnR>
                    <a:lnT>
                      <a:noFill/>
                    </a:lnT>
                    <a:lnB>
                      <a:noFill/>
                    </a:lnB>
                  </a:tcPr>
                </a:tc>
                <a:tc hMerge="1">
                  <a:txBody>
                    <a:bodyPr/>
                    <a:lstStyle/>
                    <a:p>
                      <a:endParaRPr lang="en-US"/>
                    </a:p>
                  </a:txBody>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14"/>
                  </a:ext>
                </a:extLst>
              </a:tr>
              <a:tr h="108000">
                <a:tc gridSpan="3">
                  <a:txBody>
                    <a:bodyPr/>
                    <a:lstStyle/>
                    <a:p>
                      <a:pPr algn="l" fontAlgn="b">
                        <a:lnSpc>
                          <a:spcPts val="800"/>
                        </a:lnSpc>
                      </a:pPr>
                      <a:r>
                        <a:rPr lang="en-US" sz="500" b="0" i="0" u="none" strike="noStrike">
                          <a:solidFill>
                            <a:srgbClr val="000000"/>
                          </a:solidFill>
                          <a:effectLst/>
                          <a:latin typeface="Calibri" panose="020F0502020204030204" pitchFamily="34" charset="0"/>
                        </a:rPr>
                        <a:t>non-classical monocytes</a:t>
                      </a:r>
                    </a:p>
                  </a:txBody>
                  <a:tcPr marL="3384" marR="3384" marT="3384"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r>
                        <a:rPr lang="en-US" sz="500" b="1" i="0" u="none" strike="noStrike">
                          <a:solidFill>
                            <a:srgbClr val="000000"/>
                          </a:solidFill>
                          <a:effectLst/>
                          <a:latin typeface="Calibri" panose="020F0502020204030204" pitchFamily="34" charset="0"/>
                        </a:rPr>
                        <a:t>non-cl. monocytes</a:t>
                      </a:r>
                    </a:p>
                  </a:txBody>
                  <a:tcPr marL="3384" marR="3384" marT="3384" marB="0" anchor="ctr">
                    <a:lnL>
                      <a:noFill/>
                    </a:lnL>
                    <a:lnR>
                      <a:noFill/>
                    </a:lnR>
                    <a:lnT>
                      <a:noFill/>
                    </a:lnT>
                    <a:lnB>
                      <a:noFill/>
                    </a:lnB>
                    <a:solidFill>
                      <a:srgbClr val="FFBDBD"/>
                    </a:solidFill>
                  </a:tcPr>
                </a:tc>
                <a:tc>
                  <a:txBody>
                    <a:bodyPr/>
                    <a:lstStyle/>
                    <a:p>
                      <a:pPr algn="ctr" fontAlgn="b">
                        <a:lnSpc>
                          <a:spcPts val="800"/>
                        </a:lnSpc>
                      </a:pPr>
                      <a:r>
                        <a:rPr lang="en-US" sz="500" b="1" i="0" u="none" strike="noStrike">
                          <a:solidFill>
                            <a:srgbClr val="000000"/>
                          </a:solidFill>
                          <a:effectLst/>
                          <a:latin typeface="Calibri" panose="020F0502020204030204" pitchFamily="34" charset="0"/>
                        </a:rPr>
                        <a:t>ABC</a:t>
                      </a:r>
                    </a:p>
                  </a:txBody>
                  <a:tcPr marL="3384" marR="3384" marT="3384" marB="0" anchor="ctr">
                    <a:lnL>
                      <a:noFill/>
                    </a:lnL>
                    <a:lnR>
                      <a:noFill/>
                    </a:lnR>
                    <a:lnT>
                      <a:noFill/>
                    </a:lnT>
                    <a:lnB>
                      <a:noFill/>
                    </a:lnB>
                    <a:solidFill>
                      <a:srgbClr val="FFBDBD"/>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15"/>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1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dirty="0">
                          <a:solidFill>
                            <a:srgbClr val="000000"/>
                          </a:solidFill>
                          <a:effectLst/>
                          <a:latin typeface="Calibri" panose="020F0502020204030204" pitchFamily="34" charset="0"/>
                        </a:rPr>
                        <a:t>53</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359</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1</a:t>
                      </a:r>
                    </a:p>
                  </a:txBody>
                  <a:tcPr marL="3384" marR="3384" marT="3384" marB="0" anchor="ctr">
                    <a:lnL>
                      <a:noFill/>
                    </a:lnL>
                    <a:lnR>
                      <a:noFill/>
                    </a:lnR>
                    <a:lnT>
                      <a:noFill/>
                    </a:lnT>
                    <a:lnB>
                      <a:noFill/>
                    </a:lnB>
                    <a:solidFill>
                      <a:srgbClr val="FFBDBD"/>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5866</a:t>
                      </a:r>
                    </a:p>
                  </a:txBody>
                  <a:tcPr marL="3384" marR="3384" marT="3384" marB="0" anchor="ctr">
                    <a:lnL>
                      <a:noFill/>
                    </a:lnL>
                    <a:lnR>
                      <a:noFill/>
                    </a:lnR>
                    <a:lnT>
                      <a:noFill/>
                    </a:lnT>
                    <a:lnB>
                      <a:noFill/>
                    </a:lnB>
                    <a:solidFill>
                      <a:srgbClr val="FFBDBD"/>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16"/>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2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48</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323</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2</a:t>
                      </a:r>
                    </a:p>
                  </a:txBody>
                  <a:tcPr marL="3384" marR="3384" marT="3384" marB="0" anchor="ctr">
                    <a:lnL>
                      <a:noFill/>
                    </a:lnL>
                    <a:lnR>
                      <a:noFill/>
                    </a:lnR>
                    <a:lnT>
                      <a:noFill/>
                    </a:lnT>
                    <a:lnB>
                      <a:noFill/>
                    </a:lnB>
                    <a:solidFill>
                      <a:srgbClr val="FFBDBD"/>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6011</a:t>
                      </a:r>
                    </a:p>
                  </a:txBody>
                  <a:tcPr marL="3384" marR="3384" marT="3384" marB="0" anchor="ctr">
                    <a:lnL>
                      <a:noFill/>
                    </a:lnL>
                    <a:lnR>
                      <a:noFill/>
                    </a:lnR>
                    <a:lnT>
                      <a:noFill/>
                    </a:lnT>
                    <a:lnB>
                      <a:noFill/>
                    </a:lnB>
                    <a:solidFill>
                      <a:srgbClr val="FFBDBD"/>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17"/>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3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44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294</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3</a:t>
                      </a:r>
                    </a:p>
                  </a:txBody>
                  <a:tcPr marL="3384" marR="3384" marT="3384" marB="0" anchor="ctr">
                    <a:lnL>
                      <a:noFill/>
                    </a:lnL>
                    <a:lnR>
                      <a:noFill/>
                    </a:lnR>
                    <a:lnT>
                      <a:noFill/>
                    </a:lnT>
                    <a:lnB>
                      <a:noFill/>
                    </a:lnB>
                    <a:solidFill>
                      <a:srgbClr val="FFBDBD"/>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8444</a:t>
                      </a:r>
                    </a:p>
                  </a:txBody>
                  <a:tcPr marL="3384" marR="3384" marT="3384" marB="0" anchor="ctr">
                    <a:lnL>
                      <a:noFill/>
                    </a:lnL>
                    <a:lnR>
                      <a:noFill/>
                    </a:lnR>
                    <a:lnT>
                      <a:noFill/>
                    </a:lnT>
                    <a:lnB>
                      <a:noFill/>
                    </a:lnB>
                    <a:solidFill>
                      <a:srgbClr val="FFBDBD"/>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18"/>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4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34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224</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4</a:t>
                      </a:r>
                    </a:p>
                  </a:txBody>
                  <a:tcPr marL="3384" marR="3384" marT="3384" marB="0" anchor="ctr">
                    <a:lnL>
                      <a:noFill/>
                    </a:lnL>
                    <a:lnR>
                      <a:noFill/>
                    </a:lnR>
                    <a:lnT>
                      <a:noFill/>
                    </a:lnT>
                    <a:lnB>
                      <a:noFill/>
                    </a:lnB>
                    <a:solidFill>
                      <a:srgbClr val="FFBDBD"/>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3534</a:t>
                      </a:r>
                    </a:p>
                  </a:txBody>
                  <a:tcPr marL="3384" marR="3384" marT="3384" marB="0" anchor="ctr">
                    <a:lnL>
                      <a:noFill/>
                    </a:lnL>
                    <a:lnR>
                      <a:noFill/>
                    </a:lnR>
                    <a:lnT>
                      <a:noFill/>
                    </a:lnT>
                    <a:lnB>
                      <a:noFill/>
                    </a:lnB>
                    <a:solidFill>
                      <a:srgbClr val="FFBDBD"/>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19"/>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5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44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294</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5</a:t>
                      </a:r>
                    </a:p>
                  </a:txBody>
                  <a:tcPr marL="3384" marR="3384" marT="3384" marB="0" anchor="ctr">
                    <a:lnL>
                      <a:noFill/>
                    </a:lnL>
                    <a:lnR>
                      <a:noFill/>
                    </a:lnR>
                    <a:lnT>
                      <a:noFill/>
                    </a:lnT>
                    <a:lnB>
                      <a:noFill/>
                    </a:lnB>
                    <a:solidFill>
                      <a:srgbClr val="FFBDBD"/>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26658</a:t>
                      </a:r>
                    </a:p>
                  </a:txBody>
                  <a:tcPr marL="3384" marR="3384" marT="3384" marB="0" anchor="ctr">
                    <a:lnL>
                      <a:noFill/>
                    </a:lnL>
                    <a:lnR>
                      <a:noFill/>
                    </a:lnR>
                    <a:lnT>
                      <a:noFill/>
                    </a:lnT>
                    <a:lnB>
                      <a:noFill/>
                    </a:lnB>
                    <a:solidFill>
                      <a:srgbClr val="FFBDBD"/>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20"/>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6 FMO</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85</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591</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6</a:t>
                      </a:r>
                    </a:p>
                  </a:txBody>
                  <a:tcPr marL="3384" marR="3384" marT="3384" marB="0" anchor="ctr">
                    <a:lnL>
                      <a:noFill/>
                    </a:lnL>
                    <a:lnR>
                      <a:noFill/>
                    </a:lnR>
                    <a:lnT>
                      <a:noFill/>
                    </a:lnT>
                    <a:lnB>
                      <a:noFill/>
                    </a:lnB>
                    <a:solidFill>
                      <a:srgbClr val="FFBDBD"/>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2285</a:t>
                      </a:r>
                    </a:p>
                  </a:txBody>
                  <a:tcPr marL="3384" marR="3384" marT="3384" marB="0" anchor="ctr">
                    <a:lnL>
                      <a:noFill/>
                    </a:lnL>
                    <a:lnR>
                      <a:noFill/>
                    </a:lnR>
                    <a:lnT>
                      <a:noFill/>
                    </a:lnT>
                    <a:lnB>
                      <a:noFill/>
                    </a:lnB>
                    <a:solidFill>
                      <a:srgbClr val="FFBDBD"/>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21"/>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1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786</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6225</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22"/>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2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799</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6334</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23"/>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3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1083</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8739</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24"/>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4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488</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3759</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25"/>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5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3139</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26952</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26"/>
                  </a:ext>
                </a:extLst>
              </a:tr>
              <a:tr h="108000">
                <a:tc>
                  <a:txBody>
                    <a:bodyPr/>
                    <a:lstStyle/>
                    <a:p>
                      <a:pPr algn="l" fontAlgn="b">
                        <a:lnSpc>
                          <a:spcPts val="800"/>
                        </a:lnSpc>
                      </a:pPr>
                      <a:r>
                        <a:rPr lang="en-US" sz="500" b="0" i="0" u="none" strike="noStrike">
                          <a:solidFill>
                            <a:srgbClr val="000000"/>
                          </a:solidFill>
                          <a:effectLst/>
                          <a:latin typeface="Calibri" panose="020F0502020204030204" pitchFamily="34" charset="0"/>
                        </a:rPr>
                        <a:t>donor 6 + anti-CD64</a:t>
                      </a:r>
                    </a:p>
                  </a:txBody>
                  <a:tcPr marL="3384" marR="3384" marT="3384" marB="0" anchor="ctr">
                    <a:lnL>
                      <a:noFill/>
                    </a:lnL>
                    <a:lnR>
                      <a:noFill/>
                    </a:lnR>
                    <a:lnT>
                      <a:noFill/>
                    </a:lnT>
                    <a:lnB>
                      <a:noFill/>
                    </a:lnB>
                  </a:tcPr>
                </a:tc>
                <a:tc gridSpan="2">
                  <a:txBody>
                    <a:bodyPr/>
                    <a:lstStyle/>
                    <a:p>
                      <a:pPr algn="r" fontAlgn="b">
                        <a:lnSpc>
                          <a:spcPts val="800"/>
                        </a:lnSpc>
                      </a:pPr>
                      <a:r>
                        <a:rPr lang="en-US" sz="500" b="0" i="0" u="none" strike="noStrike">
                          <a:solidFill>
                            <a:srgbClr val="000000"/>
                          </a:solidFill>
                          <a:effectLst/>
                          <a:latin typeface="Calibri" panose="020F0502020204030204" pitchFamily="34" charset="0"/>
                        </a:rPr>
                        <a:t>379</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2876</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27"/>
                  </a:ext>
                </a:extLst>
              </a:tr>
              <a:tr h="108000">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gridSpan="2">
                  <a:txBody>
                    <a:bodyPr/>
                    <a:lstStyle/>
                    <a:p>
                      <a:pPr>
                        <a:lnSpc>
                          <a:spcPts val="800"/>
                        </a:lnSpc>
                      </a:pPr>
                      <a:endParaRPr lang="en-US"/>
                    </a:p>
                  </a:txBody>
                  <a:tcPr marL="3384" marR="3384" marT="3384" marB="0" anchor="ctr">
                    <a:lnL>
                      <a:noFill/>
                    </a:lnL>
                    <a:lnR>
                      <a:noFill/>
                    </a:lnR>
                    <a:lnT>
                      <a:noFill/>
                    </a:lnT>
                    <a:lnB>
                      <a:noFill/>
                    </a:lnB>
                  </a:tcPr>
                </a:tc>
                <a:tc hMerge="1">
                  <a:txBody>
                    <a:bodyPr/>
                    <a:lstStyle/>
                    <a:p>
                      <a:endParaRPr lang="en-US"/>
                    </a:p>
                  </a:txBody>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28"/>
                  </a:ext>
                </a:extLst>
              </a:tr>
              <a:tr h="108000">
                <a:tc gridSpan="3">
                  <a:txBody>
                    <a:bodyPr/>
                    <a:lstStyle/>
                    <a:p>
                      <a:pPr algn="l" fontAlgn="b">
                        <a:lnSpc>
                          <a:spcPts val="800"/>
                        </a:lnSpc>
                      </a:pPr>
                      <a:r>
                        <a:rPr lang="en-US" sz="500" b="0" i="0" u="none" strike="noStrike">
                          <a:solidFill>
                            <a:srgbClr val="000000"/>
                          </a:solidFill>
                          <a:effectLst/>
                          <a:latin typeface="Calibri" panose="020F0502020204030204" pitchFamily="34" charset="0"/>
                        </a:rPr>
                        <a:t>classical monocytes</a:t>
                      </a:r>
                    </a:p>
                  </a:txBody>
                  <a:tcPr marL="3384" marR="3384" marT="3384"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r>
                        <a:rPr lang="en-US" sz="500" b="1" i="0" u="none" strike="noStrike">
                          <a:solidFill>
                            <a:srgbClr val="000000"/>
                          </a:solidFill>
                          <a:effectLst/>
                          <a:latin typeface="Calibri" panose="020F0502020204030204" pitchFamily="34" charset="0"/>
                        </a:rPr>
                        <a:t>class. monocytes</a:t>
                      </a:r>
                    </a:p>
                  </a:txBody>
                  <a:tcPr marL="3384" marR="3384" marT="3384" marB="0" anchor="ctr">
                    <a:lnL>
                      <a:noFill/>
                    </a:lnL>
                    <a:lnR>
                      <a:noFill/>
                    </a:lnR>
                    <a:lnT>
                      <a:noFill/>
                    </a:lnT>
                    <a:lnB>
                      <a:noFill/>
                    </a:lnB>
                    <a:solidFill>
                      <a:srgbClr val="E2EFDA"/>
                    </a:solidFill>
                  </a:tcPr>
                </a:tc>
                <a:tc>
                  <a:txBody>
                    <a:bodyPr/>
                    <a:lstStyle/>
                    <a:p>
                      <a:pPr algn="ctr" fontAlgn="b">
                        <a:lnSpc>
                          <a:spcPts val="800"/>
                        </a:lnSpc>
                      </a:pPr>
                      <a:r>
                        <a:rPr lang="en-US" sz="500" b="1" i="0" u="none" strike="noStrike">
                          <a:solidFill>
                            <a:srgbClr val="000000"/>
                          </a:solidFill>
                          <a:effectLst/>
                          <a:latin typeface="Calibri" panose="020F0502020204030204" pitchFamily="34" charset="0"/>
                        </a:rPr>
                        <a:t>ABC</a:t>
                      </a:r>
                    </a:p>
                  </a:txBody>
                  <a:tcPr marL="3384" marR="3384" marT="3384" marB="0" anchor="ctr">
                    <a:lnL>
                      <a:noFill/>
                    </a:lnL>
                    <a:lnR>
                      <a:noFill/>
                    </a:lnR>
                    <a:lnT>
                      <a:noFill/>
                    </a:lnT>
                    <a:lnB>
                      <a:noFill/>
                    </a:lnB>
                    <a:solidFill>
                      <a:srgbClr val="E2EFDA"/>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29"/>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1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dirty="0">
                          <a:solidFill>
                            <a:srgbClr val="000000"/>
                          </a:solidFill>
                          <a:effectLst/>
                          <a:latin typeface="Calibri" panose="020F0502020204030204" pitchFamily="34" charset="0"/>
                        </a:rPr>
                        <a:t>27</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176</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1</a:t>
                      </a:r>
                    </a:p>
                  </a:txBody>
                  <a:tcPr marL="3384" marR="3384" marT="3384" marB="0" anchor="ctr">
                    <a:lnL>
                      <a:noFill/>
                    </a:lnL>
                    <a:lnR>
                      <a:noFill/>
                    </a:lnR>
                    <a:lnT>
                      <a:noFill/>
                    </a:lnT>
                    <a:lnB>
                      <a:noFill/>
                    </a:lnB>
                    <a:solidFill>
                      <a:srgbClr val="E2EFDA"/>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65900</a:t>
                      </a:r>
                    </a:p>
                  </a:txBody>
                  <a:tcPr marL="3384" marR="3384" marT="3384" marB="0" anchor="ctr">
                    <a:lnL>
                      <a:noFill/>
                    </a:lnL>
                    <a:lnR>
                      <a:noFill/>
                    </a:lnR>
                    <a:lnT>
                      <a:noFill/>
                    </a:lnT>
                    <a:lnB>
                      <a:noFill/>
                    </a:lnB>
                    <a:solidFill>
                      <a:srgbClr val="E2EFDA"/>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30"/>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2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23</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148</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2</a:t>
                      </a:r>
                    </a:p>
                  </a:txBody>
                  <a:tcPr marL="3384" marR="3384" marT="3384" marB="0" anchor="ctr">
                    <a:lnL>
                      <a:noFill/>
                    </a:lnL>
                    <a:lnR>
                      <a:noFill/>
                    </a:lnR>
                    <a:lnT>
                      <a:noFill/>
                    </a:lnT>
                    <a:lnB>
                      <a:noFill/>
                    </a:lnB>
                    <a:solidFill>
                      <a:srgbClr val="E2EFDA"/>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77438</a:t>
                      </a:r>
                    </a:p>
                  </a:txBody>
                  <a:tcPr marL="3384" marR="3384" marT="3384" marB="0" anchor="ctr">
                    <a:lnL>
                      <a:noFill/>
                    </a:lnL>
                    <a:lnR>
                      <a:noFill/>
                    </a:lnR>
                    <a:lnT>
                      <a:noFill/>
                    </a:lnT>
                    <a:lnB>
                      <a:noFill/>
                    </a:lnB>
                    <a:solidFill>
                      <a:srgbClr val="E2EFDA"/>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31"/>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3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34</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224</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3</a:t>
                      </a:r>
                    </a:p>
                  </a:txBody>
                  <a:tcPr marL="3384" marR="3384" marT="3384" marB="0" anchor="ctr">
                    <a:lnL>
                      <a:noFill/>
                    </a:lnL>
                    <a:lnR>
                      <a:noFill/>
                    </a:lnR>
                    <a:lnT>
                      <a:noFill/>
                    </a:lnT>
                    <a:lnB>
                      <a:noFill/>
                    </a:lnB>
                    <a:solidFill>
                      <a:srgbClr val="E2EFDA"/>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97347</a:t>
                      </a:r>
                    </a:p>
                  </a:txBody>
                  <a:tcPr marL="3384" marR="3384" marT="3384" marB="0" anchor="ctr">
                    <a:lnL>
                      <a:noFill/>
                    </a:lnL>
                    <a:lnR>
                      <a:noFill/>
                    </a:lnR>
                    <a:lnT>
                      <a:noFill/>
                    </a:lnT>
                    <a:lnB>
                      <a:noFill/>
                    </a:lnB>
                    <a:solidFill>
                      <a:srgbClr val="E2EFDA"/>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32"/>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4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23</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148</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4</a:t>
                      </a:r>
                    </a:p>
                  </a:txBody>
                  <a:tcPr marL="3384" marR="3384" marT="3384" marB="0" anchor="ctr">
                    <a:lnL>
                      <a:noFill/>
                    </a:lnL>
                    <a:lnR>
                      <a:noFill/>
                    </a:lnR>
                    <a:lnT>
                      <a:noFill/>
                    </a:lnT>
                    <a:lnB>
                      <a:noFill/>
                    </a:lnB>
                    <a:solidFill>
                      <a:srgbClr val="E2EFDA"/>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77332</a:t>
                      </a:r>
                    </a:p>
                  </a:txBody>
                  <a:tcPr marL="3384" marR="3384" marT="3384" marB="0" anchor="ctr">
                    <a:lnL>
                      <a:noFill/>
                    </a:lnL>
                    <a:lnR>
                      <a:noFill/>
                    </a:lnR>
                    <a:lnT>
                      <a:noFill/>
                    </a:lnT>
                    <a:lnB>
                      <a:noFill/>
                    </a:lnB>
                    <a:solidFill>
                      <a:srgbClr val="E2EFDA"/>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33"/>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5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15</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94</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5</a:t>
                      </a:r>
                    </a:p>
                  </a:txBody>
                  <a:tcPr marL="3384" marR="3384" marT="3384" marB="0" anchor="ctr">
                    <a:lnL>
                      <a:noFill/>
                    </a:lnL>
                    <a:lnR>
                      <a:noFill/>
                    </a:lnR>
                    <a:lnT>
                      <a:noFill/>
                    </a:lnT>
                    <a:lnB>
                      <a:noFill/>
                    </a:lnB>
                    <a:solidFill>
                      <a:srgbClr val="E2EFDA"/>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125415</a:t>
                      </a:r>
                    </a:p>
                  </a:txBody>
                  <a:tcPr marL="3384" marR="3384" marT="3384" marB="0" anchor="ctr">
                    <a:lnL>
                      <a:noFill/>
                    </a:lnL>
                    <a:lnR>
                      <a:noFill/>
                    </a:lnR>
                    <a:lnT>
                      <a:noFill/>
                    </a:lnT>
                    <a:lnB>
                      <a:noFill/>
                    </a:lnB>
                    <a:solidFill>
                      <a:srgbClr val="E2EFDA"/>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34"/>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6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24</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155</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6</a:t>
                      </a:r>
                    </a:p>
                  </a:txBody>
                  <a:tcPr marL="3384" marR="3384" marT="3384" marB="0" anchor="ctr">
                    <a:lnL>
                      <a:noFill/>
                    </a:lnL>
                    <a:lnR>
                      <a:noFill/>
                    </a:lnR>
                    <a:lnT>
                      <a:noFill/>
                    </a:lnT>
                    <a:lnB>
                      <a:noFill/>
                    </a:lnB>
                    <a:solidFill>
                      <a:srgbClr val="E2EFDA"/>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75871</a:t>
                      </a:r>
                    </a:p>
                  </a:txBody>
                  <a:tcPr marL="3384" marR="3384" marT="3384" marB="0" anchor="ctr">
                    <a:lnL>
                      <a:noFill/>
                    </a:lnL>
                    <a:lnR>
                      <a:noFill/>
                    </a:lnR>
                    <a:lnT>
                      <a:noFill/>
                    </a:lnT>
                    <a:lnB>
                      <a:noFill/>
                    </a:lnB>
                    <a:solidFill>
                      <a:srgbClr val="E2EFDA"/>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35"/>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1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7324</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66075</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36"/>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2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8524</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77586</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37"/>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3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10585</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97571</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38"/>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4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8513</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77480</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39"/>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5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13428</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125509</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40"/>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6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8362</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76026</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41"/>
                  </a:ext>
                </a:extLst>
              </a:tr>
              <a:tr h="108000">
                <a:tc gridSpan="2">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hMerge="1">
                  <a:txBody>
                    <a:bodyPr/>
                    <a:lstStyle/>
                    <a:p>
                      <a:endParaRPr lang="en-US"/>
                    </a:p>
                  </a:txBody>
                  <a:tcPr/>
                </a:tc>
                <a:tc>
                  <a:txBody>
                    <a:bodyPr/>
                    <a:lstStyle/>
                    <a:p>
                      <a:pPr>
                        <a:lnSpc>
                          <a:spcPts val="800"/>
                        </a:lnSpc>
                      </a:pPr>
                      <a:endParaRPr lang="en-US"/>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42"/>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NK cells</a:t>
                      </a:r>
                    </a:p>
                  </a:txBody>
                  <a:tcPr marL="3384" marR="3384" marT="3384" marB="0" anchor="ctr">
                    <a:lnL>
                      <a:noFill/>
                    </a:lnL>
                    <a:lnR>
                      <a:noFill/>
                    </a:lnR>
                    <a:lnT>
                      <a:noFill/>
                    </a:lnT>
                    <a:lnB>
                      <a:noFill/>
                    </a:lnB>
                  </a:tcPr>
                </a:tc>
                <a:tc hMerge="1">
                  <a:txBody>
                    <a:bodyPr/>
                    <a:lstStyle/>
                    <a:p>
                      <a:endParaRPr lang="en-US"/>
                    </a:p>
                  </a:txBody>
                  <a:tcPr/>
                </a:tc>
                <a:tc>
                  <a:txBody>
                    <a:bodyPr/>
                    <a:lstStyle/>
                    <a:p>
                      <a:pPr>
                        <a:lnSpc>
                          <a:spcPts val="800"/>
                        </a:lnSpc>
                      </a:pPr>
                      <a:endParaRPr lang="en-US"/>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r>
                        <a:rPr lang="en-US" sz="500" b="1" i="0" u="none" strike="noStrike">
                          <a:solidFill>
                            <a:srgbClr val="000000"/>
                          </a:solidFill>
                          <a:effectLst/>
                          <a:latin typeface="Calibri" panose="020F0502020204030204" pitchFamily="34" charset="0"/>
                        </a:rPr>
                        <a:t>NK cells</a:t>
                      </a:r>
                    </a:p>
                  </a:txBody>
                  <a:tcPr marL="3384" marR="3384" marT="3384" marB="0" anchor="ctr">
                    <a:lnL>
                      <a:noFill/>
                    </a:lnL>
                    <a:lnR>
                      <a:noFill/>
                    </a:lnR>
                    <a:lnT>
                      <a:noFill/>
                    </a:lnT>
                    <a:lnB>
                      <a:noFill/>
                    </a:lnB>
                    <a:solidFill>
                      <a:srgbClr val="FFE699"/>
                    </a:solidFill>
                  </a:tcPr>
                </a:tc>
                <a:tc>
                  <a:txBody>
                    <a:bodyPr/>
                    <a:lstStyle/>
                    <a:p>
                      <a:pPr algn="ctr" fontAlgn="b">
                        <a:lnSpc>
                          <a:spcPts val="800"/>
                        </a:lnSpc>
                      </a:pPr>
                      <a:r>
                        <a:rPr lang="en-US" sz="500" b="1" i="0" u="none" strike="noStrike">
                          <a:solidFill>
                            <a:srgbClr val="000000"/>
                          </a:solidFill>
                          <a:effectLst/>
                          <a:latin typeface="Calibri" panose="020F0502020204030204" pitchFamily="34" charset="0"/>
                        </a:rPr>
                        <a:t>ABC</a:t>
                      </a:r>
                    </a:p>
                  </a:txBody>
                  <a:tcPr marL="3384" marR="3384" marT="3384" marB="0" anchor="ctr">
                    <a:lnL>
                      <a:noFill/>
                    </a:lnL>
                    <a:lnR>
                      <a:noFill/>
                    </a:lnR>
                    <a:lnT>
                      <a:noFill/>
                    </a:lnT>
                    <a:lnB>
                      <a:noFill/>
                    </a:lnB>
                    <a:solidFill>
                      <a:srgbClr val="FFE699"/>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43"/>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1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35</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231</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1</a:t>
                      </a:r>
                    </a:p>
                  </a:txBody>
                  <a:tcPr marL="3384" marR="3384" marT="3384" marB="0" anchor="ctr">
                    <a:lnL>
                      <a:noFill/>
                    </a:lnL>
                    <a:lnR>
                      <a:noFill/>
                    </a:lnR>
                    <a:lnT>
                      <a:noFill/>
                    </a:lnT>
                    <a:lnB>
                      <a:noFill/>
                    </a:lnB>
                    <a:solidFill>
                      <a:srgbClr val="FFE699"/>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106</a:t>
                      </a:r>
                    </a:p>
                  </a:txBody>
                  <a:tcPr marL="3384" marR="3384" marT="3384" marB="0" anchor="ctr">
                    <a:lnL>
                      <a:noFill/>
                    </a:lnL>
                    <a:lnR>
                      <a:noFill/>
                    </a:lnR>
                    <a:lnT>
                      <a:noFill/>
                    </a:lnT>
                    <a:lnB>
                      <a:noFill/>
                    </a:lnB>
                    <a:solidFill>
                      <a:srgbClr val="FFE699"/>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44"/>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2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27</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176</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2</a:t>
                      </a:r>
                    </a:p>
                  </a:txBody>
                  <a:tcPr marL="3384" marR="3384" marT="3384" marB="0" anchor="ctr">
                    <a:lnL>
                      <a:noFill/>
                    </a:lnL>
                    <a:lnR>
                      <a:noFill/>
                    </a:lnR>
                    <a:lnT>
                      <a:noFill/>
                    </a:lnT>
                    <a:lnB>
                      <a:noFill/>
                    </a:lnB>
                    <a:solidFill>
                      <a:srgbClr val="FFE699"/>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183</a:t>
                      </a:r>
                    </a:p>
                  </a:txBody>
                  <a:tcPr marL="3384" marR="3384" marT="3384" marB="0" anchor="ctr">
                    <a:lnL>
                      <a:noFill/>
                    </a:lnL>
                    <a:lnR>
                      <a:noFill/>
                    </a:lnR>
                    <a:lnT>
                      <a:noFill/>
                    </a:lnT>
                    <a:lnB>
                      <a:noFill/>
                    </a:lnB>
                    <a:solidFill>
                      <a:srgbClr val="FFE699"/>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45"/>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3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28</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183</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3</a:t>
                      </a:r>
                    </a:p>
                  </a:txBody>
                  <a:tcPr marL="3384" marR="3384" marT="3384" marB="0" anchor="ctr">
                    <a:lnL>
                      <a:noFill/>
                    </a:lnL>
                    <a:lnR>
                      <a:noFill/>
                    </a:lnR>
                    <a:lnT>
                      <a:noFill/>
                    </a:lnT>
                    <a:lnB>
                      <a:noFill/>
                    </a:lnB>
                    <a:solidFill>
                      <a:srgbClr val="FFE699"/>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133</a:t>
                      </a:r>
                    </a:p>
                  </a:txBody>
                  <a:tcPr marL="3384" marR="3384" marT="3384" marB="0" anchor="ctr">
                    <a:lnL>
                      <a:noFill/>
                    </a:lnL>
                    <a:lnR>
                      <a:noFill/>
                    </a:lnR>
                    <a:lnT>
                      <a:noFill/>
                    </a:lnT>
                    <a:lnB>
                      <a:noFill/>
                    </a:lnB>
                    <a:solidFill>
                      <a:srgbClr val="FFE699"/>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46"/>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4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29</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189</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4</a:t>
                      </a:r>
                    </a:p>
                  </a:txBody>
                  <a:tcPr marL="3384" marR="3384" marT="3384" marB="0" anchor="ctr">
                    <a:lnL>
                      <a:noFill/>
                    </a:lnL>
                    <a:lnR>
                      <a:noFill/>
                    </a:lnR>
                    <a:lnT>
                      <a:noFill/>
                    </a:lnT>
                    <a:lnB>
                      <a:noFill/>
                    </a:lnB>
                    <a:solidFill>
                      <a:srgbClr val="FFE699"/>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-21</a:t>
                      </a:r>
                    </a:p>
                  </a:txBody>
                  <a:tcPr marL="3384" marR="3384" marT="3384" marB="0" anchor="ctr">
                    <a:lnL>
                      <a:noFill/>
                    </a:lnL>
                    <a:lnR>
                      <a:noFill/>
                    </a:lnR>
                    <a:lnT>
                      <a:noFill/>
                    </a:lnT>
                    <a:lnB>
                      <a:noFill/>
                    </a:lnB>
                    <a:solidFill>
                      <a:srgbClr val="FFE699"/>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47"/>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5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13</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81</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5</a:t>
                      </a:r>
                    </a:p>
                  </a:txBody>
                  <a:tcPr marL="3384" marR="3384" marT="3384" marB="0" anchor="ctr">
                    <a:lnL>
                      <a:noFill/>
                    </a:lnL>
                    <a:lnR>
                      <a:noFill/>
                    </a:lnR>
                    <a:lnT>
                      <a:noFill/>
                    </a:lnT>
                    <a:lnB>
                      <a:noFill/>
                    </a:lnB>
                    <a:solidFill>
                      <a:srgbClr val="FFE699"/>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150</a:t>
                      </a:r>
                    </a:p>
                  </a:txBody>
                  <a:tcPr marL="3384" marR="3384" marT="3384" marB="0" anchor="ctr">
                    <a:lnL>
                      <a:noFill/>
                    </a:lnL>
                    <a:lnR>
                      <a:noFill/>
                    </a:lnR>
                    <a:lnT>
                      <a:noFill/>
                    </a:lnT>
                    <a:lnB>
                      <a:noFill/>
                    </a:lnB>
                    <a:solidFill>
                      <a:srgbClr val="FFE699"/>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48"/>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6 FMO</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34</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224</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donor 6</a:t>
                      </a:r>
                    </a:p>
                  </a:txBody>
                  <a:tcPr marL="3384" marR="3384" marT="3384" marB="0" anchor="ctr">
                    <a:lnL>
                      <a:noFill/>
                    </a:lnL>
                    <a:lnR>
                      <a:noFill/>
                    </a:lnR>
                    <a:lnT>
                      <a:noFill/>
                    </a:lnT>
                    <a:lnB>
                      <a:noFill/>
                    </a:lnB>
                    <a:solidFill>
                      <a:srgbClr val="FFE699"/>
                    </a:solidFill>
                  </a:tcPr>
                </a:tc>
                <a:tc>
                  <a:txBody>
                    <a:bodyPr/>
                    <a:lstStyle/>
                    <a:p>
                      <a:pPr algn="ctr" fontAlgn="b">
                        <a:lnSpc>
                          <a:spcPts val="800"/>
                        </a:lnSpc>
                      </a:pPr>
                      <a:r>
                        <a:rPr lang="en-US" sz="500" b="0" i="0" u="none" strike="noStrike">
                          <a:solidFill>
                            <a:srgbClr val="000000"/>
                          </a:solidFill>
                          <a:effectLst/>
                          <a:latin typeface="Calibri" panose="020F0502020204030204" pitchFamily="34" charset="0"/>
                        </a:rPr>
                        <a:t>42</a:t>
                      </a:r>
                    </a:p>
                  </a:txBody>
                  <a:tcPr marL="3384" marR="3384" marT="3384" marB="0" anchor="ctr">
                    <a:lnL>
                      <a:noFill/>
                    </a:lnL>
                    <a:lnR>
                      <a:noFill/>
                    </a:lnR>
                    <a:lnT>
                      <a:noFill/>
                    </a:lnT>
                    <a:lnB>
                      <a:noFill/>
                    </a:lnB>
                    <a:solidFill>
                      <a:srgbClr val="FFE699"/>
                    </a:solidFill>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49"/>
                  </a:ext>
                </a:extLst>
              </a:tr>
              <a:tr h="108000">
                <a:tc gridSpan="2">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1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50</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337</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50"/>
                  </a:ext>
                </a:extLst>
              </a:tr>
              <a:tr h="108000">
                <a:tc gridSpan="2">
                  <a:txBody>
                    <a:bodyPr/>
                    <a:lstStyle/>
                    <a:p>
                      <a:pPr algn="l" fontAlgn="b">
                        <a:lnSpc>
                          <a:spcPts val="800"/>
                        </a:lnSpc>
                      </a:pPr>
                      <a:r>
                        <a:rPr lang="en-US" sz="500" b="0" i="0" u="none" strike="noStrike">
                          <a:solidFill>
                            <a:srgbClr val="000000"/>
                          </a:solidFill>
                          <a:effectLst/>
                          <a:latin typeface="Calibri" panose="020F0502020204030204" pitchFamily="34" charset="0"/>
                        </a:rPr>
                        <a:t>donor 2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53</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359</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51"/>
                  </a:ext>
                </a:extLst>
              </a:tr>
              <a:tr h="108000">
                <a:tc gridSpan="2">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3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47</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316</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52"/>
                  </a:ext>
                </a:extLst>
              </a:tr>
              <a:tr h="108000">
                <a:tc gridSpan="2">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4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26</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169</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53"/>
                  </a:ext>
                </a:extLst>
              </a:tr>
              <a:tr h="108000">
                <a:tc gridSpan="2">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5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35</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a:solidFill>
                            <a:srgbClr val="000000"/>
                          </a:solidFill>
                          <a:effectLst/>
                          <a:latin typeface="Calibri" panose="020F0502020204030204" pitchFamily="34" charset="0"/>
                        </a:rPr>
                        <a:t>231</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54"/>
                  </a:ext>
                </a:extLst>
              </a:tr>
              <a:tr h="108000">
                <a:tc gridSpan="2">
                  <a:txBody>
                    <a:bodyPr/>
                    <a:lstStyle/>
                    <a:p>
                      <a:pPr algn="l" fontAlgn="b">
                        <a:lnSpc>
                          <a:spcPts val="800"/>
                        </a:lnSpc>
                      </a:pPr>
                      <a:r>
                        <a:rPr lang="en-US" sz="500" b="0" i="0" u="none" strike="noStrike" dirty="0">
                          <a:solidFill>
                            <a:srgbClr val="000000"/>
                          </a:solidFill>
                          <a:effectLst/>
                          <a:latin typeface="Calibri" panose="020F0502020204030204" pitchFamily="34" charset="0"/>
                        </a:rPr>
                        <a:t>donor 6 + anti-CD64</a:t>
                      </a:r>
                    </a:p>
                  </a:txBody>
                  <a:tcPr marL="3384" marR="3384" marT="3384" marB="0" anchor="ctr">
                    <a:lnL>
                      <a:noFill/>
                    </a:lnL>
                    <a:lnR>
                      <a:noFill/>
                    </a:lnR>
                    <a:lnT>
                      <a:noFill/>
                    </a:lnT>
                    <a:lnB>
                      <a:noFill/>
                    </a:lnB>
                  </a:tcPr>
                </a:tc>
                <a:tc hMerge="1">
                  <a:txBody>
                    <a:bodyPr/>
                    <a:lstStyle/>
                    <a:p>
                      <a:endParaRPr lang="en-US"/>
                    </a:p>
                  </a:txBody>
                  <a:tcPr/>
                </a:tc>
                <a:tc>
                  <a:txBody>
                    <a:bodyPr/>
                    <a:lstStyle/>
                    <a:p>
                      <a:pPr algn="r" fontAlgn="b">
                        <a:lnSpc>
                          <a:spcPts val="800"/>
                        </a:lnSpc>
                      </a:pPr>
                      <a:r>
                        <a:rPr lang="en-US" sz="500" b="0" i="0" u="none" strike="noStrike" dirty="0">
                          <a:solidFill>
                            <a:srgbClr val="000000"/>
                          </a:solidFill>
                          <a:effectLst/>
                          <a:latin typeface="Calibri" panose="020F0502020204030204" pitchFamily="34" charset="0"/>
                        </a:rPr>
                        <a:t>40</a:t>
                      </a:r>
                    </a:p>
                  </a:txBody>
                  <a:tcPr marL="3384" marR="3384" marT="3384" marB="0" anchor="ctr">
                    <a:lnL>
                      <a:noFill/>
                    </a:lnL>
                    <a:lnR>
                      <a:noFill/>
                    </a:lnR>
                    <a:lnT>
                      <a:noFill/>
                    </a:lnT>
                    <a:lnB>
                      <a:noFill/>
                    </a:lnB>
                  </a:tcPr>
                </a:tc>
                <a:tc>
                  <a:txBody>
                    <a:bodyPr/>
                    <a:lstStyle/>
                    <a:p>
                      <a:pPr algn="r" fontAlgn="b">
                        <a:lnSpc>
                          <a:spcPts val="800"/>
                        </a:lnSpc>
                      </a:pPr>
                      <a:r>
                        <a:rPr lang="en-US" sz="500" b="0" i="0" u="none" strike="noStrike" dirty="0">
                          <a:solidFill>
                            <a:srgbClr val="000000"/>
                          </a:solidFill>
                          <a:effectLst/>
                          <a:latin typeface="Calibri" panose="020F0502020204030204" pitchFamily="34" charset="0"/>
                        </a:rPr>
                        <a:t>266</a:t>
                      </a: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ctr"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tc>
                  <a:txBody>
                    <a:bodyPr/>
                    <a:lstStyle/>
                    <a:p>
                      <a:pPr algn="l" fontAlgn="b">
                        <a:lnSpc>
                          <a:spcPts val="800"/>
                        </a:lnSpc>
                      </a:pPr>
                      <a:endParaRPr lang="en-US" sz="500" b="0" i="0" u="none" strike="noStrike" dirty="0">
                        <a:solidFill>
                          <a:srgbClr val="000000"/>
                        </a:solidFill>
                        <a:effectLst/>
                        <a:latin typeface="Calibri" panose="020F0502020204030204" pitchFamily="34" charset="0"/>
                      </a:endParaRPr>
                    </a:p>
                  </a:txBody>
                  <a:tcPr marL="3384" marR="3384" marT="3384" marB="0" anchor="ctr">
                    <a:lnL>
                      <a:noFill/>
                    </a:lnL>
                    <a:lnR>
                      <a:noFill/>
                    </a:lnR>
                    <a:lnT>
                      <a:noFill/>
                    </a:lnT>
                    <a:lnB>
                      <a:noFill/>
                    </a:lnB>
                  </a:tcPr>
                </a:tc>
                <a:extLst>
                  <a:ext uri="{0D108BD9-81ED-4DB2-BD59-A6C34878D82A}">
                    <a16:rowId xmlns:a16="http://schemas.microsoft.com/office/drawing/2014/main" val="10055"/>
                  </a:ext>
                </a:extLst>
              </a:tr>
            </a:tbl>
          </a:graphicData>
        </a:graphic>
      </p:graphicFrame>
      <p:graphicFrame>
        <p:nvGraphicFramePr>
          <p:cNvPr id="3" name="Tabelle 2"/>
          <p:cNvGraphicFramePr>
            <a:graphicFrameLocks noGrp="1" noChangeAspect="1"/>
          </p:cNvGraphicFramePr>
          <p:nvPr>
            <p:extLst/>
          </p:nvPr>
        </p:nvGraphicFramePr>
        <p:xfrm>
          <a:off x="4072939" y="946056"/>
          <a:ext cx="2592000" cy="4428000"/>
        </p:xfrm>
        <a:graphic>
          <a:graphicData uri="http://schemas.openxmlformats.org/drawingml/2006/table">
            <a:tbl>
              <a:tblPr/>
              <a:tblGrid>
                <a:gridCol w="628601">
                  <a:extLst>
                    <a:ext uri="{9D8B030D-6E8A-4147-A177-3AD203B41FA5}">
                      <a16:colId xmlns:a16="http://schemas.microsoft.com/office/drawing/2014/main" val="20000"/>
                    </a:ext>
                  </a:extLst>
                </a:gridCol>
                <a:gridCol w="235399">
                  <a:extLst>
                    <a:ext uri="{9D8B030D-6E8A-4147-A177-3AD203B41FA5}">
                      <a16:colId xmlns:a16="http://schemas.microsoft.com/office/drawing/2014/main" val="20001"/>
                    </a:ext>
                  </a:extLst>
                </a:gridCol>
                <a:gridCol w="432000">
                  <a:extLst>
                    <a:ext uri="{9D8B030D-6E8A-4147-A177-3AD203B41FA5}">
                      <a16:colId xmlns:a16="http://schemas.microsoft.com/office/drawing/2014/main" val="20002"/>
                    </a:ext>
                  </a:extLst>
                </a:gridCol>
                <a:gridCol w="432000">
                  <a:extLst>
                    <a:ext uri="{9D8B030D-6E8A-4147-A177-3AD203B41FA5}">
                      <a16:colId xmlns:a16="http://schemas.microsoft.com/office/drawing/2014/main" val="20003"/>
                    </a:ext>
                  </a:extLst>
                </a:gridCol>
                <a:gridCol w="432000">
                  <a:extLst>
                    <a:ext uri="{9D8B030D-6E8A-4147-A177-3AD203B41FA5}">
                      <a16:colId xmlns:a16="http://schemas.microsoft.com/office/drawing/2014/main" val="20004"/>
                    </a:ext>
                  </a:extLst>
                </a:gridCol>
                <a:gridCol w="432000">
                  <a:extLst>
                    <a:ext uri="{9D8B030D-6E8A-4147-A177-3AD203B41FA5}">
                      <a16:colId xmlns:a16="http://schemas.microsoft.com/office/drawing/2014/main" val="20005"/>
                    </a:ext>
                  </a:extLst>
                </a:gridCol>
              </a:tblGrid>
              <a:tr h="108000">
                <a:tc>
                  <a:txBody>
                    <a:bodyPr/>
                    <a:lstStyle/>
                    <a:p>
                      <a:pPr algn="l" fontAlgn="b">
                        <a:lnSpc>
                          <a:spcPts val="720"/>
                        </a:lnSpc>
                      </a:pPr>
                      <a:r>
                        <a:rPr lang="en-US" sz="500" b="0" i="0" u="none" strike="noStrike" dirty="0">
                          <a:solidFill>
                            <a:srgbClr val="000000"/>
                          </a:solidFill>
                          <a:effectLst/>
                          <a:latin typeface="Calibri" panose="020F0502020204030204" pitchFamily="34" charset="0"/>
                        </a:rPr>
                        <a:t>T cells</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r>
                        <a:rPr lang="en-US" sz="500" b="1" i="0" u="none" strike="noStrike">
                          <a:solidFill>
                            <a:srgbClr val="000000"/>
                          </a:solidFill>
                          <a:effectLst/>
                          <a:latin typeface="Calibri" panose="020F0502020204030204" pitchFamily="34" charset="0"/>
                        </a:rPr>
                        <a:t>T cells</a:t>
                      </a:r>
                    </a:p>
                  </a:txBody>
                  <a:tcPr marL="4594" marR="4594" marT="4594" marB="0" anchor="ctr">
                    <a:lnL>
                      <a:noFill/>
                    </a:lnL>
                    <a:lnR>
                      <a:noFill/>
                    </a:lnR>
                    <a:lnT>
                      <a:noFill/>
                    </a:lnT>
                    <a:lnB>
                      <a:noFill/>
                    </a:lnB>
                    <a:solidFill>
                      <a:srgbClr val="FCE4D6"/>
                    </a:solidFill>
                  </a:tcPr>
                </a:tc>
                <a:tc>
                  <a:txBody>
                    <a:bodyPr/>
                    <a:lstStyle/>
                    <a:p>
                      <a:pPr algn="ctr" fontAlgn="b">
                        <a:lnSpc>
                          <a:spcPts val="720"/>
                        </a:lnSpc>
                      </a:pPr>
                      <a:r>
                        <a:rPr lang="en-US" sz="500" b="1" i="0" u="none" strike="noStrike">
                          <a:solidFill>
                            <a:srgbClr val="000000"/>
                          </a:solidFill>
                          <a:effectLst/>
                          <a:latin typeface="Calibri" panose="020F0502020204030204" pitchFamily="34" charset="0"/>
                        </a:rPr>
                        <a:t>ABC</a:t>
                      </a:r>
                    </a:p>
                  </a:txBody>
                  <a:tcPr marL="4594" marR="4594" marT="4594" marB="0" anchor="ctr">
                    <a:lnL>
                      <a:noFill/>
                    </a:lnL>
                    <a:lnR>
                      <a:noFill/>
                    </a:lnR>
                    <a:lnT>
                      <a:noFill/>
                    </a:lnT>
                    <a:lnB>
                      <a:noFill/>
                    </a:lnB>
                    <a:solidFill>
                      <a:srgbClr val="FCE4D6"/>
                    </a:solidFill>
                  </a:tcPr>
                </a:tc>
                <a:extLst>
                  <a:ext uri="{0D108BD9-81ED-4DB2-BD59-A6C34878D82A}">
                    <a16:rowId xmlns:a16="http://schemas.microsoft.com/office/drawing/2014/main" val="10000"/>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1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21</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135</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1</a:t>
                      </a:r>
                    </a:p>
                  </a:txBody>
                  <a:tcPr marL="4594" marR="4594" marT="4594" marB="0" anchor="ctr">
                    <a:lnL>
                      <a:noFill/>
                    </a:lnL>
                    <a:lnR>
                      <a:noFill/>
                    </a:lnR>
                    <a:lnT>
                      <a:noFill/>
                    </a:lnT>
                    <a:lnB>
                      <a:noFill/>
                    </a:lnB>
                    <a:solidFill>
                      <a:srgbClr val="FCE4D6"/>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62</a:t>
                      </a:r>
                    </a:p>
                  </a:txBody>
                  <a:tcPr marL="4594" marR="4594" marT="4594" marB="0" anchor="ctr">
                    <a:lnL>
                      <a:noFill/>
                    </a:lnL>
                    <a:lnR>
                      <a:noFill/>
                    </a:lnR>
                    <a:lnT>
                      <a:noFill/>
                    </a:lnT>
                    <a:lnB>
                      <a:noFill/>
                    </a:lnB>
                    <a:solidFill>
                      <a:srgbClr val="FCE4D6"/>
                    </a:solidFill>
                  </a:tcPr>
                </a:tc>
                <a:extLst>
                  <a:ext uri="{0D108BD9-81ED-4DB2-BD59-A6C34878D82A}">
                    <a16:rowId xmlns:a16="http://schemas.microsoft.com/office/drawing/2014/main" val="10001"/>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2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22</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141</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2</a:t>
                      </a:r>
                    </a:p>
                  </a:txBody>
                  <a:tcPr marL="4594" marR="4594" marT="4594" marB="0" anchor="ctr">
                    <a:lnL>
                      <a:noFill/>
                    </a:lnL>
                    <a:lnR>
                      <a:noFill/>
                    </a:lnR>
                    <a:lnT>
                      <a:noFill/>
                    </a:lnT>
                    <a:lnB>
                      <a:noFill/>
                    </a:lnB>
                    <a:solidFill>
                      <a:srgbClr val="FCE4D6"/>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62</a:t>
                      </a:r>
                    </a:p>
                  </a:txBody>
                  <a:tcPr marL="4594" marR="4594" marT="4594" marB="0" anchor="ctr">
                    <a:lnL>
                      <a:noFill/>
                    </a:lnL>
                    <a:lnR>
                      <a:noFill/>
                    </a:lnR>
                    <a:lnT>
                      <a:noFill/>
                    </a:lnT>
                    <a:lnB>
                      <a:noFill/>
                    </a:lnB>
                    <a:solidFill>
                      <a:srgbClr val="FCE4D6"/>
                    </a:solidFill>
                  </a:tcPr>
                </a:tc>
                <a:extLst>
                  <a:ext uri="{0D108BD9-81ED-4DB2-BD59-A6C34878D82A}">
                    <a16:rowId xmlns:a16="http://schemas.microsoft.com/office/drawing/2014/main" val="10002"/>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3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26</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169</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3</a:t>
                      </a:r>
                    </a:p>
                  </a:txBody>
                  <a:tcPr marL="4594" marR="4594" marT="4594" marB="0" anchor="ctr">
                    <a:lnL>
                      <a:noFill/>
                    </a:lnL>
                    <a:lnR>
                      <a:noFill/>
                    </a:lnR>
                    <a:lnT>
                      <a:noFill/>
                    </a:lnT>
                    <a:lnB>
                      <a:noFill/>
                    </a:lnB>
                    <a:solidFill>
                      <a:srgbClr val="FCE4D6"/>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28</a:t>
                      </a:r>
                    </a:p>
                  </a:txBody>
                  <a:tcPr marL="4594" marR="4594" marT="4594" marB="0" anchor="ctr">
                    <a:lnL>
                      <a:noFill/>
                    </a:lnL>
                    <a:lnR>
                      <a:noFill/>
                    </a:lnR>
                    <a:lnT>
                      <a:noFill/>
                    </a:lnT>
                    <a:lnB>
                      <a:noFill/>
                    </a:lnB>
                    <a:solidFill>
                      <a:srgbClr val="FCE4D6"/>
                    </a:solidFill>
                  </a:tcPr>
                </a:tc>
                <a:extLst>
                  <a:ext uri="{0D108BD9-81ED-4DB2-BD59-A6C34878D82A}">
                    <a16:rowId xmlns:a16="http://schemas.microsoft.com/office/drawing/2014/main" val="10003"/>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4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20</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128</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4</a:t>
                      </a:r>
                    </a:p>
                  </a:txBody>
                  <a:tcPr marL="4594" marR="4594" marT="4594" marB="0" anchor="ctr">
                    <a:lnL>
                      <a:noFill/>
                    </a:lnL>
                    <a:lnR>
                      <a:noFill/>
                    </a:lnR>
                    <a:lnT>
                      <a:noFill/>
                    </a:lnT>
                    <a:lnB>
                      <a:noFill/>
                    </a:lnB>
                    <a:solidFill>
                      <a:srgbClr val="FCE4D6"/>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41</a:t>
                      </a:r>
                    </a:p>
                  </a:txBody>
                  <a:tcPr marL="4594" marR="4594" marT="4594" marB="0" anchor="ctr">
                    <a:lnL>
                      <a:noFill/>
                    </a:lnL>
                    <a:lnR>
                      <a:noFill/>
                    </a:lnR>
                    <a:lnT>
                      <a:noFill/>
                    </a:lnT>
                    <a:lnB>
                      <a:noFill/>
                    </a:lnB>
                    <a:solidFill>
                      <a:srgbClr val="FCE4D6"/>
                    </a:solidFill>
                  </a:tcPr>
                </a:tc>
                <a:extLst>
                  <a:ext uri="{0D108BD9-81ED-4DB2-BD59-A6C34878D82A}">
                    <a16:rowId xmlns:a16="http://schemas.microsoft.com/office/drawing/2014/main" val="10004"/>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5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15</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94</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dirty="0">
                          <a:solidFill>
                            <a:srgbClr val="000000"/>
                          </a:solidFill>
                          <a:effectLst/>
                          <a:latin typeface="Calibri" panose="020F0502020204030204" pitchFamily="34" charset="0"/>
                        </a:rPr>
                        <a:t>donor 5</a:t>
                      </a:r>
                    </a:p>
                  </a:txBody>
                  <a:tcPr marL="4594" marR="4594" marT="4594" marB="0" anchor="ctr">
                    <a:lnL>
                      <a:noFill/>
                    </a:lnL>
                    <a:lnR>
                      <a:noFill/>
                    </a:lnR>
                    <a:lnT>
                      <a:noFill/>
                    </a:lnT>
                    <a:lnB>
                      <a:noFill/>
                    </a:lnB>
                    <a:solidFill>
                      <a:srgbClr val="FCE4D6"/>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68</a:t>
                      </a:r>
                    </a:p>
                  </a:txBody>
                  <a:tcPr marL="4594" marR="4594" marT="4594" marB="0" anchor="ctr">
                    <a:lnL>
                      <a:noFill/>
                    </a:lnL>
                    <a:lnR>
                      <a:noFill/>
                    </a:lnR>
                    <a:lnT>
                      <a:noFill/>
                    </a:lnT>
                    <a:lnB>
                      <a:noFill/>
                    </a:lnB>
                    <a:solidFill>
                      <a:srgbClr val="FCE4D6"/>
                    </a:solidFill>
                  </a:tcPr>
                </a:tc>
                <a:extLst>
                  <a:ext uri="{0D108BD9-81ED-4DB2-BD59-A6C34878D82A}">
                    <a16:rowId xmlns:a16="http://schemas.microsoft.com/office/drawing/2014/main" val="10005"/>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6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30</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196</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6</a:t>
                      </a:r>
                    </a:p>
                  </a:txBody>
                  <a:tcPr marL="4594" marR="4594" marT="4594" marB="0" anchor="ctr">
                    <a:lnL>
                      <a:noFill/>
                    </a:lnL>
                    <a:lnR>
                      <a:noFill/>
                    </a:lnR>
                    <a:lnT>
                      <a:noFill/>
                    </a:lnT>
                    <a:lnB>
                      <a:noFill/>
                    </a:lnB>
                    <a:solidFill>
                      <a:srgbClr val="FCE4D6"/>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42</a:t>
                      </a:r>
                    </a:p>
                  </a:txBody>
                  <a:tcPr marL="4594" marR="4594" marT="4594" marB="0" anchor="ctr">
                    <a:lnL>
                      <a:noFill/>
                    </a:lnL>
                    <a:lnR>
                      <a:noFill/>
                    </a:lnR>
                    <a:lnT>
                      <a:noFill/>
                    </a:lnT>
                    <a:lnB>
                      <a:noFill/>
                    </a:lnB>
                    <a:solidFill>
                      <a:srgbClr val="FCE4D6"/>
                    </a:solidFill>
                  </a:tcPr>
                </a:tc>
                <a:extLst>
                  <a:ext uri="{0D108BD9-81ED-4DB2-BD59-A6C34878D82A}">
                    <a16:rowId xmlns:a16="http://schemas.microsoft.com/office/drawing/2014/main" val="10006"/>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1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30</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196</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07"/>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2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31</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203</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08"/>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3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30</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196</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09"/>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4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26</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169</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10"/>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5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25</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162</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11"/>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6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36</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238</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12"/>
                  </a:ext>
                </a:extLst>
              </a:tr>
              <a:tr h="108000">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13"/>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neutrophils</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r>
                        <a:rPr lang="en-US" sz="500" b="1" i="0" u="none" strike="noStrike">
                          <a:solidFill>
                            <a:srgbClr val="000000"/>
                          </a:solidFill>
                          <a:effectLst/>
                          <a:latin typeface="Calibri" panose="020F0502020204030204" pitchFamily="34" charset="0"/>
                        </a:rPr>
                        <a:t>neutrophils</a:t>
                      </a:r>
                    </a:p>
                  </a:txBody>
                  <a:tcPr marL="4594" marR="4594" marT="4594" marB="0" anchor="ctr">
                    <a:lnL>
                      <a:noFill/>
                    </a:lnL>
                    <a:lnR>
                      <a:noFill/>
                    </a:lnR>
                    <a:lnT>
                      <a:noFill/>
                    </a:lnT>
                    <a:lnB>
                      <a:noFill/>
                    </a:lnB>
                    <a:solidFill>
                      <a:srgbClr val="BDD7EE"/>
                    </a:solidFill>
                  </a:tcPr>
                </a:tc>
                <a:tc>
                  <a:txBody>
                    <a:bodyPr/>
                    <a:lstStyle/>
                    <a:p>
                      <a:pPr algn="ctr" fontAlgn="b">
                        <a:lnSpc>
                          <a:spcPts val="720"/>
                        </a:lnSpc>
                      </a:pPr>
                      <a:r>
                        <a:rPr lang="en-US" sz="500" b="1" i="0" u="none" strike="noStrike">
                          <a:solidFill>
                            <a:srgbClr val="000000"/>
                          </a:solidFill>
                          <a:effectLst/>
                          <a:latin typeface="Calibri" panose="020F0502020204030204" pitchFamily="34" charset="0"/>
                        </a:rPr>
                        <a:t>ABC</a:t>
                      </a:r>
                    </a:p>
                  </a:txBody>
                  <a:tcPr marL="4594" marR="4594" marT="4594" marB="0" anchor="ctr">
                    <a:lnL>
                      <a:noFill/>
                    </a:lnL>
                    <a:lnR>
                      <a:noFill/>
                    </a:lnR>
                    <a:lnT>
                      <a:noFill/>
                    </a:lnT>
                    <a:lnB>
                      <a:noFill/>
                    </a:lnB>
                    <a:solidFill>
                      <a:srgbClr val="BDD7EE"/>
                    </a:solidFill>
                  </a:tcPr>
                </a:tc>
                <a:extLst>
                  <a:ext uri="{0D108BD9-81ED-4DB2-BD59-A6C34878D82A}">
                    <a16:rowId xmlns:a16="http://schemas.microsoft.com/office/drawing/2014/main" val="10014"/>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1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90</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628</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1</a:t>
                      </a:r>
                    </a:p>
                  </a:txBody>
                  <a:tcPr marL="4594" marR="4594" marT="4594" marB="0" anchor="ctr">
                    <a:lnL>
                      <a:noFill/>
                    </a:lnL>
                    <a:lnR>
                      <a:noFill/>
                    </a:lnR>
                    <a:lnT>
                      <a:noFill/>
                    </a:lnT>
                    <a:lnB>
                      <a:noFill/>
                    </a:lnB>
                    <a:solidFill>
                      <a:srgbClr val="BDD7EE"/>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1059</a:t>
                      </a:r>
                    </a:p>
                  </a:txBody>
                  <a:tcPr marL="4594" marR="4594" marT="4594" marB="0" anchor="ctr">
                    <a:lnL>
                      <a:noFill/>
                    </a:lnL>
                    <a:lnR>
                      <a:noFill/>
                    </a:lnR>
                    <a:lnT>
                      <a:noFill/>
                    </a:lnT>
                    <a:lnB>
                      <a:noFill/>
                    </a:lnB>
                    <a:solidFill>
                      <a:srgbClr val="BDD7EE"/>
                    </a:solidFill>
                  </a:tcPr>
                </a:tc>
                <a:extLst>
                  <a:ext uri="{0D108BD9-81ED-4DB2-BD59-A6C34878D82A}">
                    <a16:rowId xmlns:a16="http://schemas.microsoft.com/office/drawing/2014/main" val="10015"/>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2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79</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547</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2</a:t>
                      </a:r>
                    </a:p>
                  </a:txBody>
                  <a:tcPr marL="4594" marR="4594" marT="4594" marB="0" anchor="ctr">
                    <a:lnL>
                      <a:noFill/>
                    </a:lnL>
                    <a:lnR>
                      <a:noFill/>
                    </a:lnR>
                    <a:lnT>
                      <a:noFill/>
                    </a:lnT>
                    <a:lnB>
                      <a:noFill/>
                    </a:lnB>
                    <a:solidFill>
                      <a:srgbClr val="BDD7EE"/>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1156</a:t>
                      </a:r>
                    </a:p>
                  </a:txBody>
                  <a:tcPr marL="4594" marR="4594" marT="4594" marB="0" anchor="ctr">
                    <a:lnL>
                      <a:noFill/>
                    </a:lnL>
                    <a:lnR>
                      <a:noFill/>
                    </a:lnR>
                    <a:lnT>
                      <a:noFill/>
                    </a:lnT>
                    <a:lnB>
                      <a:noFill/>
                    </a:lnB>
                    <a:solidFill>
                      <a:srgbClr val="BDD7EE"/>
                    </a:solidFill>
                  </a:tcPr>
                </a:tc>
                <a:extLst>
                  <a:ext uri="{0D108BD9-81ED-4DB2-BD59-A6C34878D82A}">
                    <a16:rowId xmlns:a16="http://schemas.microsoft.com/office/drawing/2014/main" val="10016"/>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3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79</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547</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3</a:t>
                      </a:r>
                    </a:p>
                  </a:txBody>
                  <a:tcPr marL="4594" marR="4594" marT="4594" marB="0" anchor="ctr">
                    <a:lnL>
                      <a:noFill/>
                    </a:lnL>
                    <a:lnR>
                      <a:noFill/>
                    </a:lnR>
                    <a:lnT>
                      <a:noFill/>
                    </a:lnT>
                    <a:lnB>
                      <a:noFill/>
                    </a:lnB>
                    <a:solidFill>
                      <a:srgbClr val="BDD7EE"/>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5728</a:t>
                      </a:r>
                    </a:p>
                  </a:txBody>
                  <a:tcPr marL="4594" marR="4594" marT="4594" marB="0" anchor="ctr">
                    <a:lnL>
                      <a:noFill/>
                    </a:lnL>
                    <a:lnR>
                      <a:noFill/>
                    </a:lnR>
                    <a:lnT>
                      <a:noFill/>
                    </a:lnT>
                    <a:lnB>
                      <a:noFill/>
                    </a:lnB>
                    <a:solidFill>
                      <a:srgbClr val="BDD7EE"/>
                    </a:solidFill>
                  </a:tcPr>
                </a:tc>
                <a:extLst>
                  <a:ext uri="{0D108BD9-81ED-4DB2-BD59-A6C34878D82A}">
                    <a16:rowId xmlns:a16="http://schemas.microsoft.com/office/drawing/2014/main" val="10017"/>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4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70</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481</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4</a:t>
                      </a:r>
                    </a:p>
                  </a:txBody>
                  <a:tcPr marL="4594" marR="4594" marT="4594" marB="0" anchor="ctr">
                    <a:lnL>
                      <a:noFill/>
                    </a:lnL>
                    <a:lnR>
                      <a:noFill/>
                    </a:lnR>
                    <a:lnT>
                      <a:noFill/>
                    </a:lnT>
                    <a:lnB>
                      <a:noFill/>
                    </a:lnB>
                    <a:solidFill>
                      <a:srgbClr val="BDD7EE"/>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612</a:t>
                      </a:r>
                    </a:p>
                  </a:txBody>
                  <a:tcPr marL="4594" marR="4594" marT="4594" marB="0" anchor="ctr">
                    <a:lnL>
                      <a:noFill/>
                    </a:lnL>
                    <a:lnR>
                      <a:noFill/>
                    </a:lnR>
                    <a:lnT>
                      <a:noFill/>
                    </a:lnT>
                    <a:lnB>
                      <a:noFill/>
                    </a:lnB>
                    <a:solidFill>
                      <a:srgbClr val="BDD7EE"/>
                    </a:solidFill>
                  </a:tcPr>
                </a:tc>
                <a:extLst>
                  <a:ext uri="{0D108BD9-81ED-4DB2-BD59-A6C34878D82A}">
                    <a16:rowId xmlns:a16="http://schemas.microsoft.com/office/drawing/2014/main" val="10018"/>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5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56</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380</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5</a:t>
                      </a:r>
                    </a:p>
                  </a:txBody>
                  <a:tcPr marL="4594" marR="4594" marT="4594" marB="0" anchor="ctr">
                    <a:lnL>
                      <a:noFill/>
                    </a:lnL>
                    <a:lnR>
                      <a:noFill/>
                    </a:lnR>
                    <a:lnT>
                      <a:noFill/>
                    </a:lnT>
                    <a:lnB>
                      <a:noFill/>
                    </a:lnB>
                    <a:solidFill>
                      <a:srgbClr val="BDD7EE"/>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6736</a:t>
                      </a:r>
                    </a:p>
                  </a:txBody>
                  <a:tcPr marL="4594" marR="4594" marT="4594" marB="0" anchor="ctr">
                    <a:lnL>
                      <a:noFill/>
                    </a:lnL>
                    <a:lnR>
                      <a:noFill/>
                    </a:lnR>
                    <a:lnT>
                      <a:noFill/>
                    </a:lnT>
                    <a:lnB>
                      <a:noFill/>
                    </a:lnB>
                    <a:solidFill>
                      <a:srgbClr val="BDD7EE"/>
                    </a:solidFill>
                  </a:tcPr>
                </a:tc>
                <a:extLst>
                  <a:ext uri="{0D108BD9-81ED-4DB2-BD59-A6C34878D82A}">
                    <a16:rowId xmlns:a16="http://schemas.microsoft.com/office/drawing/2014/main" val="10019"/>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6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89</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621</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6</a:t>
                      </a:r>
                    </a:p>
                  </a:txBody>
                  <a:tcPr marL="4594" marR="4594" marT="4594" marB="0" anchor="ctr">
                    <a:lnL>
                      <a:noFill/>
                    </a:lnL>
                    <a:lnR>
                      <a:noFill/>
                    </a:lnR>
                    <a:lnT>
                      <a:noFill/>
                    </a:lnT>
                    <a:lnB>
                      <a:noFill/>
                    </a:lnB>
                    <a:solidFill>
                      <a:srgbClr val="BDD7EE"/>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1372</a:t>
                      </a:r>
                    </a:p>
                  </a:txBody>
                  <a:tcPr marL="4594" marR="4594" marT="4594" marB="0" anchor="ctr">
                    <a:lnL>
                      <a:noFill/>
                    </a:lnL>
                    <a:lnR>
                      <a:noFill/>
                    </a:lnR>
                    <a:lnT>
                      <a:noFill/>
                    </a:lnT>
                    <a:lnB>
                      <a:noFill/>
                    </a:lnB>
                    <a:solidFill>
                      <a:srgbClr val="BDD7EE"/>
                    </a:solidFill>
                  </a:tcPr>
                </a:tc>
                <a:extLst>
                  <a:ext uri="{0D108BD9-81ED-4DB2-BD59-A6C34878D82A}">
                    <a16:rowId xmlns:a16="http://schemas.microsoft.com/office/drawing/2014/main" val="10020"/>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1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229</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1688</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21"/>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2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231</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1703</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22"/>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3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792</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6275</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23"/>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4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152</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1094</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24"/>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5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892</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7116</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25"/>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6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268</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1993</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26"/>
                  </a:ext>
                </a:extLst>
              </a:tr>
              <a:tr h="108000">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27"/>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eosinophils</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l" fontAlgn="b">
                        <a:lnSpc>
                          <a:spcPts val="720"/>
                        </a:lnSpc>
                      </a:pPr>
                      <a:r>
                        <a:rPr lang="en-US" sz="500" b="1" i="0" u="none" strike="noStrike">
                          <a:solidFill>
                            <a:srgbClr val="000000"/>
                          </a:solidFill>
                          <a:effectLst/>
                          <a:latin typeface="Calibri" panose="020F0502020204030204" pitchFamily="34" charset="0"/>
                        </a:rPr>
                        <a:t>eosinophils</a:t>
                      </a:r>
                    </a:p>
                  </a:txBody>
                  <a:tcPr marL="4594" marR="4594" marT="4594" marB="0" anchor="ctr">
                    <a:lnL>
                      <a:noFill/>
                    </a:lnL>
                    <a:lnR>
                      <a:noFill/>
                    </a:lnR>
                    <a:lnT>
                      <a:noFill/>
                    </a:lnT>
                    <a:lnB>
                      <a:noFill/>
                    </a:lnB>
                    <a:solidFill>
                      <a:srgbClr val="95F5F5"/>
                    </a:solidFill>
                  </a:tcPr>
                </a:tc>
                <a:tc>
                  <a:txBody>
                    <a:bodyPr/>
                    <a:lstStyle/>
                    <a:p>
                      <a:pPr algn="ctr" fontAlgn="b">
                        <a:lnSpc>
                          <a:spcPts val="720"/>
                        </a:lnSpc>
                      </a:pPr>
                      <a:r>
                        <a:rPr lang="en-US" sz="500" b="1" i="0" u="none" strike="noStrike">
                          <a:solidFill>
                            <a:srgbClr val="000000"/>
                          </a:solidFill>
                          <a:effectLst/>
                          <a:latin typeface="Calibri" panose="020F0502020204030204" pitchFamily="34" charset="0"/>
                        </a:rPr>
                        <a:t>ABC</a:t>
                      </a:r>
                    </a:p>
                  </a:txBody>
                  <a:tcPr marL="4594" marR="4594" marT="4594" marB="0" anchor="ctr">
                    <a:lnL>
                      <a:noFill/>
                    </a:lnL>
                    <a:lnR>
                      <a:noFill/>
                    </a:lnR>
                    <a:lnT>
                      <a:noFill/>
                    </a:lnT>
                    <a:lnB>
                      <a:noFill/>
                    </a:lnB>
                    <a:solidFill>
                      <a:srgbClr val="95F5F5"/>
                    </a:solidFill>
                  </a:tcPr>
                </a:tc>
                <a:extLst>
                  <a:ext uri="{0D108BD9-81ED-4DB2-BD59-A6C34878D82A}">
                    <a16:rowId xmlns:a16="http://schemas.microsoft.com/office/drawing/2014/main" val="10028"/>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1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339</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2556</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1</a:t>
                      </a:r>
                    </a:p>
                  </a:txBody>
                  <a:tcPr marL="4594" marR="4594" marT="4594" marB="0" anchor="ctr">
                    <a:lnL>
                      <a:noFill/>
                    </a:lnL>
                    <a:lnR>
                      <a:noFill/>
                    </a:lnR>
                    <a:lnT>
                      <a:noFill/>
                    </a:lnT>
                    <a:lnB>
                      <a:noFill/>
                    </a:lnB>
                    <a:solidFill>
                      <a:srgbClr val="95F5F5"/>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910</a:t>
                      </a:r>
                    </a:p>
                  </a:txBody>
                  <a:tcPr marL="4594" marR="4594" marT="4594" marB="0" anchor="ctr">
                    <a:lnL>
                      <a:noFill/>
                    </a:lnL>
                    <a:lnR>
                      <a:noFill/>
                    </a:lnR>
                    <a:lnT>
                      <a:noFill/>
                    </a:lnT>
                    <a:lnB>
                      <a:noFill/>
                    </a:lnB>
                    <a:solidFill>
                      <a:srgbClr val="95F5F5"/>
                    </a:solidFill>
                  </a:tcPr>
                </a:tc>
                <a:extLst>
                  <a:ext uri="{0D108BD9-81ED-4DB2-BD59-A6C34878D82A}">
                    <a16:rowId xmlns:a16="http://schemas.microsoft.com/office/drawing/2014/main" val="10029"/>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2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359</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2716</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2</a:t>
                      </a:r>
                    </a:p>
                  </a:txBody>
                  <a:tcPr marL="4594" marR="4594" marT="4594" marB="0" anchor="ctr">
                    <a:lnL>
                      <a:noFill/>
                    </a:lnL>
                    <a:lnR>
                      <a:noFill/>
                    </a:lnR>
                    <a:lnT>
                      <a:noFill/>
                    </a:lnT>
                    <a:lnB>
                      <a:noFill/>
                    </a:lnB>
                    <a:solidFill>
                      <a:srgbClr val="95F5F5"/>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1239</a:t>
                      </a:r>
                    </a:p>
                  </a:txBody>
                  <a:tcPr marL="4594" marR="4594" marT="4594" marB="0" anchor="ctr">
                    <a:lnL>
                      <a:noFill/>
                    </a:lnL>
                    <a:lnR>
                      <a:noFill/>
                    </a:lnR>
                    <a:lnT>
                      <a:noFill/>
                    </a:lnT>
                    <a:lnB>
                      <a:noFill/>
                    </a:lnB>
                    <a:solidFill>
                      <a:srgbClr val="95F5F5"/>
                    </a:solidFill>
                  </a:tcPr>
                </a:tc>
                <a:extLst>
                  <a:ext uri="{0D108BD9-81ED-4DB2-BD59-A6C34878D82A}">
                    <a16:rowId xmlns:a16="http://schemas.microsoft.com/office/drawing/2014/main" val="10030"/>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3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363</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2748</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3</a:t>
                      </a:r>
                    </a:p>
                  </a:txBody>
                  <a:tcPr marL="4594" marR="4594" marT="4594" marB="0" anchor="ctr">
                    <a:lnL>
                      <a:noFill/>
                    </a:lnL>
                    <a:lnR>
                      <a:noFill/>
                    </a:lnR>
                    <a:lnT>
                      <a:noFill/>
                    </a:lnT>
                    <a:lnB>
                      <a:noFill/>
                    </a:lnB>
                    <a:solidFill>
                      <a:srgbClr val="95F5F5"/>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1076</a:t>
                      </a:r>
                    </a:p>
                  </a:txBody>
                  <a:tcPr marL="4594" marR="4594" marT="4594" marB="0" anchor="ctr">
                    <a:lnL>
                      <a:noFill/>
                    </a:lnL>
                    <a:lnR>
                      <a:noFill/>
                    </a:lnR>
                    <a:lnT>
                      <a:noFill/>
                    </a:lnT>
                    <a:lnB>
                      <a:noFill/>
                    </a:lnB>
                    <a:solidFill>
                      <a:srgbClr val="95F5F5"/>
                    </a:solidFill>
                  </a:tcPr>
                </a:tc>
                <a:extLst>
                  <a:ext uri="{0D108BD9-81ED-4DB2-BD59-A6C34878D82A}">
                    <a16:rowId xmlns:a16="http://schemas.microsoft.com/office/drawing/2014/main" val="10031"/>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4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413</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3150</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4</a:t>
                      </a:r>
                    </a:p>
                  </a:txBody>
                  <a:tcPr marL="4594" marR="4594" marT="4594" marB="0" anchor="ctr">
                    <a:lnL>
                      <a:noFill/>
                    </a:lnL>
                    <a:lnR>
                      <a:noFill/>
                    </a:lnR>
                    <a:lnT>
                      <a:noFill/>
                    </a:lnT>
                    <a:lnB>
                      <a:noFill/>
                    </a:lnB>
                    <a:solidFill>
                      <a:srgbClr val="95F5F5"/>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-177</a:t>
                      </a:r>
                    </a:p>
                  </a:txBody>
                  <a:tcPr marL="4594" marR="4594" marT="4594" marB="0" anchor="ctr">
                    <a:lnL>
                      <a:noFill/>
                    </a:lnL>
                    <a:lnR>
                      <a:noFill/>
                    </a:lnR>
                    <a:lnT>
                      <a:noFill/>
                    </a:lnT>
                    <a:lnB>
                      <a:noFill/>
                    </a:lnB>
                    <a:solidFill>
                      <a:srgbClr val="95F5F5"/>
                    </a:solidFill>
                  </a:tcPr>
                </a:tc>
                <a:extLst>
                  <a:ext uri="{0D108BD9-81ED-4DB2-BD59-A6C34878D82A}">
                    <a16:rowId xmlns:a16="http://schemas.microsoft.com/office/drawing/2014/main" val="10032"/>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5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419</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3198</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5</a:t>
                      </a:r>
                    </a:p>
                  </a:txBody>
                  <a:tcPr marL="4594" marR="4594" marT="4594" marB="0" anchor="ctr">
                    <a:lnL>
                      <a:noFill/>
                    </a:lnL>
                    <a:lnR>
                      <a:noFill/>
                    </a:lnR>
                    <a:lnT>
                      <a:noFill/>
                    </a:lnT>
                    <a:lnB>
                      <a:noFill/>
                    </a:lnB>
                    <a:solidFill>
                      <a:srgbClr val="95F5F5"/>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10736</a:t>
                      </a:r>
                    </a:p>
                  </a:txBody>
                  <a:tcPr marL="4594" marR="4594" marT="4594" marB="0" anchor="ctr">
                    <a:lnL>
                      <a:noFill/>
                    </a:lnL>
                    <a:lnR>
                      <a:noFill/>
                    </a:lnR>
                    <a:lnT>
                      <a:noFill/>
                    </a:lnT>
                    <a:lnB>
                      <a:noFill/>
                    </a:lnB>
                    <a:solidFill>
                      <a:srgbClr val="95F5F5"/>
                    </a:solidFill>
                  </a:tcPr>
                </a:tc>
                <a:extLst>
                  <a:ext uri="{0D108BD9-81ED-4DB2-BD59-A6C34878D82A}">
                    <a16:rowId xmlns:a16="http://schemas.microsoft.com/office/drawing/2014/main" val="10033"/>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6 FMO</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404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3077</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donor 6</a:t>
                      </a:r>
                    </a:p>
                  </a:txBody>
                  <a:tcPr marL="4594" marR="4594" marT="4594" marB="0" anchor="ctr">
                    <a:lnL>
                      <a:noFill/>
                    </a:lnL>
                    <a:lnR>
                      <a:noFill/>
                    </a:lnR>
                    <a:lnT>
                      <a:noFill/>
                    </a:lnT>
                    <a:lnB>
                      <a:noFill/>
                    </a:lnB>
                    <a:solidFill>
                      <a:srgbClr val="95F5F5"/>
                    </a:solidFill>
                  </a:tcPr>
                </a:tc>
                <a:tc>
                  <a:txBody>
                    <a:bodyPr/>
                    <a:lstStyle/>
                    <a:p>
                      <a:pPr algn="ctr" fontAlgn="b">
                        <a:lnSpc>
                          <a:spcPts val="720"/>
                        </a:lnSpc>
                      </a:pPr>
                      <a:r>
                        <a:rPr lang="en-US" sz="500" b="0" i="0" u="none" strike="noStrike">
                          <a:solidFill>
                            <a:srgbClr val="000000"/>
                          </a:solidFill>
                          <a:effectLst/>
                          <a:latin typeface="Calibri" panose="020F0502020204030204" pitchFamily="34" charset="0"/>
                        </a:rPr>
                        <a:t>170</a:t>
                      </a:r>
                    </a:p>
                  </a:txBody>
                  <a:tcPr marL="4594" marR="4594" marT="4594" marB="0" anchor="ctr">
                    <a:lnL>
                      <a:noFill/>
                    </a:lnL>
                    <a:lnR>
                      <a:noFill/>
                    </a:lnR>
                    <a:lnT>
                      <a:noFill/>
                    </a:lnT>
                    <a:lnB>
                      <a:noFill/>
                    </a:lnB>
                    <a:solidFill>
                      <a:srgbClr val="95F5F5"/>
                    </a:solidFill>
                  </a:tcPr>
                </a:tc>
                <a:extLst>
                  <a:ext uri="{0D108BD9-81ED-4DB2-BD59-A6C34878D82A}">
                    <a16:rowId xmlns:a16="http://schemas.microsoft.com/office/drawing/2014/main" val="10034"/>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1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452</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3466</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35"/>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2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512</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3954</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36"/>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3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496</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3824</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37"/>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4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391</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2973</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38"/>
                  </a:ext>
                </a:extLst>
              </a:tr>
              <a:tr h="108000">
                <a:tc>
                  <a:txBody>
                    <a:bodyPr/>
                    <a:lstStyle/>
                    <a:p>
                      <a:pPr algn="l" fontAlgn="b">
                        <a:lnSpc>
                          <a:spcPts val="720"/>
                        </a:lnSpc>
                      </a:pPr>
                      <a:r>
                        <a:rPr lang="en-US" sz="500" b="0" i="0" u="none" strike="noStrike">
                          <a:solidFill>
                            <a:srgbClr val="000000"/>
                          </a:solidFill>
                          <a:effectLst/>
                          <a:latin typeface="Calibri" panose="020F0502020204030204" pitchFamily="34" charset="0"/>
                        </a:rPr>
                        <a:t>donor 5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1683</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13934</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39"/>
                  </a:ext>
                </a:extLst>
              </a:tr>
              <a:tr h="108000">
                <a:tc>
                  <a:txBody>
                    <a:bodyPr/>
                    <a:lstStyle/>
                    <a:p>
                      <a:pPr algn="l" fontAlgn="b">
                        <a:lnSpc>
                          <a:spcPts val="720"/>
                        </a:lnSpc>
                      </a:pPr>
                      <a:r>
                        <a:rPr lang="en-US" sz="500" b="0" i="0" u="none" strike="noStrike" dirty="0">
                          <a:solidFill>
                            <a:srgbClr val="000000"/>
                          </a:solidFill>
                          <a:effectLst/>
                          <a:latin typeface="Calibri" panose="020F0502020204030204" pitchFamily="34" charset="0"/>
                        </a:rPr>
                        <a:t>donor 6 + anti-CD64</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425</a:t>
                      </a:r>
                    </a:p>
                  </a:txBody>
                  <a:tcPr marL="4594" marR="4594" marT="4594" marB="0" anchor="ctr">
                    <a:lnL>
                      <a:noFill/>
                    </a:lnL>
                    <a:lnR>
                      <a:noFill/>
                    </a:lnR>
                    <a:lnT>
                      <a:noFill/>
                    </a:lnT>
                    <a:lnB>
                      <a:noFill/>
                    </a:lnB>
                  </a:tcPr>
                </a:tc>
                <a:tc>
                  <a:txBody>
                    <a:bodyPr/>
                    <a:lstStyle/>
                    <a:p>
                      <a:pPr algn="r" fontAlgn="b">
                        <a:lnSpc>
                          <a:spcPts val="720"/>
                        </a:lnSpc>
                      </a:pPr>
                      <a:r>
                        <a:rPr lang="en-US" sz="500" b="0" i="0" u="none" strike="noStrike">
                          <a:solidFill>
                            <a:srgbClr val="000000"/>
                          </a:solidFill>
                          <a:effectLst/>
                          <a:latin typeface="Calibri" panose="020F0502020204030204" pitchFamily="34" charset="0"/>
                        </a:rPr>
                        <a:t>3247</a:t>
                      </a:r>
                    </a:p>
                  </a:txBody>
                  <a:tcPr marL="4594" marR="4594" marT="4594" marB="0" anchor="ctr">
                    <a:lnL>
                      <a:noFill/>
                    </a:lnL>
                    <a:lnR>
                      <a:noFill/>
                    </a:lnR>
                    <a:lnT>
                      <a:noFill/>
                    </a:lnT>
                    <a:lnB>
                      <a:noFill/>
                    </a:lnB>
                  </a:tcPr>
                </a:tc>
                <a:tc>
                  <a:txBody>
                    <a:bodyPr/>
                    <a:lstStyle/>
                    <a:p>
                      <a:pPr algn="l" fontAlgn="b">
                        <a:lnSpc>
                          <a:spcPts val="720"/>
                        </a:lnSpc>
                      </a:pPr>
                      <a:endParaRPr lang="en-US" sz="500" b="0" i="0" u="none" strike="noStrike">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dirty="0">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tc>
                  <a:txBody>
                    <a:bodyPr/>
                    <a:lstStyle/>
                    <a:p>
                      <a:pPr algn="ctr" fontAlgn="b">
                        <a:lnSpc>
                          <a:spcPts val="720"/>
                        </a:lnSpc>
                      </a:pPr>
                      <a:endParaRPr lang="en-US" sz="500" b="0" i="0" u="none" strike="noStrike" dirty="0">
                        <a:solidFill>
                          <a:srgbClr val="000000"/>
                        </a:solidFill>
                        <a:effectLst/>
                        <a:latin typeface="Calibri" panose="020F0502020204030204" pitchFamily="34" charset="0"/>
                      </a:endParaRPr>
                    </a:p>
                  </a:txBody>
                  <a:tcPr marL="4594" marR="4594" marT="4594" marB="0" anchor="ctr">
                    <a:lnL>
                      <a:noFill/>
                    </a:lnL>
                    <a:lnR>
                      <a:noFill/>
                    </a:lnR>
                    <a:lnT>
                      <a:noFill/>
                    </a:lnT>
                    <a:lnB>
                      <a:noFill/>
                    </a:lnB>
                  </a:tcPr>
                </a:tc>
                <a:extLst>
                  <a:ext uri="{0D108BD9-81ED-4DB2-BD59-A6C34878D82A}">
                    <a16:rowId xmlns:a16="http://schemas.microsoft.com/office/drawing/2014/main" val="10040"/>
                  </a:ext>
                </a:extLst>
              </a:tr>
            </a:tbl>
          </a:graphicData>
        </a:graphic>
      </p:graphicFrame>
      <p:sp>
        <p:nvSpPr>
          <p:cNvPr id="4" name="Textfeld 3"/>
          <p:cNvSpPr txBox="1"/>
          <p:nvPr/>
        </p:nvSpPr>
        <p:spPr>
          <a:xfrm>
            <a:off x="280416" y="512064"/>
            <a:ext cx="304892" cy="292388"/>
          </a:xfrm>
          <a:prstGeom prst="rect">
            <a:avLst/>
          </a:prstGeom>
          <a:noFill/>
        </p:spPr>
        <p:txBody>
          <a:bodyPr wrap="none" rtlCol="0">
            <a:spAutoFit/>
          </a:bodyPr>
          <a:lstStyle/>
          <a:p>
            <a:r>
              <a:rPr lang="en-US" sz="1300" b="1" dirty="0" smtClean="0">
                <a:latin typeface="Arial" panose="020B0604020202020204" pitchFamily="34" charset="0"/>
                <a:cs typeface="Arial" panose="020B0604020202020204" pitchFamily="34" charset="0"/>
              </a:rPr>
              <a:t>E</a:t>
            </a:r>
            <a:endParaRPr lang="en-US" sz="1300" b="1" dirty="0">
              <a:latin typeface="Arial" panose="020B0604020202020204" pitchFamily="34" charset="0"/>
              <a:cs typeface="Arial" panose="020B0604020202020204" pitchFamily="34" charset="0"/>
            </a:endParaRPr>
          </a:p>
        </p:txBody>
      </p:sp>
      <p:sp>
        <p:nvSpPr>
          <p:cNvPr id="5" name="Textfeld 4"/>
          <p:cNvSpPr txBox="1"/>
          <p:nvPr/>
        </p:nvSpPr>
        <p:spPr>
          <a:xfrm>
            <a:off x="304799" y="7130808"/>
            <a:ext cx="6360139" cy="2426305"/>
          </a:xfrm>
          <a:prstGeom prst="rect">
            <a:avLst/>
          </a:prstGeom>
          <a:noFill/>
        </p:spPr>
        <p:txBody>
          <a:bodyPr wrap="square" rtlCol="0">
            <a:spAutoFit/>
          </a:bodyPr>
          <a:lstStyle/>
          <a:p>
            <a:pPr>
              <a:lnSpc>
                <a:spcPts val="1600"/>
              </a:lnSpc>
              <a:spcAft>
                <a:spcPts val="600"/>
              </a:spcAft>
            </a:pPr>
            <a:r>
              <a:rPr lang="en-US" sz="1200" b="1" dirty="0" smtClean="0">
                <a:latin typeface="Times New Roman" panose="02020603050405020304" pitchFamily="18" charset="0"/>
                <a:cs typeface="Times New Roman" panose="02020603050405020304" pitchFamily="18" charset="0"/>
              </a:rPr>
              <a:t>Supplementary Figure S5</a:t>
            </a:r>
          </a:p>
          <a:p>
            <a:pPr>
              <a:lnSpc>
                <a:spcPts val="1600"/>
              </a:lnSpc>
            </a:pPr>
            <a:r>
              <a:rPr lang="en-US" sz="1200" b="1" dirty="0" smtClean="0">
                <a:latin typeface="Times New Roman" panose="02020603050405020304" pitchFamily="18" charset="0"/>
                <a:cs typeface="Times New Roman" panose="02020603050405020304" pitchFamily="18" charset="0"/>
              </a:rPr>
              <a:t>Exemplary calculation of ABCs for anti-Fc</a:t>
            </a:r>
            <a:r>
              <a:rPr lang="el-GR" sz="1200" b="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b="1" dirty="0" smtClean="0">
                <a:latin typeface="Times New Roman" panose="02020603050405020304" pitchFamily="18" charset="0"/>
                <a:cs typeface="Times New Roman" panose="02020603050405020304" pitchFamily="18" charset="0"/>
              </a:rPr>
              <a:t>R antibodies using the example of human Fc</a:t>
            </a:r>
            <a:r>
              <a:rPr lang="el-GR" sz="1200" b="1" dirty="0" smtClean="0">
                <a:latin typeface="Times New Roman" panose="02020603050405020304" pitchFamily="18" charset="0"/>
                <a:cs typeface="Times New Roman" panose="02020603050405020304" pitchFamily="18" charset="0"/>
              </a:rPr>
              <a:t>γ</a:t>
            </a:r>
            <a:r>
              <a:rPr lang="en-US" sz="1200" b="1" dirty="0" smtClean="0">
                <a:latin typeface="Times New Roman" panose="02020603050405020304" pitchFamily="18" charset="0"/>
                <a:cs typeface="Times New Roman" panose="02020603050405020304" pitchFamily="18" charset="0"/>
              </a:rPr>
              <a:t>RI.</a:t>
            </a:r>
          </a:p>
          <a:p>
            <a:pPr algn="just">
              <a:lnSpc>
                <a:spcPts val="1600"/>
              </a:lnSpc>
            </a:pPr>
            <a:r>
              <a:rPr lang="en-US" sz="1200" dirty="0" smtClean="0">
                <a:latin typeface="Times New Roman" panose="02020603050405020304" pitchFamily="18" charset="0"/>
                <a:cs typeface="Times New Roman" panose="02020603050405020304" pitchFamily="18" charset="0"/>
              </a:rPr>
              <a:t>Depicted are histograms of the indicated cell populations of one of the donors, showing FMO controls and probes upon staining with anti-Fc</a:t>
            </a:r>
            <a:r>
              <a:rPr lang="el-GR" sz="1200"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200" dirty="0" smtClean="0">
                <a:latin typeface="Times New Roman" panose="02020603050405020304" pitchFamily="18" charset="0"/>
                <a:cs typeface="Times New Roman" panose="02020603050405020304" pitchFamily="18" charset="0"/>
              </a:rPr>
              <a:t>RI-PE antibody (A), as well as histograms of the QSC reference beads accordingly stained with </a:t>
            </a:r>
            <a:r>
              <a:rPr lang="en-US" sz="1200" dirty="0">
                <a:latin typeface="Times New Roman" panose="02020603050405020304" pitchFamily="18" charset="0"/>
                <a:cs typeface="Times New Roman" panose="02020603050405020304" pitchFamily="18" charset="0"/>
              </a:rPr>
              <a:t>anti-Fc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Times New Roman" panose="02020603050405020304" pitchFamily="18" charset="0"/>
                <a:cs typeface="Times New Roman" panose="02020603050405020304" pitchFamily="18" charset="0"/>
              </a:rPr>
              <a:t>RI-PE </a:t>
            </a:r>
            <a:r>
              <a:rPr lang="en-US" sz="1200" dirty="0" smtClean="0">
                <a:latin typeface="Times New Roman" panose="02020603050405020304" pitchFamily="18" charset="0"/>
                <a:cs typeface="Times New Roman" panose="02020603050405020304" pitchFamily="18" charset="0"/>
              </a:rPr>
              <a:t>antibody (B). In C) the calibration blot of the </a:t>
            </a:r>
            <a:r>
              <a:rPr lang="en-US" sz="1200" dirty="0" err="1" smtClean="0">
                <a:latin typeface="Times New Roman" panose="02020603050405020304" pitchFamily="18" charset="0"/>
                <a:cs typeface="Times New Roman" panose="02020603050405020304" pitchFamily="18" charset="0"/>
              </a:rPr>
              <a:t>Quickcal</a:t>
            </a:r>
            <a:r>
              <a:rPr lang="en-US" sz="1200" dirty="0" smtClean="0">
                <a:latin typeface="Times New Roman" panose="02020603050405020304" pitchFamily="18" charset="0"/>
                <a:cs typeface="Times New Roman" panose="02020603050405020304" pitchFamily="18" charset="0"/>
              </a:rPr>
              <a:t> program is shown, which is gained by fitting the measured MFI values (“Channels”) of the QSC bead to their known numbers of antibody binding sites. This calibration curve is used by </a:t>
            </a:r>
            <a:r>
              <a:rPr lang="en-US" sz="1200" dirty="0" err="1" smtClean="0">
                <a:latin typeface="Times New Roman" panose="02020603050405020304" pitchFamily="18" charset="0"/>
                <a:cs typeface="Times New Roman" panose="02020603050405020304" pitchFamily="18" charset="0"/>
              </a:rPr>
              <a:t>Quickcal</a:t>
            </a:r>
            <a:r>
              <a:rPr lang="en-US" sz="1200" dirty="0" smtClean="0">
                <a:latin typeface="Times New Roman" panose="02020603050405020304" pitchFamily="18" charset="0"/>
                <a:cs typeface="Times New Roman" panose="02020603050405020304" pitchFamily="18" charset="0"/>
              </a:rPr>
              <a:t> software to calculate the individual ABC values of cell populations based on their MFI as shown in D). In E)  the calculation of the respective MFI values is depicted, which is achieved by subtracting from the ABC values of </a:t>
            </a:r>
            <a:r>
              <a:rPr lang="en-US" sz="1200" dirty="0">
                <a:latin typeface="Times New Roman" panose="02020603050405020304" pitchFamily="18" charset="0"/>
                <a:cs typeface="Times New Roman" panose="02020603050405020304" pitchFamily="18" charset="0"/>
              </a:rPr>
              <a:t>anti-Fc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Times New Roman" panose="02020603050405020304" pitchFamily="18" charset="0"/>
                <a:cs typeface="Times New Roman" panose="02020603050405020304" pitchFamily="18" charset="0"/>
              </a:rPr>
              <a:t>RI-incubated </a:t>
            </a:r>
            <a:r>
              <a:rPr lang="en-US" sz="1200" dirty="0" smtClean="0">
                <a:latin typeface="Times New Roman" panose="02020603050405020304" pitchFamily="18" charset="0"/>
                <a:cs typeface="Times New Roman" panose="02020603050405020304" pitchFamily="18" charset="0"/>
              </a:rPr>
              <a:t>cell populations their virtual ‘background’ ABC values that correspond to their intrinsic fluorescence in the absence of </a:t>
            </a:r>
            <a:r>
              <a:rPr lang="en-US" sz="1200" dirty="0">
                <a:latin typeface="Times New Roman" panose="02020603050405020304" pitchFamily="18" charset="0"/>
                <a:cs typeface="Times New Roman" panose="02020603050405020304" pitchFamily="18" charset="0"/>
              </a:rPr>
              <a:t>anti-Fc</a:t>
            </a:r>
            <a:r>
              <a:rPr lang="el-GR"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Times New Roman" panose="02020603050405020304" pitchFamily="18" charset="0"/>
                <a:cs typeface="Times New Roman" panose="02020603050405020304" pitchFamily="18" charset="0"/>
              </a:rPr>
              <a:t>RI </a:t>
            </a:r>
            <a:r>
              <a:rPr lang="en-US" sz="1200" dirty="0" smtClean="0">
                <a:latin typeface="Times New Roman" panose="02020603050405020304" pitchFamily="18" charset="0"/>
                <a:cs typeface="Times New Roman" panose="02020603050405020304" pitchFamily="18" charset="0"/>
              </a:rPr>
              <a:t>antibody.</a:t>
            </a:r>
            <a:endParaRPr lang="en-US" sz="1200" dirty="0">
              <a:latin typeface="Times New Roman" panose="02020603050405020304" pitchFamily="18" charset="0"/>
              <a:cs typeface="Times New Roman" panose="02020603050405020304" pitchFamily="18" charset="0"/>
            </a:endParaRPr>
          </a:p>
        </p:txBody>
      </p:sp>
      <p:sp>
        <p:nvSpPr>
          <p:cNvPr id="6" name="Rechteck 5"/>
          <p:cNvSpPr/>
          <p:nvPr/>
        </p:nvSpPr>
        <p:spPr>
          <a:xfrm>
            <a:off x="163117" y="234165"/>
            <a:ext cx="2656946" cy="276999"/>
          </a:xfrm>
          <a:prstGeom prst="rect">
            <a:avLst/>
          </a:prstGeom>
        </p:spPr>
        <p:txBody>
          <a:bodyPr wrap="none">
            <a:spAutoFit/>
          </a:bodyPr>
          <a:lstStyle/>
          <a:p>
            <a:pPr>
              <a:spcAft>
                <a:spcPts val="600"/>
              </a:spcAft>
            </a:pPr>
            <a:r>
              <a:rPr lang="en-US" sz="1200" b="1" dirty="0">
                <a:latin typeface="Times New Roman" panose="02020603050405020304" pitchFamily="18" charset="0"/>
                <a:cs typeface="Times New Roman" panose="02020603050405020304" pitchFamily="18" charset="0"/>
              </a:rPr>
              <a:t>Supplementary Figure </a:t>
            </a:r>
            <a:r>
              <a:rPr lang="en-US" sz="1200" b="1" dirty="0" smtClean="0">
                <a:latin typeface="Times New Roman" panose="02020603050405020304" pitchFamily="18" charset="0"/>
                <a:cs typeface="Times New Roman" panose="02020603050405020304" pitchFamily="18" charset="0"/>
              </a:rPr>
              <a:t>S5 (continued)</a:t>
            </a:r>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330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804C8DD7-0E0E-4834-91E1-4F12C83BCCAD}" vid="{3C03F105-B87B-4BA2-91B9-5B267BDFA29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A4 Vorlage</Template>
  <TotalTime>0</TotalTime>
  <Words>2249</Words>
  <Application>Microsoft Office PowerPoint</Application>
  <PresentationFormat>A4-Papier (210 x 297 mm)</PresentationFormat>
  <Paragraphs>556</Paragraphs>
  <Slides>15</Slides>
  <Notes>0</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3</vt:i4>
      </vt:variant>
      <vt:variant>
        <vt:lpstr>Folientitel</vt:lpstr>
      </vt:variant>
      <vt:variant>
        <vt:i4>15</vt:i4>
      </vt:variant>
    </vt:vector>
  </HeadingPairs>
  <TitlesOfParts>
    <vt:vector size="26" baseType="lpstr">
      <vt:lpstr>Adobe Fan Heiti Std B</vt:lpstr>
      <vt:lpstr>Arial</vt:lpstr>
      <vt:lpstr>Calibri</vt:lpstr>
      <vt:lpstr>Calibri Light</vt:lpstr>
      <vt:lpstr>Geneva</vt:lpstr>
      <vt:lpstr>Symbol</vt:lpstr>
      <vt:lpstr>Times New Roman</vt:lpstr>
      <vt:lpstr>Office Theme</vt:lpstr>
      <vt:lpstr>Prism 8</vt:lpstr>
      <vt:lpstr>Arbeitsblatt</vt:lpstr>
      <vt:lpstr>GraphPad Prism 8 Project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Markus Biburger</dc:creator>
  <cp:lastModifiedBy>Markus Biburger</cp:lastModifiedBy>
  <cp:revision>16</cp:revision>
  <dcterms:created xsi:type="dcterms:W3CDTF">2019-11-19T11:32:07Z</dcterms:created>
  <dcterms:modified xsi:type="dcterms:W3CDTF">2020-01-26T11:04:35Z</dcterms:modified>
</cp:coreProperties>
</file>