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70" r:id="rId2"/>
    <p:sldId id="267" r:id="rId3"/>
    <p:sldId id="259" r:id="rId4"/>
    <p:sldId id="261" r:id="rId5"/>
    <p:sldId id="269" r:id="rId6"/>
    <p:sldId id="266" r:id="rId7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56" userDrawn="1">
          <p15:clr>
            <a:srgbClr val="A4A3A4"/>
          </p15:clr>
        </p15:guide>
        <p15:guide id="2" pos="68" userDrawn="1">
          <p15:clr>
            <a:srgbClr val="A4A3A4"/>
          </p15:clr>
        </p15:guide>
        <p15:guide id="3" orient="horz" pos="2772">
          <p15:clr>
            <a:srgbClr val="A4A3A4"/>
          </p15:clr>
        </p15:guide>
        <p15:guide id="4" pos="254">
          <p15:clr>
            <a:srgbClr val="A4A3A4"/>
          </p15:clr>
        </p15:guide>
        <p15:guide id="5" orient="horz" pos="1055">
          <p15:clr>
            <a:srgbClr val="A4A3A4"/>
          </p15:clr>
        </p15:guide>
        <p15:guide id="6" orient="horz" pos="1518">
          <p15:clr>
            <a:srgbClr val="A4A3A4"/>
          </p15:clr>
        </p15:guide>
        <p15:guide id="7" pos="20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nterwalder, Nadine" initials="UN" lastIdx="4" clrIdx="0">
    <p:extLst>
      <p:ext uri="{19B8F6BF-5375-455C-9EA6-DF929625EA0E}">
        <p15:presenceInfo xmlns:p15="http://schemas.microsoft.com/office/powerpoint/2012/main" userId="S-1-5-21-3105244132-1023402975-521349863-1586" providerId="AD"/>
      </p:ext>
    </p:extLst>
  </p:cmAuthor>
  <p:cmAuthor id="2" name="*** ***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1" autoAdjust="0"/>
    <p:restoredTop sz="94713" autoAdjust="0"/>
  </p:normalViewPr>
  <p:slideViewPr>
    <p:cSldViewPr snapToGrid="0" showGuides="1">
      <p:cViewPr varScale="1">
        <p:scale>
          <a:sx n="94" d="100"/>
          <a:sy n="94" d="100"/>
        </p:scale>
        <p:origin x="568" y="44"/>
      </p:cViewPr>
      <p:guideLst>
        <p:guide orient="horz" pos="1956"/>
        <p:guide pos="68"/>
        <p:guide orient="horz" pos="2772"/>
        <p:guide pos="254"/>
        <p:guide orient="horz" pos="1055"/>
        <p:guide orient="horz" pos="1518"/>
        <p:guide pos="2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image" Target="../media/image16.emf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BB702-1B26-0C4F-822F-BF23AAD306A9}" type="datetimeFigureOut">
              <a:rPr lang="de-DE" smtClean="0"/>
              <a:pPr/>
              <a:t>23.01.2020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78CA54-02AE-E649-BC84-C94654743BD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736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phorbol</a:t>
            </a:r>
            <a:r>
              <a:rPr lang="de-DE" dirty="0"/>
              <a:t> 12-myristate 13-acetate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EAF22-6CB1-46AC-ABC9-A43284530D67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2073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68E45-0168-DD4B-BEF0-DD7C0B6606D5}" type="datetimeFigureOut">
              <a:rPr lang="de-DE" smtClean="0"/>
              <a:pPr/>
              <a:t>23.01.2020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4770-C5D9-0D47-B691-335CBB42ED7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916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68E45-0168-DD4B-BEF0-DD7C0B6606D5}" type="datetimeFigureOut">
              <a:rPr lang="de-DE" smtClean="0"/>
              <a:pPr/>
              <a:t>23.01.2020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4770-C5D9-0D47-B691-335CBB42ED7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894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68E45-0168-DD4B-BEF0-DD7C0B6606D5}" type="datetimeFigureOut">
              <a:rPr lang="de-DE" smtClean="0"/>
              <a:pPr/>
              <a:t>23.01.2020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4770-C5D9-0D47-B691-335CBB42ED7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54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68E45-0168-DD4B-BEF0-DD7C0B6606D5}" type="datetimeFigureOut">
              <a:rPr lang="de-DE" smtClean="0"/>
              <a:pPr/>
              <a:t>23.01.2020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4770-C5D9-0D47-B691-335CBB42ED7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181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68E45-0168-DD4B-BEF0-DD7C0B6606D5}" type="datetimeFigureOut">
              <a:rPr lang="de-DE" smtClean="0"/>
              <a:pPr/>
              <a:t>23.01.2020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4770-C5D9-0D47-B691-335CBB42ED7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416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68E45-0168-DD4B-BEF0-DD7C0B6606D5}" type="datetimeFigureOut">
              <a:rPr lang="de-DE" smtClean="0"/>
              <a:pPr/>
              <a:t>23.01.2020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4770-C5D9-0D47-B691-335CBB42ED7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07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68E45-0168-DD4B-BEF0-DD7C0B6606D5}" type="datetimeFigureOut">
              <a:rPr lang="de-DE" smtClean="0"/>
              <a:pPr/>
              <a:t>23.01.2020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4770-C5D9-0D47-B691-335CBB42ED7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309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68E45-0168-DD4B-BEF0-DD7C0B6606D5}" type="datetimeFigureOut">
              <a:rPr lang="de-DE" smtClean="0"/>
              <a:pPr/>
              <a:t>23.01.2020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4770-C5D9-0D47-B691-335CBB42ED7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226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68E45-0168-DD4B-BEF0-DD7C0B6606D5}" type="datetimeFigureOut">
              <a:rPr lang="de-DE" smtClean="0"/>
              <a:pPr/>
              <a:t>23.01.2020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4770-C5D9-0D47-B691-335CBB42ED7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568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68E45-0168-DD4B-BEF0-DD7C0B6606D5}" type="datetimeFigureOut">
              <a:rPr lang="de-DE" smtClean="0"/>
              <a:pPr/>
              <a:t>23.01.2020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4770-C5D9-0D47-B691-335CBB42ED7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373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68E45-0168-DD4B-BEF0-DD7C0B6606D5}" type="datetimeFigureOut">
              <a:rPr lang="de-DE" smtClean="0"/>
              <a:pPr/>
              <a:t>23.01.2020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4770-C5D9-0D47-B691-335CBB42ED7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79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68E45-0168-DD4B-BEF0-DD7C0B6606D5}" type="datetimeFigureOut">
              <a:rPr lang="de-DE" smtClean="0"/>
              <a:pPr/>
              <a:t>23.01.2020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74770-C5D9-0D47-B691-335CBB42ED7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94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2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e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9.emf"/><Relationship Id="rId4" Type="http://schemas.openxmlformats.org/officeDocument/2006/relationships/image" Target="../media/image16.e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2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Gerade Verbindung 63"/>
          <p:cNvCxnSpPr/>
          <p:nvPr/>
        </p:nvCxnSpPr>
        <p:spPr>
          <a:xfrm>
            <a:off x="3284001" y="1550672"/>
            <a:ext cx="162401" cy="0"/>
          </a:xfrm>
          <a:prstGeom prst="line">
            <a:avLst/>
          </a:prstGeom>
          <a:ln>
            <a:solidFill>
              <a:srgbClr val="C0504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3277762" y="1729580"/>
            <a:ext cx="162401" cy="0"/>
          </a:xfrm>
          <a:prstGeom prst="line">
            <a:avLst/>
          </a:prstGeom>
          <a:ln>
            <a:solidFill>
              <a:srgbClr val="C0504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285625" y="270465"/>
            <a:ext cx="26817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err="1">
                <a:latin typeface="Arial" pitchFamily="34" charset="0"/>
                <a:cs typeface="Arial" pitchFamily="34" charset="0"/>
              </a:rPr>
              <a:t>Figure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S1: Experimental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approach</a:t>
            </a:r>
            <a:endParaRPr lang="de-DE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988996" y="1438466"/>
            <a:ext cx="179818" cy="415807"/>
          </a:xfrm>
          <a:prstGeom prst="rect">
            <a:avLst/>
          </a:prstGeom>
          <a:noFill/>
          <a:ln w="19050" cmpd="sng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hteck 39"/>
          <p:cNvSpPr/>
          <p:nvPr/>
        </p:nvSpPr>
        <p:spPr>
          <a:xfrm>
            <a:off x="1057720" y="1201609"/>
            <a:ext cx="45719" cy="22779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 cmpd="sng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hteck 42"/>
          <p:cNvSpPr/>
          <p:nvPr/>
        </p:nvSpPr>
        <p:spPr>
          <a:xfrm>
            <a:off x="1010795" y="1154518"/>
            <a:ext cx="139590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 cmpd="sng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Gerade Verbindung 5"/>
          <p:cNvCxnSpPr/>
          <p:nvPr/>
        </p:nvCxnSpPr>
        <p:spPr>
          <a:xfrm>
            <a:off x="1082046" y="1862208"/>
            <a:ext cx="0" cy="3075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hteck 10"/>
          <p:cNvSpPr/>
          <p:nvPr/>
        </p:nvSpPr>
        <p:spPr>
          <a:xfrm>
            <a:off x="1002316" y="1617332"/>
            <a:ext cx="153765" cy="22209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hteck 11"/>
          <p:cNvSpPr/>
          <p:nvPr/>
        </p:nvSpPr>
        <p:spPr>
          <a:xfrm rot="3423970">
            <a:off x="986965" y="2119313"/>
            <a:ext cx="100478" cy="91281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4797192" y="1539570"/>
            <a:ext cx="790235" cy="319905"/>
          </a:xfrm>
          <a:prstGeom prst="ellipse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4798770" y="1497489"/>
            <a:ext cx="790235" cy="319905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feld 17"/>
          <p:cNvSpPr txBox="1"/>
          <p:nvPr/>
        </p:nvSpPr>
        <p:spPr>
          <a:xfrm>
            <a:off x="4777954" y="1541643"/>
            <a:ext cx="9899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Arial"/>
                <a:cs typeface="Arial"/>
              </a:rPr>
              <a:t>5 x 10</a:t>
            </a:r>
            <a:r>
              <a:rPr lang="en-GB" sz="800" baseline="30000" dirty="0">
                <a:latin typeface="Arial"/>
                <a:cs typeface="Arial"/>
              </a:rPr>
              <a:t>6</a:t>
            </a:r>
            <a:r>
              <a:rPr lang="en-GB" sz="800" dirty="0">
                <a:latin typeface="Arial"/>
                <a:cs typeface="Arial"/>
              </a:rPr>
              <a:t>/ml cells</a:t>
            </a:r>
          </a:p>
        </p:txBody>
      </p:sp>
      <p:sp>
        <p:nvSpPr>
          <p:cNvPr id="20" name="Rechteck 19"/>
          <p:cNvSpPr/>
          <p:nvPr/>
        </p:nvSpPr>
        <p:spPr>
          <a:xfrm>
            <a:off x="3277762" y="1299208"/>
            <a:ext cx="162401" cy="646376"/>
          </a:xfrm>
          <a:prstGeom prst="rect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3277763" y="1874122"/>
            <a:ext cx="162401" cy="152662"/>
          </a:xfrm>
          <a:prstGeom prst="ellipse">
            <a:avLst/>
          </a:prstGeom>
          <a:solidFill>
            <a:srgbClr val="C0504D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hteck 21"/>
          <p:cNvSpPr/>
          <p:nvPr/>
        </p:nvSpPr>
        <p:spPr>
          <a:xfrm>
            <a:off x="3287507" y="1870878"/>
            <a:ext cx="146161" cy="7470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hteck 64"/>
          <p:cNvSpPr/>
          <p:nvPr/>
        </p:nvSpPr>
        <p:spPr>
          <a:xfrm>
            <a:off x="3287250" y="1565292"/>
            <a:ext cx="146161" cy="1464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hteck 65"/>
          <p:cNvSpPr/>
          <p:nvPr/>
        </p:nvSpPr>
        <p:spPr>
          <a:xfrm>
            <a:off x="3286993" y="1746926"/>
            <a:ext cx="146161" cy="1401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feld 24"/>
          <p:cNvSpPr txBox="1"/>
          <p:nvPr/>
        </p:nvSpPr>
        <p:spPr>
          <a:xfrm>
            <a:off x="4233700" y="2348931"/>
            <a:ext cx="2004031" cy="2554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b="1" dirty="0" err="1">
                <a:latin typeface="Arial"/>
                <a:cs typeface="Arial"/>
              </a:rPr>
              <a:t>u</a:t>
            </a:r>
            <a:r>
              <a:rPr lang="en-GB" sz="800" b="1" dirty="0" err="1">
                <a:latin typeface="Arial"/>
                <a:cs typeface="Arial"/>
              </a:rPr>
              <a:t>ntreated</a:t>
            </a:r>
            <a:endParaRPr lang="en-GB" sz="800" b="1" dirty="0">
              <a:latin typeface="Arial"/>
              <a:cs typeface="Arial"/>
            </a:endParaRPr>
          </a:p>
          <a:p>
            <a:r>
              <a:rPr lang="en-GB" sz="800" dirty="0">
                <a:latin typeface="Arial"/>
                <a:cs typeface="Arial"/>
              </a:rPr>
              <a:t>harvested after 0,5, 1, 2, 3, 4 or 5 hours</a:t>
            </a:r>
          </a:p>
          <a:p>
            <a:endParaRPr lang="de-DE" sz="800" dirty="0">
              <a:latin typeface="Arial"/>
              <a:cs typeface="Arial"/>
            </a:endParaRPr>
          </a:p>
          <a:p>
            <a:r>
              <a:rPr lang="en-GB" sz="800" b="1" dirty="0">
                <a:latin typeface="Arial"/>
                <a:cs typeface="Arial"/>
              </a:rPr>
              <a:t>treated with</a:t>
            </a:r>
          </a:p>
          <a:p>
            <a:pPr marL="171450" indent="-171450">
              <a:buFont typeface="Arial"/>
              <a:buChar char="•"/>
            </a:pPr>
            <a:r>
              <a:rPr lang="de-DE" sz="800" dirty="0">
                <a:latin typeface="Arial"/>
                <a:cs typeface="Arial"/>
              </a:rPr>
              <a:t>PMA</a:t>
            </a:r>
          </a:p>
          <a:p>
            <a:pPr marL="171450" indent="-171450">
              <a:buFont typeface="Arial"/>
              <a:buChar char="•"/>
            </a:pPr>
            <a:r>
              <a:rPr lang="de-DE" sz="800" dirty="0">
                <a:latin typeface="Arial"/>
                <a:cs typeface="Arial"/>
              </a:rPr>
              <a:t>LPS</a:t>
            </a:r>
          </a:p>
          <a:p>
            <a:pPr marL="171450" indent="-171450">
              <a:buFont typeface="Arial"/>
              <a:buChar char="•"/>
            </a:pPr>
            <a:r>
              <a:rPr lang="en-GB" sz="800" dirty="0">
                <a:latin typeface="Arial"/>
                <a:cs typeface="Arial"/>
              </a:rPr>
              <a:t>LPS + ATP after 3.5 </a:t>
            </a:r>
            <a:r>
              <a:rPr lang="en-GB" sz="800" dirty="0" err="1">
                <a:latin typeface="Arial"/>
                <a:cs typeface="Arial"/>
              </a:rPr>
              <a:t>hrs</a:t>
            </a:r>
            <a:endParaRPr lang="en-GB" sz="800" dirty="0">
              <a:latin typeface="Arial"/>
              <a:cs typeface="Arial"/>
            </a:endParaRPr>
          </a:p>
          <a:p>
            <a:pPr marL="171450" indent="-171450">
              <a:buFont typeface="Arial"/>
              <a:buChar char="•"/>
            </a:pPr>
            <a:r>
              <a:rPr lang="de-DE" sz="800" dirty="0">
                <a:latin typeface="Arial"/>
                <a:cs typeface="Arial"/>
              </a:rPr>
              <a:t>C</a:t>
            </a:r>
            <a:r>
              <a:rPr lang="en-GB" sz="800" dirty="0" err="1">
                <a:latin typeface="Arial"/>
                <a:cs typeface="Arial"/>
              </a:rPr>
              <a:t>olchicine</a:t>
            </a:r>
            <a:endParaRPr lang="en-GB" sz="800" dirty="0">
              <a:latin typeface="Arial"/>
              <a:cs typeface="Arial"/>
            </a:endParaRPr>
          </a:p>
          <a:p>
            <a:pPr marL="171450" indent="-171450">
              <a:buFont typeface="Arial"/>
              <a:buChar char="•"/>
            </a:pPr>
            <a:r>
              <a:rPr lang="de-DE" sz="800" dirty="0">
                <a:latin typeface="Arial"/>
                <a:cs typeface="Arial"/>
              </a:rPr>
              <a:t>C</a:t>
            </a:r>
            <a:r>
              <a:rPr lang="en-GB" sz="800" dirty="0" err="1">
                <a:latin typeface="Arial"/>
                <a:cs typeface="Arial"/>
              </a:rPr>
              <a:t>olchicine</a:t>
            </a:r>
            <a:r>
              <a:rPr lang="en-GB" sz="800" dirty="0">
                <a:latin typeface="Arial"/>
                <a:cs typeface="Arial"/>
              </a:rPr>
              <a:t> + PMA</a:t>
            </a:r>
          </a:p>
          <a:p>
            <a:pPr marL="171450" indent="-171450">
              <a:buFont typeface="Arial"/>
              <a:buChar char="•"/>
            </a:pPr>
            <a:r>
              <a:rPr lang="en-GB" sz="800" dirty="0">
                <a:latin typeface="Arial"/>
                <a:cs typeface="Arial"/>
              </a:rPr>
              <a:t>Colchicine + LPS</a:t>
            </a:r>
          </a:p>
          <a:p>
            <a:pPr marL="171450" indent="-171450">
              <a:buFont typeface="Arial"/>
              <a:buChar char="•"/>
            </a:pPr>
            <a:r>
              <a:rPr lang="en-GB" sz="800" dirty="0" err="1">
                <a:latin typeface="Arial"/>
                <a:cs typeface="Arial"/>
              </a:rPr>
              <a:t>Colchcine</a:t>
            </a:r>
            <a:r>
              <a:rPr lang="en-GB" sz="800" dirty="0">
                <a:latin typeface="Arial"/>
                <a:cs typeface="Arial"/>
              </a:rPr>
              <a:t> + LPS + ATP after 3.5 </a:t>
            </a:r>
            <a:r>
              <a:rPr lang="en-GB" sz="800" dirty="0" err="1">
                <a:latin typeface="Arial"/>
                <a:cs typeface="Arial"/>
              </a:rPr>
              <a:t>hrs</a:t>
            </a:r>
            <a:endParaRPr lang="en-GB" sz="800" dirty="0">
              <a:latin typeface="Arial"/>
              <a:cs typeface="Arial"/>
            </a:endParaRPr>
          </a:p>
          <a:p>
            <a:r>
              <a:rPr lang="de-DE" sz="800" dirty="0">
                <a:latin typeface="Arial"/>
                <a:cs typeface="Arial"/>
              </a:rPr>
              <a:t>h</a:t>
            </a:r>
            <a:r>
              <a:rPr lang="en-GB" sz="800" dirty="0" err="1">
                <a:latin typeface="Arial"/>
                <a:cs typeface="Arial"/>
              </a:rPr>
              <a:t>arvested</a:t>
            </a:r>
            <a:r>
              <a:rPr lang="en-GB" sz="800" dirty="0">
                <a:latin typeface="Arial"/>
                <a:cs typeface="Arial"/>
              </a:rPr>
              <a:t> after 5 hours</a:t>
            </a:r>
          </a:p>
          <a:p>
            <a:endParaRPr lang="en-GB" sz="800" b="1" dirty="0">
              <a:latin typeface="Arial"/>
              <a:cs typeface="Arial"/>
            </a:endParaRPr>
          </a:p>
          <a:p>
            <a:r>
              <a:rPr lang="de-DE" sz="800" b="1" dirty="0">
                <a:latin typeface="Arial"/>
                <a:cs typeface="Arial"/>
              </a:rPr>
              <a:t>A</a:t>
            </a:r>
            <a:r>
              <a:rPr lang="en-GB" sz="800" b="1" dirty="0" err="1">
                <a:latin typeface="Arial"/>
                <a:cs typeface="Arial"/>
              </a:rPr>
              <a:t>dditional</a:t>
            </a:r>
            <a:r>
              <a:rPr lang="en-GB" sz="800" b="1" dirty="0">
                <a:latin typeface="Arial"/>
                <a:cs typeface="Arial"/>
              </a:rPr>
              <a:t> inhibitors</a:t>
            </a:r>
          </a:p>
          <a:p>
            <a:pPr marL="171450" indent="-171450">
              <a:buFont typeface="Arial"/>
              <a:buChar char="•"/>
            </a:pPr>
            <a:r>
              <a:rPr lang="en-GB" sz="800" dirty="0" err="1">
                <a:latin typeface="Arial"/>
                <a:cs typeface="Arial"/>
              </a:rPr>
              <a:t>Anakinra</a:t>
            </a:r>
            <a:r>
              <a:rPr lang="en-GB" sz="800" dirty="0">
                <a:latin typeface="Arial"/>
                <a:cs typeface="Arial"/>
              </a:rPr>
              <a:t>, LPS + ATP after 3.5 </a:t>
            </a:r>
            <a:r>
              <a:rPr lang="en-GB" sz="800" dirty="0" err="1">
                <a:latin typeface="Arial"/>
                <a:cs typeface="Arial"/>
              </a:rPr>
              <a:t>hrs</a:t>
            </a:r>
            <a:endParaRPr lang="en-GB" sz="800" dirty="0">
              <a:latin typeface="Arial"/>
              <a:cs typeface="Arial"/>
            </a:endParaRPr>
          </a:p>
          <a:p>
            <a:pPr marL="171450" indent="-171450">
              <a:buFont typeface="Arial"/>
              <a:buChar char="•"/>
            </a:pPr>
            <a:r>
              <a:rPr lang="en-GB" sz="800" dirty="0">
                <a:latin typeface="Arial"/>
                <a:cs typeface="Arial"/>
              </a:rPr>
              <a:t>MCC950 + LPS + ATP after 3.5 </a:t>
            </a:r>
            <a:r>
              <a:rPr lang="en-GB" sz="800" dirty="0" err="1">
                <a:latin typeface="Arial"/>
                <a:cs typeface="Arial"/>
              </a:rPr>
              <a:t>hrs</a:t>
            </a:r>
            <a:endParaRPr lang="en-GB" sz="800" dirty="0">
              <a:latin typeface="Arial"/>
              <a:cs typeface="Arial"/>
            </a:endParaRPr>
          </a:p>
          <a:p>
            <a:endParaRPr lang="en-GB" sz="800" dirty="0">
              <a:latin typeface="Arial"/>
              <a:cs typeface="Arial"/>
            </a:endParaRPr>
          </a:p>
          <a:p>
            <a:endParaRPr lang="en-GB" sz="800" dirty="0">
              <a:latin typeface="Arial"/>
              <a:cs typeface="Arial"/>
            </a:endParaRPr>
          </a:p>
          <a:p>
            <a:endParaRPr lang="en-GB" sz="800" dirty="0">
              <a:latin typeface="Arial"/>
              <a:cs typeface="Arial"/>
            </a:endParaRPr>
          </a:p>
          <a:p>
            <a:endParaRPr lang="en-GB" sz="800" dirty="0">
              <a:latin typeface="Arial"/>
              <a:cs typeface="Arial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6802255" y="1192243"/>
            <a:ext cx="1614268" cy="98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en-GB" sz="1000" dirty="0">
                <a:latin typeface="Arial"/>
                <a:cs typeface="Arial"/>
              </a:rPr>
              <a:t>ELISA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en-GB" sz="1000" dirty="0">
                <a:latin typeface="Arial"/>
                <a:cs typeface="Arial"/>
              </a:rPr>
              <a:t>Multiplex analysis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en-GB" sz="1000" dirty="0">
                <a:latin typeface="Arial"/>
                <a:cs typeface="Arial"/>
              </a:rPr>
              <a:t>Flowcytometry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en-GB" sz="1000" dirty="0">
                <a:latin typeface="Arial"/>
                <a:cs typeface="Arial"/>
              </a:rPr>
              <a:t>PCR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284868" y="2347651"/>
            <a:ext cx="230265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GB" sz="800" dirty="0">
                <a:latin typeface="Arial"/>
                <a:cs typeface="Arial"/>
              </a:rPr>
              <a:t>Controls (n = 9)</a:t>
            </a:r>
          </a:p>
          <a:p>
            <a:pPr marL="171450" indent="-171450">
              <a:buFont typeface="Arial"/>
              <a:buChar char="•"/>
            </a:pPr>
            <a:r>
              <a:rPr lang="de-DE" sz="800" dirty="0">
                <a:latin typeface="Arial"/>
                <a:cs typeface="Arial"/>
              </a:rPr>
              <a:t>H</a:t>
            </a:r>
            <a:r>
              <a:rPr lang="en-GB" sz="800" dirty="0" err="1">
                <a:latin typeface="Arial"/>
                <a:cs typeface="Arial"/>
              </a:rPr>
              <a:t>ealthy</a:t>
            </a:r>
            <a:r>
              <a:rPr lang="en-GB" sz="800" dirty="0">
                <a:latin typeface="Arial"/>
                <a:cs typeface="Arial"/>
              </a:rPr>
              <a:t> heterozygous mutation carrier (n = 6)</a:t>
            </a:r>
          </a:p>
          <a:p>
            <a:pPr marL="171450" indent="-171450">
              <a:buFont typeface="Arial"/>
              <a:buChar char="•"/>
            </a:pPr>
            <a:r>
              <a:rPr lang="en-GB" sz="800" dirty="0">
                <a:latin typeface="Arial"/>
                <a:cs typeface="Arial"/>
              </a:rPr>
              <a:t>FMF patients with two pathogenic mutations (n = 12)</a:t>
            </a:r>
          </a:p>
          <a:p>
            <a:pPr marL="171450" indent="-171450">
              <a:buFont typeface="Arial"/>
              <a:buChar char="•"/>
            </a:pPr>
            <a:r>
              <a:rPr lang="de-DE" sz="800" dirty="0">
                <a:latin typeface="Arial"/>
                <a:cs typeface="Arial"/>
              </a:rPr>
              <a:t>I</a:t>
            </a:r>
            <a:r>
              <a:rPr lang="en-GB" sz="800" dirty="0" err="1">
                <a:latin typeface="Arial"/>
                <a:cs typeface="Arial"/>
              </a:rPr>
              <a:t>nfections</a:t>
            </a:r>
            <a:r>
              <a:rPr lang="en-GB" sz="800" dirty="0">
                <a:latin typeface="Arial"/>
                <a:cs typeface="Arial"/>
              </a:rPr>
              <a:t> (n = 6)</a:t>
            </a:r>
          </a:p>
          <a:p>
            <a:pPr marL="171450" indent="-171450">
              <a:buFont typeface="Arial"/>
              <a:buChar char="•"/>
            </a:pPr>
            <a:r>
              <a:rPr lang="de-DE" sz="800" dirty="0">
                <a:latin typeface="Arial"/>
                <a:cs typeface="Arial"/>
              </a:rPr>
              <a:t>C</a:t>
            </a:r>
            <a:r>
              <a:rPr lang="en-GB" sz="800" dirty="0" err="1">
                <a:latin typeface="Arial"/>
                <a:cs typeface="Arial"/>
              </a:rPr>
              <a:t>ystic</a:t>
            </a:r>
            <a:r>
              <a:rPr lang="en-GB" sz="800" dirty="0">
                <a:latin typeface="Arial"/>
                <a:cs typeface="Arial"/>
              </a:rPr>
              <a:t> fibrosis (n = 5)</a:t>
            </a:r>
          </a:p>
          <a:p>
            <a:pPr marL="171450" indent="-171450">
              <a:buFont typeface="Arial"/>
              <a:buChar char="•"/>
            </a:pPr>
            <a:r>
              <a:rPr lang="en-GB" sz="800" dirty="0" err="1">
                <a:latin typeface="Arial"/>
                <a:cs typeface="Arial"/>
              </a:rPr>
              <a:t>Crohns</a:t>
            </a:r>
            <a:r>
              <a:rPr lang="en-GB" sz="800" dirty="0">
                <a:latin typeface="Arial"/>
                <a:cs typeface="Arial"/>
              </a:rPr>
              <a:t> disease (n = 4)</a:t>
            </a:r>
          </a:p>
          <a:p>
            <a:pPr marL="171450" indent="-171450">
              <a:buFont typeface="Arial"/>
              <a:buChar char="•"/>
            </a:pPr>
            <a:r>
              <a:rPr lang="en-GB" sz="800" dirty="0">
                <a:latin typeface="Arial"/>
                <a:cs typeface="Arial"/>
              </a:rPr>
              <a:t>Rheumatic diseases (n = 4)</a:t>
            </a:r>
          </a:p>
          <a:p>
            <a:pPr marL="171450" indent="-171450">
              <a:buFont typeface="Arial"/>
              <a:buChar char="•"/>
            </a:pPr>
            <a:r>
              <a:rPr lang="en-GB" sz="800" dirty="0">
                <a:latin typeface="Arial"/>
                <a:cs typeface="Arial"/>
              </a:rPr>
              <a:t>TRAPS (n = 2)</a:t>
            </a:r>
          </a:p>
          <a:p>
            <a:pPr marL="171450" indent="-171450">
              <a:buFont typeface="Arial"/>
              <a:buChar char="•"/>
            </a:pPr>
            <a:r>
              <a:rPr lang="de-DE" sz="800" dirty="0">
                <a:latin typeface="Arial"/>
                <a:cs typeface="Arial"/>
              </a:rPr>
              <a:t>I</a:t>
            </a:r>
            <a:r>
              <a:rPr lang="en-GB" sz="800" dirty="0" err="1">
                <a:latin typeface="Arial"/>
                <a:cs typeface="Arial"/>
              </a:rPr>
              <a:t>munodeficiencies</a:t>
            </a:r>
            <a:r>
              <a:rPr lang="en-GB" sz="800" dirty="0">
                <a:latin typeface="Arial"/>
                <a:cs typeface="Arial"/>
              </a:rPr>
              <a:t> (n = 2)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2285497" y="2352963"/>
            <a:ext cx="2046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800" dirty="0" err="1">
                <a:latin typeface="Arial"/>
                <a:cs typeface="Arial"/>
              </a:rPr>
              <a:t>two-density</a:t>
            </a:r>
            <a:r>
              <a:rPr lang="de-DE" sz="800" dirty="0">
                <a:latin typeface="Arial"/>
                <a:cs typeface="Arial"/>
              </a:rPr>
              <a:t> </a:t>
            </a:r>
            <a:r>
              <a:rPr lang="de-DE" sz="800" dirty="0" err="1">
                <a:latin typeface="Arial"/>
                <a:cs typeface="Arial"/>
              </a:rPr>
              <a:t>centrifugation</a:t>
            </a:r>
            <a:endParaRPr lang="en-GB" sz="800" dirty="0">
              <a:latin typeface="Arial"/>
              <a:cs typeface="Arial"/>
            </a:endParaRPr>
          </a:p>
        </p:txBody>
      </p:sp>
      <p:cxnSp>
        <p:nvCxnSpPr>
          <p:cNvPr id="33" name="Gerade Verbindung mit Pfeil 32"/>
          <p:cNvCxnSpPr/>
          <p:nvPr/>
        </p:nvCxnSpPr>
        <p:spPr>
          <a:xfrm>
            <a:off x="1876662" y="1677476"/>
            <a:ext cx="653989" cy="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mit Pfeil 68"/>
          <p:cNvCxnSpPr/>
          <p:nvPr/>
        </p:nvCxnSpPr>
        <p:spPr>
          <a:xfrm>
            <a:off x="3820404" y="1678244"/>
            <a:ext cx="653989" cy="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mit Pfeil 69"/>
          <p:cNvCxnSpPr/>
          <p:nvPr/>
        </p:nvCxnSpPr>
        <p:spPr>
          <a:xfrm>
            <a:off x="5925272" y="1679012"/>
            <a:ext cx="653989" cy="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9351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85625" y="270465"/>
            <a:ext cx="52816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err="1">
                <a:latin typeface="Arial" pitchFamily="34" charset="0"/>
                <a:cs typeface="Arial" pitchFamily="34" charset="0"/>
              </a:rPr>
              <a:t>Figure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S2: Description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of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Fluorescence-activated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cell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sorting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analysis</a:t>
            </a:r>
            <a:endParaRPr lang="de-DE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21795" y="817719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296652" y="2401825"/>
            <a:ext cx="351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C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4502685" y="796539"/>
            <a:ext cx="351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19" name="Rechteck 18"/>
          <p:cNvSpPr/>
          <p:nvPr/>
        </p:nvSpPr>
        <p:spPr>
          <a:xfrm>
            <a:off x="331821" y="5851728"/>
            <a:ext cx="82587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200" dirty="0">
                <a:latin typeface="Arial" pitchFamily="34" charset="0"/>
                <a:cs typeface="Arial" pitchFamily="34" charset="0"/>
              </a:rPr>
              <a:t>In </a:t>
            </a:r>
            <a:r>
              <a:rPr lang="en-GB" sz="1200" dirty="0" err="1">
                <a:latin typeface="Arial" pitchFamily="34" charset="0"/>
                <a:cs typeface="Arial" pitchFamily="34" charset="0"/>
              </a:rPr>
              <a:t>neutrophil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-enriched cell population granulocytes were identified by high side scatter and CD45-positivity (A). </a:t>
            </a:r>
            <a:r>
              <a:rPr lang="en-GB" sz="1200" dirty="0" err="1">
                <a:latin typeface="Arial" pitchFamily="34" charset="0"/>
                <a:cs typeface="Arial" pitchFamily="34" charset="0"/>
              </a:rPr>
              <a:t>Eosinophils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 were excluded by positive CD16 staining. The gate for the </a:t>
            </a:r>
            <a:r>
              <a:rPr lang="en-GB" sz="1200" dirty="0" err="1">
                <a:latin typeface="Arial" pitchFamily="34" charset="0"/>
                <a:cs typeface="Arial" pitchFamily="34" charset="0"/>
              </a:rPr>
              <a:t>isotype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 control was set to exclude 99% of the total population. Staining of CD11b (B) and CD62L (C) were performed to demonstrate activation status of neutrophils and kinetics CD62L-shedding.</a:t>
            </a:r>
            <a:endParaRPr lang="de-DE" sz="1200" dirty="0"/>
          </a:p>
        </p:txBody>
      </p:sp>
      <p:pic>
        <p:nvPicPr>
          <p:cNvPr id="11279" name="Picture 15"/>
          <p:cNvPicPr>
            <a:picLocks noChangeAspect="1" noChangeArrowheads="1"/>
          </p:cNvPicPr>
          <p:nvPr/>
        </p:nvPicPr>
        <p:blipFill rotWithShape="1">
          <a:blip r:embed="rId2"/>
          <a:srcRect l="5927" b="10452"/>
          <a:stretch/>
        </p:blipFill>
        <p:spPr bwMode="auto">
          <a:xfrm>
            <a:off x="537633" y="2742324"/>
            <a:ext cx="1722966" cy="927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85" name="Picture 21"/>
          <p:cNvPicPr>
            <a:picLocks noChangeAspect="1" noChangeArrowheads="1"/>
          </p:cNvPicPr>
          <p:nvPr/>
        </p:nvPicPr>
        <p:blipFill rotWithShape="1">
          <a:blip r:embed="rId3"/>
          <a:srcRect l="4997" b="10524"/>
          <a:stretch/>
        </p:blipFill>
        <p:spPr bwMode="auto">
          <a:xfrm>
            <a:off x="4529856" y="1250211"/>
            <a:ext cx="1693144" cy="91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92" name="Picture 28"/>
          <p:cNvPicPr>
            <a:picLocks noChangeAspect="1" noChangeArrowheads="1"/>
          </p:cNvPicPr>
          <p:nvPr/>
        </p:nvPicPr>
        <p:blipFill rotWithShape="1">
          <a:blip r:embed="rId4"/>
          <a:srcRect l="4935" b="10587"/>
          <a:stretch/>
        </p:blipFill>
        <p:spPr bwMode="auto">
          <a:xfrm>
            <a:off x="6602419" y="1243130"/>
            <a:ext cx="1759357" cy="921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 rotWithShape="1">
          <a:blip r:embed="rId5"/>
          <a:srcRect l="4973" t="6148" r="1" b="12377"/>
          <a:stretch/>
        </p:blipFill>
        <p:spPr bwMode="auto">
          <a:xfrm>
            <a:off x="2475352" y="1295400"/>
            <a:ext cx="1715746" cy="872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 rotWithShape="1">
          <a:blip r:embed="rId6"/>
          <a:srcRect l="6393" b="14369"/>
          <a:stretch/>
        </p:blipFill>
        <p:spPr bwMode="auto">
          <a:xfrm>
            <a:off x="2493190" y="2802722"/>
            <a:ext cx="1684934" cy="871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 rotWithShape="1">
          <a:blip r:embed="rId7"/>
          <a:srcRect l="8336" b="12113"/>
          <a:stretch/>
        </p:blipFill>
        <p:spPr bwMode="auto">
          <a:xfrm>
            <a:off x="4531662" y="2792822"/>
            <a:ext cx="1706378" cy="885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 rotWithShape="1">
          <a:blip r:embed="rId8"/>
          <a:srcRect l="5929" b="15315"/>
          <a:stretch/>
        </p:blipFill>
        <p:spPr bwMode="auto">
          <a:xfrm>
            <a:off x="6606651" y="2800350"/>
            <a:ext cx="1721060" cy="892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 rotWithShape="1">
          <a:blip r:embed="rId9"/>
          <a:srcRect l="6497" t="1741" b="13152"/>
          <a:stretch/>
        </p:blipFill>
        <p:spPr bwMode="auto">
          <a:xfrm>
            <a:off x="555877" y="4184112"/>
            <a:ext cx="1683065" cy="861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 rotWithShape="1">
          <a:blip r:embed="rId10"/>
          <a:srcRect l="8027" t="911" b="11841"/>
          <a:stretch/>
        </p:blipFill>
        <p:spPr bwMode="auto">
          <a:xfrm>
            <a:off x="2516892" y="4180251"/>
            <a:ext cx="1689696" cy="879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feld 27"/>
          <p:cNvSpPr txBox="1"/>
          <p:nvPr/>
        </p:nvSpPr>
        <p:spPr>
          <a:xfrm>
            <a:off x="356668" y="1001387"/>
            <a:ext cx="297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0" y="1216494"/>
            <a:ext cx="252000" cy="10080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884769" y="3630422"/>
            <a:ext cx="9609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latin typeface="Arial"/>
                <a:cs typeface="Arial"/>
              </a:rPr>
              <a:t>IgG1-Isotype FITC-A</a:t>
            </a:r>
          </a:p>
        </p:txBody>
      </p:sp>
      <p:sp>
        <p:nvSpPr>
          <p:cNvPr id="42" name="Textfeld 41"/>
          <p:cNvSpPr txBox="1"/>
          <p:nvPr/>
        </p:nvSpPr>
        <p:spPr>
          <a:xfrm rot="16200000">
            <a:off x="-42366" y="3049905"/>
            <a:ext cx="9609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latin typeface="Arial"/>
                <a:cs typeface="Arial"/>
              </a:rPr>
              <a:t>counts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2855174" y="3630422"/>
            <a:ext cx="960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latin typeface="Arial"/>
                <a:cs typeface="Arial"/>
              </a:rPr>
              <a:t>CD62L FITC-A</a:t>
            </a:r>
          </a:p>
          <a:p>
            <a:pPr algn="ctr"/>
            <a:r>
              <a:rPr lang="en-GB" sz="600" dirty="0">
                <a:latin typeface="Arial"/>
                <a:cs typeface="Arial"/>
              </a:rPr>
              <a:t>0 hour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2827582" y="2134506"/>
            <a:ext cx="9609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latin typeface="Arial"/>
                <a:cs typeface="Arial"/>
              </a:rPr>
              <a:t>CD16 PE-C</a:t>
            </a:r>
            <a:r>
              <a:rPr lang="en-GB" sz="600" dirty="0">
                <a:latin typeface="Symbol" charset="2"/>
                <a:cs typeface="Symbol" charset="2"/>
              </a:rPr>
              <a:t>g</a:t>
            </a:r>
            <a:r>
              <a:rPr lang="en-GB" sz="600" dirty="0">
                <a:latin typeface="Arial"/>
                <a:cs typeface="Arial"/>
              </a:rPr>
              <a:t>-A</a:t>
            </a:r>
          </a:p>
        </p:txBody>
      </p:sp>
      <p:sp>
        <p:nvSpPr>
          <p:cNvPr id="48" name="Textfeld 47"/>
          <p:cNvSpPr txBox="1"/>
          <p:nvPr/>
        </p:nvSpPr>
        <p:spPr>
          <a:xfrm rot="16200000">
            <a:off x="1949028" y="1534618"/>
            <a:ext cx="9609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latin typeface="Arial"/>
                <a:cs typeface="Arial"/>
              </a:rPr>
              <a:t>counts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4948757" y="2123566"/>
            <a:ext cx="9609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latin typeface="Arial"/>
                <a:cs typeface="Arial"/>
              </a:rPr>
              <a:t>IgG1-Isotype FITC-A</a:t>
            </a:r>
          </a:p>
        </p:txBody>
      </p:sp>
      <p:sp>
        <p:nvSpPr>
          <p:cNvPr id="50" name="Textfeld 49"/>
          <p:cNvSpPr txBox="1"/>
          <p:nvPr/>
        </p:nvSpPr>
        <p:spPr>
          <a:xfrm>
            <a:off x="7025201" y="2120367"/>
            <a:ext cx="9609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latin typeface="Arial"/>
                <a:cs typeface="Arial"/>
              </a:rPr>
              <a:t>CD11b APC-A</a:t>
            </a:r>
          </a:p>
        </p:txBody>
      </p:sp>
      <p:sp>
        <p:nvSpPr>
          <p:cNvPr id="51" name="Textfeld 50"/>
          <p:cNvSpPr txBox="1"/>
          <p:nvPr/>
        </p:nvSpPr>
        <p:spPr>
          <a:xfrm rot="16200000">
            <a:off x="3963661" y="1546198"/>
            <a:ext cx="9609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latin typeface="Arial"/>
                <a:cs typeface="Arial"/>
              </a:rPr>
              <a:t>counts</a:t>
            </a:r>
          </a:p>
        </p:txBody>
      </p:sp>
      <p:sp>
        <p:nvSpPr>
          <p:cNvPr id="52" name="Textfeld 51"/>
          <p:cNvSpPr txBox="1"/>
          <p:nvPr/>
        </p:nvSpPr>
        <p:spPr>
          <a:xfrm rot="16200000">
            <a:off x="6021819" y="1546864"/>
            <a:ext cx="9609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latin typeface="Arial"/>
                <a:cs typeface="Arial"/>
              </a:rPr>
              <a:t>counts</a:t>
            </a:r>
          </a:p>
        </p:txBody>
      </p:sp>
      <p:sp>
        <p:nvSpPr>
          <p:cNvPr id="53" name="Textfeld 52"/>
          <p:cNvSpPr txBox="1"/>
          <p:nvPr/>
        </p:nvSpPr>
        <p:spPr>
          <a:xfrm rot="16200000">
            <a:off x="1939412" y="3049783"/>
            <a:ext cx="9609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latin typeface="Arial"/>
                <a:cs typeface="Arial"/>
              </a:rPr>
              <a:t>counts</a:t>
            </a:r>
          </a:p>
        </p:txBody>
      </p:sp>
      <p:sp>
        <p:nvSpPr>
          <p:cNvPr id="55" name="Textfeld 54"/>
          <p:cNvSpPr txBox="1"/>
          <p:nvPr/>
        </p:nvSpPr>
        <p:spPr>
          <a:xfrm>
            <a:off x="4904368" y="3630422"/>
            <a:ext cx="960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latin typeface="Arial"/>
                <a:cs typeface="Arial"/>
              </a:rPr>
              <a:t>CD62L FITC-A</a:t>
            </a:r>
          </a:p>
          <a:p>
            <a:pPr algn="ctr"/>
            <a:r>
              <a:rPr lang="en-GB" sz="600" dirty="0">
                <a:latin typeface="Arial"/>
                <a:cs typeface="Arial"/>
              </a:rPr>
              <a:t>1 hour</a:t>
            </a:r>
          </a:p>
        </p:txBody>
      </p:sp>
      <p:sp>
        <p:nvSpPr>
          <p:cNvPr id="56" name="Textfeld 55"/>
          <p:cNvSpPr txBox="1"/>
          <p:nvPr/>
        </p:nvSpPr>
        <p:spPr>
          <a:xfrm>
            <a:off x="6986698" y="3630422"/>
            <a:ext cx="960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latin typeface="Arial"/>
                <a:cs typeface="Arial"/>
              </a:rPr>
              <a:t>CD62L FITC-A</a:t>
            </a:r>
          </a:p>
          <a:p>
            <a:pPr algn="ctr"/>
            <a:r>
              <a:rPr lang="en-GB" sz="600" dirty="0">
                <a:latin typeface="Arial"/>
                <a:cs typeface="Arial"/>
              </a:rPr>
              <a:t>2 hours</a:t>
            </a:r>
          </a:p>
        </p:txBody>
      </p:sp>
      <p:sp>
        <p:nvSpPr>
          <p:cNvPr id="57" name="Textfeld 56"/>
          <p:cNvSpPr txBox="1"/>
          <p:nvPr/>
        </p:nvSpPr>
        <p:spPr>
          <a:xfrm>
            <a:off x="858460" y="5031666"/>
            <a:ext cx="960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latin typeface="Arial"/>
                <a:cs typeface="Arial"/>
              </a:rPr>
              <a:t>CD62L FITC-A</a:t>
            </a:r>
          </a:p>
          <a:p>
            <a:pPr algn="ctr"/>
            <a:r>
              <a:rPr lang="en-GB" sz="600" dirty="0">
                <a:latin typeface="Arial"/>
                <a:cs typeface="Arial"/>
              </a:rPr>
              <a:t>3 hours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2807524" y="5031666"/>
            <a:ext cx="960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latin typeface="Arial"/>
                <a:cs typeface="Arial"/>
              </a:rPr>
              <a:t>CD62L FITC-A</a:t>
            </a:r>
          </a:p>
          <a:p>
            <a:pPr algn="ctr"/>
            <a:r>
              <a:rPr lang="en-GB" sz="600" dirty="0">
                <a:latin typeface="Arial"/>
                <a:cs typeface="Arial"/>
              </a:rPr>
              <a:t>5 hours</a:t>
            </a:r>
          </a:p>
        </p:txBody>
      </p:sp>
      <p:sp>
        <p:nvSpPr>
          <p:cNvPr id="59" name="Textfeld 58"/>
          <p:cNvSpPr txBox="1"/>
          <p:nvPr/>
        </p:nvSpPr>
        <p:spPr>
          <a:xfrm rot="16200000">
            <a:off x="-40517" y="4441405"/>
            <a:ext cx="9609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latin typeface="Arial"/>
                <a:cs typeface="Arial"/>
              </a:rPr>
              <a:t>counts</a:t>
            </a:r>
          </a:p>
        </p:txBody>
      </p:sp>
      <p:sp>
        <p:nvSpPr>
          <p:cNvPr id="60" name="Textfeld 59"/>
          <p:cNvSpPr txBox="1"/>
          <p:nvPr/>
        </p:nvSpPr>
        <p:spPr>
          <a:xfrm rot="16200000">
            <a:off x="1939800" y="4441407"/>
            <a:ext cx="9609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latin typeface="Arial"/>
                <a:cs typeface="Arial"/>
              </a:rPr>
              <a:t>counts</a:t>
            </a:r>
          </a:p>
        </p:txBody>
      </p:sp>
      <p:sp>
        <p:nvSpPr>
          <p:cNvPr id="61" name="Textfeld 60"/>
          <p:cNvSpPr txBox="1"/>
          <p:nvPr/>
        </p:nvSpPr>
        <p:spPr>
          <a:xfrm rot="16200000">
            <a:off x="3943275" y="3047902"/>
            <a:ext cx="9609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latin typeface="Arial"/>
                <a:cs typeface="Arial"/>
              </a:rPr>
              <a:t>counts</a:t>
            </a:r>
          </a:p>
        </p:txBody>
      </p:sp>
      <p:sp>
        <p:nvSpPr>
          <p:cNvPr id="62" name="Textfeld 61"/>
          <p:cNvSpPr txBox="1"/>
          <p:nvPr/>
        </p:nvSpPr>
        <p:spPr>
          <a:xfrm rot="16200000">
            <a:off x="6041244" y="3053614"/>
            <a:ext cx="9609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latin typeface="Arial"/>
                <a:cs typeface="Arial"/>
              </a:rPr>
              <a:t>counts</a:t>
            </a:r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50782" y="1244599"/>
            <a:ext cx="1771717" cy="1019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Rechteck 43"/>
          <p:cNvSpPr/>
          <p:nvPr/>
        </p:nvSpPr>
        <p:spPr>
          <a:xfrm>
            <a:off x="673100" y="1225550"/>
            <a:ext cx="1339850" cy="762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295645" y="5234139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200" dirty="0">
                <a:latin typeface="Arial"/>
                <a:cs typeface="Arial"/>
              </a:rPr>
              <a:t>Isolated neutrophils from healthy controls (HC, n = 2-10) and patients with Familial Mediterranean fever (FMF) with compound heterozygous or homozygous mutations (n = 2-16) were cultured. Cells were stimulated with 10 </a:t>
            </a:r>
            <a:r>
              <a:rPr lang="en-GB" sz="1200" dirty="0" err="1">
                <a:latin typeface="Arial"/>
                <a:cs typeface="Arial"/>
              </a:rPr>
              <a:t>nM</a:t>
            </a:r>
            <a:r>
              <a:rPr lang="en-GB" sz="1200" dirty="0">
                <a:latin typeface="Arial"/>
                <a:cs typeface="Arial"/>
              </a:rPr>
              <a:t> PMA or 10 </a:t>
            </a:r>
            <a:r>
              <a:rPr lang="en-GB" sz="1200" dirty="0" err="1">
                <a:latin typeface="Arial"/>
                <a:cs typeface="Arial"/>
              </a:rPr>
              <a:t>ng</a:t>
            </a:r>
            <a:r>
              <a:rPr lang="en-GB" sz="1200" dirty="0">
                <a:latin typeface="Arial"/>
                <a:cs typeface="Arial"/>
              </a:rPr>
              <a:t>/ml LPS with or without addition of 1 </a:t>
            </a:r>
            <a:r>
              <a:rPr lang="en-GB" sz="1200" dirty="0" err="1">
                <a:latin typeface="Arial"/>
                <a:cs typeface="Arial"/>
              </a:rPr>
              <a:t>mM</a:t>
            </a:r>
            <a:r>
              <a:rPr lang="en-GB" sz="1200" dirty="0">
                <a:latin typeface="Arial"/>
                <a:cs typeface="Arial"/>
              </a:rPr>
              <a:t> ATP</a:t>
            </a:r>
            <a:r>
              <a:rPr lang="en-GB" sz="1200" i="1" dirty="0">
                <a:latin typeface="Arial"/>
                <a:cs typeface="Arial"/>
              </a:rPr>
              <a:t> </a:t>
            </a:r>
            <a:r>
              <a:rPr lang="en-GB" sz="1200" dirty="0">
                <a:latin typeface="Arial"/>
                <a:cs typeface="Arial"/>
              </a:rPr>
              <a:t>after 3.5 hours.</a:t>
            </a:r>
            <a:r>
              <a:rPr lang="de-DE" sz="1200" dirty="0">
                <a:latin typeface="Arial"/>
                <a:cs typeface="Arial"/>
              </a:rPr>
              <a:t> </a:t>
            </a:r>
            <a:r>
              <a:rPr lang="en-GB" sz="1200" dirty="0">
                <a:latin typeface="Arial"/>
                <a:cs typeface="Arial"/>
              </a:rPr>
              <a:t>Partly 5 </a:t>
            </a:r>
            <a:r>
              <a:rPr lang="en-GB" sz="1200" dirty="0">
                <a:latin typeface="Symbol" charset="2"/>
                <a:cs typeface="Symbol" charset="2"/>
              </a:rPr>
              <a:t>m</a:t>
            </a:r>
            <a:r>
              <a:rPr lang="en-GB" sz="1200" dirty="0">
                <a:latin typeface="Arial"/>
                <a:cs typeface="Arial"/>
              </a:rPr>
              <a:t>g/ml colchicine was added at the beginning of incubation. Cells were analysed after a total incubation time of 5 hours. </a:t>
            </a:r>
            <a:r>
              <a:rPr lang="de-DE" sz="1200" dirty="0">
                <a:latin typeface="Arial"/>
                <a:cs typeface="Arial"/>
              </a:rPr>
              <a:t>Median </a:t>
            </a:r>
            <a:r>
              <a:rPr lang="de-DE" sz="1200" dirty="0" err="1">
                <a:latin typeface="Arial"/>
                <a:cs typeface="Arial"/>
              </a:rPr>
              <a:t>viability</a:t>
            </a:r>
            <a:r>
              <a:rPr lang="de-DE" sz="1200" dirty="0">
                <a:latin typeface="Arial"/>
                <a:cs typeface="Arial"/>
              </a:rPr>
              <a:t> </a:t>
            </a:r>
            <a:r>
              <a:rPr lang="de-DE" sz="1200" dirty="0" err="1">
                <a:latin typeface="Arial"/>
                <a:cs typeface="Arial"/>
              </a:rPr>
              <a:t>of</a:t>
            </a:r>
            <a:r>
              <a:rPr lang="de-DE" sz="1200" dirty="0">
                <a:latin typeface="Arial"/>
                <a:cs typeface="Arial"/>
              </a:rPr>
              <a:t> PMA-</a:t>
            </a:r>
            <a:r>
              <a:rPr lang="de-DE" sz="1200" dirty="0" err="1">
                <a:latin typeface="Arial"/>
                <a:cs typeface="Arial"/>
              </a:rPr>
              <a:t>treated</a:t>
            </a:r>
            <a:r>
              <a:rPr lang="de-DE" sz="1200" dirty="0">
                <a:latin typeface="Arial"/>
                <a:cs typeface="Arial"/>
              </a:rPr>
              <a:t> </a:t>
            </a:r>
            <a:r>
              <a:rPr lang="de-DE" sz="1200" dirty="0" err="1">
                <a:latin typeface="Arial"/>
                <a:cs typeface="Arial"/>
              </a:rPr>
              <a:t>cells</a:t>
            </a:r>
            <a:r>
              <a:rPr lang="de-DE" sz="1200" dirty="0">
                <a:latin typeface="Arial"/>
                <a:cs typeface="Arial"/>
              </a:rPr>
              <a:t> </a:t>
            </a:r>
            <a:r>
              <a:rPr lang="de-DE" sz="1200" dirty="0" err="1">
                <a:latin typeface="Arial"/>
                <a:cs typeface="Arial"/>
              </a:rPr>
              <a:t>were</a:t>
            </a:r>
            <a:r>
              <a:rPr lang="de-DE" sz="1200" dirty="0">
                <a:latin typeface="Arial"/>
                <a:cs typeface="Arial"/>
              </a:rPr>
              <a:t> </a:t>
            </a:r>
            <a:r>
              <a:rPr lang="de-DE" sz="1200" dirty="0" err="1">
                <a:latin typeface="Arial"/>
                <a:cs typeface="Arial"/>
              </a:rPr>
              <a:t>determined</a:t>
            </a:r>
            <a:r>
              <a:rPr lang="de-DE" sz="1200" dirty="0">
                <a:latin typeface="Arial"/>
                <a:cs typeface="Arial"/>
              </a:rPr>
              <a:t> </a:t>
            </a:r>
            <a:r>
              <a:rPr lang="de-DE" sz="1200" dirty="0" err="1">
                <a:latin typeface="Arial"/>
                <a:cs typeface="Arial"/>
              </a:rPr>
              <a:t>with</a:t>
            </a:r>
            <a:r>
              <a:rPr lang="de-DE" sz="1200" dirty="0">
                <a:latin typeface="Arial"/>
                <a:cs typeface="Arial"/>
              </a:rPr>
              <a:t> 98.5%, </a:t>
            </a:r>
            <a:r>
              <a:rPr lang="de-DE" sz="1200" dirty="0" err="1">
                <a:latin typeface="Arial"/>
                <a:cs typeface="Arial"/>
              </a:rPr>
              <a:t>for</a:t>
            </a:r>
            <a:r>
              <a:rPr lang="de-DE" sz="1200" dirty="0">
                <a:latin typeface="Arial"/>
                <a:cs typeface="Arial"/>
              </a:rPr>
              <a:t> all </a:t>
            </a:r>
            <a:r>
              <a:rPr lang="de-DE" sz="1200" dirty="0" err="1">
                <a:latin typeface="Arial"/>
                <a:cs typeface="Arial"/>
              </a:rPr>
              <a:t>other</a:t>
            </a:r>
            <a:r>
              <a:rPr lang="de-DE" sz="1200" dirty="0">
                <a:latin typeface="Arial"/>
                <a:cs typeface="Arial"/>
              </a:rPr>
              <a:t> </a:t>
            </a:r>
            <a:r>
              <a:rPr lang="de-DE" sz="1200" dirty="0" err="1">
                <a:latin typeface="Arial"/>
                <a:cs typeface="Arial"/>
              </a:rPr>
              <a:t>experiments</a:t>
            </a:r>
            <a:r>
              <a:rPr lang="de-DE" sz="1200" dirty="0">
                <a:latin typeface="Arial"/>
                <a:cs typeface="Arial"/>
              </a:rPr>
              <a:t> </a:t>
            </a:r>
            <a:r>
              <a:rPr lang="de-DE" sz="1200" dirty="0" err="1">
                <a:latin typeface="Arial"/>
                <a:cs typeface="Arial"/>
              </a:rPr>
              <a:t>viability</a:t>
            </a:r>
            <a:r>
              <a:rPr lang="de-DE" sz="1200" dirty="0">
                <a:latin typeface="Arial"/>
                <a:cs typeface="Arial"/>
              </a:rPr>
              <a:t> </a:t>
            </a:r>
            <a:r>
              <a:rPr lang="de-DE" sz="1200" dirty="0" err="1">
                <a:latin typeface="Arial"/>
                <a:cs typeface="Arial"/>
              </a:rPr>
              <a:t>is</a:t>
            </a:r>
            <a:r>
              <a:rPr lang="de-DE" sz="1200" dirty="0">
                <a:latin typeface="Arial"/>
                <a:cs typeface="Arial"/>
              </a:rPr>
              <a:t> </a:t>
            </a:r>
            <a:r>
              <a:rPr lang="de-DE" sz="1200" dirty="0" err="1">
                <a:latin typeface="Arial"/>
                <a:cs typeface="Arial"/>
              </a:rPr>
              <a:t>given</a:t>
            </a:r>
            <a:r>
              <a:rPr lang="de-DE" sz="1200" dirty="0">
                <a:latin typeface="Arial"/>
                <a:cs typeface="Arial"/>
              </a:rPr>
              <a:t> in </a:t>
            </a:r>
            <a:r>
              <a:rPr lang="de-DE" sz="1200" dirty="0" err="1">
                <a:latin typeface="Arial"/>
                <a:cs typeface="Arial"/>
              </a:rPr>
              <a:t>Supplementary</a:t>
            </a:r>
            <a:r>
              <a:rPr lang="de-DE" sz="1200" dirty="0">
                <a:latin typeface="Arial"/>
                <a:cs typeface="Arial"/>
              </a:rPr>
              <a:t> Table 3 </a:t>
            </a:r>
            <a:r>
              <a:rPr lang="de-DE" sz="1200" dirty="0" err="1">
                <a:latin typeface="Arial"/>
                <a:cs typeface="Arial"/>
              </a:rPr>
              <a:t>and</a:t>
            </a:r>
            <a:r>
              <a:rPr lang="de-DE" sz="1200">
                <a:latin typeface="Arial"/>
                <a:cs typeface="Arial"/>
              </a:rPr>
              <a:t> 4.</a:t>
            </a:r>
            <a:endParaRPr lang="de-DE" sz="1200" dirty="0">
              <a:latin typeface="Arial"/>
              <a:cs typeface="Arial"/>
            </a:endParaRPr>
          </a:p>
          <a:p>
            <a:pPr algn="just"/>
            <a:r>
              <a:rPr lang="en-GB" sz="1200" dirty="0">
                <a:latin typeface="Arial"/>
                <a:cs typeface="Arial"/>
              </a:rPr>
              <a:t>Expression of interleukine-1</a:t>
            </a:r>
            <a:r>
              <a:rPr lang="el-GR" sz="1200" dirty="0">
                <a:latin typeface="Arial" pitchFamily="34" charset="0"/>
                <a:cs typeface="Arial" pitchFamily="34" charset="0"/>
              </a:rPr>
              <a:t>β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, - 6, - 8, -10, - 18, - 1RA, MCP-1, MIP-1</a:t>
            </a:r>
            <a:r>
              <a:rPr lang="de-DE" sz="1200" dirty="0">
                <a:latin typeface="Symbol" panose="05050102010706020507" pitchFamily="18" charset="2"/>
                <a:cs typeface="Arial" pitchFamily="34" charset="0"/>
              </a:rPr>
              <a:t>a </a:t>
            </a:r>
            <a:r>
              <a:rPr lang="de-DE" sz="1200" dirty="0">
                <a:latin typeface="Arial"/>
                <a:cs typeface="Arial"/>
              </a:rPr>
              <a:t>(CCL-3)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, MIP-1</a:t>
            </a:r>
            <a:r>
              <a:rPr lang="de-DE" sz="1200" dirty="0">
                <a:latin typeface="Symbol" panose="05050102010706020507" pitchFamily="18" charset="2"/>
                <a:cs typeface="Arial" pitchFamily="34" charset="0"/>
              </a:rPr>
              <a:t>b </a:t>
            </a:r>
            <a:r>
              <a:rPr lang="de-DE" sz="1200" dirty="0">
                <a:latin typeface="Arial"/>
                <a:cs typeface="Arial"/>
              </a:rPr>
              <a:t>(CCL-4)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, MIP-3</a:t>
            </a:r>
            <a:r>
              <a:rPr lang="de-DE" sz="1200" dirty="0">
                <a:latin typeface="Symbol" panose="05050102010706020507" pitchFamily="18" charset="2"/>
                <a:cs typeface="Arial" pitchFamily="34" charset="0"/>
              </a:rPr>
              <a:t>a </a:t>
            </a:r>
            <a:r>
              <a:rPr lang="de-DE" sz="1200" dirty="0">
                <a:latin typeface="Arial"/>
                <a:cs typeface="Arial"/>
              </a:rPr>
              <a:t>(CCL-20)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, TNF</a:t>
            </a:r>
            <a:r>
              <a:rPr lang="el-GR" sz="1200" dirty="0">
                <a:latin typeface="Arial" pitchFamily="34" charset="0"/>
                <a:cs typeface="Arial" pitchFamily="34" charset="0"/>
              </a:rPr>
              <a:t>α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, S100A12, </a:t>
            </a:r>
            <a:r>
              <a:rPr lang="de-DE" sz="1200" dirty="0" err="1">
                <a:latin typeface="Arial" pitchFamily="34" charset="0"/>
                <a:cs typeface="Arial" pitchFamily="34" charset="0"/>
              </a:rPr>
              <a:t>proteinase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 3 </a:t>
            </a:r>
            <a:r>
              <a:rPr lang="de-DE" sz="1200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 MPO </a:t>
            </a:r>
            <a:r>
              <a:rPr lang="de-DE" sz="1200" dirty="0" err="1">
                <a:latin typeface="Arial" pitchFamily="34" charset="0"/>
                <a:cs typeface="Arial" pitchFamily="34" charset="0"/>
              </a:rPr>
              <a:t>were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dirty="0" err="1">
                <a:latin typeface="Arial" pitchFamily="34" charset="0"/>
                <a:cs typeface="Arial" pitchFamily="34" charset="0"/>
              </a:rPr>
              <a:t>measured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dirty="0" err="1">
                <a:latin typeface="Arial" pitchFamily="34" charset="0"/>
                <a:cs typeface="Arial" pitchFamily="34" charset="0"/>
              </a:rPr>
              <a:t>by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 multiplex </a:t>
            </a:r>
            <a:r>
              <a:rPr lang="de-DE" sz="1200" dirty="0" err="1">
                <a:latin typeface="Arial" pitchFamily="34" charset="0"/>
                <a:cs typeface="Arial" pitchFamily="34" charset="0"/>
              </a:rPr>
              <a:t>assay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. 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Significance was analyzed by the </a:t>
            </a:r>
            <a:r>
              <a:rPr lang="en-GB" sz="1200" dirty="0" err="1">
                <a:latin typeface="Arial" pitchFamily="34" charset="0"/>
                <a:cs typeface="Arial" pitchFamily="34" charset="0"/>
              </a:rPr>
              <a:t>Wilcoxon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-test,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* p &lt; 0.05.</a:t>
            </a:r>
            <a:endParaRPr lang="de-DE" sz="1200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7B89239-F9BC-F04D-956B-86808797ED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261" y="682614"/>
            <a:ext cx="4320170" cy="2060667"/>
          </a:xfrm>
          <a:prstGeom prst="rect">
            <a:avLst/>
          </a:prstGeom>
        </p:spPr>
      </p:pic>
      <p:pic>
        <p:nvPicPr>
          <p:cNvPr id="13" name="Bild 2">
            <a:extLst>
              <a:ext uri="{FF2B5EF4-FFF2-40B4-BE49-F238E27FC236}">
                <a16:creationId xmlns:a16="http://schemas.microsoft.com/office/drawing/2014/main" id="{4BBA0975-2F15-474D-ABA7-008590ED70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9749" y="3055829"/>
            <a:ext cx="7114548" cy="1889528"/>
          </a:xfrm>
          <a:prstGeom prst="rect">
            <a:avLst/>
          </a:prstGeom>
        </p:spPr>
      </p:pic>
      <p:sp>
        <p:nvSpPr>
          <p:cNvPr id="14" name="Geschweifte Klammer links 13">
            <a:extLst>
              <a:ext uri="{FF2B5EF4-FFF2-40B4-BE49-F238E27FC236}">
                <a16:creationId xmlns:a16="http://schemas.microsoft.com/office/drawing/2014/main" id="{6A338A46-DA46-974B-8F6B-BD3D67D7137D}"/>
              </a:ext>
            </a:extLst>
          </p:cNvPr>
          <p:cNvSpPr/>
          <p:nvPr/>
        </p:nvSpPr>
        <p:spPr>
          <a:xfrm>
            <a:off x="1805618" y="3313381"/>
            <a:ext cx="130020" cy="610914"/>
          </a:xfrm>
          <a:prstGeom prst="leftBrac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sz="90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C30EB6D-E560-2646-841F-BBF323D47DBE}"/>
              </a:ext>
            </a:extLst>
          </p:cNvPr>
          <p:cNvSpPr txBox="1"/>
          <p:nvPr/>
        </p:nvSpPr>
        <p:spPr>
          <a:xfrm>
            <a:off x="1243389" y="3477400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900" dirty="0">
                <a:latin typeface="Arial"/>
                <a:cs typeface="Arial"/>
              </a:rPr>
              <a:t>HC</a:t>
            </a:r>
          </a:p>
          <a:p>
            <a:pPr algn="r"/>
            <a:r>
              <a:rPr lang="de-DE" sz="900" dirty="0">
                <a:latin typeface="Arial"/>
                <a:cs typeface="Arial"/>
              </a:rPr>
              <a:t>(</a:t>
            </a:r>
            <a:r>
              <a:rPr lang="de-DE" sz="900" dirty="0" err="1">
                <a:latin typeface="Arial"/>
                <a:cs typeface="Arial"/>
              </a:rPr>
              <a:t>n</a:t>
            </a:r>
            <a:r>
              <a:rPr lang="de-DE" sz="900" dirty="0">
                <a:latin typeface="Arial"/>
                <a:cs typeface="Arial"/>
              </a:rPr>
              <a:t>=2-10)</a:t>
            </a:r>
          </a:p>
        </p:txBody>
      </p:sp>
      <p:sp>
        <p:nvSpPr>
          <p:cNvPr id="17" name="Geschweifte Klammer links 16">
            <a:extLst>
              <a:ext uri="{FF2B5EF4-FFF2-40B4-BE49-F238E27FC236}">
                <a16:creationId xmlns:a16="http://schemas.microsoft.com/office/drawing/2014/main" id="{2B5E9E2F-6B83-DA46-9955-6A89A8685029}"/>
              </a:ext>
            </a:extLst>
          </p:cNvPr>
          <p:cNvSpPr/>
          <p:nvPr/>
        </p:nvSpPr>
        <p:spPr>
          <a:xfrm>
            <a:off x="1805618" y="3970829"/>
            <a:ext cx="130020" cy="610914"/>
          </a:xfrm>
          <a:prstGeom prst="leftBrac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sz="90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A88E12A3-AD4E-4647-9008-23092065ABB3}"/>
              </a:ext>
            </a:extLst>
          </p:cNvPr>
          <p:cNvSpPr txBox="1"/>
          <p:nvPr/>
        </p:nvSpPr>
        <p:spPr>
          <a:xfrm>
            <a:off x="682338" y="413551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900" dirty="0">
                <a:latin typeface="Arial"/>
                <a:cs typeface="Arial"/>
              </a:rPr>
              <a:t>FMF (</a:t>
            </a:r>
            <a:r>
              <a:rPr lang="de-DE" sz="900" dirty="0" err="1">
                <a:latin typeface="Arial"/>
                <a:cs typeface="Arial"/>
              </a:rPr>
              <a:t>homozygous</a:t>
            </a:r>
            <a:r>
              <a:rPr lang="de-DE" sz="900" dirty="0">
                <a:latin typeface="Arial"/>
                <a:cs typeface="Arial"/>
              </a:rPr>
              <a:t>)</a:t>
            </a:r>
          </a:p>
          <a:p>
            <a:pPr algn="r"/>
            <a:r>
              <a:rPr lang="de-DE" sz="900" dirty="0">
                <a:latin typeface="Arial"/>
                <a:cs typeface="Arial"/>
              </a:rPr>
              <a:t>(</a:t>
            </a:r>
            <a:r>
              <a:rPr lang="de-DE" sz="900" dirty="0" err="1">
                <a:latin typeface="Arial"/>
                <a:cs typeface="Arial"/>
              </a:rPr>
              <a:t>n</a:t>
            </a:r>
            <a:r>
              <a:rPr lang="de-DE" sz="900" dirty="0">
                <a:latin typeface="Arial"/>
                <a:cs typeface="Arial"/>
              </a:rPr>
              <a:t>=2-16)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8C49B86-1164-104F-A4D6-939E6D347DBC}"/>
              </a:ext>
            </a:extLst>
          </p:cNvPr>
          <p:cNvSpPr txBox="1"/>
          <p:nvPr/>
        </p:nvSpPr>
        <p:spPr>
          <a:xfrm>
            <a:off x="308825" y="3030631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Arial"/>
                <a:cs typeface="Arial"/>
              </a:rPr>
              <a:t>B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6B11FC58-8A8F-D64A-BB8B-19F949B2A369}"/>
              </a:ext>
            </a:extLst>
          </p:cNvPr>
          <p:cNvSpPr txBox="1"/>
          <p:nvPr/>
        </p:nvSpPr>
        <p:spPr>
          <a:xfrm>
            <a:off x="351210" y="64267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Arial"/>
                <a:cs typeface="Arial"/>
              </a:rPr>
              <a:t>A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323795" y="92671"/>
            <a:ext cx="8680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err="1">
                <a:latin typeface="Arial" pitchFamily="34" charset="0"/>
                <a:cs typeface="Arial" pitchFamily="34" charset="0"/>
              </a:rPr>
              <a:t>Figure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S3: Expression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of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chemokines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cytokines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, S100A12 and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granula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proteins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by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neutrophils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derived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from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patients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Familial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Mediterranean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Fever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or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without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i="1" dirty="0">
                <a:latin typeface="Arial" pitchFamily="34" charset="0"/>
                <a:cs typeface="Arial" pitchFamily="34" charset="0"/>
              </a:rPr>
              <a:t>ex vivo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stimulation</a:t>
            </a:r>
            <a:endParaRPr lang="de-DE" sz="1200" b="1" dirty="0">
              <a:latin typeface="Arial" pitchFamily="34" charset="0"/>
              <a:cs typeface="Arial" pitchFamily="34" charset="0"/>
            </a:endParaRPr>
          </a:p>
          <a:p>
            <a:endParaRPr lang="de-DE" sz="1200" b="1" dirty="0"/>
          </a:p>
        </p:txBody>
      </p:sp>
    </p:spTree>
    <p:extLst>
      <p:ext uri="{BB962C8B-B14F-4D97-AF65-F5344CB8AC3E}">
        <p14:creationId xmlns:p14="http://schemas.microsoft.com/office/powerpoint/2010/main" val="1013054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/>
          <p:cNvSpPr txBox="1"/>
          <p:nvPr/>
        </p:nvSpPr>
        <p:spPr>
          <a:xfrm>
            <a:off x="327720" y="85343"/>
            <a:ext cx="837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err="1">
                <a:latin typeface="Arial" pitchFamily="34" charset="0"/>
                <a:cs typeface="Arial" pitchFamily="34" charset="0"/>
              </a:rPr>
              <a:t>Figure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S4: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Transcription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of S100A12, IL-18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IL-1</a:t>
            </a:r>
            <a:r>
              <a:rPr lang="de-DE" sz="1200" b="1" dirty="0">
                <a:latin typeface="Symbol" charset="2"/>
                <a:cs typeface="Symbol" charset="2"/>
              </a:rPr>
              <a:t>b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in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neutrophils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from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healthy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controls and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homozygous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FMF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patients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de-DE" sz="1200" b="1" dirty="0"/>
          </a:p>
        </p:txBody>
      </p:sp>
      <p:sp>
        <p:nvSpPr>
          <p:cNvPr id="22" name="Textfeld 21"/>
          <p:cNvSpPr txBox="1"/>
          <p:nvPr/>
        </p:nvSpPr>
        <p:spPr>
          <a:xfrm>
            <a:off x="330200" y="3948165"/>
            <a:ext cx="8382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/>
            <a:r>
              <a:rPr lang="en-GB" sz="1200" dirty="0">
                <a:latin typeface="Arial" pitchFamily="34" charset="0"/>
                <a:cs typeface="Arial" pitchFamily="34" charset="0"/>
              </a:rPr>
              <a:t>Real-Time polymerase chain reaction (RT-PCR) was performed for S100A12 proteins (A), IL-18 (B) and IL-1ß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(C)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 in neutrophils derived from a previously published cohort of FMF patients (light grey, patients 2.14-19 supplementary table 1) and healthy controls (dark grey, controls 1.10-13)</a:t>
            </a:r>
            <a:r>
              <a:rPr lang="en-GB" sz="1200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. The neutrophils were stimulated for 5 hours with </a:t>
            </a:r>
            <a:r>
              <a:rPr lang="en-GB" sz="1200" dirty="0">
                <a:latin typeface="Arial"/>
                <a:cs typeface="Arial"/>
              </a:rPr>
              <a:t>10 </a:t>
            </a:r>
            <a:r>
              <a:rPr lang="en-GB" sz="1200" dirty="0" err="1">
                <a:latin typeface="Arial"/>
                <a:cs typeface="Arial"/>
              </a:rPr>
              <a:t>nM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 PMA or </a:t>
            </a:r>
            <a:r>
              <a:rPr lang="en-GB" sz="1200" dirty="0">
                <a:latin typeface="Arial"/>
                <a:cs typeface="Arial"/>
              </a:rPr>
              <a:t>10 ng/ml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 LPS alone or with 10 </a:t>
            </a:r>
            <a:r>
              <a:rPr lang="en-GB" sz="1200" dirty="0" err="1">
                <a:latin typeface="Arial" pitchFamily="34" charset="0"/>
                <a:cs typeface="Arial" pitchFamily="34" charset="0"/>
              </a:rPr>
              <a:t>ng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/ml LPS + 1 </a:t>
            </a:r>
            <a:r>
              <a:rPr lang="en-GB" sz="1200" dirty="0" err="1">
                <a:latin typeface="Arial" pitchFamily="34" charset="0"/>
                <a:cs typeface="Arial" pitchFamily="34" charset="0"/>
              </a:rPr>
              <a:t>mM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 ATP</a:t>
            </a:r>
            <a:r>
              <a:rPr lang="en-GB" sz="1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added ad hour 3.5. </a:t>
            </a:r>
            <a:r>
              <a:rPr lang="en-GB" sz="1200" dirty="0">
                <a:latin typeface="Arial"/>
                <a:cs typeface="Arial"/>
              </a:rPr>
              <a:t>5 </a:t>
            </a:r>
            <a:r>
              <a:rPr lang="en-GB" sz="1200" dirty="0">
                <a:latin typeface="Symbol" charset="2"/>
                <a:cs typeface="Symbol" charset="2"/>
              </a:rPr>
              <a:t>m</a:t>
            </a:r>
            <a:r>
              <a:rPr lang="en-GB" sz="1200" dirty="0">
                <a:latin typeface="Arial"/>
                <a:cs typeface="Arial"/>
              </a:rPr>
              <a:t>g/ml colchicine 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was added one hour before stimulation. Results are shown as n-fold increase in relation to unstimulated cells.</a:t>
            </a:r>
          </a:p>
          <a:p>
            <a:pPr algn="just"/>
            <a:endParaRPr lang="en-US" sz="800" dirty="0">
              <a:latin typeface="Arial"/>
              <a:cs typeface="Arial"/>
            </a:endParaRPr>
          </a:p>
          <a:p>
            <a:pPr algn="just"/>
            <a:r>
              <a:rPr lang="en-US" sz="800" baseline="30000" dirty="0">
                <a:latin typeface="Arial"/>
                <a:cs typeface="Arial"/>
              </a:rPr>
              <a:t>1</a:t>
            </a:r>
            <a:r>
              <a:rPr lang="de-DE" sz="800" dirty="0" err="1">
                <a:latin typeface="Arial"/>
                <a:cs typeface="Arial"/>
              </a:rPr>
              <a:t>Gohar</a:t>
            </a:r>
            <a:r>
              <a:rPr lang="de-DE" sz="800" dirty="0">
                <a:latin typeface="Arial"/>
                <a:cs typeface="Arial"/>
              </a:rPr>
              <a:t>, F.</a:t>
            </a:r>
            <a:r>
              <a:rPr lang="de-DE" sz="800" i="1" dirty="0">
                <a:latin typeface="Arial"/>
                <a:cs typeface="Arial"/>
              </a:rPr>
              <a:t> et al.</a:t>
            </a:r>
            <a:r>
              <a:rPr lang="de-DE" sz="800" dirty="0">
                <a:latin typeface="Arial"/>
                <a:cs typeface="Arial"/>
              </a:rPr>
              <a:t> </a:t>
            </a:r>
            <a:r>
              <a:rPr lang="de-DE" sz="800" dirty="0" err="1">
                <a:latin typeface="Arial"/>
                <a:cs typeface="Arial"/>
              </a:rPr>
              <a:t>Correlation</a:t>
            </a:r>
            <a:r>
              <a:rPr lang="de-DE" sz="800" dirty="0">
                <a:latin typeface="Arial"/>
                <a:cs typeface="Arial"/>
              </a:rPr>
              <a:t> </a:t>
            </a:r>
            <a:r>
              <a:rPr lang="de-DE" sz="800" dirty="0" err="1">
                <a:latin typeface="Arial"/>
                <a:cs typeface="Arial"/>
              </a:rPr>
              <a:t>of</a:t>
            </a:r>
            <a:r>
              <a:rPr lang="de-DE" sz="800" dirty="0">
                <a:latin typeface="Arial"/>
                <a:cs typeface="Arial"/>
              </a:rPr>
              <a:t> </a:t>
            </a:r>
            <a:r>
              <a:rPr lang="de-DE" sz="800" dirty="0" err="1">
                <a:latin typeface="Arial"/>
                <a:cs typeface="Arial"/>
              </a:rPr>
              <a:t>Secretory</a:t>
            </a:r>
            <a:r>
              <a:rPr lang="de-DE" sz="800" dirty="0">
                <a:latin typeface="Arial"/>
                <a:cs typeface="Arial"/>
              </a:rPr>
              <a:t> </a:t>
            </a:r>
            <a:r>
              <a:rPr lang="de-DE" sz="800" dirty="0" err="1">
                <a:latin typeface="Arial"/>
                <a:cs typeface="Arial"/>
              </a:rPr>
              <a:t>Activity</a:t>
            </a:r>
            <a:r>
              <a:rPr lang="de-DE" sz="800" dirty="0">
                <a:latin typeface="Arial"/>
                <a:cs typeface="Arial"/>
              </a:rPr>
              <a:t> </a:t>
            </a:r>
            <a:r>
              <a:rPr lang="de-DE" sz="800" dirty="0" err="1">
                <a:latin typeface="Arial"/>
                <a:cs typeface="Arial"/>
              </a:rPr>
              <a:t>of</a:t>
            </a:r>
            <a:r>
              <a:rPr lang="de-DE" sz="800" dirty="0">
                <a:latin typeface="Arial"/>
                <a:cs typeface="Arial"/>
              </a:rPr>
              <a:t> </a:t>
            </a:r>
            <a:r>
              <a:rPr lang="de-DE" sz="800" dirty="0" err="1">
                <a:latin typeface="Arial"/>
                <a:cs typeface="Arial"/>
              </a:rPr>
              <a:t>Neutrophils</a:t>
            </a:r>
            <a:r>
              <a:rPr lang="de-DE" sz="800" dirty="0">
                <a:latin typeface="Arial"/>
                <a:cs typeface="Arial"/>
              </a:rPr>
              <a:t> </a:t>
            </a:r>
            <a:r>
              <a:rPr lang="de-DE" sz="800" dirty="0" err="1">
                <a:latin typeface="Arial"/>
                <a:cs typeface="Arial"/>
              </a:rPr>
              <a:t>With</a:t>
            </a:r>
            <a:r>
              <a:rPr lang="de-DE" sz="800" dirty="0">
                <a:latin typeface="Arial"/>
                <a:cs typeface="Arial"/>
              </a:rPr>
              <a:t> </a:t>
            </a:r>
            <a:r>
              <a:rPr lang="de-DE" sz="800" dirty="0" err="1">
                <a:latin typeface="Arial"/>
                <a:cs typeface="Arial"/>
              </a:rPr>
              <a:t>Genotype</a:t>
            </a:r>
            <a:r>
              <a:rPr lang="de-DE" sz="800" dirty="0">
                <a:latin typeface="Arial"/>
                <a:cs typeface="Arial"/>
              </a:rPr>
              <a:t> in </a:t>
            </a:r>
            <a:r>
              <a:rPr lang="de-DE" sz="800" dirty="0" err="1">
                <a:latin typeface="Arial"/>
                <a:cs typeface="Arial"/>
              </a:rPr>
              <a:t>Patients</a:t>
            </a:r>
            <a:r>
              <a:rPr lang="de-DE" sz="800" dirty="0">
                <a:latin typeface="Arial"/>
                <a:cs typeface="Arial"/>
              </a:rPr>
              <a:t> </a:t>
            </a:r>
            <a:r>
              <a:rPr lang="de-DE" sz="800" dirty="0" err="1">
                <a:latin typeface="Arial"/>
                <a:cs typeface="Arial"/>
              </a:rPr>
              <a:t>With</a:t>
            </a:r>
            <a:r>
              <a:rPr lang="de-DE" sz="800" dirty="0">
                <a:latin typeface="Arial"/>
                <a:cs typeface="Arial"/>
              </a:rPr>
              <a:t> Familial </a:t>
            </a:r>
            <a:r>
              <a:rPr lang="de-DE" sz="800" dirty="0" err="1">
                <a:latin typeface="Arial"/>
                <a:cs typeface="Arial"/>
              </a:rPr>
              <a:t>Mediterranean</a:t>
            </a:r>
            <a:r>
              <a:rPr lang="de-DE" sz="800" dirty="0">
                <a:latin typeface="Arial"/>
                <a:cs typeface="Arial"/>
              </a:rPr>
              <a:t> </a:t>
            </a:r>
            <a:r>
              <a:rPr lang="de-DE" sz="800" dirty="0" err="1">
                <a:latin typeface="Arial"/>
                <a:cs typeface="Arial"/>
              </a:rPr>
              <a:t>Fever</a:t>
            </a:r>
            <a:r>
              <a:rPr lang="de-DE" sz="800" dirty="0">
                <a:latin typeface="Arial"/>
                <a:cs typeface="Arial"/>
              </a:rPr>
              <a:t>. </a:t>
            </a:r>
            <a:r>
              <a:rPr lang="de-DE" sz="800" i="1" dirty="0">
                <a:latin typeface="Arial"/>
                <a:cs typeface="Arial"/>
              </a:rPr>
              <a:t>Arthritis </a:t>
            </a:r>
            <a:r>
              <a:rPr lang="de-DE" sz="800" i="1" dirty="0" err="1">
                <a:latin typeface="Arial"/>
                <a:cs typeface="Arial"/>
              </a:rPr>
              <a:t>Rheumatol</a:t>
            </a:r>
            <a:r>
              <a:rPr lang="de-DE" sz="800" dirty="0">
                <a:latin typeface="Arial"/>
                <a:cs typeface="Arial"/>
              </a:rPr>
              <a:t> </a:t>
            </a:r>
            <a:r>
              <a:rPr lang="de-DE" sz="800" b="1" dirty="0">
                <a:latin typeface="Arial"/>
                <a:cs typeface="Arial"/>
              </a:rPr>
              <a:t>68</a:t>
            </a:r>
            <a:r>
              <a:rPr lang="de-DE" sz="800" dirty="0">
                <a:latin typeface="Arial"/>
                <a:cs typeface="Arial"/>
              </a:rPr>
              <a:t>, 3010-3022</a:t>
            </a:r>
            <a:endParaRPr lang="de-DE" sz="800" baseline="30000" dirty="0">
              <a:latin typeface="Arial"/>
              <a:cs typeface="Arial"/>
            </a:endParaRPr>
          </a:p>
        </p:txBody>
      </p:sp>
      <p:pic>
        <p:nvPicPr>
          <p:cNvPr id="23" name="Bild 2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9241" y="984828"/>
            <a:ext cx="2159000" cy="2527300"/>
          </a:xfrm>
          <a:prstGeom prst="rect">
            <a:avLst/>
          </a:prstGeom>
        </p:spPr>
      </p:pic>
      <p:pic>
        <p:nvPicPr>
          <p:cNvPr id="24" name="Bild 2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21031" y="984828"/>
            <a:ext cx="2222500" cy="2527300"/>
          </a:xfrm>
          <a:prstGeom prst="rect">
            <a:avLst/>
          </a:prstGeom>
        </p:spPr>
      </p:pic>
      <p:pic>
        <p:nvPicPr>
          <p:cNvPr id="2" name="Bild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57121" y="972128"/>
            <a:ext cx="2921000" cy="2540000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7266260" y="1371624"/>
            <a:ext cx="86409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353492" y="1037108"/>
            <a:ext cx="389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/>
                <a:cs typeface="Arial"/>
              </a:rPr>
              <a:t>A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2729756" y="1037108"/>
            <a:ext cx="381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/>
                <a:cs typeface="Arial"/>
              </a:rPr>
              <a:t>B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5106020" y="1037108"/>
            <a:ext cx="380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/>
                <a:cs typeface="Arial"/>
              </a:rPr>
              <a:t>C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1217588" y="1037108"/>
            <a:ext cx="936104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3665860" y="1037108"/>
            <a:ext cx="720080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6042124" y="1011584"/>
            <a:ext cx="720080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4004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feld 11"/>
          <p:cNvSpPr txBox="1"/>
          <p:nvPr/>
        </p:nvSpPr>
        <p:spPr>
          <a:xfrm>
            <a:off x="315021" y="256332"/>
            <a:ext cx="85689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err="1">
                <a:latin typeface="Arial" pitchFamily="34" charset="0"/>
                <a:cs typeface="Arial" pitchFamily="34" charset="0"/>
              </a:rPr>
              <a:t>Supplementary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err="1">
                <a:latin typeface="Arial" pitchFamily="34" charset="0"/>
                <a:cs typeface="Arial" pitchFamily="34" charset="0"/>
              </a:rPr>
              <a:t>Figure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S5: </a:t>
            </a:r>
            <a:r>
              <a:rPr lang="en-GB" sz="1200" b="1" dirty="0" err="1">
                <a:latin typeface="Arial" pitchFamily="34" charset="0"/>
                <a:cs typeface="Arial" pitchFamily="34" charset="0"/>
              </a:rPr>
              <a:t>Flowcytometric</a:t>
            </a:r>
            <a:r>
              <a:rPr lang="en-GB" sz="1200" b="1" dirty="0">
                <a:latin typeface="Arial" pitchFamily="34" charset="0"/>
                <a:cs typeface="Arial" pitchFamily="34" charset="0"/>
              </a:rPr>
              <a:t> analysis of </a:t>
            </a:r>
            <a:r>
              <a:rPr lang="en-GB" sz="1200" b="1" dirty="0" err="1">
                <a:latin typeface="Arial" pitchFamily="34" charset="0"/>
                <a:cs typeface="Arial" pitchFamily="34" charset="0"/>
              </a:rPr>
              <a:t>neutrophilic</a:t>
            </a:r>
            <a:r>
              <a:rPr lang="en-GB" sz="1200" b="1" dirty="0">
                <a:latin typeface="Arial" pitchFamily="34" charset="0"/>
                <a:cs typeface="Arial" pitchFamily="34" charset="0"/>
              </a:rPr>
              <a:t> activation</a:t>
            </a:r>
            <a:endParaRPr lang="de-DE" sz="1200" b="1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327721" y="6008713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200" dirty="0">
                <a:latin typeface="Arial" pitchFamily="34" charset="0"/>
                <a:cs typeface="Arial" pitchFamily="34" charset="0"/>
              </a:rPr>
              <a:t>Isolated </a:t>
            </a:r>
            <a:r>
              <a:rPr lang="en-GB" sz="1200" dirty="0" err="1">
                <a:latin typeface="Arial" pitchFamily="34" charset="0"/>
                <a:cs typeface="Arial" pitchFamily="34" charset="0"/>
              </a:rPr>
              <a:t>neutrophils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 from patients with cystic fibrosis (n=5) (A), with rheumatoid disorders (n=4) (B), with TRAPS (n = 2) (C), with </a:t>
            </a:r>
            <a:r>
              <a:rPr lang="en-GB" sz="1200" dirty="0" err="1">
                <a:latin typeface="Arial" pitchFamily="34" charset="0"/>
                <a:cs typeface="Arial" pitchFamily="34" charset="0"/>
              </a:rPr>
              <a:t>Crohn’s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 disease (n=4) (D), with </a:t>
            </a:r>
            <a:r>
              <a:rPr lang="en-GB" sz="1200" dirty="0" err="1">
                <a:latin typeface="Arial" pitchFamily="34" charset="0"/>
                <a:cs typeface="Arial" pitchFamily="34" charset="0"/>
              </a:rPr>
              <a:t>immunodeficiencies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 (n=2) (E), as well as patients with infectious diseases (n=6) (B), were cultured without stimulation. Geometric mean fluorescence intensity of CD62L expression was measured at the indicated time points. Data are shown as median and </a:t>
            </a:r>
            <a:r>
              <a:rPr lang="en-GB" sz="1200" dirty="0" err="1">
                <a:latin typeface="Arial" pitchFamily="34" charset="0"/>
                <a:cs typeface="Arial" pitchFamily="34" charset="0"/>
              </a:rPr>
              <a:t>intraquartile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 ranges.</a:t>
            </a:r>
            <a:endParaRPr lang="de-DE" sz="1200" dirty="0"/>
          </a:p>
          <a:p>
            <a:pPr algn="just"/>
            <a:endParaRPr lang="de-DE" sz="1200" dirty="0"/>
          </a:p>
        </p:txBody>
      </p:sp>
      <p:graphicFrame>
        <p:nvGraphicFramePr>
          <p:cNvPr id="14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5927802"/>
              </p:ext>
            </p:extLst>
          </p:nvPr>
        </p:nvGraphicFramePr>
        <p:xfrm>
          <a:off x="723899" y="684623"/>
          <a:ext cx="2554895" cy="1899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Prism 6" r:id="rId3" imgW="3745772" imgH="2785431" progId="Prism6.Document">
                  <p:embed/>
                </p:oleObj>
              </mc:Choice>
              <mc:Fallback>
                <p:oleObj name="Prism 6" r:id="rId3" imgW="3745772" imgH="2785431" progId="Prism6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899" y="684623"/>
                        <a:ext cx="2554895" cy="18999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3320436"/>
              </p:ext>
            </p:extLst>
          </p:nvPr>
        </p:nvGraphicFramePr>
        <p:xfrm>
          <a:off x="4181340" y="673514"/>
          <a:ext cx="2514838" cy="1766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Prism 6" r:id="rId5" imgW="3718401" imgH="2611837" progId="Prism6.Document">
                  <p:embed/>
                </p:oleObj>
              </mc:Choice>
              <mc:Fallback>
                <p:oleObj name="Prism 6" r:id="rId5" imgW="3718401" imgH="2611837" progId="Prism6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1340" y="673514"/>
                        <a:ext cx="2514838" cy="17666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0125303"/>
              </p:ext>
            </p:extLst>
          </p:nvPr>
        </p:nvGraphicFramePr>
        <p:xfrm>
          <a:off x="637709" y="2425187"/>
          <a:ext cx="2620868" cy="1772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Prism 6" r:id="rId7" imgW="3873980" imgH="2620841" progId="Prism6.Document">
                  <p:embed/>
                </p:oleObj>
              </mc:Choice>
              <mc:Fallback>
                <p:oleObj name="Prism 6" r:id="rId7" imgW="3873980" imgH="2620841" progId="Prism6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709" y="2425187"/>
                        <a:ext cx="2620868" cy="17726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6376705"/>
              </p:ext>
            </p:extLst>
          </p:nvPr>
        </p:nvGraphicFramePr>
        <p:xfrm>
          <a:off x="4187591" y="2402959"/>
          <a:ext cx="2522304" cy="1771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Prism 6" r:id="rId9" imgW="3718401" imgH="2611837" progId="Prism6.Document">
                  <p:embed/>
                </p:oleObj>
              </mc:Choice>
              <mc:Fallback>
                <p:oleObj name="Prism 6" r:id="rId9" imgW="3718401" imgH="2611837" progId="Prism6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7591" y="2402959"/>
                        <a:ext cx="2522304" cy="17711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9320877"/>
              </p:ext>
            </p:extLst>
          </p:nvPr>
        </p:nvGraphicFramePr>
        <p:xfrm>
          <a:off x="628935" y="4114012"/>
          <a:ext cx="2623854" cy="1787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2" name="Prism 6" r:id="rId11" imgW="3873980" imgH="2639209" progId="Prism6.Document">
                  <p:embed/>
                </p:oleObj>
              </mc:Choice>
              <mc:Fallback>
                <p:oleObj name="Prism 6" r:id="rId11" imgW="3873980" imgH="2639209" progId="Prism6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935" y="4114012"/>
                        <a:ext cx="2623854" cy="17875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398423"/>
              </p:ext>
            </p:extLst>
          </p:nvPr>
        </p:nvGraphicFramePr>
        <p:xfrm>
          <a:off x="4183303" y="4098692"/>
          <a:ext cx="2538732" cy="1769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" name="Prism 6" r:id="rId13" imgW="3745772" imgH="2611837" progId="Prism6.Document">
                  <p:embed/>
                </p:oleObj>
              </mc:Choice>
              <mc:Fallback>
                <p:oleObj name="Prism 6" r:id="rId13" imgW="3745772" imgH="2611837" progId="Prism6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3303" y="4098692"/>
                        <a:ext cx="2538732" cy="17696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feld 19"/>
          <p:cNvSpPr txBox="1"/>
          <p:nvPr/>
        </p:nvSpPr>
        <p:spPr>
          <a:xfrm>
            <a:off x="306291" y="72613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3825693" y="72837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315255" y="243242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C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825693" y="243167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D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289856" y="414542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E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3825693" y="414318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635971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315020" y="250448"/>
            <a:ext cx="8712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err="1">
                <a:latin typeface="Arial" pitchFamily="34" charset="0"/>
                <a:cs typeface="Arial" pitchFamily="34" charset="0"/>
              </a:rPr>
              <a:t>Figure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S6: </a:t>
            </a:r>
            <a:r>
              <a:rPr lang="en-GB" sz="1200" b="1" dirty="0">
                <a:latin typeface="Arial" pitchFamily="34" charset="0"/>
                <a:cs typeface="Arial" pitchFamily="34" charset="0"/>
              </a:rPr>
              <a:t>CD62L expression on neutrophils treated with </a:t>
            </a:r>
            <a:r>
              <a:rPr lang="en-GB" sz="1200" b="1" dirty="0" err="1">
                <a:latin typeface="Arial" pitchFamily="34" charset="0"/>
                <a:cs typeface="Arial" pitchFamily="34" charset="0"/>
              </a:rPr>
              <a:t>Anakinra</a:t>
            </a:r>
            <a:r>
              <a:rPr lang="en-GB" sz="1200" b="1" dirty="0">
                <a:latin typeface="Arial" pitchFamily="34" charset="0"/>
                <a:cs typeface="Arial" pitchFamily="34" charset="0"/>
              </a:rPr>
              <a:t> and MCC950</a:t>
            </a:r>
            <a:endParaRPr lang="de-DE" dirty="0"/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816542"/>
              </p:ext>
            </p:extLst>
          </p:nvPr>
        </p:nvGraphicFramePr>
        <p:xfrm>
          <a:off x="150337" y="1683797"/>
          <a:ext cx="6842125" cy="304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3" name="Prism 6" r:id="rId3" imgW="6842218" imgH="3049424" progId="Prism6.Document">
                  <p:embed/>
                </p:oleObj>
              </mc:Choice>
              <mc:Fallback>
                <p:oleObj name="Prism 6" r:id="rId3" imgW="6842218" imgH="3049424" progId="Prism6.Document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337" y="1683797"/>
                        <a:ext cx="6842125" cy="304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7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327720" y="5517232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200" dirty="0">
                <a:latin typeface="Arial" pitchFamily="34" charset="0"/>
                <a:cs typeface="Arial" pitchFamily="34" charset="0"/>
              </a:rPr>
              <a:t>Isolated neutrophils from FMF patients (n = 3, black) and healthy controls (n = 2, white) were left untreated or stimulated with LPS for 5 hours and ATP for 1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½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 hours. At time zero </a:t>
            </a:r>
            <a:r>
              <a:rPr lang="en-GB" sz="1200" dirty="0" err="1">
                <a:latin typeface="Arial" pitchFamily="34" charset="0"/>
                <a:cs typeface="Arial" pitchFamily="34" charset="0"/>
              </a:rPr>
              <a:t>Anakinra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 (A) or MCC950 (B) were added in a range of 3 different logarithmic concentrations. After 5 hours CD62L expression was analyzed. Values are given in mean with standard deviation of mean. 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36534" y="1700731"/>
            <a:ext cx="389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/>
                <a:cs typeface="Arial"/>
              </a:rPr>
              <a:t>A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706259" y="1712402"/>
            <a:ext cx="389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/>
                <a:cs typeface="Arial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750652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861</Words>
  <Application>Microsoft Office PowerPoint</Application>
  <PresentationFormat>Bildschirmpräsentation (4:3)</PresentationFormat>
  <Paragraphs>92</Paragraphs>
  <Slides>6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Office-Design</vt:lpstr>
      <vt:lpstr>Prism 6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*** ***</dc:creator>
  <cp:lastModifiedBy>Tilmann Kallinich</cp:lastModifiedBy>
  <cp:revision>68</cp:revision>
  <dcterms:created xsi:type="dcterms:W3CDTF">2018-08-12T15:34:38Z</dcterms:created>
  <dcterms:modified xsi:type="dcterms:W3CDTF">2020-01-23T13:46:36Z</dcterms:modified>
</cp:coreProperties>
</file>